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ags/tag5.xml" ContentType="application/vnd.openxmlformats-officedocument.presentationml.tags+xml"/>
  <Override PartName="/ppt/theme/theme6.xml" ContentType="application/vnd.openxmlformats-officedocument.theme+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4"/>
    <p:sldMasterId id="2147483833" r:id="rId5"/>
    <p:sldMasterId id="2147483826" r:id="rId6"/>
    <p:sldMasterId id="2147483835" r:id="rId7"/>
    <p:sldMasterId id="2147483840" r:id="rId8"/>
  </p:sldMasterIdLst>
  <p:notesMasterIdLst>
    <p:notesMasterId r:id="rId26"/>
  </p:notesMasterIdLst>
  <p:sldIdLst>
    <p:sldId id="950" r:id="rId9"/>
    <p:sldId id="6752" r:id="rId10"/>
    <p:sldId id="2145704228" r:id="rId11"/>
    <p:sldId id="2145704222" r:id="rId12"/>
    <p:sldId id="2145704220" r:id="rId13"/>
    <p:sldId id="6747" r:id="rId14"/>
    <p:sldId id="2145704223" r:id="rId15"/>
    <p:sldId id="6748" r:id="rId16"/>
    <p:sldId id="2145704225" r:id="rId17"/>
    <p:sldId id="2145704226" r:id="rId18"/>
    <p:sldId id="6741" r:id="rId19"/>
    <p:sldId id="6749" r:id="rId20"/>
    <p:sldId id="2145704227" r:id="rId21"/>
    <p:sldId id="6751" r:id="rId22"/>
    <p:sldId id="2145704229" r:id="rId23"/>
    <p:sldId id="2090649470" r:id="rId24"/>
    <p:sldId id="674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Iyer" initials="RI" lastIdx="2" clrIdx="0">
    <p:extLst>
      <p:ext uri="{19B8F6BF-5375-455C-9EA6-DF929625EA0E}">
        <p15:presenceInfo xmlns:p15="http://schemas.microsoft.com/office/powerpoint/2012/main" userId="S::roiyer@deloitte.com::9d2006bf-fe53-460e-bafa-2fb83170d3d6" providerId="AD"/>
      </p:ext>
    </p:extLst>
  </p:cmAuthor>
  <p:cmAuthor id="2" name="Kolli, Bharati" initials="KB" lastIdx="1" clrIdx="1">
    <p:extLst>
      <p:ext uri="{19B8F6BF-5375-455C-9EA6-DF929625EA0E}">
        <p15:presenceInfo xmlns:p15="http://schemas.microsoft.com/office/powerpoint/2012/main" userId="S::bhkolli@deloitte.com::ba8cc756-2c34-43e0-8772-a62bb122e0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D050"/>
    <a:srgbClr val="0070C0"/>
    <a:srgbClr val="BAE370"/>
    <a:srgbClr val="00B028"/>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8133D9-759F-466B-B937-E60B2E6B801B}" v="4" dt="2021-10-18T06:12:16.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Samyuktha" userId="c662f541-9578-4cf9-be19-6bb9e67f1152" providerId="ADAL" clId="{998133D9-759F-466B-B937-E60B2E6B801B}"/>
    <pc:docChg chg="modSld">
      <pc:chgData name="Hari, Samyuktha" userId="c662f541-9578-4cf9-be19-6bb9e67f1152" providerId="ADAL" clId="{998133D9-759F-466B-B937-E60B2E6B801B}" dt="2021-10-18T06:12:16.381" v="365"/>
      <pc:docMkLst>
        <pc:docMk/>
      </pc:docMkLst>
      <pc:sldChg chg="modSp mod">
        <pc:chgData name="Hari, Samyuktha" userId="c662f541-9578-4cf9-be19-6bb9e67f1152" providerId="ADAL" clId="{998133D9-759F-466B-B937-E60B2E6B801B}" dt="2021-10-18T06:12:16.381" v="365"/>
        <pc:sldMkLst>
          <pc:docMk/>
          <pc:sldMk cId="3384676973" sldId="2145704228"/>
        </pc:sldMkLst>
        <pc:graphicFrameChg chg="mod modGraphic">
          <ac:chgData name="Hari, Samyuktha" userId="c662f541-9578-4cf9-be19-6bb9e67f1152" providerId="ADAL" clId="{998133D9-759F-466B-B937-E60B2E6B801B}" dt="2021-10-18T06:12:16.381" v="365"/>
          <ac:graphicFrameMkLst>
            <pc:docMk/>
            <pc:sldMk cId="3384676973" sldId="2145704228"/>
            <ac:graphicFrameMk id="31"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25CFF-3512-4C65-AC76-68380CFDC95B}" type="datetimeFigureOut">
              <a:rPr lang="en-US" smtClean="0"/>
              <a:t>10/25/2021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991BE6-4938-4AB5-ACFA-16E70726C540}" type="slidenum">
              <a:rPr lang="en-US" smtClean="0"/>
              <a:t>‹#›</a:t>
            </a:fld>
            <a:endParaRPr lang="en-US"/>
          </a:p>
        </p:txBody>
      </p:sp>
    </p:spTree>
    <p:extLst>
      <p:ext uri="{BB962C8B-B14F-4D97-AF65-F5344CB8AC3E}">
        <p14:creationId xmlns:p14="http://schemas.microsoft.com/office/powerpoint/2010/main" val="45659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0BF320-818D-4B5C-BC07-35DF5D77146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29181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59B68C-5915-4D23-A2C6-5B96549FD7A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31948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59B68C-5915-4D23-A2C6-5B96549FD7A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86273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59B68C-5915-4D23-A2C6-5B96549FD7A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5044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59B68C-5915-4D23-A2C6-5B96549FD7A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28517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91BE6-4938-4AB5-ACFA-16E70726C540}" type="slidenum">
              <a:rPr lang="en-US" smtClean="0"/>
              <a:t>2</a:t>
            </a:fld>
            <a:endParaRPr lang="en-US"/>
          </a:p>
        </p:txBody>
      </p:sp>
    </p:spTree>
    <p:extLst>
      <p:ext uri="{BB962C8B-B14F-4D97-AF65-F5344CB8AC3E}">
        <p14:creationId xmlns:p14="http://schemas.microsoft.com/office/powerpoint/2010/main" val="1667931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991BE6-4938-4AB5-ACFA-16E70726C5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36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697B1C-C3BF-45EC-80B4-3E100AFFA9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8093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697B1C-C3BF-45EC-80B4-3E100AFFA9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9621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6</a:t>
            </a:fld>
            <a:endParaRPr lang="en-US"/>
          </a:p>
        </p:txBody>
      </p:sp>
    </p:spTree>
    <p:extLst>
      <p:ext uri="{BB962C8B-B14F-4D97-AF65-F5344CB8AC3E}">
        <p14:creationId xmlns:p14="http://schemas.microsoft.com/office/powerpoint/2010/main" val="1849045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59B68C-5915-4D23-A2C6-5B96549FD7A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6008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59B68C-5915-4D23-A2C6-5B96549FD7A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18961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59B68C-5915-4D23-A2C6-5B96549FD7A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64011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3.xml"/><Relationship Id="rId1" Type="http://schemas.openxmlformats.org/officeDocument/2006/relationships/tags" Target="../tags/tag4.xml"/><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914400" y="397933"/>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3662737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369614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a:t>Insert sponsorship mark here</a:t>
            </a:r>
            <a:endParaRPr lang="en-US" noProof="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784213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51972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3048" y="0"/>
            <a:ext cx="1218895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04883" y="1122363"/>
            <a:ext cx="10212330" cy="2387600"/>
          </a:xfrm>
        </p:spPr>
        <p:txBody>
          <a:bodyPr anchor="b">
            <a:noAutofit/>
          </a:bodyPr>
          <a:lstStyle>
            <a:lvl1pPr algn="l">
              <a:lnSpc>
                <a:spcPct val="90000"/>
              </a:lnSpc>
              <a:defRPr sz="9600">
                <a:solidFill>
                  <a:schemeClr val="bg1"/>
                </a:solidFill>
              </a:defRPr>
            </a:lvl1pPr>
          </a:lstStyle>
          <a:p>
            <a:r>
              <a:rPr lang="en-US"/>
              <a:t>Click to edit Master title style</a:t>
            </a:r>
          </a:p>
        </p:txBody>
      </p:sp>
      <p:sp>
        <p:nvSpPr>
          <p:cNvPr id="3" name="Subtitle 2"/>
          <p:cNvSpPr>
            <a:spLocks noGrp="1"/>
          </p:cNvSpPr>
          <p:nvPr>
            <p:ph type="subTitle" idx="1" hasCustomPrompt="1"/>
          </p:nvPr>
        </p:nvSpPr>
        <p:spPr>
          <a:xfrm>
            <a:off x="504883" y="3289471"/>
            <a:ext cx="10212330" cy="465697"/>
          </a:xfrm>
        </p:spPr>
        <p:txBody>
          <a:bodyPr>
            <a:noAutofit/>
          </a:bodyPr>
          <a:lstStyle>
            <a:lvl1pPr marL="0" indent="0" algn="l">
              <a:lnSpc>
                <a:spcPct val="100000"/>
              </a:lnSpc>
              <a:buNone/>
              <a:defRPr sz="2000">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8" name="Text Placeholder 7"/>
          <p:cNvSpPr>
            <a:spLocks noGrp="1"/>
          </p:cNvSpPr>
          <p:nvPr>
            <p:ph type="body" sz="quarter" idx="13" hasCustomPrompt="1"/>
          </p:nvPr>
        </p:nvSpPr>
        <p:spPr>
          <a:xfrm>
            <a:off x="504883" y="4058039"/>
            <a:ext cx="10212388" cy="403225"/>
          </a:xfrm>
        </p:spPr>
        <p:txBody>
          <a:bodyPr>
            <a:noAutofit/>
          </a:bodyPr>
          <a:lstStyle>
            <a:lvl1pPr marL="0" indent="0">
              <a:lnSpc>
                <a:spcPct val="100000"/>
              </a:lnSpc>
              <a:buNone/>
              <a:defRPr sz="1400">
                <a:solidFill>
                  <a:schemeClr val="accent5"/>
                </a:solidFill>
              </a:defRPr>
            </a:lvl1pPr>
            <a:lvl2pPr marL="457200" indent="0">
              <a:buNone/>
              <a:defRPr>
                <a:solidFill>
                  <a:schemeClr val="accent5"/>
                </a:solidFill>
              </a:defRPr>
            </a:lvl2pPr>
            <a:lvl3pPr marL="914400" indent="0">
              <a:buNone/>
              <a:defRPr>
                <a:solidFill>
                  <a:schemeClr val="accent5"/>
                </a:solidFill>
              </a:defRPr>
            </a:lvl3pPr>
            <a:lvl4pPr marL="1371600" indent="0">
              <a:buNone/>
              <a:defRPr>
                <a:solidFill>
                  <a:schemeClr val="accent5"/>
                </a:solidFill>
              </a:defRPr>
            </a:lvl4pPr>
            <a:lvl5pPr marL="1828800" indent="0">
              <a:buNone/>
              <a:defRPr>
                <a:solidFill>
                  <a:schemeClr val="accent5"/>
                </a:solidFill>
              </a:defRPr>
            </a:lvl5pPr>
          </a:lstStyle>
          <a:p>
            <a:pPr lvl="0"/>
            <a:r>
              <a:rPr lang="en-US"/>
              <a:t>Date</a:t>
            </a:r>
          </a:p>
        </p:txBody>
      </p:sp>
      <p:pic>
        <p:nvPicPr>
          <p:cNvPr id="6" name="DeloitteB"/>
          <p:cNvPicPr>
            <a:picLocks noChangeAspect="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542392" y="6075486"/>
            <a:ext cx="2488667" cy="595116"/>
          </a:xfrm>
          <a:prstGeom prst="rect">
            <a:avLst/>
          </a:prstGeom>
        </p:spPr>
      </p:pic>
    </p:spTree>
    <p:extLst>
      <p:ext uri="{BB962C8B-B14F-4D97-AF65-F5344CB8AC3E}">
        <p14:creationId xmlns:p14="http://schemas.microsoft.com/office/powerpoint/2010/main" val="1869617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3048" y="0"/>
            <a:ext cx="1218895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6538" y="1138238"/>
            <a:ext cx="11075862" cy="2852737"/>
          </a:xfrm>
        </p:spPr>
        <p:txBody>
          <a:bodyPr anchor="b"/>
          <a:lstStyle>
            <a:lvl1pPr>
              <a:defRPr sz="7200">
                <a:solidFill>
                  <a:schemeClr val="bg1"/>
                </a:solidFill>
              </a:defRPr>
            </a:lvl1pPr>
          </a:lstStyle>
          <a:p>
            <a:r>
              <a:rPr lang="en-US"/>
              <a:t>Click to edit Master title style</a:t>
            </a:r>
          </a:p>
        </p:txBody>
      </p:sp>
      <p:sp>
        <p:nvSpPr>
          <p:cNvPr id="8" name="Text Placeholder 8"/>
          <p:cNvSpPr>
            <a:spLocks noGrp="1"/>
          </p:cNvSpPr>
          <p:nvPr>
            <p:ph type="body" sz="quarter" idx="14"/>
          </p:nvPr>
        </p:nvSpPr>
        <p:spPr>
          <a:xfrm>
            <a:off x="505614" y="3990975"/>
            <a:ext cx="11175211" cy="647700"/>
          </a:xfrm>
        </p:spPr>
        <p:txBody>
          <a:bodyP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2000" kern="1200" dirty="0">
                <a:solidFill>
                  <a:schemeClr val="bg1">
                    <a:lumMod val="65000"/>
                  </a:schemeClr>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812742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a:t>Click to edit Master title style</a:t>
            </a:r>
          </a:p>
        </p:txBody>
      </p:sp>
      <p:sp>
        <p:nvSpPr>
          <p:cNvPr id="4" name="Text Placeholder 8"/>
          <p:cNvSpPr>
            <a:spLocks noGrp="1"/>
          </p:cNvSpPr>
          <p:nvPr>
            <p:ph type="body" sz="quarter" idx="14"/>
          </p:nvPr>
        </p:nvSpPr>
        <p:spPr>
          <a:xfrm>
            <a:off x="309044" y="803885"/>
            <a:ext cx="11071225" cy="647700"/>
          </a:xfrm>
        </p:spPr>
        <p:txBody>
          <a:bodyPr>
            <a:noAutofit/>
          </a:bodyPr>
          <a:lstStyle>
            <a:lvl1pPr marL="0" indent="0">
              <a:buNone/>
              <a:defRPr sz="1600">
                <a:solidFill>
                  <a:schemeClr val="bg1">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360348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a:t>Click to edit Master title style</a:t>
            </a:r>
          </a:p>
        </p:txBody>
      </p:sp>
    </p:spTree>
    <p:extLst>
      <p:ext uri="{BB962C8B-B14F-4D97-AF65-F5344CB8AC3E}">
        <p14:creationId xmlns:p14="http://schemas.microsoft.com/office/powerpoint/2010/main" val="1832861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173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D closing slide white logo on black">
    <p:spTree>
      <p:nvGrpSpPr>
        <p:cNvPr id="1" name=""/>
        <p:cNvGrpSpPr/>
        <p:nvPr/>
      </p:nvGrpSpPr>
      <p:grpSpPr>
        <a:xfrm>
          <a:off x="0" y="0"/>
          <a:ext cx="0" cy="0"/>
          <a:chOff x="0" y="0"/>
          <a:chExt cx="0" cy="0"/>
        </a:xfrm>
      </p:grpSpPr>
      <p:sp>
        <p:nvSpPr>
          <p:cNvPr id="23" name="Rectangle 22"/>
          <p:cNvSpPr/>
          <p:nvPr userDrawn="1"/>
        </p:nvSpPr>
        <p:spPr>
          <a:xfrm>
            <a:off x="0" y="0"/>
            <a:ext cx="12192000"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00"/>
          </a:p>
        </p:txBody>
      </p:sp>
      <p:pic>
        <p:nvPicPr>
          <p:cNvPr id="4" name="Picture 3" descr="DEL_SEC_Digital_RG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b="52561"/>
          <a:stretch/>
        </p:blipFill>
        <p:spPr>
          <a:xfrm>
            <a:off x="4043134" y="2979714"/>
            <a:ext cx="4105732" cy="898572"/>
          </a:xfrm>
          <a:prstGeom prst="rect">
            <a:avLst/>
          </a:prstGeom>
        </p:spPr>
      </p:pic>
    </p:spTree>
    <p:extLst>
      <p:ext uri="{BB962C8B-B14F-4D97-AF65-F5344CB8AC3E}">
        <p14:creationId xmlns:p14="http://schemas.microsoft.com/office/powerpoint/2010/main" val="3075599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Slide">
    <p:spTree>
      <p:nvGrpSpPr>
        <p:cNvPr id="1" name=""/>
        <p:cNvGrpSpPr/>
        <p:nvPr/>
      </p:nvGrpSpPr>
      <p:grpSpPr>
        <a:xfrm>
          <a:off x="0" y="0"/>
          <a:ext cx="0" cy="0"/>
          <a:chOff x="0" y="0"/>
          <a:chExt cx="0" cy="0"/>
        </a:xfrm>
      </p:grpSpPr>
      <p:sp>
        <p:nvSpPr>
          <p:cNvPr id="3" name="Rectangle 2"/>
          <p:cNvSpPr/>
          <p:nvPr userDrawn="1"/>
        </p:nvSpPr>
        <p:spPr>
          <a:xfrm>
            <a:off x="4" y="0"/>
            <a:ext cx="12192001"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solidFill>
                <a:prstClr val="white"/>
              </a:solidFill>
              <a:cs typeface="Arial"/>
            </a:endParaRPr>
          </a:p>
        </p:txBody>
      </p:sp>
      <p:sp>
        <p:nvSpPr>
          <p:cNvPr id="2" name="TextBox 1"/>
          <p:cNvSpPr txBox="1"/>
          <p:nvPr userDrawn="1"/>
        </p:nvSpPr>
        <p:spPr>
          <a:xfrm>
            <a:off x="-1072444" y="5136444"/>
            <a:ext cx="1219200" cy="914400"/>
          </a:xfrm>
          <a:prstGeom prst="rect">
            <a:avLst/>
          </a:prstGeom>
        </p:spPr>
        <p:txBody>
          <a:bodyPr vert="horz" wrap="none" lIns="91440" tIns="45720" rIns="91440" bIns="45720" rtlCol="0" anchor="ctr">
            <a:noAutofit/>
          </a:bodyPr>
          <a:lstStyle/>
          <a:p>
            <a:endParaRPr lang="en-US" sz="1800">
              <a:solidFill>
                <a:srgbClr val="5C5C5C"/>
              </a:solidFill>
            </a:endParaRPr>
          </a:p>
        </p:txBody>
      </p:sp>
      <p:sp>
        <p:nvSpPr>
          <p:cNvPr id="13" name="Title 1"/>
          <p:cNvSpPr>
            <a:spLocks noGrp="1"/>
          </p:cNvSpPr>
          <p:nvPr>
            <p:ph type="title" hasCustomPrompt="1"/>
          </p:nvPr>
        </p:nvSpPr>
        <p:spPr>
          <a:xfrm>
            <a:off x="2077158" y="1834445"/>
            <a:ext cx="7831660" cy="649112"/>
          </a:xfrm>
        </p:spPr>
        <p:txBody>
          <a:bodyPr>
            <a:noAutofit/>
          </a:bodyPr>
          <a:lstStyle>
            <a:lvl1pPr>
              <a:defRPr sz="4000" b="0">
                <a:solidFill>
                  <a:schemeClr val="bg1"/>
                </a:solidFill>
              </a:defRPr>
            </a:lvl1pPr>
          </a:lstStyle>
          <a:p>
            <a:r>
              <a:rPr lang="en-US" sz="4000">
                <a:solidFill>
                  <a:schemeClr val="bg1"/>
                </a:solidFill>
                <a:latin typeface="+mj-lt"/>
                <a:cs typeface="Arial"/>
              </a:rPr>
              <a:t>Introduction</a:t>
            </a:r>
            <a:endParaRPr lang="en-US"/>
          </a:p>
        </p:txBody>
      </p:sp>
      <p:sp>
        <p:nvSpPr>
          <p:cNvPr id="14" name="Subtitle 2"/>
          <p:cNvSpPr>
            <a:spLocks noGrp="1"/>
          </p:cNvSpPr>
          <p:nvPr>
            <p:ph type="subTitle" idx="1" hasCustomPrompt="1"/>
          </p:nvPr>
        </p:nvSpPr>
        <p:spPr>
          <a:xfrm>
            <a:off x="2076008" y="2449702"/>
            <a:ext cx="7832811" cy="353943"/>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sz="17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a:ln>
                  <a:noFill/>
                </a:ln>
                <a:solidFill>
                  <a:prstClr val="white">
                    <a:lumMod val="65000"/>
                  </a:prstClr>
                </a:solidFill>
                <a:effectLst/>
                <a:uLnTx/>
                <a:uFillTx/>
                <a:latin typeface="+mn-lt"/>
                <a:ea typeface="+mn-ea"/>
                <a:cs typeface="Arial"/>
              </a:rPr>
              <a:t>This slide is perfect for </a:t>
            </a:r>
            <a:r>
              <a:rPr kumimoji="0" lang="en-US" sz="1700" b="1" i="0" u="none" strike="noStrike" kern="1200" cap="none" spc="0" normalizeH="0" baseline="0" noProof="0">
                <a:ln>
                  <a:noFill/>
                </a:ln>
                <a:solidFill>
                  <a:srgbClr val="80B930"/>
                </a:solidFill>
                <a:effectLst/>
                <a:uLnTx/>
                <a:uFillTx/>
                <a:latin typeface="+mn-lt"/>
                <a:ea typeface="+mn-ea"/>
                <a:cs typeface="Arial"/>
              </a:rPr>
              <a:t>welcome messages </a:t>
            </a:r>
          </a:p>
        </p:txBody>
      </p:sp>
      <p:sp>
        <p:nvSpPr>
          <p:cNvPr id="15" name="Text Placeholder 3"/>
          <p:cNvSpPr>
            <a:spLocks noGrp="1"/>
          </p:cNvSpPr>
          <p:nvPr>
            <p:ph type="body" sz="quarter" idx="16" hasCustomPrompt="1"/>
          </p:nvPr>
        </p:nvSpPr>
        <p:spPr>
          <a:xfrm>
            <a:off x="2057015" y="3128499"/>
            <a:ext cx="7801948" cy="2318393"/>
          </a:xfrm>
        </p:spPr>
        <p:txBody>
          <a:bodyPr numCol="1">
            <a:noAutofit/>
          </a:bodyPr>
          <a:lstStyle>
            <a:lvl1pPr marL="0" marR="0" indent="0" algn="l" defTabSz="914400" rtl="0" eaLnBrk="1" fontAlgn="auto" latinLnBrk="0" hangingPunct="1">
              <a:lnSpc>
                <a:spcPct val="130000"/>
              </a:lnSpc>
              <a:spcBef>
                <a:spcPts val="0"/>
              </a:spcBef>
              <a:spcAft>
                <a:spcPts val="0"/>
              </a:spcAft>
              <a:buClrTx/>
              <a:buSzTx/>
              <a:buFontTx/>
              <a:buNone/>
              <a:tabLst/>
              <a:defRPr sz="1100" b="0">
                <a:solidFill>
                  <a:schemeClr val="bg1">
                    <a:lumMod val="65000"/>
                  </a:schemeClr>
                </a:solidFill>
              </a:defRPr>
            </a:lvl1pPr>
            <a:lvl2pPr>
              <a:defRPr sz="1800"/>
            </a:lvl2pPr>
            <a:lvl3pPr>
              <a:defRPr sz="1800"/>
            </a:lvl3pPr>
            <a:lvl4pPr>
              <a:defRPr sz="1800"/>
            </a:lvl4pPr>
            <a:lvl5pPr>
              <a:defRPr sz="1800"/>
            </a:lvl5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lumMod val="65000"/>
                  </a:prstClr>
                </a:solidFill>
                <a:effectLst/>
                <a:uLnTx/>
                <a:uFillTx/>
                <a:latin typeface="+mn-lt"/>
                <a:ea typeface="+mn-ea"/>
                <a:cs typeface="Arial"/>
              </a:rPr>
              <a:t>Contrary to popular belief </a:t>
            </a:r>
            <a:r>
              <a:rPr kumimoji="0" lang="en-US" sz="1100" b="0" i="0" u="none" strike="noStrike" kern="1200" cap="none" spc="0" normalizeH="0" baseline="0" noProof="0">
                <a:ln>
                  <a:noFill/>
                </a:ln>
                <a:solidFill>
                  <a:prstClr val="white">
                    <a:lumMod val="65000"/>
                  </a:prstClr>
                </a:solidFill>
                <a:effectLst/>
                <a:uLnTx/>
                <a:uFillTx/>
                <a:latin typeface="+mn-lt"/>
                <a:ea typeface="+mn-ea"/>
                <a:cs typeface="Arial"/>
              </a:rPr>
              <a:t>It has roots in a piece of classical Latin literature from 45 BC. </a:t>
            </a:r>
          </a:p>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lumMod val="65000"/>
                </a:prstClr>
              </a:solidFill>
              <a:effectLst/>
              <a:uLnTx/>
              <a:uFillTx/>
              <a:latin typeface="+mn-lt"/>
              <a:ea typeface="+mn-ea"/>
              <a:cs typeface="Arial"/>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65000"/>
                  </a:prstClr>
                </a:solidFill>
                <a:effectLst/>
                <a:uLnTx/>
                <a:uFillTx/>
                <a:latin typeface="+mn-lt"/>
                <a:ea typeface="+mn-ea"/>
                <a:cs typeface="Arial"/>
              </a:rPr>
              <a:t>There are many variations of passages of </a:t>
            </a:r>
            <a:r>
              <a:rPr kumimoji="0" lang="en-US" sz="1100" b="0" i="0" u="none" strike="noStrike" kern="1200" cap="none" spc="0" normalizeH="0" baseline="0" noProof="0" err="1">
                <a:ln>
                  <a:noFill/>
                </a:ln>
                <a:solidFill>
                  <a:prstClr val="white">
                    <a:lumMod val="65000"/>
                  </a:prstClr>
                </a:solidFill>
                <a:effectLst/>
                <a:uLnTx/>
                <a:uFillTx/>
                <a:latin typeface="+mn-lt"/>
                <a:ea typeface="+mn-ea"/>
                <a:cs typeface="Arial"/>
              </a:rPr>
              <a:t>Lorem</a:t>
            </a:r>
            <a:r>
              <a:rPr kumimoji="0" lang="en-US" sz="1100" b="0" i="0" u="none" strike="noStrike" kern="1200" cap="none" spc="0" normalizeH="0" baseline="0" noProof="0">
                <a:ln>
                  <a:noFill/>
                </a:ln>
                <a:solidFill>
                  <a:prstClr val="white">
                    <a:lumMod val="65000"/>
                  </a:prstClr>
                </a:solidFill>
                <a:effectLst/>
                <a:uLnTx/>
                <a:uFillTx/>
                <a:latin typeface="+mn-lt"/>
                <a:ea typeface="+mn-ea"/>
                <a:cs typeface="Arial"/>
              </a:rPr>
              <a:t> </a:t>
            </a:r>
            <a:r>
              <a:rPr kumimoji="0" lang="en-US" sz="1100" b="0" i="0" u="none" strike="noStrike" kern="1200" cap="none" spc="0" normalizeH="0" baseline="0" noProof="0" err="1">
                <a:ln>
                  <a:noFill/>
                </a:ln>
                <a:solidFill>
                  <a:prstClr val="white">
                    <a:lumMod val="65000"/>
                  </a:prstClr>
                </a:solidFill>
                <a:effectLst/>
                <a:uLnTx/>
                <a:uFillTx/>
                <a:latin typeface="+mn-lt"/>
                <a:ea typeface="+mn-ea"/>
                <a:cs typeface="Arial"/>
              </a:rPr>
              <a:t>Ipsum</a:t>
            </a:r>
            <a:r>
              <a:rPr kumimoji="0" lang="en-US" sz="1100" b="0" i="0" u="none" strike="noStrike" kern="1200" cap="none" spc="0" normalizeH="0" baseline="0" noProof="0">
                <a:ln>
                  <a:noFill/>
                </a:ln>
                <a:solidFill>
                  <a:prstClr val="white">
                    <a:lumMod val="65000"/>
                  </a:prstClr>
                </a:solidFill>
                <a:effectLst/>
                <a:uLnTx/>
                <a:uFillTx/>
                <a:latin typeface="+mn-lt"/>
                <a:ea typeface="+mn-ea"/>
                <a:cs typeface="Arial"/>
              </a:rPr>
              <a:t> available, but the majority have suffered alteration in some form, by injected humor, or randomized words which don't look even slightly believable. If you are going to use a passage of </a:t>
            </a:r>
            <a:r>
              <a:rPr kumimoji="0" lang="en-US" sz="1100" b="0" i="0" u="none" strike="noStrike" kern="1200" cap="none" spc="0" normalizeH="0" baseline="0" noProof="0" err="1">
                <a:ln>
                  <a:noFill/>
                </a:ln>
                <a:solidFill>
                  <a:prstClr val="white">
                    <a:lumMod val="65000"/>
                  </a:prstClr>
                </a:solidFill>
                <a:effectLst/>
                <a:uLnTx/>
                <a:uFillTx/>
                <a:latin typeface="+mn-lt"/>
                <a:ea typeface="+mn-ea"/>
                <a:cs typeface="Arial"/>
              </a:rPr>
              <a:t>Lorem</a:t>
            </a:r>
            <a:r>
              <a:rPr kumimoji="0" lang="en-US" sz="1100" b="0" i="0" u="none" strike="noStrike" kern="1200" cap="none" spc="0" normalizeH="0" baseline="0" noProof="0">
                <a:ln>
                  <a:noFill/>
                </a:ln>
                <a:solidFill>
                  <a:prstClr val="white">
                    <a:lumMod val="65000"/>
                  </a:prstClr>
                </a:solidFill>
                <a:effectLst/>
                <a:uLnTx/>
                <a:uFillTx/>
                <a:latin typeface="+mn-lt"/>
                <a:ea typeface="+mn-ea"/>
                <a:cs typeface="Arial"/>
              </a:rPr>
              <a:t> </a:t>
            </a:r>
            <a:r>
              <a:rPr kumimoji="0" lang="en-US" sz="1100" b="0" i="0" u="none" strike="noStrike" kern="1200" cap="none" spc="0" normalizeH="0" baseline="0" noProof="0" err="1">
                <a:ln>
                  <a:noFill/>
                </a:ln>
                <a:solidFill>
                  <a:prstClr val="white">
                    <a:lumMod val="65000"/>
                  </a:prstClr>
                </a:solidFill>
                <a:effectLst/>
                <a:uLnTx/>
                <a:uFillTx/>
                <a:latin typeface="+mn-lt"/>
                <a:ea typeface="+mn-ea"/>
                <a:cs typeface="Arial"/>
              </a:rPr>
              <a:t>Ipsum</a:t>
            </a:r>
            <a:r>
              <a:rPr kumimoji="0" lang="en-US" sz="1100" b="0" i="0" u="none" strike="noStrike" kern="1200" cap="none" spc="0" normalizeH="0" baseline="0" noProof="0">
                <a:ln>
                  <a:noFill/>
                </a:ln>
                <a:solidFill>
                  <a:prstClr val="white">
                    <a:lumMod val="65000"/>
                  </a:prstClr>
                </a:solidFill>
                <a:effectLst/>
                <a:uLnTx/>
                <a:uFillTx/>
                <a:latin typeface="+mn-lt"/>
                <a:ea typeface="+mn-ea"/>
                <a:cs typeface="Arial"/>
              </a:rPr>
              <a:t>, you need to be sure there isn't anything embarrassing hidden in the middle of text.</a:t>
            </a:r>
            <a:endParaRPr kumimoji="0" lang="en-US" sz="1100" b="1" i="0" u="none" strike="noStrike" kern="1200" cap="none" spc="0" normalizeH="0" baseline="0" noProof="0">
              <a:ln>
                <a:noFill/>
              </a:ln>
              <a:solidFill>
                <a:prstClr val="white">
                  <a:lumMod val="65000"/>
                </a:prstClr>
              </a:solidFill>
              <a:effectLst/>
              <a:uLnTx/>
              <a:uFillTx/>
              <a:latin typeface="+mn-lt"/>
              <a:ea typeface="+mn-ea"/>
              <a:cs typeface="Arial"/>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p>
        </p:txBody>
      </p:sp>
    </p:spTree>
    <p:extLst>
      <p:ext uri="{BB962C8B-B14F-4D97-AF65-F5344CB8AC3E}">
        <p14:creationId xmlns:p14="http://schemas.microsoft.com/office/powerpoint/2010/main" val="369888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797161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
        <p:nvSpPr>
          <p:cNvPr id="11"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a:t>Click to add title</a:t>
            </a:r>
          </a:p>
        </p:txBody>
      </p:sp>
    </p:spTree>
    <p:extLst>
      <p:ext uri="{BB962C8B-B14F-4D97-AF65-F5344CB8AC3E}">
        <p14:creationId xmlns:p14="http://schemas.microsoft.com/office/powerpoint/2010/main" val="380547371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asic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526" imgH="526" progId="TCLayout.ActiveDocument.1">
                  <p:embed/>
                </p:oleObj>
              </mc:Choice>
              <mc:Fallback>
                <p:oleObj name="think-cell Slide" r:id="rId3" imgW="526" imgH="526" progId="TCLayout.ActiveDocument.1">
                  <p:embed/>
                  <p:pic>
                    <p:nvPicPr>
                      <p:cNvPr id="2" name="Object 1"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4" name="Title 4"/>
          <p:cNvSpPr>
            <a:spLocks noGrp="1"/>
          </p:cNvSpPr>
          <p:nvPr>
            <p:ph type="title" hasCustomPrompt="1"/>
          </p:nvPr>
        </p:nvSpPr>
        <p:spPr>
          <a:xfrm>
            <a:off x="510493" y="451283"/>
            <a:ext cx="11681507" cy="953901"/>
          </a:xfrm>
        </p:spPr>
        <p:txBody>
          <a:bodyPr vert="horz" lIns="91440" tIns="45720" rIns="91440" bIns="45720" rtlCol="0" anchor="t" anchorCtr="0">
            <a:noAutofit/>
          </a:bodyPr>
          <a:lstStyle>
            <a:lvl1pPr>
              <a:defRPr baseline="0"/>
            </a:lvl1pPr>
          </a:lstStyle>
          <a:p>
            <a:pPr>
              <a:lnSpc>
                <a:spcPct val="100000"/>
              </a:lnSpc>
              <a:buClr>
                <a:srgbClr val="81BC00"/>
              </a:buClr>
            </a:pPr>
            <a:r>
              <a:rPr lang="en-US" b="0" cap="none">
                <a:latin typeface="Verdana" panose="020B0604030504040204" pitchFamily="34" charset="0"/>
                <a:ea typeface="Verdana" panose="020B0604030504040204" pitchFamily="34" charset="0"/>
                <a:cs typeface="Verdana" panose="020B0604030504040204" pitchFamily="34" charset="0"/>
              </a:rPr>
              <a:t>Headline </a:t>
            </a:r>
          </a:p>
        </p:txBody>
      </p:sp>
    </p:spTree>
    <p:extLst>
      <p:ext uri="{BB962C8B-B14F-4D97-AF65-F5344CB8AC3E}">
        <p14:creationId xmlns:p14="http://schemas.microsoft.com/office/powerpoint/2010/main" val="24541432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83725975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8"/>
          <p:cNvSpPr>
            <a:spLocks noGrp="1"/>
          </p:cNvSpPr>
          <p:nvPr>
            <p:ph type="body" sz="quarter" idx="14"/>
          </p:nvPr>
        </p:nvSpPr>
        <p:spPr>
          <a:xfrm>
            <a:off x="511175" y="1279083"/>
            <a:ext cx="11071225" cy="647700"/>
          </a:xfrm>
        </p:spPr>
        <p:txBody>
          <a:bodyPr>
            <a:noAutofit/>
          </a:bodyPr>
          <a:lstStyle>
            <a:lvl1pPr marL="0" indent="0">
              <a:buNone/>
              <a:defRPr sz="20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6" name="Text Placeholder 5"/>
          <p:cNvSpPr>
            <a:spLocks noGrp="1"/>
          </p:cNvSpPr>
          <p:nvPr>
            <p:ph type="body" sz="quarter" idx="15"/>
          </p:nvPr>
        </p:nvSpPr>
        <p:spPr>
          <a:xfrm>
            <a:off x="510492" y="2212900"/>
            <a:ext cx="11071907" cy="257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46371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Line Title Only">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50731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
        <p:nvSpPr>
          <p:cNvPr id="11"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a:t>Click to add title</a:t>
            </a:r>
          </a:p>
        </p:txBody>
      </p:sp>
    </p:spTree>
    <p:extLst>
      <p:ext uri="{BB962C8B-B14F-4D97-AF65-F5344CB8AC3E}">
        <p14:creationId xmlns:p14="http://schemas.microsoft.com/office/powerpoint/2010/main" val="23531612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Master">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501650" y="279792"/>
            <a:ext cx="11188700" cy="334102"/>
          </a:xfrm>
          <a:prstGeom prst="rect">
            <a:avLst/>
          </a:prstGeom>
        </p:spPr>
        <p:txBody>
          <a:bodyPr vert="horz" lIns="0" tIns="0" rIns="0" bIns="0" rtlCol="0" anchor="t" anchorCtr="0">
            <a:noAutofit/>
          </a:bodyPr>
          <a:lstStyle>
            <a:lvl1pPr>
              <a:defRPr sz="240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add title</a:t>
            </a:r>
          </a:p>
        </p:txBody>
      </p:sp>
    </p:spTree>
    <p:extLst>
      <p:ext uri="{BB962C8B-B14F-4D97-AF65-F5344CB8AC3E}">
        <p14:creationId xmlns:p14="http://schemas.microsoft.com/office/powerpoint/2010/main" val="44112909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9900" y="402587"/>
            <a:ext cx="11252200" cy="334102"/>
          </a:xfrm>
        </p:spPr>
        <p:txBody>
          <a:bodyPr vert="horz" lIns="0" tIns="0" rIns="0" bIns="0" rtlCol="0" anchor="b" anchorCtr="0">
            <a:noAutofit/>
          </a:bodyPr>
          <a:lstStyle>
            <a:lvl1pPr>
              <a:defRPr lang="en-US" sz="2800" spc="-100" baseline="0"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lvl="0" defTabSz="914400">
              <a:lnSpc>
                <a:spcPct val="80000"/>
              </a:lnSpc>
              <a:spcBef>
                <a:spcPts val="400"/>
              </a:spcBef>
              <a:spcAft>
                <a:spcPts val="400"/>
              </a:spcAft>
            </a:pPr>
            <a:r>
              <a:rPr lang="en-US"/>
              <a:t>Click to edit Master title style</a:t>
            </a:r>
          </a:p>
        </p:txBody>
      </p:sp>
    </p:spTree>
    <p:extLst>
      <p:ext uri="{BB962C8B-B14F-4D97-AF65-F5344CB8AC3E}">
        <p14:creationId xmlns:p14="http://schemas.microsoft.com/office/powerpoint/2010/main" val="39183531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B8ED-6520-49AA-ABDD-ADC0B40CF86B}"/>
              </a:ext>
            </a:extLst>
          </p:cNvPr>
          <p:cNvSpPr>
            <a:spLocks noGrp="1"/>
          </p:cNvSpPr>
          <p:nvPr>
            <p:ph type="title"/>
          </p:nvPr>
        </p:nvSpPr>
        <p:spPr>
          <a:xfrm>
            <a:off x="469900" y="275176"/>
            <a:ext cx="11252000" cy="692000"/>
          </a:xfrm>
        </p:spPr>
        <p:txBody>
          <a:bodyPr/>
          <a:lstStyle/>
          <a:p>
            <a:r>
              <a:rPr lang="en-US"/>
              <a:t>Click to edit Master title style</a:t>
            </a:r>
          </a:p>
        </p:txBody>
      </p:sp>
    </p:spTree>
    <p:extLst>
      <p:ext uri="{BB962C8B-B14F-4D97-AF65-F5344CB8AC3E}">
        <p14:creationId xmlns:p14="http://schemas.microsoft.com/office/powerpoint/2010/main" val="3084760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783">
              <a:lnSpc>
                <a:spcPct val="85000"/>
              </a:lnSpc>
            </a:pPr>
            <a:r>
              <a:rPr lang="zh-CN" altLang="en-US"/>
              <a:t>单击此处编辑母版标题样式</a:t>
            </a:r>
            <a:endParaRPr lang="en-US"/>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594" lvl="0" indent="-228594">
              <a:lnSpc>
                <a:spcPct val="130000"/>
              </a:lnSpc>
            </a:pPr>
            <a:r>
              <a:rPr lang="zh-CN" altLang="en-US"/>
              <a:t>编辑母版文本样式</a:t>
            </a:r>
          </a:p>
        </p:txBody>
      </p:sp>
      <p:sp>
        <p:nvSpPr>
          <p:cNvPr id="5"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1" baseline="0" dirty="0">
                <a:solidFill>
                  <a:schemeClr val="accent5">
                    <a:lumMod val="60000"/>
                    <a:lumOff val="40000"/>
                  </a:schemeClr>
                </a:solidFill>
                <a:ea typeface="Nexa Black" charset="0"/>
                <a:cs typeface="Nexa Black" charset="0"/>
              </a:defRPr>
            </a:lvl1pPr>
          </a:lstStyle>
          <a:p>
            <a:pPr marL="228594" lvl="0" indent="-228594"/>
            <a:r>
              <a:rPr lang="en-US"/>
              <a:t>BREADCRUMBS</a:t>
            </a:r>
          </a:p>
        </p:txBody>
      </p:sp>
    </p:spTree>
    <p:extLst>
      <p:ext uri="{BB962C8B-B14F-4D97-AF65-F5344CB8AC3E}">
        <p14:creationId xmlns:p14="http://schemas.microsoft.com/office/powerpoint/2010/main" val="357228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31386397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whi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p:nvGrpSpPr>
        <p:grpSpPr>
          <a:xfrm>
            <a:off x="475325" y="457200"/>
            <a:ext cx="1998000" cy="374400"/>
            <a:chOff x="398463" y="404813"/>
            <a:chExt cx="1627187" cy="307976"/>
          </a:xfrm>
          <a:solidFill>
            <a:schemeClr val="tx1"/>
          </a:solidFill>
        </p:grpSpPr>
        <p:sp>
          <p:nvSpPr>
            <p:cNvPr id="20"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 name="Picture Placeholder 3">
            <a:extLst>
              <a:ext uri="{FF2B5EF4-FFF2-40B4-BE49-F238E27FC236}">
                <a16:creationId xmlns:a16="http://schemas.microsoft.com/office/drawing/2014/main" id="{8AD0ABCF-D4AD-423D-BE9F-683DC934BDB5}"/>
              </a:ext>
            </a:extLst>
          </p:cNvPr>
          <p:cNvSpPr>
            <a:spLocks noGrp="1"/>
          </p:cNvSpPr>
          <p:nvPr>
            <p:ph type="pic" sz="quarter" idx="11"/>
          </p:nvPr>
        </p:nvSpPr>
        <p:spPr>
          <a:xfrm>
            <a:off x="4061460" y="1394460"/>
            <a:ext cx="4069080" cy="4069080"/>
          </a:xfrm>
        </p:spPr>
        <p:txBody>
          <a:bodyPr/>
          <a:lstStyle/>
          <a:p>
            <a:r>
              <a:rPr lang="en-US"/>
              <a:t>Click icon to add picture</a:t>
            </a:r>
          </a:p>
        </p:txBody>
      </p:sp>
    </p:spTree>
    <p:extLst>
      <p:ext uri="{BB962C8B-B14F-4D97-AF65-F5344CB8AC3E}">
        <p14:creationId xmlns:p14="http://schemas.microsoft.com/office/powerpoint/2010/main" val="2237300835"/>
      </p:ext>
    </p:extLst>
  </p:cSld>
  <p:clrMapOvr>
    <a:masterClrMapping/>
  </p:clrMapOvr>
  <p:transition>
    <p:fade/>
  </p:transition>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1">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AD1E82-7DE3-46EF-9065-6719F60566AC}"/>
              </a:ext>
            </a:extLst>
          </p:cNvPr>
          <p:cNvSpPr txBox="1"/>
          <p:nvPr/>
        </p:nvSpPr>
        <p:spPr>
          <a:xfrm>
            <a:off x="11410953" y="6477000"/>
            <a:ext cx="307975" cy="107722"/>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70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70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 Placeholder 8">
            <a:extLst>
              <a:ext uri="{FF2B5EF4-FFF2-40B4-BE49-F238E27FC236}">
                <a16:creationId xmlns:a16="http://schemas.microsoft.com/office/drawing/2014/main" id="{64DC2670-5D11-4421-8167-B380A667E4E1}"/>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
        <p:nvSpPr>
          <p:cNvPr id="15" name="TextBox 14">
            <a:extLst>
              <a:ext uri="{FF2B5EF4-FFF2-40B4-BE49-F238E27FC236}">
                <a16:creationId xmlns:a16="http://schemas.microsoft.com/office/drawing/2014/main" id="{363DA727-6368-409E-B201-3623E1FCA28E}"/>
              </a:ext>
            </a:extLst>
          </p:cNvPr>
          <p:cNvSpPr txBox="1"/>
          <p:nvPr/>
        </p:nvSpPr>
        <p:spPr>
          <a:xfrm>
            <a:off x="469900" y="6477000"/>
            <a:ext cx="5355167" cy="107722"/>
          </a:xfrm>
          <a:prstGeom prst="rect">
            <a:avLst/>
          </a:prstGeom>
          <a:noFill/>
        </p:spPr>
        <p:txBody>
          <a:bodyPr wrap="square" lIns="0" tIns="0" rIns="0" bIns="0" rtlCol="0">
            <a:spAutoFit/>
          </a:bodyPr>
          <a:lstStyle/>
          <a:p>
            <a:pPr marL="0" indent="0">
              <a:spcBef>
                <a:spcPts val="800"/>
              </a:spcBef>
              <a:buSzPct val="100000"/>
              <a:buFont typeface="Arial"/>
              <a:buNone/>
            </a:pPr>
            <a:r>
              <a:rPr lang="en-US" sz="700" kern="1200" dirty="0">
                <a:solidFill>
                  <a:schemeClr val="tx1"/>
                </a:solidFill>
                <a:effectLst/>
                <a:latin typeface="+mn-lt"/>
                <a:ea typeface="+mn-ea"/>
                <a:cs typeface="+mn-cs"/>
              </a:rPr>
              <a:t>Copyright © 2021 Deloitte Development LLC. All rights reserved.</a:t>
            </a:r>
            <a:endParaRPr lang="fr-FR" sz="700" kern="1200" noProof="0" dirty="0">
              <a:solidFill>
                <a:schemeClr val="tx1"/>
              </a:solidFill>
              <a:latin typeface="+mn-lt"/>
              <a:ea typeface="+mn-ea"/>
              <a:cs typeface="+mn-cs"/>
            </a:endParaRPr>
          </a:p>
        </p:txBody>
      </p:sp>
      <p:sp>
        <p:nvSpPr>
          <p:cNvPr id="3" name="Text Placeholder 2">
            <a:extLst>
              <a:ext uri="{FF2B5EF4-FFF2-40B4-BE49-F238E27FC236}">
                <a16:creationId xmlns:a16="http://schemas.microsoft.com/office/drawing/2014/main" id="{EBCF8A53-C933-455D-B70F-493B252B7832}"/>
              </a:ext>
            </a:extLst>
          </p:cNvPr>
          <p:cNvSpPr>
            <a:spLocks noGrp="1"/>
          </p:cNvSpPr>
          <p:nvPr>
            <p:ph type="body" sz="quarter" idx="14"/>
          </p:nvPr>
        </p:nvSpPr>
        <p:spPr>
          <a:xfrm>
            <a:off x="551079" y="1371600"/>
            <a:ext cx="11167850" cy="4670425"/>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2" name="Group 21">
            <a:extLst>
              <a:ext uri="{FF2B5EF4-FFF2-40B4-BE49-F238E27FC236}">
                <a16:creationId xmlns:a16="http://schemas.microsoft.com/office/drawing/2014/main" id="{84F1B7EF-8C2F-4512-A915-5605DC1B1D2E}"/>
              </a:ext>
            </a:extLst>
          </p:cNvPr>
          <p:cNvGrpSpPr/>
          <p:nvPr/>
        </p:nvGrpSpPr>
        <p:grpSpPr>
          <a:xfrm>
            <a:off x="-11703" y="-3628"/>
            <a:ext cx="73730" cy="6861628"/>
            <a:chOff x="-11703" y="-3628"/>
            <a:chExt cx="73730" cy="6861628"/>
          </a:xfrm>
        </p:grpSpPr>
        <p:sp>
          <p:nvSpPr>
            <p:cNvPr id="23" name="Rectangle 22">
              <a:extLst>
                <a:ext uri="{FF2B5EF4-FFF2-40B4-BE49-F238E27FC236}">
                  <a16:creationId xmlns:a16="http://schemas.microsoft.com/office/drawing/2014/main" id="{A82A0473-3D48-46F0-A31E-6872F97CF5E2}"/>
                </a:ext>
              </a:extLst>
            </p:cNvPr>
            <p:cNvSpPr/>
            <p:nvPr/>
          </p:nvSpPr>
          <p:spPr>
            <a:xfrm rot="5400000">
              <a:off x="-660638"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5125922-983C-41A1-8CDB-56C6574FCA35}"/>
                </a:ext>
              </a:extLst>
            </p:cNvPr>
            <p:cNvSpPr/>
            <p:nvPr/>
          </p:nvSpPr>
          <p:spPr>
            <a:xfrm rot="5400000">
              <a:off x="-660638"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DAAED5-3A61-475F-A8D6-D169AF36D958}"/>
                </a:ext>
              </a:extLst>
            </p:cNvPr>
            <p:cNvSpPr/>
            <p:nvPr/>
          </p:nvSpPr>
          <p:spPr>
            <a:xfrm rot="5400000">
              <a:off x="-660638"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884448E-0A65-42EC-9C26-0CB553CC68AE}"/>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230620B-555D-4A5A-B6E4-A6DB84032FF7}"/>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904537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2">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AD1E82-7DE3-46EF-9065-6719F60566AC}"/>
              </a:ext>
            </a:extLst>
          </p:cNvPr>
          <p:cNvSpPr txBox="1"/>
          <p:nvPr/>
        </p:nvSpPr>
        <p:spPr>
          <a:xfrm>
            <a:off x="11410953" y="6477000"/>
            <a:ext cx="307975" cy="107722"/>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70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70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
        <p:nvSpPr>
          <p:cNvPr id="15" name="TextBox 14">
            <a:extLst>
              <a:ext uri="{FF2B5EF4-FFF2-40B4-BE49-F238E27FC236}">
                <a16:creationId xmlns:a16="http://schemas.microsoft.com/office/drawing/2014/main" id="{363DA727-6368-409E-B201-3623E1FCA28E}"/>
              </a:ext>
            </a:extLst>
          </p:cNvPr>
          <p:cNvSpPr txBox="1"/>
          <p:nvPr userDrawn="1"/>
        </p:nvSpPr>
        <p:spPr>
          <a:xfrm>
            <a:off x="489778" y="6477000"/>
            <a:ext cx="5355167" cy="107722"/>
          </a:xfrm>
          <a:prstGeom prst="rect">
            <a:avLst/>
          </a:prstGeom>
          <a:noFill/>
        </p:spPr>
        <p:txBody>
          <a:bodyPr wrap="square" lIns="0" tIns="0" rIns="0" bIns="0" rtlCol="0">
            <a:spAutoFit/>
          </a:bodyPr>
          <a:lstStyle/>
          <a:p>
            <a:pPr marL="0" indent="0">
              <a:spcBef>
                <a:spcPts val="800"/>
              </a:spcBef>
              <a:buSzPct val="100000"/>
              <a:buFont typeface="Arial"/>
              <a:buNone/>
            </a:pPr>
            <a:r>
              <a:rPr lang="en-US" sz="700" kern="1200" dirty="0">
                <a:solidFill>
                  <a:schemeClr val="tx1"/>
                </a:solidFill>
                <a:effectLst/>
                <a:latin typeface="+mn-lt"/>
                <a:ea typeface="+mn-ea"/>
                <a:cs typeface="+mn-cs"/>
              </a:rPr>
              <a:t>Copyright © 2021 Deloitte Development LLC. All rights reserved.</a:t>
            </a:r>
            <a:endParaRPr lang="fr-FR" sz="700" kern="1200" noProof="0" dirty="0">
              <a:solidFill>
                <a:schemeClr val="tx1"/>
              </a:solidFill>
              <a:latin typeface="+mn-lt"/>
              <a:ea typeface="+mn-ea"/>
              <a:cs typeface="+mn-cs"/>
            </a:endParaRPr>
          </a:p>
        </p:txBody>
      </p:sp>
      <p:grpSp>
        <p:nvGrpSpPr>
          <p:cNvPr id="2" name="Group 1">
            <a:extLst>
              <a:ext uri="{FF2B5EF4-FFF2-40B4-BE49-F238E27FC236}">
                <a16:creationId xmlns:a16="http://schemas.microsoft.com/office/drawing/2014/main" id="{CB2FA855-C136-4642-8EAD-52D287BA9D00}"/>
              </a:ext>
            </a:extLst>
          </p:cNvPr>
          <p:cNvGrpSpPr/>
          <p:nvPr/>
        </p:nvGrpSpPr>
        <p:grpSpPr>
          <a:xfrm>
            <a:off x="-11703" y="-3628"/>
            <a:ext cx="73730" cy="6861628"/>
            <a:chOff x="-11703" y="-3628"/>
            <a:chExt cx="73730" cy="6861628"/>
          </a:xfrm>
        </p:grpSpPr>
        <p:sp>
          <p:nvSpPr>
            <p:cNvPr id="25" name="Rectangle 24">
              <a:extLst>
                <a:ext uri="{FF2B5EF4-FFF2-40B4-BE49-F238E27FC236}">
                  <a16:creationId xmlns:a16="http://schemas.microsoft.com/office/drawing/2014/main" id="{8714273D-5095-47B9-A45E-1A22A6743E26}"/>
                </a:ext>
              </a:extLst>
            </p:cNvPr>
            <p:cNvSpPr/>
            <p:nvPr/>
          </p:nvSpPr>
          <p:spPr>
            <a:xfrm rot="5400000">
              <a:off x="-660638"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7993CD7-2B1D-47BA-B9F3-D48068F5C3EE}"/>
                </a:ext>
              </a:extLst>
            </p:cNvPr>
            <p:cNvSpPr/>
            <p:nvPr/>
          </p:nvSpPr>
          <p:spPr>
            <a:xfrm rot="5400000">
              <a:off x="-660638"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DC0D18A-5AB2-469F-BF92-3B4ACE3DD04D}"/>
                </a:ext>
              </a:extLst>
            </p:cNvPr>
            <p:cNvSpPr/>
            <p:nvPr/>
          </p:nvSpPr>
          <p:spPr>
            <a:xfrm rot="5400000">
              <a:off x="-660638"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0A3AD70-7771-49AE-A9C6-9A6B7C389511}"/>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D7A1A55-08F0-4F49-837E-8A0AF2C45D45}"/>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 Placeholder 2">
            <a:extLst>
              <a:ext uri="{FF2B5EF4-FFF2-40B4-BE49-F238E27FC236}">
                <a16:creationId xmlns:a16="http://schemas.microsoft.com/office/drawing/2014/main" id="{CDE4AEDB-9543-40E1-BFEE-14740DEEA0F9}"/>
              </a:ext>
            </a:extLst>
          </p:cNvPr>
          <p:cNvSpPr>
            <a:spLocks noGrp="1"/>
          </p:cNvSpPr>
          <p:nvPr>
            <p:ph type="body" sz="quarter" idx="15"/>
          </p:nvPr>
        </p:nvSpPr>
        <p:spPr>
          <a:xfrm>
            <a:off x="551079" y="1371600"/>
            <a:ext cx="11167850" cy="4670425"/>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046663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ppendix">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3" name="Picture 2">
            <a:extLst>
              <a:ext uri="{FF2B5EF4-FFF2-40B4-BE49-F238E27FC236}">
                <a16:creationId xmlns:a16="http://schemas.microsoft.com/office/drawing/2014/main" id="{2CE34660-11C7-422E-BBE3-1DC67CE3F1F6}"/>
              </a:ext>
            </a:extLst>
          </p:cNvPr>
          <p:cNvPicPr>
            <a:picLocks noChangeAspect="1"/>
          </p:cNvPicPr>
          <p:nvPr/>
        </p:nvPicPr>
        <p:blipFill>
          <a:blip r:embed="rId2"/>
          <a:stretch>
            <a:fillRect/>
          </a:stretch>
        </p:blipFill>
        <p:spPr>
          <a:xfrm>
            <a:off x="0" y="4577071"/>
            <a:ext cx="12192000" cy="91440"/>
          </a:xfrm>
          <a:prstGeom prst="rect">
            <a:avLst/>
          </a:prstGeom>
        </p:spPr>
      </p:pic>
      <p:sp>
        <p:nvSpPr>
          <p:cNvPr id="10" name="Text Placeholder 9">
            <a:extLst>
              <a:ext uri="{FF2B5EF4-FFF2-40B4-BE49-F238E27FC236}">
                <a16:creationId xmlns:a16="http://schemas.microsoft.com/office/drawing/2014/main" id="{FBA08F4E-6DDF-4E7F-B011-21D266E0D5AD}"/>
              </a:ext>
            </a:extLst>
          </p:cNvPr>
          <p:cNvSpPr>
            <a:spLocks noGrp="1"/>
          </p:cNvSpPr>
          <p:nvPr>
            <p:ph type="body" sz="quarter" idx="10"/>
          </p:nvPr>
        </p:nvSpPr>
        <p:spPr>
          <a:xfrm>
            <a:off x="1016000" y="3441700"/>
            <a:ext cx="10782300" cy="774700"/>
          </a:xfrm>
        </p:spPr>
        <p:txBody>
          <a:bodyPr/>
          <a:lstStyle>
            <a:lvl1pPr>
              <a:defRPr sz="5400" b="1"/>
            </a:lvl1pPr>
          </a:lstStyle>
          <a:p>
            <a:pPr lvl="0"/>
            <a:r>
              <a:rPr lang="en-US"/>
              <a:t>Click to edit Master text styles</a:t>
            </a:r>
          </a:p>
        </p:txBody>
      </p:sp>
    </p:spTree>
    <p:extLst>
      <p:ext uri="{BB962C8B-B14F-4D97-AF65-F5344CB8AC3E}">
        <p14:creationId xmlns:p14="http://schemas.microsoft.com/office/powerpoint/2010/main" val="15888474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pyright layout">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C5E2C9-236C-4914-BFCB-FE454FFF56DE}"/>
              </a:ext>
            </a:extLst>
          </p:cNvPr>
          <p:cNvSpPr txBox="1"/>
          <p:nvPr/>
        </p:nvSpPr>
        <p:spPr>
          <a:xfrm>
            <a:off x="469900" y="6477000"/>
            <a:ext cx="5355167" cy="107722"/>
          </a:xfrm>
          <a:prstGeom prst="rect">
            <a:avLst/>
          </a:prstGeom>
          <a:noFill/>
        </p:spPr>
        <p:txBody>
          <a:bodyPr wrap="square" lIns="0" tIns="0" rIns="0" bIns="0" rtlCol="0">
            <a:spAutoFit/>
          </a:bodyPr>
          <a:lstStyle/>
          <a:p>
            <a:pPr marL="0" indent="0">
              <a:spcBef>
                <a:spcPts val="800"/>
              </a:spcBef>
              <a:buSzPct val="100000"/>
              <a:buFont typeface="Arial"/>
              <a:buNone/>
            </a:pPr>
            <a:r>
              <a:rPr lang="en-US" sz="700" kern="1200" dirty="0">
                <a:solidFill>
                  <a:schemeClr val="tx1"/>
                </a:solidFill>
                <a:effectLst/>
                <a:latin typeface="+mn-lt"/>
                <a:ea typeface="+mn-ea"/>
                <a:cs typeface="+mn-cs"/>
              </a:rPr>
              <a:t>Copyright © 2021 Deloitte Development LLC. All rights reserved.</a:t>
            </a:r>
            <a:endParaRPr lang="fr-FR" sz="700" kern="1200" noProof="0" dirty="0">
              <a:solidFill>
                <a:schemeClr val="tx1"/>
              </a:solidFill>
              <a:latin typeface="+mn-lt"/>
              <a:ea typeface="+mn-ea"/>
              <a:cs typeface="+mn-cs"/>
            </a:endParaRPr>
          </a:p>
        </p:txBody>
      </p:sp>
      <p:pic>
        <p:nvPicPr>
          <p:cNvPr id="8" name="Picture 7">
            <a:extLst>
              <a:ext uri="{FF2B5EF4-FFF2-40B4-BE49-F238E27FC236}">
                <a16:creationId xmlns:a16="http://schemas.microsoft.com/office/drawing/2014/main" id="{AB781F60-66C7-4CB3-ABA6-E69187585785}"/>
              </a:ext>
            </a:extLst>
          </p:cNvPr>
          <p:cNvPicPr>
            <a:picLocks noChangeAspect="1"/>
          </p:cNvPicPr>
          <p:nvPr/>
        </p:nvPicPr>
        <p:blipFill>
          <a:blip r:embed="rId2"/>
          <a:stretch>
            <a:fillRect/>
          </a:stretch>
        </p:blipFill>
        <p:spPr>
          <a:xfrm>
            <a:off x="196678" y="334965"/>
            <a:ext cx="2247900" cy="558800"/>
          </a:xfrm>
          <a:prstGeom prst="rect">
            <a:avLst/>
          </a:prstGeom>
        </p:spPr>
      </p:pic>
      <p:sp>
        <p:nvSpPr>
          <p:cNvPr id="3" name="Text Placeholder 2">
            <a:extLst>
              <a:ext uri="{FF2B5EF4-FFF2-40B4-BE49-F238E27FC236}">
                <a16:creationId xmlns:a16="http://schemas.microsoft.com/office/drawing/2014/main" id="{24FFC71E-A291-4AC1-B546-15BB5F8FF460}"/>
              </a:ext>
            </a:extLst>
          </p:cNvPr>
          <p:cNvSpPr>
            <a:spLocks noGrp="1"/>
          </p:cNvSpPr>
          <p:nvPr>
            <p:ph type="body" sz="quarter" idx="10" hasCustomPrompt="1"/>
          </p:nvPr>
        </p:nvSpPr>
        <p:spPr>
          <a:xfrm>
            <a:off x="469900" y="4232635"/>
            <a:ext cx="10941053" cy="2130984"/>
          </a:xfrm>
        </p:spPr>
        <p:txBody>
          <a:bodyPr anchor="b"/>
          <a:lstStyle>
            <a:lvl1pPr>
              <a:defRPr sz="1000"/>
            </a:lvl1pPr>
          </a:lstStyle>
          <a:p>
            <a:pPr algn="just"/>
            <a:r>
              <a:rPr lang="en-US"/>
              <a:t>As used in this communication, ‘Deloitte’ means Deloitte </a:t>
            </a:r>
            <a:r>
              <a:rPr lang="en-US" err="1"/>
              <a:t>Touche</a:t>
            </a:r>
            <a:r>
              <a:rPr lang="en-US"/>
              <a:t> Tohmatsu Limited and its member firms.</a:t>
            </a:r>
          </a:p>
          <a:p>
            <a:pPr algn="just"/>
            <a:r>
              <a:rPr lang="en-US"/>
              <a:t>Deloitte refers to one or more of Deloitte </a:t>
            </a:r>
            <a:r>
              <a:rPr lang="en-US" err="1"/>
              <a:t>Touche</a:t>
            </a:r>
            <a:r>
              <a:rPr lang="en-US"/>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a:hlinkClick r:id="rId3"/>
              </a:rPr>
              <a:t>www.deloitte.com/about</a:t>
            </a:r>
            <a:r>
              <a:rPr lang="en-US"/>
              <a:t> for a more detailed description of DTTL and its member firms.</a:t>
            </a:r>
          </a:p>
          <a:p>
            <a:pPr algn="just"/>
            <a:r>
              <a:rPr lang="en-US"/>
              <a:t>Deloitte provides audit, consulting, financial advisory, risk management, tax and related services to public and private clients spanning multiple industries. With a globally connected network of member firms in more than 150 countries and territories, Deloitte brings world-class capabilities and high-quality service to clients, delivering the insights they need to address their most complex business challenges. Deloitte’s more than 220,000 professionals are committed to making an impact that matters.</a:t>
            </a:r>
          </a:p>
          <a:p>
            <a:pPr algn="just"/>
            <a:r>
              <a:rPr lang="en-US"/>
              <a:t>This communication is for internal distribution and use only among personnel of Deloitte </a:t>
            </a:r>
            <a:r>
              <a:rPr lang="en-US" err="1"/>
              <a:t>Touche</a:t>
            </a:r>
            <a:r>
              <a:rPr lang="en-US"/>
              <a:t> Tohmatsu Limited, its member firms, and their related entities (collectively, the “Deloitte Network”). None of the Deloitte Network shall be responsible for any loss whatsoever sustained by any person who relies on this communication.</a:t>
            </a:r>
          </a:p>
        </p:txBody>
      </p:sp>
    </p:spTree>
    <p:extLst>
      <p:ext uri="{BB962C8B-B14F-4D97-AF65-F5344CB8AC3E}">
        <p14:creationId xmlns:p14="http://schemas.microsoft.com/office/powerpoint/2010/main" val="33810467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272186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80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a:t>Thank You </a:t>
            </a:r>
            <a:br>
              <a:rPr lang="en-US"/>
            </a:br>
            <a:r>
              <a:rPr lang="en-US"/>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1">
                <a:latin typeface="Open Sans" charset="0"/>
                <a:ea typeface="Open Sans" charset="0"/>
                <a:cs typeface="Open Sans" charset="0"/>
                <a:sym typeface="Frutiger Next Pro Light" charset="0"/>
              </a:rPr>
              <a:t>Copyright © 2018 Deloitte Development LLC. </a:t>
            </a:r>
            <a:br>
              <a:rPr lang="en-US" sz="700">
                <a:latin typeface="Open Sans" charset="0"/>
                <a:ea typeface="Open Sans" charset="0"/>
                <a:cs typeface="Open Sans" charset="0"/>
                <a:sym typeface="Frutiger Next Pro Light" charset="0"/>
              </a:rPr>
            </a:br>
            <a:r>
              <a:rPr lang="en-US" sz="700" b="1">
                <a:latin typeface="Open Sans" charset="0"/>
                <a:ea typeface="Open Sans" charset="0"/>
                <a:cs typeface="Open Sans" charset="0"/>
                <a:sym typeface="Frutiger Next Pro Light" charset="0"/>
              </a:rPr>
              <a:t>All rights reserved. </a:t>
            </a:r>
            <a:r>
              <a:rPr lang="en-US" sz="700" b="1">
                <a:latin typeface="Open Sans" charset="0"/>
                <a:ea typeface="Open Sans" charset="0"/>
                <a:cs typeface="Open Sans" charset="0"/>
              </a:rPr>
              <a:t>Member of Deloitte Touche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233652881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a:t>Do not use this</a:t>
            </a:r>
            <a:r>
              <a:rPr lang="en-US" sz="11500" b="1" baseline="0"/>
              <a:t> layout</a:t>
            </a:r>
          </a:p>
          <a:p>
            <a:pPr algn="ctr"/>
            <a:endParaRPr lang="en-US" sz="3200" b="1" baseline="0"/>
          </a:p>
          <a:p>
            <a:pPr algn="ctr"/>
            <a:r>
              <a:rPr lang="en-US" sz="3200" b="0" baseline="0"/>
              <a:t>Delete any master slides that occur after this layout</a:t>
            </a:r>
            <a:endParaRPr lang="en-US" sz="3200" b="0"/>
          </a:p>
        </p:txBody>
      </p:sp>
    </p:spTree>
    <p:extLst>
      <p:ext uri="{BB962C8B-B14F-4D97-AF65-F5344CB8AC3E}">
        <p14:creationId xmlns:p14="http://schemas.microsoft.com/office/powerpoint/2010/main" val="127407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Divider, Image Top">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1"/>
            <a:ext cx="12192000" cy="3972393"/>
          </a:xfrm>
        </p:spPr>
        <p:txBody>
          <a:bodyPr anchor="ctr"/>
          <a:lstStyle>
            <a:lvl1pPr marL="0" indent="0" algn="ctr">
              <a:buNone/>
              <a:defRPr>
                <a:solidFill>
                  <a:srgbClr val="FFFFFF"/>
                </a:solidFill>
              </a:defRPr>
            </a:lvl1pPr>
          </a:lstStyle>
          <a:p>
            <a:r>
              <a:rPr lang="en-US"/>
              <a:t>Drag picture to placeholder or click icon to add</a:t>
            </a:r>
          </a:p>
        </p:txBody>
      </p:sp>
      <p:sp>
        <p:nvSpPr>
          <p:cNvPr id="3" name="Title 1"/>
          <p:cNvSpPr>
            <a:spLocks noGrp="1"/>
          </p:cNvSpPr>
          <p:nvPr>
            <p:ph type="title" hasCustomPrompt="1"/>
          </p:nvPr>
        </p:nvSpPr>
        <p:spPr>
          <a:xfrm>
            <a:off x="914400" y="4092315"/>
            <a:ext cx="10363200" cy="1385500"/>
          </a:xfrm>
        </p:spPr>
        <p:txBody>
          <a:bodyPr vert="horz" lIns="0" tIns="182880" rIns="0" bIns="0" rtlCol="0" anchor="b" anchorCtr="0">
            <a:normAutofit/>
          </a:bodyPr>
          <a:lstStyle>
            <a:lvl1pPr>
              <a:defRPr lang="en-US" sz="4400" b="1" dirty="0">
                <a:solidFill>
                  <a:sysClr val="windowText" lastClr="000000"/>
                </a:solidFill>
                <a:latin typeface="+mn-lt"/>
              </a:defRPr>
            </a:lvl1pPr>
          </a:lstStyle>
          <a:p>
            <a:pPr lvl="0">
              <a:lnSpc>
                <a:spcPct val="85000"/>
              </a:lnSpc>
            </a:pPr>
            <a:r>
              <a:rPr lang="en-US"/>
              <a:t>Divider</a:t>
            </a:r>
          </a:p>
        </p:txBody>
      </p:sp>
      <p:sp>
        <p:nvSpPr>
          <p:cNvPr id="4" name="Text Placeholder 4"/>
          <p:cNvSpPr>
            <a:spLocks noGrp="1"/>
          </p:cNvSpPr>
          <p:nvPr>
            <p:ph type="body" sz="quarter" idx="10" hasCustomPrompt="1"/>
          </p:nvPr>
        </p:nvSpPr>
        <p:spPr>
          <a:xfrm>
            <a:off x="914403" y="5717660"/>
            <a:ext cx="10363200" cy="621931"/>
          </a:xfrm>
        </p:spPr>
        <p:txBody>
          <a:bodyPr vert="horz" lIns="0" tIns="0" rIns="0" bIns="0" rtlCol="0">
            <a:noAutofit/>
          </a:bodyPr>
          <a:lstStyle>
            <a:lvl1pPr marL="0" indent="0">
              <a:buNone/>
              <a:defRPr lang="en-US" sz="1800" dirty="0"/>
            </a:lvl1pPr>
          </a:lstStyle>
          <a:p>
            <a:pPr marL="228600" lvl="0" indent="-228600">
              <a:lnSpc>
                <a:spcPct val="130000"/>
              </a:lnSpc>
            </a:pPr>
            <a:r>
              <a:rPr lang="en-US"/>
              <a:t>Subtitle</a:t>
            </a:r>
          </a:p>
        </p:txBody>
      </p:sp>
    </p:spTree>
    <p:extLst>
      <p:ext uri="{BB962C8B-B14F-4D97-AF65-F5344CB8AC3E}">
        <p14:creationId xmlns:p14="http://schemas.microsoft.com/office/powerpoint/2010/main" val="21584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D Agency - Content 1 Breadcrumbs">
    <p:spTree>
      <p:nvGrpSpPr>
        <p:cNvPr id="1" name=""/>
        <p:cNvGrpSpPr/>
        <p:nvPr/>
      </p:nvGrpSpPr>
      <p:grpSpPr>
        <a:xfrm>
          <a:off x="0" y="0"/>
          <a:ext cx="0" cy="0"/>
          <a:chOff x="0" y="0"/>
          <a:chExt cx="0" cy="0"/>
        </a:xfrm>
      </p:grpSpPr>
      <p:sp>
        <p:nvSpPr>
          <p:cNvPr id="62" name="Shape 62"/>
          <p:cNvSpPr>
            <a:spLocks noGrp="1"/>
          </p:cNvSpPr>
          <p:nvPr>
            <p:ph type="title"/>
          </p:nvPr>
        </p:nvSpPr>
        <p:spPr>
          <a:xfrm>
            <a:off x="914400" y="942141"/>
            <a:ext cx="10363200" cy="709008"/>
          </a:xfrm>
          <a:prstGeom prst="rect">
            <a:avLst/>
          </a:prstGeom>
        </p:spPr>
        <p:txBody>
          <a:bodyPr/>
          <a:lstStyle/>
          <a:p>
            <a:r>
              <a:t>Title Text</a:t>
            </a:r>
          </a:p>
        </p:txBody>
      </p:sp>
      <p:sp>
        <p:nvSpPr>
          <p:cNvPr id="63" name="Shape 63"/>
          <p:cNvSpPr>
            <a:spLocks noGrp="1"/>
          </p:cNvSpPr>
          <p:nvPr>
            <p:ph type="body" sz="quarter" idx="1"/>
          </p:nvPr>
        </p:nvSpPr>
        <p:spPr>
          <a:xfrm>
            <a:off x="914721" y="1651148"/>
            <a:ext cx="10362880" cy="647701"/>
          </a:xfrm>
          <a:prstGeom prst="rect">
            <a:avLst/>
          </a:prstGeom>
        </p:spPr>
        <p:txBody>
          <a:bodyPr>
            <a:normAutofit/>
          </a:bodyPr>
          <a:lstStyle>
            <a:lvl1pPr marL="0" indent="0">
              <a:lnSpc>
                <a:spcPct val="130000"/>
              </a:lnSpc>
              <a:spcBef>
                <a:spcPts val="500"/>
              </a:spcBef>
              <a:buClrTx/>
              <a:buSzTx/>
              <a:buFontTx/>
              <a:buNone/>
              <a:defRPr sz="1200" spc="0"/>
            </a:lvl1pPr>
            <a:lvl2pPr marL="0" indent="228600">
              <a:lnSpc>
                <a:spcPct val="130000"/>
              </a:lnSpc>
              <a:spcBef>
                <a:spcPts val="500"/>
              </a:spcBef>
              <a:buClrTx/>
              <a:buSzTx/>
              <a:buFontTx/>
              <a:buNone/>
              <a:defRPr sz="1200" spc="0"/>
            </a:lvl2pPr>
            <a:lvl3pPr marL="0" indent="457200">
              <a:lnSpc>
                <a:spcPct val="130000"/>
              </a:lnSpc>
              <a:spcBef>
                <a:spcPts val="500"/>
              </a:spcBef>
              <a:buClrTx/>
              <a:buSzTx/>
              <a:buFontTx/>
              <a:buNone/>
              <a:defRPr sz="1200" spc="0"/>
            </a:lvl3pPr>
            <a:lvl4pPr marL="0" indent="685800">
              <a:lnSpc>
                <a:spcPct val="130000"/>
              </a:lnSpc>
              <a:spcBef>
                <a:spcPts val="500"/>
              </a:spcBef>
              <a:buClrTx/>
              <a:buSzTx/>
              <a:buFontTx/>
              <a:buNone/>
              <a:defRPr sz="1200" spc="0"/>
            </a:lvl4pPr>
            <a:lvl5pPr marL="0" indent="914400">
              <a:lnSpc>
                <a:spcPct val="130000"/>
              </a:lnSpc>
              <a:spcBef>
                <a:spcPts val="500"/>
              </a:spcBef>
              <a:buClrTx/>
              <a:buSzTx/>
              <a:buFontTx/>
              <a:buNone/>
              <a:defRPr sz="1200" spc="0"/>
            </a:lvl5pPr>
          </a:lstStyle>
          <a:p>
            <a:r>
              <a:t>Body Level One</a:t>
            </a:r>
          </a:p>
          <a:p>
            <a:pPr lvl="1"/>
            <a:r>
              <a:t>Body Level Two</a:t>
            </a:r>
          </a:p>
          <a:p>
            <a:pPr lvl="2"/>
            <a:r>
              <a:t>Body Level Three</a:t>
            </a:r>
          </a:p>
          <a:p>
            <a:pPr lvl="3"/>
            <a:r>
              <a:t>Body Level Four</a:t>
            </a:r>
          </a:p>
          <a:p>
            <a:pPr lvl="4"/>
            <a:r>
              <a:t>Body Level Five</a:t>
            </a:r>
          </a:p>
        </p:txBody>
      </p:sp>
      <p:sp>
        <p:nvSpPr>
          <p:cNvPr id="64" name="Shape 64"/>
          <p:cNvSpPr>
            <a:spLocks noGrp="1"/>
          </p:cNvSpPr>
          <p:nvPr>
            <p:ph type="body" sz="quarter" idx="13"/>
          </p:nvPr>
        </p:nvSpPr>
        <p:spPr>
          <a:xfrm>
            <a:off x="914971" y="544050"/>
            <a:ext cx="3186113" cy="203201"/>
          </a:xfrm>
          <a:prstGeom prst="rect">
            <a:avLst/>
          </a:prstGeom>
        </p:spPr>
        <p:txBody>
          <a:bodyPr>
            <a:normAutofit/>
          </a:bodyPr>
          <a:lstStyle>
            <a:lvl1pPr marL="0" indent="0">
              <a:buClrTx/>
              <a:buSzTx/>
              <a:buFontTx/>
              <a:buNone/>
              <a:defRPr sz="1800" spc="400">
                <a:solidFill>
                  <a:schemeClr val="accent5"/>
                </a:solidFill>
                <a:latin typeface="Nexa Black"/>
                <a:ea typeface="Nexa Black"/>
                <a:cs typeface="Nexa Black"/>
                <a:sym typeface="Nexa Black"/>
              </a:defRPr>
            </a:lvl1pPr>
          </a:lstStyle>
          <a:p>
            <a:pPr marL="0" indent="0">
              <a:buClrTx/>
              <a:buSzTx/>
              <a:buFontTx/>
              <a:buNone/>
              <a:defRPr sz="1800" spc="400">
                <a:solidFill>
                  <a:schemeClr val="accent5"/>
                </a:solidFill>
                <a:latin typeface="Nexa Black"/>
                <a:ea typeface="Nexa Black"/>
                <a:cs typeface="Nexa Black"/>
                <a:sym typeface="Nexa Black"/>
              </a:defRPr>
            </a:pPr>
            <a:endParaRPr/>
          </a:p>
        </p:txBody>
      </p:sp>
      <p:sp>
        <p:nvSpPr>
          <p:cNvPr id="65" name="Shape 65"/>
          <p:cNvSpPr>
            <a:spLocks noGrp="1"/>
          </p:cNvSpPr>
          <p:nvPr>
            <p:ph type="sldNum" sz="quarter" idx="2"/>
          </p:nvPr>
        </p:nvSpPr>
        <p:spPr>
          <a:xfrm>
            <a:off x="914719" y="6444147"/>
            <a:ext cx="267768" cy="31115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73015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microsoft.com/office/2007/relationships/hdphoto" Target="../media/hdphoto1.wdp"/><Relationship Id="rId5" Type="http://schemas.openxmlformats.org/officeDocument/2006/relationships/slideLayout" Target="../slideLayouts/slideLayout17.xml"/><Relationship Id="rId10" Type="http://schemas.openxmlformats.org/officeDocument/2006/relationships/image" Target="../media/image3.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23.xml"/><Relationship Id="rId7" Type="http://schemas.openxmlformats.org/officeDocument/2006/relationships/tags" Target="../tags/tag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6.emf"/></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theme" Target="../theme/theme4.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32.xml"/><Relationship Id="rId7" Type="http://schemas.openxmlformats.org/officeDocument/2006/relationships/tags" Target="../tags/tag5.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theme" Target="../theme/theme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5" imgW="395" imgH="394" progId="TCLayout.ActiveDocument.1">
                  <p:embed/>
                </p:oleObj>
              </mc:Choice>
              <mc:Fallback>
                <p:oleObj name="think-cell Slide" r:id="rId15" imgW="395" imgH="394" progId="TCLayout.ActiveDocument.1">
                  <p:embed/>
                  <p:pic>
                    <p:nvPicPr>
                      <p:cNvPr id="6" name="Object 5" hidden="1"/>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a:t>Click To Edit Master Title</a:t>
            </a:r>
          </a:p>
        </p:txBody>
      </p:sp>
      <p:sp>
        <p:nvSpPr>
          <p:cNvPr id="4" name="Rectangle 2"/>
          <p:cNvSpPr>
            <a:spLocks/>
          </p:cNvSpPr>
          <p:nvPr userDrawn="1"/>
        </p:nvSpPr>
        <p:spPr bwMode="auto">
          <a:xfrm>
            <a:off x="11758209" y="6518241"/>
            <a:ext cx="181140"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a:solidFill>
                  <a:schemeClr val="accent5">
                    <a:lumMod val="60000"/>
                    <a:lumOff val="40000"/>
                  </a:schemeClr>
                </a:solidFill>
                <a:latin typeface="Open Sans" charset="0"/>
                <a:ea typeface="Open Sans" charset="0"/>
                <a:cs typeface="Open Sans" charset="0"/>
                <a:sym typeface="Frutiger Next Pro Light" charset="0"/>
              </a:rPr>
              <a:t>  </a:t>
            </a:r>
          </a:p>
        </p:txBody>
      </p:sp>
    </p:spTree>
    <p:extLst>
      <p:ext uri="{BB962C8B-B14F-4D97-AF65-F5344CB8AC3E}">
        <p14:creationId xmlns:p14="http://schemas.microsoft.com/office/powerpoint/2010/main" val="363737670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6" r:id="rId11"/>
    <p:sldLayoutId id="2147483834" r:id="rId12"/>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8362" y="320357"/>
            <a:ext cx="11071907" cy="967057"/>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308362" y="1477056"/>
            <a:ext cx="11071907" cy="4472207"/>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p:cNvSpPr>
          <p:nvPr userDrawn="1"/>
        </p:nvSpPr>
        <p:spPr bwMode="auto">
          <a:xfrm>
            <a:off x="406400" y="6622832"/>
            <a:ext cx="2943113"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3B326353-43DC-204D-A3CF-95FE588E039A}" type="slidenum">
              <a:rPr lang="en-US" sz="800" smtClean="0">
                <a:solidFill>
                  <a:schemeClr val="accent2"/>
                </a:solidFill>
                <a:latin typeface="+mn-lt"/>
                <a:ea typeface="ＭＳ Ｐゴシック" charset="0"/>
                <a:cs typeface="ＭＳ Ｐゴシック" charset="0"/>
                <a:sym typeface="Frutiger Next Pro Bold" charset="0"/>
              </a:rPr>
              <a:pPr/>
              <a:t>‹#›</a:t>
            </a:fld>
            <a:r>
              <a:rPr lang="en-US" sz="1000">
                <a:solidFill>
                  <a:schemeClr val="accent2"/>
                </a:solidFill>
                <a:latin typeface="+mn-lt"/>
                <a:ea typeface="ＭＳ Ｐゴシック" charset="0"/>
                <a:cs typeface="ＭＳ Ｐゴシック" charset="0"/>
                <a:sym typeface="Frutiger Next Pro Bold" charset="0"/>
              </a:rPr>
              <a:t> </a:t>
            </a:r>
            <a:r>
              <a:rPr lang="en-US" sz="800">
                <a:solidFill>
                  <a:schemeClr val="accent2"/>
                </a:solidFill>
                <a:latin typeface="+mn-lt"/>
                <a:ea typeface="ＭＳ Ｐゴシック" charset="0"/>
                <a:cs typeface="ＭＳ Ｐゴシック" charset="0"/>
                <a:sym typeface="Frutiger Next Pro Bold" charset="0"/>
              </a:rPr>
              <a:t> |  </a:t>
            </a:r>
            <a:r>
              <a:rPr lang="en-US" sz="800">
                <a:solidFill>
                  <a:schemeClr val="accent2"/>
                </a:solidFill>
                <a:latin typeface="+mn-lt"/>
                <a:ea typeface="ＭＳ Ｐゴシック" charset="0"/>
                <a:cs typeface="Frutiger Next Pro Light"/>
                <a:sym typeface="Frutiger Next Pro Bold" charset="0"/>
              </a:rPr>
              <a:t>Copyright © 2019 Deloitte Development LLC. All rights reserved.</a:t>
            </a:r>
            <a:endParaRPr lang="en-US" sz="800">
              <a:solidFill>
                <a:schemeClr val="accent2"/>
              </a:solidFill>
              <a:latin typeface="+mn-lt"/>
              <a:ea typeface="ＭＳ Ｐゴシック" charset="0"/>
              <a:cs typeface="Frutiger Next Pro Light"/>
              <a:sym typeface="Frutiger Next Pro Light" charset="0"/>
            </a:endParaRPr>
          </a:p>
        </p:txBody>
      </p:sp>
      <p:sp>
        <p:nvSpPr>
          <p:cNvPr id="5" name="object 3"/>
          <p:cNvSpPr/>
          <p:nvPr userDrawn="1"/>
        </p:nvSpPr>
        <p:spPr>
          <a:xfrm>
            <a:off x="10842001" y="560904"/>
            <a:ext cx="1035043" cy="361369"/>
          </a:xfrm>
          <a:prstGeom prst="rect">
            <a:avLst/>
          </a:prstGeom>
          <a:blipFill dpi="0" rotWithShape="1">
            <a:blip r:embed="rId10" cstate="print">
              <a:extLst>
                <a:ext uri="{BEBA8EAE-BF5A-486C-A8C5-ECC9F3942E4B}">
                  <a14:imgProps xmlns:a14="http://schemas.microsoft.com/office/drawing/2010/main">
                    <a14:imgLayer r:embed="rId11">
                      <a14:imgEffect>
                        <a14:brightnessContrast bright="10000" contrast="34000"/>
                      </a14:imgEffect>
                    </a14:imgLayer>
                  </a14:imgProps>
                </a:ext>
              </a:extLst>
            </a:blip>
            <a:srcRec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C5C5C"/>
              </a:solidFill>
              <a:effectLst/>
              <a:uLnTx/>
              <a:uFillTx/>
              <a:latin typeface="Frutiger Next Pro Light"/>
              <a:ea typeface="+mn-ea"/>
              <a:cs typeface="+mn-cs"/>
            </a:endParaRPr>
          </a:p>
        </p:txBody>
      </p:sp>
      <p:grpSp>
        <p:nvGrpSpPr>
          <p:cNvPr id="6" name="Group 5"/>
          <p:cNvGrpSpPr>
            <a:grpSpLocks noChangeAspect="1"/>
          </p:cNvGrpSpPr>
          <p:nvPr userDrawn="1"/>
        </p:nvGrpSpPr>
        <p:grpSpPr>
          <a:xfrm>
            <a:off x="10624614" y="272231"/>
            <a:ext cx="1310714" cy="245611"/>
            <a:chOff x="398463" y="404813"/>
            <a:chExt cx="1627187" cy="307976"/>
          </a:xfrm>
          <a:solidFill>
            <a:sysClr val="windowText" lastClr="000000"/>
          </a:solidFill>
        </p:grpSpPr>
        <p:sp>
          <p:nvSpPr>
            <p:cNvPr id="8" name="Oval 5"/>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GB" sz="2600" b="1" i="0" u="none" strike="noStrike" kern="0" cap="none" spc="0" normalizeH="0" baseline="0" noProof="0">
                <a:ln>
                  <a:noFill/>
                </a:ln>
                <a:solidFill>
                  <a:prstClr val="white"/>
                </a:solidFill>
                <a:effectLst/>
                <a:uLnTx/>
                <a:uFillTx/>
                <a:latin typeface="Arial" pitchFamily="34" charset="0"/>
                <a:ea typeface="+mn-ea"/>
                <a:cs typeface="Arial" pitchFamily="34" charset="0"/>
              </a:endParaRPr>
            </a:p>
          </p:txBody>
        </p:sp>
        <p:sp>
          <p:nvSpPr>
            <p:cNvPr id="9"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GB" sz="2600" b="1" i="0" u="none" strike="noStrike" kern="0" cap="none" spc="0" normalizeH="0" baseline="0" noProof="0">
                <a:ln>
                  <a:noFill/>
                </a:ln>
                <a:solidFill>
                  <a:prstClr val="white"/>
                </a:solidFill>
                <a:effectLst/>
                <a:uLnTx/>
                <a:uFillTx/>
                <a:latin typeface="Arial" pitchFamily="34" charset="0"/>
                <a:ea typeface="+mn-ea"/>
                <a:cs typeface="Arial" pitchFamily="34" charset="0"/>
              </a:endParaRPr>
            </a:p>
          </p:txBody>
        </p:sp>
        <p:sp>
          <p:nvSpPr>
            <p:cNvPr id="1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GB" sz="2600" b="1" i="0" u="none" strike="noStrike" kern="0" cap="none" spc="0" normalizeH="0" baseline="0" noProof="0">
                <a:ln>
                  <a:noFill/>
                </a:ln>
                <a:solidFill>
                  <a:prstClr val="white"/>
                </a:solidFill>
                <a:effectLst/>
                <a:uLnTx/>
                <a:uFillTx/>
                <a:latin typeface="Arial" pitchFamily="34" charset="0"/>
                <a:ea typeface="+mn-ea"/>
                <a:cs typeface="Arial" pitchFamily="34" charset="0"/>
              </a:endParaRPr>
            </a:p>
          </p:txBody>
        </p:sp>
        <p:sp>
          <p:nvSpPr>
            <p:cNvPr id="1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GB" sz="2600" b="1" i="0" u="none" strike="noStrike" kern="0" cap="none" spc="0" normalizeH="0" baseline="0" noProof="0">
                <a:ln>
                  <a:noFill/>
                </a:ln>
                <a:solidFill>
                  <a:prstClr val="white"/>
                </a:solidFill>
                <a:effectLst/>
                <a:uLnTx/>
                <a:uFillTx/>
                <a:latin typeface="Arial" pitchFamily="34" charset="0"/>
                <a:ea typeface="+mn-ea"/>
                <a:cs typeface="Arial" pitchFamily="34" charset="0"/>
              </a:endParaRPr>
            </a:p>
          </p:txBody>
        </p:sp>
        <p:sp>
          <p:nvSpPr>
            <p:cNvPr id="1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GB" sz="2600" b="1" i="0" u="none" strike="noStrike" kern="0" cap="none" spc="0" normalizeH="0" baseline="0" noProof="0">
                <a:ln>
                  <a:noFill/>
                </a:ln>
                <a:solidFill>
                  <a:prstClr val="white"/>
                </a:solidFill>
                <a:effectLst/>
                <a:uLnTx/>
                <a:uFillTx/>
                <a:latin typeface="Arial" pitchFamily="34" charset="0"/>
                <a:ea typeface="+mn-ea"/>
                <a:cs typeface="Arial" pitchFamily="34" charset="0"/>
              </a:endParaRPr>
            </a:p>
          </p:txBody>
        </p:sp>
        <p:sp>
          <p:nvSpPr>
            <p:cNvPr id="1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GB" sz="2600" b="1" i="0" u="none" strike="noStrike" kern="0" cap="none" spc="0" normalizeH="0" baseline="0" noProof="0">
                <a:ln>
                  <a:noFill/>
                </a:ln>
                <a:solidFill>
                  <a:prstClr val="white"/>
                </a:solidFill>
                <a:effectLst/>
                <a:uLnTx/>
                <a:uFillTx/>
                <a:latin typeface="Arial" pitchFamily="34" charset="0"/>
                <a:ea typeface="+mn-ea"/>
                <a:cs typeface="Arial" pitchFamily="34" charset="0"/>
              </a:endParaRPr>
            </a:p>
          </p:txBody>
        </p:sp>
        <p:sp>
          <p:nvSpPr>
            <p:cNvPr id="1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GB" sz="2600" b="1" i="0" u="none" strike="noStrike" kern="0" cap="none" spc="0" normalizeH="0" baseline="0" noProof="0">
                <a:ln>
                  <a:noFill/>
                </a:ln>
                <a:solidFill>
                  <a:prstClr val="white"/>
                </a:solidFill>
                <a:effectLst/>
                <a:uLnTx/>
                <a:uFillTx/>
                <a:latin typeface="Arial" pitchFamily="34" charset="0"/>
                <a:ea typeface="+mn-ea"/>
                <a:cs typeface="Arial" pitchFamily="34" charset="0"/>
              </a:endParaRPr>
            </a:p>
          </p:txBody>
        </p:sp>
        <p:sp>
          <p:nvSpPr>
            <p:cNvPr id="1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GB" sz="2600" b="1" i="0" u="none" strike="noStrike" kern="0" cap="none" spc="0" normalizeH="0" baseline="0" noProof="0">
                <a:ln>
                  <a:noFill/>
                </a:ln>
                <a:solidFill>
                  <a:prstClr val="white"/>
                </a:solidFill>
                <a:effectLst/>
                <a:uLnTx/>
                <a:uFillTx/>
                <a:latin typeface="Arial" pitchFamily="34" charset="0"/>
                <a:ea typeface="+mn-ea"/>
                <a:cs typeface="Arial" pitchFamily="34" charset="0"/>
              </a:endParaRPr>
            </a:p>
          </p:txBody>
        </p:sp>
        <p:sp>
          <p:nvSpPr>
            <p:cNvPr id="1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GB" sz="2600" b="1" i="0" u="none" strike="noStrike" kern="0" cap="none" spc="0" normalizeH="0" baseline="0" noProof="0">
                <a:ln>
                  <a:noFill/>
                </a:ln>
                <a:solidFill>
                  <a:prstClr val="white"/>
                </a:solidFill>
                <a:effectLst/>
                <a:uLnTx/>
                <a:uFillTx/>
                <a:latin typeface="Arial" pitchFamily="34" charset="0"/>
                <a:ea typeface="+mn-ea"/>
                <a:cs typeface="Arial" pitchFamily="34" charset="0"/>
              </a:endParaRPr>
            </a:p>
          </p:txBody>
        </p:sp>
        <p:sp>
          <p:nvSpPr>
            <p:cNvPr id="1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GB" sz="2600" b="1" i="0" u="none" strike="noStrike" kern="0" cap="none" spc="0" normalizeH="0" baseline="0" noProof="0">
                <a:ln>
                  <a:noFill/>
                </a:ln>
                <a:solidFill>
                  <a:prstClr val="white"/>
                </a:solidFill>
                <a:effectLst/>
                <a:uLnTx/>
                <a:uFillTx/>
                <a:latin typeface="Arial" pitchFamily="34" charset="0"/>
                <a:ea typeface="+mn-ea"/>
                <a:cs typeface="Arial" pitchFamily="34" charset="0"/>
              </a:endParaRPr>
            </a:p>
          </p:txBody>
        </p:sp>
      </p:grpSp>
    </p:spTree>
    <p:extLst>
      <p:ext uri="{BB962C8B-B14F-4D97-AF65-F5344CB8AC3E}">
        <p14:creationId xmlns:p14="http://schemas.microsoft.com/office/powerpoint/2010/main" val="2005670126"/>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Lst>
  <p:txStyles>
    <p:titleStyle>
      <a:lvl1pPr algn="l" defTabSz="914400" rtl="0" eaLnBrk="1" latinLnBrk="0" hangingPunct="1">
        <a:lnSpc>
          <a:spcPct val="70000"/>
        </a:lnSpc>
        <a:spcBef>
          <a:spcPct val="0"/>
        </a:spcBef>
        <a:buNone/>
        <a:defRPr sz="5400" kern="1200" cap="all" spc="50"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p15:clr>
            <a:srgbClr val="F26B43"/>
          </p15:clr>
        </p15:guide>
        <p15:guide id="2" pos="729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7"/>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8" imgW="473" imgH="476" progId="TCLayout.ActiveDocument.1">
                  <p:embed/>
                </p:oleObj>
              </mc:Choice>
              <mc:Fallback>
                <p:oleObj name="think-cell Slide" r:id="rId8" imgW="473" imgH="476" progId="TCLayout.ActiveDocument.1">
                  <p:embed/>
                  <p:pic>
                    <p:nvPicPr>
                      <p:cNvPr id="4" name="Object 3" hidden="1"/>
                      <p:cNvPicPr/>
                      <p:nvPr/>
                    </p:nvPicPr>
                    <p:blipFill>
                      <a:blip r:embed="rId9"/>
                      <a:stretch>
                        <a:fillRect/>
                      </a:stretch>
                    </p:blipFill>
                    <p:spPr>
                      <a:xfrm>
                        <a:off x="2118" y="1589"/>
                        <a:ext cx="2116" cy="1587"/>
                      </a:xfrm>
                      <a:prstGeom prst="rect">
                        <a:avLst/>
                      </a:prstGeom>
                    </p:spPr>
                  </p:pic>
                </p:oleObj>
              </mc:Fallback>
            </mc:AlternateContent>
          </a:graphicData>
        </a:graphic>
      </p:graphicFrame>
      <p:sp>
        <p:nvSpPr>
          <p:cNvPr id="8" name="Rectangle 2"/>
          <p:cNvSpPr>
            <a:spLocks/>
          </p:cNvSpPr>
          <p:nvPr/>
        </p:nvSpPr>
        <p:spPr bwMode="auto">
          <a:xfrm>
            <a:off x="612650" y="6455664"/>
            <a:ext cx="2616101" cy="115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3B326353-43DC-204D-A3CF-95FE588E039A}" type="slidenum">
              <a:rPr lang="en-US" sz="600">
                <a:solidFill>
                  <a:srgbClr val="8C8C8C"/>
                </a:solidFill>
                <a:latin typeface="Frutiger Next Pro Bold" charset="0"/>
                <a:ea typeface="ＭＳ Ｐゴシック" charset="0"/>
                <a:cs typeface="ＭＳ Ｐゴシック" charset="0"/>
                <a:sym typeface="Frutiger Next Pro Bold" charset="0"/>
              </a:rPr>
              <a:pPr/>
              <a:t>‹#›</a:t>
            </a:fld>
            <a:r>
              <a:rPr lang="en-US" sz="750">
                <a:solidFill>
                  <a:srgbClr val="8C8C8C"/>
                </a:solidFill>
                <a:latin typeface="Frutiger Next Pro Bold" charset="0"/>
                <a:ea typeface="ＭＳ Ｐゴシック" charset="0"/>
                <a:cs typeface="ＭＳ Ｐゴシック" charset="0"/>
                <a:sym typeface="Frutiger Next Pro Bold" charset="0"/>
              </a:rPr>
              <a:t> </a:t>
            </a:r>
            <a:r>
              <a:rPr lang="en-US" sz="600">
                <a:solidFill>
                  <a:srgbClr val="8C8C8C"/>
                </a:solidFill>
                <a:latin typeface="Frutiger Next Pro Bold" charset="0"/>
                <a:ea typeface="ＭＳ Ｐゴシック" charset="0"/>
                <a:cs typeface="ＭＳ Ｐゴシック" charset="0"/>
                <a:sym typeface="Frutiger Next Pro Bold" charset="0"/>
              </a:rPr>
              <a:t> |  </a:t>
            </a:r>
            <a:r>
              <a:rPr lang="en-US" sz="600">
                <a:solidFill>
                  <a:srgbClr val="8C8C8C"/>
                </a:solidFill>
                <a:ea typeface="ＭＳ Ｐゴシック" charset="0"/>
                <a:cs typeface="Frutiger Next Pro Light"/>
                <a:sym typeface="Frutiger Next Pro Bold" charset="0"/>
              </a:rPr>
              <a:t>Copyright © 2018 Deloitte Consulting LLP. All rights reserved.</a:t>
            </a:r>
            <a:endParaRPr lang="en-US" sz="600">
              <a:solidFill>
                <a:srgbClr val="8C8C8C"/>
              </a:solidFill>
              <a:ea typeface="ＭＳ Ｐゴシック" charset="0"/>
              <a:cs typeface="Frutiger Next Pro Light"/>
              <a:sym typeface="Frutiger Next Pro Light" charset="0"/>
            </a:endParaRPr>
          </a:p>
        </p:txBody>
      </p:sp>
      <p:sp>
        <p:nvSpPr>
          <p:cNvPr id="3" name="Text Placeholder 2"/>
          <p:cNvSpPr>
            <a:spLocks noGrp="1"/>
          </p:cNvSpPr>
          <p:nvPr>
            <p:ph type="body" idx="1"/>
          </p:nvPr>
        </p:nvSpPr>
        <p:spPr>
          <a:xfrm>
            <a:off x="510493" y="1698438"/>
            <a:ext cx="11071907"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849799988"/>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685800" rtl="0" eaLnBrk="1" latinLnBrk="0" hangingPunct="1">
        <a:lnSpc>
          <a:spcPct val="70000"/>
        </a:lnSpc>
        <a:spcBef>
          <a:spcPct val="0"/>
        </a:spcBef>
        <a:buNone/>
        <a:defRPr sz="2400" b="0" kern="1200" cap="none" spc="38"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171450" indent="-171450" algn="l" defTabSz="685800" rtl="0" eaLnBrk="1" latinLnBrk="0" hangingPunct="1">
        <a:lnSpc>
          <a:spcPct val="100000"/>
        </a:lnSpc>
        <a:spcBef>
          <a:spcPts val="750"/>
        </a:spcBef>
        <a:buClr>
          <a:schemeClr val="accent5"/>
        </a:buClr>
        <a:buSzPct val="75000"/>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100000"/>
        </a:lnSpc>
        <a:spcBef>
          <a:spcPts val="375"/>
        </a:spcBef>
        <a:buClr>
          <a:schemeClr val="accent5"/>
        </a:buClr>
        <a:buSzPct val="75000"/>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100000"/>
        </a:lnSpc>
        <a:spcBef>
          <a:spcPts val="375"/>
        </a:spcBef>
        <a:buClr>
          <a:schemeClr val="accent5"/>
        </a:buClr>
        <a:buSzPct val="75000"/>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100000"/>
        </a:lnSpc>
        <a:spcBef>
          <a:spcPts val="375"/>
        </a:spcBef>
        <a:buClr>
          <a:schemeClr val="accent5"/>
        </a:buClr>
        <a:buSzPct val="75000"/>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100000"/>
        </a:lnSpc>
        <a:spcBef>
          <a:spcPts val="375"/>
        </a:spcBef>
        <a:buClr>
          <a:schemeClr val="accent5"/>
        </a:buClr>
        <a:buSzPct val="75000"/>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F26B43"/>
          </p15:clr>
        </p15:guide>
        <p15:guide id="2" pos="547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3073353449"/>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Lst>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7"/>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4" name="Object 3" hidden="1"/>
                      <p:cNvPicPr/>
                      <p:nvPr/>
                    </p:nvPicPr>
                    <p:blipFill>
                      <a:blip r:embed="rId9"/>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4038094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hyperlink" Target="mailto:usindiaconsultingacazurecop@deloitte.com" TargetMode="Externa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svg"/><Relationship Id="rId3" Type="http://schemas.openxmlformats.org/officeDocument/2006/relationships/notesSlide" Target="../notesSlides/notesSlide10.xml"/><Relationship Id="rId7" Type="http://schemas.openxmlformats.org/officeDocument/2006/relationships/image" Target="../media/image14.svg"/><Relationship Id="rId12"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image" Target="../media/image13.png"/><Relationship Id="rId11" Type="http://schemas.openxmlformats.org/officeDocument/2006/relationships/image" Target="../media/image22.svg"/><Relationship Id="rId5" Type="http://schemas.openxmlformats.org/officeDocument/2006/relationships/image" Target="../media/image24.svg"/><Relationship Id="rId10" Type="http://schemas.openxmlformats.org/officeDocument/2006/relationships/image" Target="../media/image21.png"/><Relationship Id="rId4" Type="http://schemas.openxmlformats.org/officeDocument/2006/relationships/image" Target="../media/image23.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svg"/><Relationship Id="rId3" Type="http://schemas.openxmlformats.org/officeDocument/2006/relationships/notesSlide" Target="../notesSlides/notesSlide11.xml"/><Relationship Id="rId7" Type="http://schemas.openxmlformats.org/officeDocument/2006/relationships/image" Target="../media/image14.svg"/><Relationship Id="rId12"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12.xml"/><Relationship Id="rId6" Type="http://schemas.openxmlformats.org/officeDocument/2006/relationships/image" Target="../media/image13.png"/><Relationship Id="rId11" Type="http://schemas.openxmlformats.org/officeDocument/2006/relationships/image" Target="../media/image22.svg"/><Relationship Id="rId5" Type="http://schemas.openxmlformats.org/officeDocument/2006/relationships/image" Target="../media/image24.svg"/><Relationship Id="rId10" Type="http://schemas.openxmlformats.org/officeDocument/2006/relationships/image" Target="../media/image21.png"/><Relationship Id="rId4" Type="http://schemas.openxmlformats.org/officeDocument/2006/relationships/image" Target="../media/image23.png"/><Relationship Id="rId9"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svg"/><Relationship Id="rId3" Type="http://schemas.openxmlformats.org/officeDocument/2006/relationships/notesSlide" Target="../notesSlides/notesSlide12.xml"/><Relationship Id="rId7" Type="http://schemas.openxmlformats.org/officeDocument/2006/relationships/image" Target="../media/image14.svg"/><Relationship Id="rId12"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13.xml"/><Relationship Id="rId6" Type="http://schemas.openxmlformats.org/officeDocument/2006/relationships/image" Target="../media/image13.png"/><Relationship Id="rId11" Type="http://schemas.openxmlformats.org/officeDocument/2006/relationships/image" Target="../media/image22.svg"/><Relationship Id="rId5" Type="http://schemas.openxmlformats.org/officeDocument/2006/relationships/image" Target="../media/image24.svg"/><Relationship Id="rId10" Type="http://schemas.openxmlformats.org/officeDocument/2006/relationships/image" Target="../media/image21.png"/><Relationship Id="rId4" Type="http://schemas.openxmlformats.org/officeDocument/2006/relationships/image" Target="../media/image23.png"/><Relationship Id="rId9" Type="http://schemas.openxmlformats.org/officeDocument/2006/relationships/image" Target="../media/image16.sv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svg"/><Relationship Id="rId3" Type="http://schemas.openxmlformats.org/officeDocument/2006/relationships/notesSlide" Target="../notesSlides/notesSlide13.xml"/><Relationship Id="rId7" Type="http://schemas.openxmlformats.org/officeDocument/2006/relationships/image" Target="../media/image14.svg"/><Relationship Id="rId12"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14.xml"/><Relationship Id="rId6" Type="http://schemas.openxmlformats.org/officeDocument/2006/relationships/image" Target="../media/image13.png"/><Relationship Id="rId11" Type="http://schemas.openxmlformats.org/officeDocument/2006/relationships/image" Target="../media/image22.svg"/><Relationship Id="rId5" Type="http://schemas.openxmlformats.org/officeDocument/2006/relationships/image" Target="../media/image24.svg"/><Relationship Id="rId10" Type="http://schemas.openxmlformats.org/officeDocument/2006/relationships/image" Target="../media/image21.png"/><Relationship Id="rId4" Type="http://schemas.openxmlformats.org/officeDocument/2006/relationships/image" Target="../media/image23.png"/><Relationship Id="rId9" Type="http://schemas.openxmlformats.org/officeDocument/2006/relationships/image" Target="../media/image1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hyperlink" Target="https://consulting.deloitteresources.com/op/strategy_analytics_ma/analytics_cognitive/Pages/anc-digital-FTEs.aspx" TargetMode="External"/><Relationship Id="rId2" Type="http://schemas.openxmlformats.org/officeDocument/2006/relationships/hyperlink" Target="https://teams.microsoft.com/l/team/19%3a53c5f768db70428b96a8c8c9a3a20c71%40thread.skype/conversations?groupId=4b923a6a-a8c1-436a-89fa-42da2509529a&amp;tenantId=36da45f1-dd2c-4d1f-af13-5abe46b99921" TargetMode="External"/><Relationship Id="rId1" Type="http://schemas.openxmlformats.org/officeDocument/2006/relationships/slideLayout" Target="../slideLayouts/slideLayout22.xml"/><Relationship Id="rId6" Type="http://schemas.openxmlformats.org/officeDocument/2006/relationships/hyperlink" Target="https://amedeloitte.sharepoint.com/:x:/s/DigitalFTE925/EY3ct1H5wVtNiwQh6TDscwkBe10M13bZ2R9n3aZCBWZqmA?e=sTqpZQ" TargetMode="External"/><Relationship Id="rId5" Type="http://schemas.openxmlformats.org/officeDocument/2006/relationships/hyperlink" Target="https://www.km.deloitteresources.com/sites/live/consulting/_layouts/DTTS.DR.KAMDocumentForms/KAMDisplay.aspx?List=513ae4d5-443f-4bc1-9f25-8f68dc5aa0c0&amp;ID=8667206" TargetMode="External"/><Relationship Id="rId4" Type="http://schemas.openxmlformats.org/officeDocument/2006/relationships/hyperlink" Target="mailto:usdigitalfte@deloitt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6.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notesSlide" Target="../notesSlides/notesSlide6.xml"/><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slideLayout" Target="../slideLayouts/slideLayout12.xml"/><Relationship Id="rId1" Type="http://schemas.openxmlformats.org/officeDocument/2006/relationships/tags" Target="../tags/tag7.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svg"/><Relationship Id="rId3" Type="http://schemas.openxmlformats.org/officeDocument/2006/relationships/notesSlide" Target="../notesSlides/notesSlide7.xml"/><Relationship Id="rId7" Type="http://schemas.openxmlformats.org/officeDocument/2006/relationships/image" Target="../media/image14.svg"/><Relationship Id="rId12"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13.png"/><Relationship Id="rId11" Type="http://schemas.openxmlformats.org/officeDocument/2006/relationships/image" Target="../media/image22.svg"/><Relationship Id="rId5" Type="http://schemas.openxmlformats.org/officeDocument/2006/relationships/image" Target="../media/image24.svg"/><Relationship Id="rId10" Type="http://schemas.openxmlformats.org/officeDocument/2006/relationships/image" Target="../media/image21.png"/><Relationship Id="rId4" Type="http://schemas.openxmlformats.org/officeDocument/2006/relationships/image" Target="../media/image23.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svg"/><Relationship Id="rId3" Type="http://schemas.openxmlformats.org/officeDocument/2006/relationships/notesSlide" Target="../notesSlides/notesSlide8.xml"/><Relationship Id="rId7" Type="http://schemas.openxmlformats.org/officeDocument/2006/relationships/image" Target="../media/image14.svg"/><Relationship Id="rId12"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3.png"/><Relationship Id="rId11" Type="http://schemas.openxmlformats.org/officeDocument/2006/relationships/image" Target="../media/image22.svg"/><Relationship Id="rId5" Type="http://schemas.openxmlformats.org/officeDocument/2006/relationships/image" Target="../media/image24.svg"/><Relationship Id="rId10" Type="http://schemas.openxmlformats.org/officeDocument/2006/relationships/image" Target="../media/image21.png"/><Relationship Id="rId4" Type="http://schemas.openxmlformats.org/officeDocument/2006/relationships/image" Target="../media/image23.pn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svg"/><Relationship Id="rId3" Type="http://schemas.openxmlformats.org/officeDocument/2006/relationships/notesSlide" Target="../notesSlides/notesSlide9.xml"/><Relationship Id="rId7" Type="http://schemas.openxmlformats.org/officeDocument/2006/relationships/image" Target="../media/image14.svg"/><Relationship Id="rId12"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10.xml"/><Relationship Id="rId6" Type="http://schemas.openxmlformats.org/officeDocument/2006/relationships/image" Target="../media/image13.png"/><Relationship Id="rId11" Type="http://schemas.openxmlformats.org/officeDocument/2006/relationships/image" Target="../media/image22.svg"/><Relationship Id="rId5" Type="http://schemas.openxmlformats.org/officeDocument/2006/relationships/image" Target="../media/image24.svg"/><Relationship Id="rId10" Type="http://schemas.openxmlformats.org/officeDocument/2006/relationships/image" Target="../media/image21.png"/><Relationship Id="rId4" Type="http://schemas.openxmlformats.org/officeDocument/2006/relationships/image" Target="../media/image23.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7">
            <a:extLst>
              <a:ext uri="{FF2B5EF4-FFF2-40B4-BE49-F238E27FC236}">
                <a16:creationId xmlns:a16="http://schemas.microsoft.com/office/drawing/2014/main" id="{B90093C9-C308-4595-9EB9-C56CF21D423B}"/>
              </a:ext>
            </a:extLst>
          </p:cNvPr>
          <p:cNvSpPr/>
          <p:nvPr/>
        </p:nvSpPr>
        <p:spPr>
          <a:xfrm>
            <a:off x="5625548" y="0"/>
            <a:ext cx="6566452" cy="6858000"/>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C5C5C"/>
              </a:solidFill>
              <a:effectLst/>
              <a:uLnTx/>
              <a:uFillTx/>
              <a:latin typeface="Frutiger Next Pro Light"/>
              <a:ea typeface="+mn-ea"/>
              <a:cs typeface="+mn-cs"/>
            </a:endParaRPr>
          </a:p>
        </p:txBody>
      </p:sp>
      <p:sp>
        <p:nvSpPr>
          <p:cNvPr id="5" name="object 3"/>
          <p:cNvSpPr/>
          <p:nvPr/>
        </p:nvSpPr>
        <p:spPr>
          <a:xfrm>
            <a:off x="3486590" y="5785738"/>
            <a:ext cx="1978528" cy="690771"/>
          </a:xfrm>
          <a:prstGeom prst="rect">
            <a:avLst/>
          </a:prstGeom>
          <a:blipFill dpi="0" rotWithShape="1">
            <a:blip r:embed="rId4" cstate="print">
              <a:extLst>
                <a:ext uri="{BEBA8EAE-BF5A-486C-A8C5-ECC9F3942E4B}">
                  <a14:imgProps xmlns:a14="http://schemas.microsoft.com/office/drawing/2010/main">
                    <a14:imgLayer r:embed="rId5">
                      <a14:imgEffect>
                        <a14:brightnessContrast bright="10000" contrast="34000"/>
                      </a14:imgEffect>
                    </a14:imgLayer>
                  </a14:imgProps>
                </a:ext>
              </a:extLst>
            </a:blip>
            <a:srcRec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C5C5C"/>
              </a:solidFill>
              <a:effectLst/>
              <a:uLnTx/>
              <a:uFillTx/>
              <a:latin typeface="Frutiger Next Pro Light"/>
              <a:ea typeface="+mn-ea"/>
              <a:cs typeface="+mn-cs"/>
            </a:endParaRPr>
          </a:p>
        </p:txBody>
      </p:sp>
      <p:sp>
        <p:nvSpPr>
          <p:cNvPr id="8" name="Rectangle 7"/>
          <p:cNvSpPr/>
          <p:nvPr/>
        </p:nvSpPr>
        <p:spPr>
          <a:xfrm>
            <a:off x="247724" y="6586170"/>
            <a:ext cx="5217394"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C5C5C"/>
                </a:solidFill>
                <a:effectLst/>
                <a:uLnTx/>
                <a:uFillTx/>
                <a:latin typeface="Frutiger Next Pro Light (Body)"/>
                <a:ea typeface="Calibri" panose="020F0502020204030204" pitchFamily="34" charset="0"/>
                <a:cs typeface="Times New Roman" panose="02020603050405020304" pitchFamily="18" charset="0"/>
              </a:rPr>
              <a:t>Reach out</a:t>
            </a:r>
            <a:r>
              <a:rPr kumimoji="0" lang="en-US" sz="900" b="0" i="0" u="none" strike="noStrike" kern="1200" cap="none" spc="0" normalizeH="0" baseline="0" noProof="0">
                <a:ln>
                  <a:noFill/>
                </a:ln>
                <a:solidFill>
                  <a:srgbClr val="5C5C5C"/>
                </a:solidFill>
                <a:effectLst/>
                <a:uLnTx/>
                <a:uFillTx/>
                <a:latin typeface="Frutiger Next Pro Light (Body)"/>
                <a:ea typeface="Calibri" panose="020F0502020204030204" pitchFamily="34" charset="0"/>
                <a:cs typeface="Times New Roman" panose="02020603050405020304" pitchFamily="18" charset="0"/>
              </a:rPr>
              <a:t>: US India Consulting A&amp;C Azure CoP (US) </a:t>
            </a:r>
            <a:r>
              <a:rPr kumimoji="0" lang="en-US" sz="900" b="0" i="0" u="sng" strike="noStrike" kern="1200" cap="none" spc="0" normalizeH="0" baseline="0" noProof="0">
                <a:ln>
                  <a:noFill/>
                </a:ln>
                <a:solidFill>
                  <a:srgbClr val="0563C1"/>
                </a:solidFill>
                <a:effectLst/>
                <a:uLnTx/>
                <a:uFillTx/>
                <a:latin typeface="Frutiger Next Pro Light (Body)"/>
                <a:ea typeface="Calibri" panose="020F0502020204030204" pitchFamily="34" charset="0"/>
                <a:cs typeface="Times New Roman" panose="02020603050405020304" pitchFamily="18" charset="0"/>
                <a:hlinkClick r:id="rId6"/>
              </a:rPr>
              <a:t>usindiaconsultingacazurecop@deloitte.com</a:t>
            </a:r>
            <a:r>
              <a:rPr kumimoji="0" lang="en-US" sz="900" b="0" i="0" u="none" strike="noStrike" kern="1200" cap="none" spc="0" normalizeH="0" baseline="0" noProof="0">
                <a:ln>
                  <a:noFill/>
                </a:ln>
                <a:solidFill>
                  <a:srgbClr val="5C5C5C"/>
                </a:solidFill>
                <a:effectLst/>
                <a:uLnTx/>
                <a:uFillTx/>
                <a:latin typeface="Frutiger Next Pro Light (Body)"/>
                <a:ea typeface="Calibri" panose="020F0502020204030204" pitchFamily="34" charset="0"/>
                <a:cs typeface="Times New Roman" panose="02020603050405020304" pitchFamily="18" charset="0"/>
              </a:rPr>
              <a:t> </a:t>
            </a:r>
          </a:p>
        </p:txBody>
      </p:sp>
      <p:sp>
        <p:nvSpPr>
          <p:cNvPr id="3" name="Title 2"/>
          <p:cNvSpPr>
            <a:spLocks noGrp="1"/>
          </p:cNvSpPr>
          <p:nvPr>
            <p:ph type="ctrTitle"/>
          </p:nvPr>
        </p:nvSpPr>
        <p:spPr>
          <a:xfrm>
            <a:off x="504883" y="1122363"/>
            <a:ext cx="10212330" cy="2269820"/>
          </a:xfrm>
        </p:spPr>
        <p:txBody>
          <a:bodyPr/>
          <a:lstStyle/>
          <a:p>
            <a:r>
              <a:rPr lang="en-US" sz="4000">
                <a:latin typeface="Abadi" panose="020B0604020104020204" pitchFamily="34" charset="0"/>
              </a:rPr>
              <a:t>Azure analytics</a:t>
            </a:r>
          </a:p>
        </p:txBody>
      </p:sp>
      <p:sp>
        <p:nvSpPr>
          <p:cNvPr id="11" name="Text Placeholder 10"/>
          <p:cNvSpPr>
            <a:spLocks noGrp="1"/>
          </p:cNvSpPr>
          <p:nvPr>
            <p:ph type="body" sz="quarter" idx="13"/>
          </p:nvPr>
        </p:nvSpPr>
        <p:spPr/>
        <p:txBody>
          <a:bodyPr vert="horz" lIns="91440" tIns="45720" rIns="91440" bIns="45720" rtlCol="0" anchor="t">
            <a:noAutofit/>
          </a:bodyPr>
          <a:lstStyle/>
          <a:p>
            <a:r>
              <a:rPr lang="en-US" sz="1200" dirty="0">
                <a:latin typeface="Abadi"/>
              </a:rPr>
              <a:t>DFTEs – October 2021</a:t>
            </a:r>
            <a:endParaRPr lang="en-US" dirty="0"/>
          </a:p>
        </p:txBody>
      </p:sp>
      <p:sp>
        <p:nvSpPr>
          <p:cNvPr id="12" name="Subtitle 11"/>
          <p:cNvSpPr>
            <a:spLocks noGrp="1"/>
          </p:cNvSpPr>
          <p:nvPr>
            <p:ph type="subTitle" idx="1"/>
          </p:nvPr>
        </p:nvSpPr>
        <p:spPr/>
        <p:txBody>
          <a:bodyPr/>
          <a:lstStyle/>
          <a:p>
            <a:r>
              <a:rPr lang="en-US" sz="1800">
                <a:latin typeface="Abadi" panose="020B0604020104020204" pitchFamily="34" charset="0"/>
              </a:rPr>
              <a:t>Center of Excellence</a:t>
            </a:r>
          </a:p>
        </p:txBody>
      </p:sp>
      <p:pic>
        <p:nvPicPr>
          <p:cNvPr id="14" name="Picture 13"/>
          <p:cNvPicPr>
            <a:picLocks noChangeAspect="1"/>
          </p:cNvPicPr>
          <p:nvPr/>
        </p:nvPicPr>
        <p:blipFill>
          <a:blip r:embed="rId7"/>
          <a:stretch>
            <a:fillRect/>
          </a:stretch>
        </p:blipFill>
        <p:spPr>
          <a:xfrm>
            <a:off x="247724" y="304006"/>
            <a:ext cx="1295400" cy="257175"/>
          </a:xfrm>
          <a:prstGeom prst="rect">
            <a:avLst/>
          </a:prstGeom>
        </p:spPr>
      </p:pic>
    </p:spTree>
    <p:extLst>
      <p:ext uri="{BB962C8B-B14F-4D97-AF65-F5344CB8AC3E}">
        <p14:creationId xmlns:p14="http://schemas.microsoft.com/office/powerpoint/2010/main" val="896191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ollar">
            <a:extLst>
              <a:ext uri="{FF2B5EF4-FFF2-40B4-BE49-F238E27FC236}">
                <a16:creationId xmlns:a16="http://schemas.microsoft.com/office/drawing/2014/main" id="{838A87CF-634F-49F3-8E19-C166AE2DC49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13365" y="1089550"/>
            <a:ext cx="272346" cy="272346"/>
          </a:xfrm>
          <a:prstGeom prst="rect">
            <a:avLst/>
          </a:prstGeom>
        </p:spPr>
      </p:pic>
      <p:pic>
        <p:nvPicPr>
          <p:cNvPr id="5" name="Graphic 4" descr="Clipboard">
            <a:extLst>
              <a:ext uri="{FF2B5EF4-FFF2-40B4-BE49-F238E27FC236}">
                <a16:creationId xmlns:a16="http://schemas.microsoft.com/office/drawing/2014/main" id="{7300D084-B7B7-4250-877B-1FF94424741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26624" y="1059725"/>
            <a:ext cx="323717" cy="323717"/>
          </a:xfrm>
          <a:prstGeom prst="rect">
            <a:avLst/>
          </a:prstGeom>
        </p:spPr>
      </p:pic>
      <p:sp>
        <p:nvSpPr>
          <p:cNvPr id="50" name="Text Placeholder 12">
            <a:extLst>
              <a:ext uri="{FF2B5EF4-FFF2-40B4-BE49-F238E27FC236}">
                <a16:creationId xmlns:a16="http://schemas.microsoft.com/office/drawing/2014/main" id="{F6824FCA-56ED-4892-B3DC-D527D286915E}"/>
              </a:ext>
            </a:extLst>
          </p:cNvPr>
          <p:cNvSpPr txBox="1">
            <a:spLocks/>
          </p:cNvSpPr>
          <p:nvPr/>
        </p:nvSpPr>
        <p:spPr>
          <a:xfrm>
            <a:off x="2840376" y="1125814"/>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0097A9"/>
                </a:solidFill>
                <a:effectLst/>
                <a:uLnTx/>
                <a:uFillTx/>
                <a:latin typeface="Open Sans"/>
                <a:ea typeface="+mn-ea"/>
                <a:cs typeface="Arial"/>
              </a:rPr>
              <a:t>Definition</a:t>
            </a:r>
          </a:p>
        </p:txBody>
      </p:sp>
      <p:sp>
        <p:nvSpPr>
          <p:cNvPr id="51" name="Text Placeholder 12">
            <a:extLst>
              <a:ext uri="{FF2B5EF4-FFF2-40B4-BE49-F238E27FC236}">
                <a16:creationId xmlns:a16="http://schemas.microsoft.com/office/drawing/2014/main" id="{AF4DFB5C-4CBC-476F-9183-02678FF7F5BC}"/>
              </a:ext>
            </a:extLst>
          </p:cNvPr>
          <p:cNvSpPr txBox="1">
            <a:spLocks/>
          </p:cNvSpPr>
          <p:nvPr/>
        </p:nvSpPr>
        <p:spPr>
          <a:xfrm>
            <a:off x="5285494" y="1125815"/>
            <a:ext cx="843597" cy="219291"/>
          </a:xfrm>
          <a:prstGeom prst="rect">
            <a:avLst/>
          </a:prstGeom>
          <a:solidFill>
            <a:schemeClr val="bg1"/>
          </a:solidFill>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FC2B4"/>
                </a:solidFill>
                <a:effectLst/>
                <a:uLnTx/>
                <a:uFillTx/>
                <a:latin typeface="Open Sans"/>
                <a:ea typeface="+mn-ea"/>
                <a:cs typeface="Arial"/>
              </a:rPr>
              <a:t>Features</a:t>
            </a:r>
          </a:p>
        </p:txBody>
      </p:sp>
      <p:pic>
        <p:nvPicPr>
          <p:cNvPr id="8" name="Graphic 7" descr="Classroom">
            <a:extLst>
              <a:ext uri="{FF2B5EF4-FFF2-40B4-BE49-F238E27FC236}">
                <a16:creationId xmlns:a16="http://schemas.microsoft.com/office/drawing/2014/main" id="{050D01E7-E809-4866-AFBD-945A6D135DB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37378" y="1069626"/>
            <a:ext cx="375319" cy="375319"/>
          </a:xfrm>
          <a:prstGeom prst="rect">
            <a:avLst/>
          </a:prstGeom>
        </p:spPr>
      </p:pic>
      <p:sp>
        <p:nvSpPr>
          <p:cNvPr id="52" name="Text Placeholder 12">
            <a:extLst>
              <a:ext uri="{FF2B5EF4-FFF2-40B4-BE49-F238E27FC236}">
                <a16:creationId xmlns:a16="http://schemas.microsoft.com/office/drawing/2014/main" id="{36DE6280-B2AC-4A25-AF97-3A9D674121A0}"/>
              </a:ext>
            </a:extLst>
          </p:cNvPr>
          <p:cNvSpPr txBox="1">
            <a:spLocks/>
          </p:cNvSpPr>
          <p:nvPr/>
        </p:nvSpPr>
        <p:spPr>
          <a:xfrm>
            <a:off x="7302624" y="1119857"/>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86BC25"/>
                </a:solidFill>
                <a:effectLst/>
                <a:uLnTx/>
                <a:uFillTx/>
                <a:latin typeface="Open Sans"/>
                <a:ea typeface="+mn-ea"/>
                <a:cs typeface="Arial"/>
              </a:rPr>
              <a:t>Benefits</a:t>
            </a:r>
          </a:p>
        </p:txBody>
      </p:sp>
      <p:sp>
        <p:nvSpPr>
          <p:cNvPr id="53" name="Text Placeholder 12">
            <a:extLst>
              <a:ext uri="{FF2B5EF4-FFF2-40B4-BE49-F238E27FC236}">
                <a16:creationId xmlns:a16="http://schemas.microsoft.com/office/drawing/2014/main" id="{9615D852-AA09-4FC1-835C-C7FFE874EDFC}"/>
              </a:ext>
            </a:extLst>
          </p:cNvPr>
          <p:cNvSpPr txBox="1">
            <a:spLocks/>
          </p:cNvSpPr>
          <p:nvPr/>
        </p:nvSpPr>
        <p:spPr>
          <a:xfrm>
            <a:off x="9888915" y="1127673"/>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2B5E5"/>
                </a:solidFill>
                <a:effectLst/>
                <a:uLnTx/>
                <a:uFillTx/>
                <a:latin typeface="Open Sans"/>
                <a:ea typeface="+mn-ea"/>
                <a:cs typeface="Arial"/>
              </a:rPr>
              <a:t>Use Cases</a:t>
            </a:r>
          </a:p>
        </p:txBody>
      </p:sp>
      <p:pic>
        <p:nvPicPr>
          <p:cNvPr id="4" name="Graphic 3" descr="Checklist RTL">
            <a:extLst>
              <a:ext uri="{FF2B5EF4-FFF2-40B4-BE49-F238E27FC236}">
                <a16:creationId xmlns:a16="http://schemas.microsoft.com/office/drawing/2014/main" id="{00370039-6B78-4D77-B3E6-CB46408492E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54800" y="1115198"/>
            <a:ext cx="287450" cy="287450"/>
          </a:xfrm>
          <a:prstGeom prst="rect">
            <a:avLst/>
          </a:prstGeom>
        </p:spPr>
      </p:pic>
      <p:sp>
        <p:nvSpPr>
          <p:cNvPr id="47" name="Text Placeholder 12">
            <a:extLst>
              <a:ext uri="{FF2B5EF4-FFF2-40B4-BE49-F238E27FC236}">
                <a16:creationId xmlns:a16="http://schemas.microsoft.com/office/drawing/2014/main" id="{CA4F6421-35FA-440A-89F7-6838B506E6EE}"/>
              </a:ext>
            </a:extLst>
          </p:cNvPr>
          <p:cNvSpPr txBox="1">
            <a:spLocks/>
          </p:cNvSpPr>
          <p:nvPr/>
        </p:nvSpPr>
        <p:spPr>
          <a:xfrm>
            <a:off x="1017372" y="1131403"/>
            <a:ext cx="1068599"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2B5E5">
                    <a:lumMod val="75000"/>
                  </a:srgbClr>
                </a:solidFill>
                <a:effectLst/>
                <a:uLnTx/>
                <a:uFillTx/>
                <a:latin typeface="Open Sans"/>
                <a:ea typeface="+mn-ea"/>
                <a:cs typeface="Arial"/>
              </a:rPr>
              <a:t>DFTE</a:t>
            </a:r>
          </a:p>
        </p:txBody>
      </p:sp>
      <p:pic>
        <p:nvPicPr>
          <p:cNvPr id="10" name="Graphic 9" descr="Rocket">
            <a:extLst>
              <a:ext uri="{FF2B5EF4-FFF2-40B4-BE49-F238E27FC236}">
                <a16:creationId xmlns:a16="http://schemas.microsoft.com/office/drawing/2014/main" id="{4997F7EF-5E67-43FD-A995-12703ABFB0B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5321" y="1077417"/>
            <a:ext cx="367528" cy="367528"/>
          </a:xfrm>
          <a:prstGeom prst="rect">
            <a:avLst/>
          </a:prstGeom>
        </p:spPr>
      </p:pic>
      <p:sp>
        <p:nvSpPr>
          <p:cNvPr id="31" name="Title 1">
            <a:extLst>
              <a:ext uri="{FF2B5EF4-FFF2-40B4-BE49-F238E27FC236}">
                <a16:creationId xmlns:a16="http://schemas.microsoft.com/office/drawing/2014/main" id="{9BF9B609-6EFE-45E9-AFB2-1F877709C508}"/>
              </a:ext>
            </a:extLst>
          </p:cNvPr>
          <p:cNvSpPr txBox="1">
            <a:spLocks/>
          </p:cNvSpPr>
          <p:nvPr/>
        </p:nvSpPr>
        <p:spPr bwMode="gray">
          <a:xfrm>
            <a:off x="457200" y="180509"/>
            <a:ext cx="11188700" cy="334101"/>
          </a:xfrm>
          <a:prstGeom prst="rect">
            <a:avLst/>
          </a:prstGeom>
        </p:spPr>
        <p:txBody>
          <a:bodyPr vert="horz" lIns="0" tIns="0" rIns="0" bIns="0" rtlCol="0" anchor="t" anchorCtr="0">
            <a:noAutofit/>
          </a:bodyPr>
          <a:lstStyle>
            <a:lvl1pPr algn="l" defTabSz="1219170" rtl="0" eaLnBrk="1" latinLnBrk="0" hangingPunct="1">
              <a:lnSpc>
                <a:spcPct val="90000"/>
              </a:lnSpc>
              <a:spcBef>
                <a:spcPct val="0"/>
              </a:spcBef>
              <a:buNone/>
              <a:defRPr sz="2000" kern="1200">
                <a:solidFill>
                  <a:schemeClr val="tx1"/>
                </a:solidFill>
                <a:latin typeface="+mj-lt"/>
                <a:ea typeface="+mj-ea"/>
                <a:cs typeface="+mj-cs"/>
              </a:defRPr>
            </a:lvl1pPr>
          </a:lstStyle>
          <a:p>
            <a:r>
              <a:rPr lang="en-US" sz="2800" spc="-75"/>
              <a:t>DFTEs / Accelerators</a:t>
            </a:r>
            <a:endParaRPr lang="en-US" sz="2800" spc="-75">
              <a:latin typeface="+mn-lt"/>
            </a:endParaRPr>
          </a:p>
        </p:txBody>
      </p:sp>
      <p:sp>
        <p:nvSpPr>
          <p:cNvPr id="33" name="Text Placeholder 4">
            <a:extLst>
              <a:ext uri="{FF2B5EF4-FFF2-40B4-BE49-F238E27FC236}">
                <a16:creationId xmlns:a16="http://schemas.microsoft.com/office/drawing/2014/main" id="{CEB3AD4D-A906-4C47-8776-596BDB846EDD}"/>
              </a:ext>
            </a:extLst>
          </p:cNvPr>
          <p:cNvSpPr txBox="1">
            <a:spLocks/>
          </p:cNvSpPr>
          <p:nvPr>
            <p:custDataLst>
              <p:tags r:id="rId1"/>
            </p:custDataLst>
          </p:nvPr>
        </p:nvSpPr>
        <p:spPr>
          <a:xfrm>
            <a:off x="457200" y="640080"/>
            <a:ext cx="11376145" cy="307777"/>
          </a:xfrm>
          <a:prstGeom prst="rect">
            <a:avLst/>
          </a:prstGeom>
        </p:spPr>
        <p:txBody>
          <a:bodyPr wrap="square">
            <a:spAutoFit/>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defRPr/>
            </a:pPr>
            <a:r>
              <a:rPr lang="en-US" sz="1400" dirty="0"/>
              <a:t>Reusable cloud-based Tools, Accelerators and Utilities developed by Deloitte for rapid and quality deliverables</a:t>
            </a:r>
          </a:p>
        </p:txBody>
      </p:sp>
      <p:cxnSp>
        <p:nvCxnSpPr>
          <p:cNvPr id="39" name="Straight Connector 38">
            <a:extLst>
              <a:ext uri="{FF2B5EF4-FFF2-40B4-BE49-F238E27FC236}">
                <a16:creationId xmlns:a16="http://schemas.microsoft.com/office/drawing/2014/main" id="{5328C7A7-E9E5-4135-90FB-C1A0E610FCBC}"/>
              </a:ext>
            </a:extLst>
          </p:cNvPr>
          <p:cNvCxnSpPr>
            <a:cxnSpLocks/>
          </p:cNvCxnSpPr>
          <p:nvPr/>
        </p:nvCxnSpPr>
        <p:spPr>
          <a:xfrm flipV="1">
            <a:off x="662547" y="3827275"/>
            <a:ext cx="11287983" cy="10913"/>
          </a:xfrm>
          <a:prstGeom prst="line">
            <a:avLst/>
          </a:prstGeom>
          <a:ln>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6674251-E996-4981-B801-BAA47C788829}"/>
              </a:ext>
            </a:extLst>
          </p:cNvPr>
          <p:cNvSpPr txBox="1"/>
          <p:nvPr/>
        </p:nvSpPr>
        <p:spPr>
          <a:xfrm>
            <a:off x="812444" y="4627571"/>
            <a:ext cx="1126603" cy="861774"/>
          </a:xfrm>
          <a:prstGeom prst="rect">
            <a:avLst/>
          </a:prstGeom>
          <a:noFill/>
        </p:spPr>
        <p:txBody>
          <a:bodyPr wrap="square" lIns="0" tIns="0" rIns="0" bIns="0" rtlCol="0">
            <a:spAutoFit/>
          </a:bodyPr>
          <a:lstStyle/>
          <a:p>
            <a:pPr algn="ctr">
              <a:spcBef>
                <a:spcPts val="600"/>
              </a:spcBef>
              <a:buSzPct val="100000"/>
            </a:pPr>
            <a:r>
              <a:rPr lang="it-IT" sz="1400" b="1" dirty="0">
                <a:solidFill>
                  <a:srgbClr val="313131"/>
                </a:solidFill>
              </a:rPr>
              <a:t>Azure Data Lake Visibility Assistant</a:t>
            </a:r>
            <a:endParaRPr lang="en-US" sz="1400" b="1" dirty="0">
              <a:solidFill>
                <a:srgbClr val="313131"/>
              </a:solidFill>
            </a:endParaRPr>
          </a:p>
        </p:txBody>
      </p:sp>
      <p:sp>
        <p:nvSpPr>
          <p:cNvPr id="26" name="TextBox 25">
            <a:extLst>
              <a:ext uri="{FF2B5EF4-FFF2-40B4-BE49-F238E27FC236}">
                <a16:creationId xmlns:a16="http://schemas.microsoft.com/office/drawing/2014/main" id="{DC5533FF-3EBC-4B64-AA3F-3EE3541503FC}"/>
              </a:ext>
            </a:extLst>
          </p:cNvPr>
          <p:cNvSpPr txBox="1"/>
          <p:nvPr/>
        </p:nvSpPr>
        <p:spPr>
          <a:xfrm>
            <a:off x="2207522" y="3934139"/>
            <a:ext cx="2269075" cy="2108269"/>
          </a:xfrm>
          <a:prstGeom prst="rect">
            <a:avLst/>
          </a:prstGeom>
          <a:noFill/>
        </p:spPr>
        <p:txBody>
          <a:bodyPr wrap="square" lIns="0" tIns="0" rIns="0" bIns="0" rtlCol="0">
            <a:spAutoFit/>
          </a:bodyPr>
          <a:lstStyle/>
          <a:p>
            <a:pPr marL="171450" indent="-171450">
              <a:spcBef>
                <a:spcPts val="600"/>
              </a:spcBef>
              <a:buSzPct val="100000"/>
              <a:buFont typeface="Arial" panose="020B0604020202020204" pitchFamily="34" charset="0"/>
              <a:buChar char="•"/>
            </a:pPr>
            <a:r>
              <a:rPr lang="en-US" sz="1200" dirty="0">
                <a:solidFill>
                  <a:srgbClr val="313131"/>
                </a:solidFill>
              </a:rPr>
              <a:t>Data Lake Visibility Assistant is a chatbot which helps users to get information about metadata of datasets present in the data lake just by sending a message.</a:t>
            </a:r>
          </a:p>
          <a:p>
            <a:pPr marL="171450" indent="-171450">
              <a:spcBef>
                <a:spcPts val="600"/>
              </a:spcBef>
              <a:buSzPct val="100000"/>
              <a:buFont typeface="Arial" panose="020B0604020202020204" pitchFamily="34" charset="0"/>
              <a:buChar char="•"/>
            </a:pPr>
            <a:r>
              <a:rPr lang="en-US" sz="1200" dirty="0">
                <a:solidFill>
                  <a:srgbClr val="313131"/>
                </a:solidFill>
              </a:rPr>
              <a:t>Users don’t need to navigate through storage explorers or data catalogues to find out answers to their queries related to metadata</a:t>
            </a:r>
          </a:p>
        </p:txBody>
      </p:sp>
      <p:sp>
        <p:nvSpPr>
          <p:cNvPr id="32" name="TextBox 31">
            <a:extLst>
              <a:ext uri="{FF2B5EF4-FFF2-40B4-BE49-F238E27FC236}">
                <a16:creationId xmlns:a16="http://schemas.microsoft.com/office/drawing/2014/main" id="{1681E5DF-4A4B-4807-AEDA-8302A8B9DA51}"/>
              </a:ext>
            </a:extLst>
          </p:cNvPr>
          <p:cNvSpPr txBox="1"/>
          <p:nvPr/>
        </p:nvSpPr>
        <p:spPr>
          <a:xfrm>
            <a:off x="4558153" y="3927332"/>
            <a:ext cx="2193629" cy="1754326"/>
          </a:xfrm>
          <a:prstGeom prst="rect">
            <a:avLst/>
          </a:prstGeom>
          <a:noFill/>
        </p:spPr>
        <p:txBody>
          <a:bodyPr wrap="square" lIns="0" tIns="0" rIns="0" bIns="0" rtlCol="0">
            <a:spAutoFit/>
          </a:bodyPr>
          <a:lstStyle/>
          <a:p>
            <a:pPr marL="171450" indent="-171450" defTabSz="831230">
              <a:spcAft>
                <a:spcPts val="909"/>
              </a:spcAft>
              <a:buFont typeface="Arial" panose="020B0604020202020204" pitchFamily="34" charset="0"/>
              <a:buChar char="•"/>
            </a:pPr>
            <a:r>
              <a:rPr lang="en-US" sz="1200" dirty="0">
                <a:solidFill>
                  <a:srgbClr val="313131"/>
                </a:solidFill>
              </a:rPr>
              <a:t>Natural Language Processing</a:t>
            </a:r>
          </a:p>
          <a:p>
            <a:pPr marL="171450" indent="-171450" defTabSz="831230">
              <a:spcAft>
                <a:spcPts val="909"/>
              </a:spcAft>
              <a:buFont typeface="Arial" panose="020B0604020202020204" pitchFamily="34" charset="0"/>
              <a:buChar char="•"/>
            </a:pPr>
            <a:r>
              <a:rPr lang="en-US" sz="1200" dirty="0">
                <a:solidFill>
                  <a:srgbClr val="313131"/>
                </a:solidFill>
              </a:rPr>
              <a:t>Just in time response</a:t>
            </a:r>
          </a:p>
          <a:p>
            <a:pPr marL="171450" indent="-171450" defTabSz="831230">
              <a:spcAft>
                <a:spcPts val="909"/>
              </a:spcAft>
              <a:buFont typeface="Arial" panose="020B0604020202020204" pitchFamily="34" charset="0"/>
              <a:buChar char="•"/>
            </a:pPr>
            <a:r>
              <a:rPr lang="en-US" sz="1200" dirty="0">
                <a:solidFill>
                  <a:srgbClr val="313131"/>
                </a:solidFill>
              </a:rPr>
              <a:t>User Authentication &amp; Authorization</a:t>
            </a:r>
          </a:p>
          <a:p>
            <a:pPr marL="171450" indent="-171450" defTabSz="831230">
              <a:spcAft>
                <a:spcPts val="909"/>
              </a:spcAft>
              <a:buFont typeface="Arial" panose="020B0604020202020204" pitchFamily="34" charset="0"/>
              <a:buChar char="•"/>
            </a:pPr>
            <a:r>
              <a:rPr lang="en-US" sz="1200" dirty="0">
                <a:solidFill>
                  <a:srgbClr val="313131"/>
                </a:solidFill>
              </a:rPr>
              <a:t>Scalable and Secure</a:t>
            </a:r>
          </a:p>
          <a:p>
            <a:pPr marL="171450" indent="-171450" defTabSz="831230">
              <a:spcAft>
                <a:spcPts val="909"/>
              </a:spcAft>
              <a:buFont typeface="Arial" panose="020B0604020202020204" pitchFamily="34" charset="0"/>
              <a:buChar char="•"/>
            </a:pPr>
            <a:r>
              <a:rPr lang="en-US" sz="1200" dirty="0">
                <a:solidFill>
                  <a:srgbClr val="313131"/>
                </a:solidFill>
              </a:rPr>
              <a:t>Ease to Configure </a:t>
            </a:r>
          </a:p>
        </p:txBody>
      </p:sp>
      <p:sp>
        <p:nvSpPr>
          <p:cNvPr id="34" name="TextBox 33">
            <a:extLst>
              <a:ext uri="{FF2B5EF4-FFF2-40B4-BE49-F238E27FC236}">
                <a16:creationId xmlns:a16="http://schemas.microsoft.com/office/drawing/2014/main" id="{10F382CE-FF52-46C5-A138-E68BDBB41786}"/>
              </a:ext>
            </a:extLst>
          </p:cNvPr>
          <p:cNvSpPr txBox="1"/>
          <p:nvPr/>
        </p:nvSpPr>
        <p:spPr>
          <a:xfrm>
            <a:off x="6782949" y="3927332"/>
            <a:ext cx="2615612" cy="260071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Improved Productivity - Answer to queries just a message away</a:t>
            </a:r>
          </a:p>
          <a:p>
            <a:pPr marL="203200" indent="-203200">
              <a:spcBef>
                <a:spcPts val="600"/>
              </a:spcBef>
              <a:buSzPct val="100000"/>
              <a:buFont typeface="Arial"/>
              <a:buChar char="•"/>
            </a:pPr>
            <a:r>
              <a:rPr lang="en-US" sz="1200" dirty="0">
                <a:solidFill>
                  <a:srgbClr val="313131"/>
                </a:solidFill>
              </a:rPr>
              <a:t>Data Lake Self Service - User don’t have to reach out to Ops to find out answers to basic questions</a:t>
            </a:r>
          </a:p>
          <a:p>
            <a:pPr marL="203200" indent="-203200">
              <a:spcBef>
                <a:spcPts val="600"/>
              </a:spcBef>
              <a:buSzPct val="100000"/>
              <a:buFont typeface="Arial"/>
              <a:buChar char="•"/>
            </a:pPr>
            <a:r>
              <a:rPr lang="en-US" sz="1200" dirty="0">
                <a:solidFill>
                  <a:srgbClr val="313131"/>
                </a:solidFill>
              </a:rPr>
              <a:t>Service Excellence - Consistent and on-time response to the queries related to datasets metadata</a:t>
            </a:r>
          </a:p>
          <a:p>
            <a:pPr marL="203200" indent="-203200">
              <a:spcBef>
                <a:spcPts val="600"/>
              </a:spcBef>
              <a:buSzPct val="100000"/>
              <a:buFont typeface="Arial"/>
              <a:buChar char="•"/>
            </a:pPr>
            <a:endParaRPr lang="en-US" sz="1200" dirty="0">
              <a:solidFill>
                <a:srgbClr val="313131"/>
              </a:solidFill>
            </a:endParaRPr>
          </a:p>
          <a:p>
            <a:pPr marL="203200" indent="-203200">
              <a:spcBef>
                <a:spcPts val="600"/>
              </a:spcBef>
              <a:buSzPct val="100000"/>
              <a:buFont typeface="Arial"/>
              <a:buChar char="•"/>
            </a:pPr>
            <a:endParaRPr lang="en-US" sz="1200" dirty="0">
              <a:solidFill>
                <a:srgbClr val="313131"/>
              </a:solidFill>
            </a:endParaRPr>
          </a:p>
          <a:p>
            <a:pPr marL="203200" indent="-203200">
              <a:spcBef>
                <a:spcPts val="600"/>
              </a:spcBef>
              <a:buSzPct val="100000"/>
              <a:buFont typeface="Arial"/>
              <a:buChar char="•"/>
            </a:pPr>
            <a:endParaRPr lang="en-US" sz="1200" dirty="0">
              <a:solidFill>
                <a:srgbClr val="313131"/>
              </a:solidFill>
            </a:endParaRPr>
          </a:p>
        </p:txBody>
      </p:sp>
      <p:sp>
        <p:nvSpPr>
          <p:cNvPr id="35" name="TextBox 34">
            <a:extLst>
              <a:ext uri="{FF2B5EF4-FFF2-40B4-BE49-F238E27FC236}">
                <a16:creationId xmlns:a16="http://schemas.microsoft.com/office/drawing/2014/main" id="{851D00EF-D067-44F0-BD18-16DA4772291F}"/>
              </a:ext>
            </a:extLst>
          </p:cNvPr>
          <p:cNvSpPr txBox="1"/>
          <p:nvPr/>
        </p:nvSpPr>
        <p:spPr>
          <a:xfrm>
            <a:off x="9560586" y="3960739"/>
            <a:ext cx="2211147" cy="36933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Azure Data Lake Exploration &amp; Know your Data</a:t>
            </a:r>
          </a:p>
        </p:txBody>
      </p:sp>
      <p:sp>
        <p:nvSpPr>
          <p:cNvPr id="36" name="TextBox 35">
            <a:extLst>
              <a:ext uri="{FF2B5EF4-FFF2-40B4-BE49-F238E27FC236}">
                <a16:creationId xmlns:a16="http://schemas.microsoft.com/office/drawing/2014/main" id="{AF609260-D4BD-4F6D-B61C-E2C12BC7DDF3}"/>
              </a:ext>
            </a:extLst>
          </p:cNvPr>
          <p:cNvSpPr txBox="1"/>
          <p:nvPr/>
        </p:nvSpPr>
        <p:spPr>
          <a:xfrm>
            <a:off x="756822" y="1999348"/>
            <a:ext cx="1190130" cy="861774"/>
          </a:xfrm>
          <a:prstGeom prst="rect">
            <a:avLst/>
          </a:prstGeom>
          <a:noFill/>
        </p:spPr>
        <p:txBody>
          <a:bodyPr wrap="square" lIns="0" tIns="0" rIns="0" bIns="0" rtlCol="0">
            <a:spAutoFit/>
          </a:bodyPr>
          <a:lstStyle/>
          <a:p>
            <a:pPr lvl="0" algn="ctr">
              <a:spcBef>
                <a:spcPts val="600"/>
              </a:spcBef>
              <a:buSzPct val="100000"/>
              <a:defRPr/>
            </a:pPr>
            <a:r>
              <a:rPr lang="en-US" sz="1400" b="1">
                <a:solidFill>
                  <a:srgbClr val="313131"/>
                </a:solidFill>
              </a:rPr>
              <a:t>AAS Tabular Model Automation Toolkit</a:t>
            </a:r>
            <a:endParaRPr kumimoji="0" lang="en-US" sz="1400" b="1" i="0" u="none" strike="noStrike" kern="1200" cap="none" spc="0" normalizeH="0" baseline="0" noProof="0">
              <a:ln>
                <a:noFill/>
              </a:ln>
              <a:solidFill>
                <a:srgbClr val="313131"/>
              </a:solidFill>
              <a:effectLst/>
              <a:uLnTx/>
              <a:uFillTx/>
              <a:latin typeface="Open Sans"/>
              <a:ea typeface="+mn-ea"/>
              <a:cs typeface="+mn-cs"/>
            </a:endParaRPr>
          </a:p>
        </p:txBody>
      </p:sp>
      <p:sp>
        <p:nvSpPr>
          <p:cNvPr id="37" name="TextBox 36">
            <a:extLst>
              <a:ext uri="{FF2B5EF4-FFF2-40B4-BE49-F238E27FC236}">
                <a16:creationId xmlns:a16="http://schemas.microsoft.com/office/drawing/2014/main" id="{597A4BCA-6187-4EFE-8918-ED5911DBA255}"/>
              </a:ext>
            </a:extLst>
          </p:cNvPr>
          <p:cNvSpPr txBox="1"/>
          <p:nvPr/>
        </p:nvSpPr>
        <p:spPr>
          <a:xfrm>
            <a:off x="2207522" y="1517480"/>
            <a:ext cx="2137025" cy="1846659"/>
          </a:xfrm>
          <a:prstGeom prst="rect">
            <a:avLst/>
          </a:prstGeom>
          <a:noFill/>
        </p:spPr>
        <p:txBody>
          <a:bodyPr wrap="square" lIns="0" tIns="0" rIns="0" bIns="0" rtlCol="0">
            <a:spAutoFit/>
          </a:bodyPr>
          <a:lstStyle/>
          <a:p>
            <a:pPr marL="203200" lvl="0" indent="-203200">
              <a:spcBef>
                <a:spcPts val="600"/>
              </a:spcBef>
              <a:buSzPct val="100000"/>
              <a:buFont typeface="Arial"/>
              <a:buChar char="•"/>
              <a:defRPr/>
            </a:pPr>
            <a:r>
              <a:rPr lang="en-US" sz="1200" dirty="0">
                <a:solidFill>
                  <a:srgbClr val="313131"/>
                </a:solidFill>
              </a:rPr>
              <a:t>SSAS Tabular Model Build, and Documentation Automation Tool is a C#.NET utility which leverages the Tabular Object Model Library (TOM) for documentation and building the various components of SSAS Tabular Model. </a:t>
            </a:r>
          </a:p>
        </p:txBody>
      </p:sp>
      <p:sp>
        <p:nvSpPr>
          <p:cNvPr id="43" name="TextBox 42">
            <a:extLst>
              <a:ext uri="{FF2B5EF4-FFF2-40B4-BE49-F238E27FC236}">
                <a16:creationId xmlns:a16="http://schemas.microsoft.com/office/drawing/2014/main" id="{7CB60DCC-01A0-4B07-BF75-F39B02989632}"/>
              </a:ext>
            </a:extLst>
          </p:cNvPr>
          <p:cNvSpPr txBox="1"/>
          <p:nvPr/>
        </p:nvSpPr>
        <p:spPr>
          <a:xfrm>
            <a:off x="4549689" y="1441985"/>
            <a:ext cx="2137025" cy="2631490"/>
          </a:xfrm>
          <a:prstGeom prst="rect">
            <a:avLst/>
          </a:prstGeom>
          <a:noFill/>
        </p:spPr>
        <p:txBody>
          <a:bodyPr wrap="square" lIns="0" tIns="0" rIns="0" bIns="0" rtlCol="0" anchor="t">
            <a:spAutoFit/>
          </a:bodyPr>
          <a:lstStyle/>
          <a:p>
            <a:pPr marL="203200" lvl="0" indent="-203200">
              <a:spcBef>
                <a:spcPts val="600"/>
              </a:spcBef>
              <a:buSzPct val="100000"/>
              <a:buFont typeface="Arial"/>
              <a:buChar char="•"/>
              <a:defRPr/>
            </a:pPr>
            <a:r>
              <a:rPr lang="en-US" sz="1200">
                <a:solidFill>
                  <a:srgbClr val="313131"/>
                </a:solidFill>
              </a:rPr>
              <a:t>Multiple models can be built dynamically with simple input parameters requiring minimal technical knowledge</a:t>
            </a:r>
          </a:p>
          <a:p>
            <a:pPr marL="203200" lvl="0" indent="-203200">
              <a:spcBef>
                <a:spcPts val="600"/>
              </a:spcBef>
              <a:buSzPct val="100000"/>
              <a:buFont typeface="Arial"/>
              <a:buChar char="•"/>
              <a:defRPr/>
            </a:pPr>
            <a:r>
              <a:rPr lang="en-US" sz="1200">
                <a:solidFill>
                  <a:srgbClr val="313131"/>
                </a:solidFill>
              </a:rPr>
              <a:t>Minimize manual effort for development activities and deliver with good quality and on time</a:t>
            </a:r>
          </a:p>
          <a:p>
            <a:pPr marL="203200" lvl="0" indent="-203200">
              <a:spcBef>
                <a:spcPts val="600"/>
              </a:spcBef>
              <a:buSzPct val="100000"/>
              <a:buFont typeface="Arial"/>
              <a:buChar char="•"/>
              <a:defRPr/>
            </a:pPr>
            <a:r>
              <a:rPr lang="en-US" sz="1200">
                <a:solidFill>
                  <a:srgbClr val="313131"/>
                </a:solidFill>
              </a:rPr>
              <a:t>Recurrent changes on the code can be documented easily with accuracy</a:t>
            </a:r>
          </a:p>
          <a:p>
            <a:pPr marL="203200" lvl="0" indent="-203200">
              <a:spcBef>
                <a:spcPts val="600"/>
              </a:spcBef>
              <a:buSzPct val="100000"/>
              <a:buFont typeface="Arial"/>
              <a:buChar char="•"/>
              <a:defRPr/>
            </a:pPr>
            <a:endParaRPr lang="en-US" sz="1200">
              <a:solidFill>
                <a:srgbClr val="313131"/>
              </a:solidFill>
            </a:endParaRPr>
          </a:p>
        </p:txBody>
      </p:sp>
      <p:sp>
        <p:nvSpPr>
          <p:cNvPr id="44" name="TextBox 43">
            <a:extLst>
              <a:ext uri="{FF2B5EF4-FFF2-40B4-BE49-F238E27FC236}">
                <a16:creationId xmlns:a16="http://schemas.microsoft.com/office/drawing/2014/main" id="{2139D5D1-B263-410E-92DA-AAB06146E96D}"/>
              </a:ext>
            </a:extLst>
          </p:cNvPr>
          <p:cNvSpPr txBox="1"/>
          <p:nvPr/>
        </p:nvSpPr>
        <p:spPr>
          <a:xfrm>
            <a:off x="6842424" y="1516088"/>
            <a:ext cx="2497532" cy="1677382"/>
          </a:xfrm>
          <a:prstGeom prst="rect">
            <a:avLst/>
          </a:prstGeom>
          <a:noFill/>
        </p:spPr>
        <p:txBody>
          <a:bodyPr wrap="square" lIns="0" tIns="0" rIns="0" bIns="0" rtlCol="0">
            <a:spAutoFit/>
          </a:bodyPr>
          <a:lstStyle/>
          <a:p>
            <a:pPr marL="203200" lvl="0" indent="-203200">
              <a:spcBef>
                <a:spcPts val="600"/>
              </a:spcBef>
              <a:buSzPct val="100000"/>
              <a:buFont typeface="Arial"/>
              <a:buChar char="•"/>
              <a:defRPr/>
            </a:pPr>
            <a:r>
              <a:rPr lang="en-US" sz="1200" dirty="0">
                <a:solidFill>
                  <a:srgbClr val="313131"/>
                </a:solidFill>
              </a:rPr>
              <a:t>Improved Code Quality</a:t>
            </a:r>
          </a:p>
          <a:p>
            <a:pPr marL="203200" lvl="0" indent="-203200">
              <a:spcBef>
                <a:spcPts val="600"/>
              </a:spcBef>
              <a:buSzPct val="100000"/>
              <a:buFont typeface="Arial"/>
              <a:buChar char="•"/>
              <a:defRPr/>
            </a:pPr>
            <a:r>
              <a:rPr lang="en-US" sz="1200" dirty="0">
                <a:solidFill>
                  <a:srgbClr val="313131"/>
                </a:solidFill>
              </a:rPr>
              <a:t>Dynamic Model Build</a:t>
            </a:r>
          </a:p>
          <a:p>
            <a:pPr marL="203200" lvl="0" indent="-203200">
              <a:spcBef>
                <a:spcPts val="600"/>
              </a:spcBef>
              <a:buSzPct val="100000"/>
              <a:buFont typeface="Arial"/>
              <a:buChar char="•"/>
              <a:defRPr/>
            </a:pPr>
            <a:r>
              <a:rPr lang="en-US" sz="1200" dirty="0">
                <a:solidFill>
                  <a:srgbClr val="313131"/>
                </a:solidFill>
              </a:rPr>
              <a:t>Increased Productivity</a:t>
            </a:r>
          </a:p>
          <a:p>
            <a:pPr marL="203200" lvl="0" indent="-203200">
              <a:spcBef>
                <a:spcPts val="600"/>
              </a:spcBef>
              <a:buSzPct val="100000"/>
              <a:buFont typeface="Arial"/>
              <a:buChar char="•"/>
              <a:defRPr/>
            </a:pPr>
            <a:r>
              <a:rPr lang="en-US" sz="1200" dirty="0">
                <a:solidFill>
                  <a:srgbClr val="313131"/>
                </a:solidFill>
              </a:rPr>
              <a:t>Flexibility to Address Enhancements</a:t>
            </a:r>
          </a:p>
          <a:p>
            <a:pPr marL="203200" lvl="0" indent="-203200">
              <a:spcBef>
                <a:spcPts val="600"/>
              </a:spcBef>
              <a:buSzPct val="100000"/>
              <a:buFont typeface="Arial"/>
              <a:buChar char="•"/>
              <a:defRPr/>
            </a:pPr>
            <a:endParaRPr lang="en-US" sz="1200" dirty="0">
              <a:solidFill>
                <a:srgbClr val="313131"/>
              </a:solidFill>
            </a:endParaRPr>
          </a:p>
          <a:p>
            <a:pPr marL="203200" lvl="0" indent="-203200">
              <a:spcBef>
                <a:spcPts val="600"/>
              </a:spcBef>
              <a:buSzPct val="100000"/>
              <a:buFont typeface="Arial"/>
              <a:buChar char="•"/>
              <a:defRPr/>
            </a:pPr>
            <a:endParaRPr lang="en-US" sz="1200" dirty="0">
              <a:solidFill>
                <a:srgbClr val="313131"/>
              </a:solidFill>
            </a:endParaRPr>
          </a:p>
        </p:txBody>
      </p:sp>
      <p:sp>
        <p:nvSpPr>
          <p:cNvPr id="45" name="TextBox 44">
            <a:extLst>
              <a:ext uri="{FF2B5EF4-FFF2-40B4-BE49-F238E27FC236}">
                <a16:creationId xmlns:a16="http://schemas.microsoft.com/office/drawing/2014/main" id="{D98101CE-385F-4C80-A02B-8B71DEE49D29}"/>
              </a:ext>
            </a:extLst>
          </p:cNvPr>
          <p:cNvSpPr txBox="1"/>
          <p:nvPr/>
        </p:nvSpPr>
        <p:spPr>
          <a:xfrm>
            <a:off x="9554800" y="1484158"/>
            <a:ext cx="2322817" cy="89255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Azure Analysis Services Code review</a:t>
            </a:r>
          </a:p>
          <a:p>
            <a:pPr marL="203200" indent="-203200">
              <a:spcBef>
                <a:spcPts val="600"/>
              </a:spcBef>
              <a:buSzPct val="100000"/>
              <a:buFont typeface="Arial"/>
              <a:buChar char="•"/>
            </a:pPr>
            <a:r>
              <a:rPr lang="en-US" sz="1200" dirty="0">
                <a:solidFill>
                  <a:srgbClr val="313131"/>
                </a:solidFill>
              </a:rPr>
              <a:t>AAS Documentation</a:t>
            </a:r>
          </a:p>
          <a:p>
            <a:pPr marL="203200" indent="-203200">
              <a:spcBef>
                <a:spcPts val="600"/>
              </a:spcBef>
              <a:buSzPct val="100000"/>
              <a:buFont typeface="Arial"/>
              <a:buChar char="•"/>
            </a:pPr>
            <a:r>
              <a:rPr lang="en-US" sz="1200" dirty="0">
                <a:solidFill>
                  <a:srgbClr val="313131"/>
                </a:solidFill>
              </a:rPr>
              <a:t>AAS Incremental updates </a:t>
            </a:r>
          </a:p>
        </p:txBody>
      </p:sp>
    </p:spTree>
    <p:extLst>
      <p:ext uri="{BB962C8B-B14F-4D97-AF65-F5344CB8AC3E}">
        <p14:creationId xmlns:p14="http://schemas.microsoft.com/office/powerpoint/2010/main" val="26198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ollar">
            <a:extLst>
              <a:ext uri="{FF2B5EF4-FFF2-40B4-BE49-F238E27FC236}">
                <a16:creationId xmlns:a16="http://schemas.microsoft.com/office/drawing/2014/main" id="{838A87CF-634F-49F3-8E19-C166AE2DC49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13365" y="1089550"/>
            <a:ext cx="272346" cy="272346"/>
          </a:xfrm>
          <a:prstGeom prst="rect">
            <a:avLst/>
          </a:prstGeom>
        </p:spPr>
      </p:pic>
      <p:pic>
        <p:nvPicPr>
          <p:cNvPr id="5" name="Graphic 4" descr="Clipboard">
            <a:extLst>
              <a:ext uri="{FF2B5EF4-FFF2-40B4-BE49-F238E27FC236}">
                <a16:creationId xmlns:a16="http://schemas.microsoft.com/office/drawing/2014/main" id="{7300D084-B7B7-4250-877B-1FF94424741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26624" y="1059725"/>
            <a:ext cx="323717" cy="323717"/>
          </a:xfrm>
          <a:prstGeom prst="rect">
            <a:avLst/>
          </a:prstGeom>
        </p:spPr>
      </p:pic>
      <p:sp>
        <p:nvSpPr>
          <p:cNvPr id="50" name="Text Placeholder 12">
            <a:extLst>
              <a:ext uri="{FF2B5EF4-FFF2-40B4-BE49-F238E27FC236}">
                <a16:creationId xmlns:a16="http://schemas.microsoft.com/office/drawing/2014/main" id="{F6824FCA-56ED-4892-B3DC-D527D286915E}"/>
              </a:ext>
            </a:extLst>
          </p:cNvPr>
          <p:cNvSpPr txBox="1">
            <a:spLocks/>
          </p:cNvSpPr>
          <p:nvPr/>
        </p:nvSpPr>
        <p:spPr>
          <a:xfrm>
            <a:off x="2840376" y="1125814"/>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0097A9"/>
                </a:solidFill>
                <a:effectLst/>
                <a:uLnTx/>
                <a:uFillTx/>
                <a:latin typeface="Open Sans"/>
                <a:ea typeface="+mn-ea"/>
                <a:cs typeface="Arial"/>
              </a:rPr>
              <a:t>Definition</a:t>
            </a:r>
          </a:p>
        </p:txBody>
      </p:sp>
      <p:sp>
        <p:nvSpPr>
          <p:cNvPr id="51" name="Text Placeholder 12">
            <a:extLst>
              <a:ext uri="{FF2B5EF4-FFF2-40B4-BE49-F238E27FC236}">
                <a16:creationId xmlns:a16="http://schemas.microsoft.com/office/drawing/2014/main" id="{AF4DFB5C-4CBC-476F-9183-02678FF7F5BC}"/>
              </a:ext>
            </a:extLst>
          </p:cNvPr>
          <p:cNvSpPr txBox="1">
            <a:spLocks/>
          </p:cNvSpPr>
          <p:nvPr/>
        </p:nvSpPr>
        <p:spPr>
          <a:xfrm>
            <a:off x="5285494" y="1125815"/>
            <a:ext cx="843597" cy="219291"/>
          </a:xfrm>
          <a:prstGeom prst="rect">
            <a:avLst/>
          </a:prstGeom>
          <a:solidFill>
            <a:schemeClr val="bg1"/>
          </a:solidFill>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FC2B4"/>
                </a:solidFill>
                <a:effectLst/>
                <a:uLnTx/>
                <a:uFillTx/>
                <a:latin typeface="Open Sans"/>
                <a:ea typeface="+mn-ea"/>
                <a:cs typeface="Arial"/>
              </a:rPr>
              <a:t>Features</a:t>
            </a:r>
          </a:p>
        </p:txBody>
      </p:sp>
      <p:pic>
        <p:nvPicPr>
          <p:cNvPr id="8" name="Graphic 7" descr="Classroom">
            <a:extLst>
              <a:ext uri="{FF2B5EF4-FFF2-40B4-BE49-F238E27FC236}">
                <a16:creationId xmlns:a16="http://schemas.microsoft.com/office/drawing/2014/main" id="{050D01E7-E809-4866-AFBD-945A6D135DB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37378" y="1069626"/>
            <a:ext cx="375319" cy="375319"/>
          </a:xfrm>
          <a:prstGeom prst="rect">
            <a:avLst/>
          </a:prstGeom>
        </p:spPr>
      </p:pic>
      <p:sp>
        <p:nvSpPr>
          <p:cNvPr id="52" name="Text Placeholder 12">
            <a:extLst>
              <a:ext uri="{FF2B5EF4-FFF2-40B4-BE49-F238E27FC236}">
                <a16:creationId xmlns:a16="http://schemas.microsoft.com/office/drawing/2014/main" id="{36DE6280-B2AC-4A25-AF97-3A9D674121A0}"/>
              </a:ext>
            </a:extLst>
          </p:cNvPr>
          <p:cNvSpPr txBox="1">
            <a:spLocks/>
          </p:cNvSpPr>
          <p:nvPr/>
        </p:nvSpPr>
        <p:spPr>
          <a:xfrm>
            <a:off x="7302624" y="1119857"/>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86BC25"/>
                </a:solidFill>
                <a:effectLst/>
                <a:uLnTx/>
                <a:uFillTx/>
                <a:latin typeface="Open Sans"/>
                <a:ea typeface="+mn-ea"/>
                <a:cs typeface="Arial"/>
              </a:rPr>
              <a:t>Benefits</a:t>
            </a:r>
          </a:p>
        </p:txBody>
      </p:sp>
      <p:sp>
        <p:nvSpPr>
          <p:cNvPr id="53" name="Text Placeholder 12">
            <a:extLst>
              <a:ext uri="{FF2B5EF4-FFF2-40B4-BE49-F238E27FC236}">
                <a16:creationId xmlns:a16="http://schemas.microsoft.com/office/drawing/2014/main" id="{9615D852-AA09-4FC1-835C-C7FFE874EDFC}"/>
              </a:ext>
            </a:extLst>
          </p:cNvPr>
          <p:cNvSpPr txBox="1">
            <a:spLocks/>
          </p:cNvSpPr>
          <p:nvPr/>
        </p:nvSpPr>
        <p:spPr>
          <a:xfrm>
            <a:off x="9888915" y="1127673"/>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2B5E5"/>
                </a:solidFill>
                <a:effectLst/>
                <a:uLnTx/>
                <a:uFillTx/>
                <a:latin typeface="Open Sans"/>
                <a:ea typeface="+mn-ea"/>
                <a:cs typeface="Arial"/>
              </a:rPr>
              <a:t>Use Cases</a:t>
            </a:r>
          </a:p>
        </p:txBody>
      </p:sp>
      <p:pic>
        <p:nvPicPr>
          <p:cNvPr id="4" name="Graphic 3" descr="Checklist RTL">
            <a:extLst>
              <a:ext uri="{FF2B5EF4-FFF2-40B4-BE49-F238E27FC236}">
                <a16:creationId xmlns:a16="http://schemas.microsoft.com/office/drawing/2014/main" id="{00370039-6B78-4D77-B3E6-CB46408492E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54800" y="1115198"/>
            <a:ext cx="287450" cy="287450"/>
          </a:xfrm>
          <a:prstGeom prst="rect">
            <a:avLst/>
          </a:prstGeom>
        </p:spPr>
      </p:pic>
      <p:sp>
        <p:nvSpPr>
          <p:cNvPr id="47" name="Text Placeholder 12">
            <a:extLst>
              <a:ext uri="{FF2B5EF4-FFF2-40B4-BE49-F238E27FC236}">
                <a16:creationId xmlns:a16="http://schemas.microsoft.com/office/drawing/2014/main" id="{CA4F6421-35FA-440A-89F7-6838B506E6EE}"/>
              </a:ext>
            </a:extLst>
          </p:cNvPr>
          <p:cNvSpPr txBox="1">
            <a:spLocks/>
          </p:cNvSpPr>
          <p:nvPr/>
        </p:nvSpPr>
        <p:spPr>
          <a:xfrm>
            <a:off x="1017372" y="1131403"/>
            <a:ext cx="1068599"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2B5E5">
                    <a:lumMod val="75000"/>
                  </a:srgbClr>
                </a:solidFill>
                <a:effectLst/>
                <a:uLnTx/>
                <a:uFillTx/>
                <a:latin typeface="Open Sans"/>
                <a:ea typeface="+mn-ea"/>
                <a:cs typeface="Arial"/>
              </a:rPr>
              <a:t>DFTE</a:t>
            </a:r>
          </a:p>
        </p:txBody>
      </p:sp>
      <p:pic>
        <p:nvPicPr>
          <p:cNvPr id="10" name="Graphic 9" descr="Rocket">
            <a:extLst>
              <a:ext uri="{FF2B5EF4-FFF2-40B4-BE49-F238E27FC236}">
                <a16:creationId xmlns:a16="http://schemas.microsoft.com/office/drawing/2014/main" id="{4997F7EF-5E67-43FD-A995-12703ABFB0B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5321" y="1077417"/>
            <a:ext cx="367528" cy="367528"/>
          </a:xfrm>
          <a:prstGeom prst="rect">
            <a:avLst/>
          </a:prstGeom>
        </p:spPr>
      </p:pic>
      <p:sp>
        <p:nvSpPr>
          <p:cNvPr id="31" name="Title 1">
            <a:extLst>
              <a:ext uri="{FF2B5EF4-FFF2-40B4-BE49-F238E27FC236}">
                <a16:creationId xmlns:a16="http://schemas.microsoft.com/office/drawing/2014/main" id="{9BF9B609-6EFE-45E9-AFB2-1F877709C508}"/>
              </a:ext>
            </a:extLst>
          </p:cNvPr>
          <p:cNvSpPr txBox="1">
            <a:spLocks/>
          </p:cNvSpPr>
          <p:nvPr/>
        </p:nvSpPr>
        <p:spPr bwMode="gray">
          <a:xfrm>
            <a:off x="457200" y="180509"/>
            <a:ext cx="11188700" cy="334101"/>
          </a:xfrm>
          <a:prstGeom prst="rect">
            <a:avLst/>
          </a:prstGeom>
        </p:spPr>
        <p:txBody>
          <a:bodyPr vert="horz" lIns="0" tIns="0" rIns="0" bIns="0" rtlCol="0" anchor="t" anchorCtr="0">
            <a:noAutofit/>
          </a:bodyPr>
          <a:lstStyle>
            <a:lvl1pPr algn="l" defTabSz="1219170" rtl="0" eaLnBrk="1" latinLnBrk="0" hangingPunct="1">
              <a:lnSpc>
                <a:spcPct val="90000"/>
              </a:lnSpc>
              <a:spcBef>
                <a:spcPct val="0"/>
              </a:spcBef>
              <a:buNone/>
              <a:defRPr sz="2000" kern="1200">
                <a:solidFill>
                  <a:schemeClr val="tx1"/>
                </a:solidFill>
                <a:latin typeface="+mj-lt"/>
                <a:ea typeface="+mj-ea"/>
                <a:cs typeface="+mj-cs"/>
              </a:defRPr>
            </a:lvl1pPr>
          </a:lstStyle>
          <a:p>
            <a:r>
              <a:rPr lang="en-US" sz="2800" spc="-75"/>
              <a:t>DFTEs / Accelerators</a:t>
            </a:r>
            <a:endParaRPr lang="en-US" sz="2800" spc="-75">
              <a:latin typeface="+mn-lt"/>
            </a:endParaRPr>
          </a:p>
        </p:txBody>
      </p:sp>
      <p:sp>
        <p:nvSpPr>
          <p:cNvPr id="33" name="Text Placeholder 4">
            <a:extLst>
              <a:ext uri="{FF2B5EF4-FFF2-40B4-BE49-F238E27FC236}">
                <a16:creationId xmlns:a16="http://schemas.microsoft.com/office/drawing/2014/main" id="{CEB3AD4D-A906-4C47-8776-596BDB846EDD}"/>
              </a:ext>
            </a:extLst>
          </p:cNvPr>
          <p:cNvSpPr txBox="1">
            <a:spLocks/>
          </p:cNvSpPr>
          <p:nvPr>
            <p:custDataLst>
              <p:tags r:id="rId1"/>
            </p:custDataLst>
          </p:nvPr>
        </p:nvSpPr>
        <p:spPr>
          <a:xfrm>
            <a:off x="457200" y="640080"/>
            <a:ext cx="11376145" cy="307777"/>
          </a:xfrm>
          <a:prstGeom prst="rect">
            <a:avLst/>
          </a:prstGeom>
        </p:spPr>
        <p:txBody>
          <a:bodyPr wrap="square">
            <a:spAutoFit/>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defRPr/>
            </a:pPr>
            <a:r>
              <a:rPr lang="en-US" sz="1400" dirty="0"/>
              <a:t>Reusable cloud-based Tools, Accelerators and Utilities developed by Deloitte for rapid and quality deliverables</a:t>
            </a:r>
          </a:p>
        </p:txBody>
      </p:sp>
      <p:sp>
        <p:nvSpPr>
          <p:cNvPr id="29" name="TextBox 28">
            <a:extLst>
              <a:ext uri="{FF2B5EF4-FFF2-40B4-BE49-F238E27FC236}">
                <a16:creationId xmlns:a16="http://schemas.microsoft.com/office/drawing/2014/main" id="{30FC3FFF-B9A3-42D3-9E54-6489DC59F240}"/>
              </a:ext>
            </a:extLst>
          </p:cNvPr>
          <p:cNvSpPr txBox="1"/>
          <p:nvPr/>
        </p:nvSpPr>
        <p:spPr>
          <a:xfrm>
            <a:off x="556346" y="4503277"/>
            <a:ext cx="1550706" cy="215444"/>
          </a:xfrm>
          <a:prstGeom prst="rect">
            <a:avLst/>
          </a:prstGeom>
          <a:noFill/>
        </p:spPr>
        <p:txBody>
          <a:bodyPr wrap="square" lIns="0" tIns="0" rIns="0" bIns="0" rtlCol="0">
            <a:spAutoFit/>
          </a:bodyPr>
          <a:lstStyle/>
          <a:p>
            <a:pPr algn="ctr">
              <a:spcBef>
                <a:spcPts val="600"/>
              </a:spcBef>
              <a:buSzPct val="100000"/>
            </a:pPr>
            <a:r>
              <a:rPr lang="en-US" sz="1400" b="1" dirty="0">
                <a:solidFill>
                  <a:srgbClr val="313131"/>
                </a:solidFill>
              </a:rPr>
              <a:t>Azure AS-</a:t>
            </a:r>
            <a:r>
              <a:rPr lang="en-US" sz="1400" b="1" dirty="0" err="1">
                <a:solidFill>
                  <a:srgbClr val="313131"/>
                </a:solidFill>
              </a:rPr>
              <a:t>Elator</a:t>
            </a:r>
            <a:endParaRPr lang="en-US" sz="1400" b="1" dirty="0">
              <a:solidFill>
                <a:srgbClr val="313131"/>
              </a:solidFill>
            </a:endParaRPr>
          </a:p>
        </p:txBody>
      </p:sp>
      <p:sp>
        <p:nvSpPr>
          <p:cNvPr id="38" name="TextBox 37">
            <a:extLst>
              <a:ext uri="{FF2B5EF4-FFF2-40B4-BE49-F238E27FC236}">
                <a16:creationId xmlns:a16="http://schemas.microsoft.com/office/drawing/2014/main" id="{22105D70-D420-4862-BBBC-0A588735EDEE}"/>
              </a:ext>
            </a:extLst>
          </p:cNvPr>
          <p:cNvSpPr txBox="1"/>
          <p:nvPr/>
        </p:nvSpPr>
        <p:spPr>
          <a:xfrm>
            <a:off x="2263641" y="3969880"/>
            <a:ext cx="2152198" cy="1554272"/>
          </a:xfrm>
          <a:prstGeom prst="rect">
            <a:avLst/>
          </a:prstGeom>
          <a:noFill/>
        </p:spPr>
        <p:txBody>
          <a:bodyPr wrap="square" lIns="0" tIns="0" rIns="0" bIns="0" rtlCol="0">
            <a:spAutoFit/>
          </a:bodyPr>
          <a:lstStyle/>
          <a:p>
            <a:pPr marL="171450" indent="-171450">
              <a:spcBef>
                <a:spcPts val="600"/>
              </a:spcBef>
              <a:buSzPct val="100000"/>
              <a:buFont typeface="Arial" panose="020B0604020202020204" pitchFamily="34" charset="0"/>
              <a:buChar char="•"/>
            </a:pPr>
            <a:r>
              <a:rPr lang="en-US" sz="1200">
                <a:solidFill>
                  <a:srgbClr val="313131"/>
                </a:solidFill>
              </a:rPr>
              <a:t>A load testing utility that gauges the performance of AAS models by executing the set of queries for list of concurrent users. </a:t>
            </a:r>
          </a:p>
          <a:p>
            <a:pPr marL="171450" indent="-171450">
              <a:spcBef>
                <a:spcPts val="600"/>
              </a:spcBef>
              <a:buSzPct val="100000"/>
              <a:buFont typeface="Arial" panose="020B0604020202020204" pitchFamily="34" charset="0"/>
              <a:buChar char="•"/>
            </a:pPr>
            <a:r>
              <a:rPr lang="en-US" sz="1200">
                <a:solidFill>
                  <a:srgbClr val="313131"/>
                </a:solidFill>
              </a:rPr>
              <a:t>It generate details dashboard that display the performance metrics.</a:t>
            </a:r>
          </a:p>
        </p:txBody>
      </p:sp>
      <p:cxnSp>
        <p:nvCxnSpPr>
          <p:cNvPr id="39" name="Straight Connector 38">
            <a:extLst>
              <a:ext uri="{FF2B5EF4-FFF2-40B4-BE49-F238E27FC236}">
                <a16:creationId xmlns:a16="http://schemas.microsoft.com/office/drawing/2014/main" id="{5328C7A7-E9E5-4135-90FB-C1A0E610FCBC}"/>
              </a:ext>
            </a:extLst>
          </p:cNvPr>
          <p:cNvCxnSpPr>
            <a:cxnSpLocks/>
          </p:cNvCxnSpPr>
          <p:nvPr/>
        </p:nvCxnSpPr>
        <p:spPr>
          <a:xfrm flipV="1">
            <a:off x="662547" y="3827275"/>
            <a:ext cx="11287983" cy="10913"/>
          </a:xfrm>
          <a:prstGeom prst="line">
            <a:avLst/>
          </a:prstGeom>
          <a:ln>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3426DA5-E88F-4B1A-8FD9-3020613F05F8}"/>
              </a:ext>
            </a:extLst>
          </p:cNvPr>
          <p:cNvSpPr txBox="1"/>
          <p:nvPr/>
        </p:nvSpPr>
        <p:spPr>
          <a:xfrm>
            <a:off x="4572428" y="3926196"/>
            <a:ext cx="2231479" cy="115416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Highly configurable</a:t>
            </a:r>
          </a:p>
          <a:p>
            <a:pPr marL="203200" indent="-203200">
              <a:spcBef>
                <a:spcPts val="600"/>
              </a:spcBef>
              <a:buSzPct val="100000"/>
              <a:buFont typeface="Arial"/>
              <a:buChar char="•"/>
            </a:pPr>
            <a:r>
              <a:rPr lang="en-US" sz="1200">
                <a:solidFill>
                  <a:srgbClr val="313131"/>
                </a:solidFill>
              </a:rPr>
              <a:t>Robust and Reliable</a:t>
            </a:r>
          </a:p>
          <a:p>
            <a:pPr marL="203200" indent="-203200">
              <a:spcBef>
                <a:spcPts val="600"/>
              </a:spcBef>
              <a:buSzPct val="100000"/>
              <a:buFont typeface="Arial"/>
              <a:buChar char="•"/>
            </a:pPr>
            <a:r>
              <a:rPr lang="en-US" sz="1200">
                <a:solidFill>
                  <a:srgbClr val="313131"/>
                </a:solidFill>
              </a:rPr>
              <a:t>Reduce time taken for testing AAS Models</a:t>
            </a:r>
          </a:p>
          <a:p>
            <a:pPr marL="203200" indent="-203200">
              <a:spcBef>
                <a:spcPts val="600"/>
              </a:spcBef>
              <a:buSzPct val="100000"/>
              <a:buFont typeface="Arial"/>
              <a:buChar char="•"/>
            </a:pPr>
            <a:r>
              <a:rPr lang="en-US" sz="1200">
                <a:solidFill>
                  <a:srgbClr val="313131"/>
                </a:solidFill>
              </a:rPr>
              <a:t>Highly Productive</a:t>
            </a:r>
          </a:p>
        </p:txBody>
      </p:sp>
      <p:sp>
        <p:nvSpPr>
          <p:cNvPr id="41" name="TextBox 40">
            <a:extLst>
              <a:ext uri="{FF2B5EF4-FFF2-40B4-BE49-F238E27FC236}">
                <a16:creationId xmlns:a16="http://schemas.microsoft.com/office/drawing/2014/main" id="{C941EA1B-5CC8-4DFE-91BA-4D94169048E3}"/>
              </a:ext>
            </a:extLst>
          </p:cNvPr>
          <p:cNvSpPr txBox="1"/>
          <p:nvPr/>
        </p:nvSpPr>
        <p:spPr>
          <a:xfrm>
            <a:off x="6803907" y="3918765"/>
            <a:ext cx="2382548" cy="1261884"/>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Reduce Testing time by 75%</a:t>
            </a:r>
          </a:p>
          <a:p>
            <a:pPr marL="203200" indent="-203200">
              <a:spcBef>
                <a:spcPts val="600"/>
              </a:spcBef>
              <a:buSzPct val="100000"/>
              <a:buFont typeface="Arial"/>
              <a:buChar char="•"/>
            </a:pPr>
            <a:r>
              <a:rPr lang="en-US" sz="1200">
                <a:solidFill>
                  <a:srgbClr val="313131"/>
                </a:solidFill>
              </a:rPr>
              <a:t>Reduced performance bottlenecks and enhance performance</a:t>
            </a:r>
          </a:p>
          <a:p>
            <a:pPr marL="203200" indent="-203200">
              <a:spcBef>
                <a:spcPts val="600"/>
              </a:spcBef>
              <a:buSzPct val="100000"/>
              <a:buFont typeface="Arial"/>
              <a:buChar char="•"/>
            </a:pPr>
            <a:r>
              <a:rPr lang="en-US" sz="1200">
                <a:solidFill>
                  <a:srgbClr val="313131"/>
                </a:solidFill>
              </a:rPr>
              <a:t>Details Report of performance metrics for concurrent users</a:t>
            </a:r>
          </a:p>
        </p:txBody>
      </p:sp>
      <p:sp>
        <p:nvSpPr>
          <p:cNvPr id="42" name="TextBox 41">
            <a:extLst>
              <a:ext uri="{FF2B5EF4-FFF2-40B4-BE49-F238E27FC236}">
                <a16:creationId xmlns:a16="http://schemas.microsoft.com/office/drawing/2014/main" id="{89C691CF-A7BA-4DCB-871F-23E8AF7A7A10}"/>
              </a:ext>
            </a:extLst>
          </p:cNvPr>
          <p:cNvSpPr txBox="1"/>
          <p:nvPr/>
        </p:nvSpPr>
        <p:spPr>
          <a:xfrm>
            <a:off x="9578677" y="3918765"/>
            <a:ext cx="2174512" cy="36933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Performances Testing of AAS</a:t>
            </a:r>
          </a:p>
        </p:txBody>
      </p:sp>
      <p:sp>
        <p:nvSpPr>
          <p:cNvPr id="25" name="TextBox 24">
            <a:extLst>
              <a:ext uri="{FF2B5EF4-FFF2-40B4-BE49-F238E27FC236}">
                <a16:creationId xmlns:a16="http://schemas.microsoft.com/office/drawing/2014/main" id="{4DC6286B-68FB-4F18-BFEC-41B2058B642B}"/>
              </a:ext>
            </a:extLst>
          </p:cNvPr>
          <p:cNvSpPr txBox="1"/>
          <p:nvPr/>
        </p:nvSpPr>
        <p:spPr>
          <a:xfrm>
            <a:off x="443277" y="2076700"/>
            <a:ext cx="1782780" cy="646331"/>
          </a:xfrm>
          <a:prstGeom prst="rect">
            <a:avLst/>
          </a:prstGeom>
          <a:noFill/>
        </p:spPr>
        <p:txBody>
          <a:bodyPr wrap="square" lIns="0" tIns="0" rIns="0" bIns="0" rtlCol="0">
            <a:spAutoFit/>
          </a:bodyPr>
          <a:lstStyle/>
          <a:p>
            <a:pPr algn="ctr">
              <a:spcBef>
                <a:spcPts val="600"/>
              </a:spcBef>
              <a:buSzPct val="100000"/>
            </a:pPr>
            <a:r>
              <a:rPr lang="en-US" sz="1400" b="1" dirty="0">
                <a:solidFill>
                  <a:srgbClr val="313131"/>
                </a:solidFill>
              </a:rPr>
              <a:t>Azure Automated Web File Downloader</a:t>
            </a:r>
          </a:p>
        </p:txBody>
      </p:sp>
      <p:sp>
        <p:nvSpPr>
          <p:cNvPr id="26" name="TextBox 25">
            <a:extLst>
              <a:ext uri="{FF2B5EF4-FFF2-40B4-BE49-F238E27FC236}">
                <a16:creationId xmlns:a16="http://schemas.microsoft.com/office/drawing/2014/main" id="{B4A73A2B-0E0A-4F3F-B2C3-E7F9B5EBE3CB}"/>
              </a:ext>
            </a:extLst>
          </p:cNvPr>
          <p:cNvSpPr txBox="1"/>
          <p:nvPr/>
        </p:nvSpPr>
        <p:spPr>
          <a:xfrm>
            <a:off x="2263641" y="1630988"/>
            <a:ext cx="2350631" cy="2000548"/>
          </a:xfrm>
          <a:prstGeom prst="rect">
            <a:avLst/>
          </a:prstGeom>
          <a:noFill/>
        </p:spPr>
        <p:txBody>
          <a:bodyPr wrap="square" lIns="0" tIns="0" rIns="0" bIns="0" rtlCol="0">
            <a:spAutoFit/>
          </a:bodyPr>
          <a:lstStyle/>
          <a:p>
            <a:pPr marL="171450" indent="-171450">
              <a:spcBef>
                <a:spcPts val="600"/>
              </a:spcBef>
              <a:buSzPct val="100000"/>
              <a:buFont typeface="Arial" panose="020B0604020202020204" pitchFamily="34" charset="0"/>
              <a:buChar char="•"/>
            </a:pPr>
            <a:r>
              <a:rPr lang="en-US" sz="1200" dirty="0">
                <a:solidFill>
                  <a:srgbClr val="313131"/>
                </a:solidFill>
              </a:rPr>
              <a:t>Crafts automated process workflow on extracting the files which resides into any web page/application to Data Lake</a:t>
            </a:r>
          </a:p>
          <a:p>
            <a:pPr marL="171450" indent="-171450">
              <a:spcBef>
                <a:spcPts val="600"/>
              </a:spcBef>
              <a:buSzPct val="100000"/>
              <a:buFont typeface="Arial" panose="020B0604020202020204" pitchFamily="34" charset="0"/>
              <a:buChar char="•"/>
            </a:pPr>
            <a:r>
              <a:rPr lang="en-US" sz="1200" dirty="0">
                <a:solidFill>
                  <a:srgbClr val="313131"/>
                </a:solidFill>
              </a:rPr>
              <a:t>Python based App</a:t>
            </a:r>
          </a:p>
          <a:p>
            <a:pPr marL="171450" indent="-171450">
              <a:spcBef>
                <a:spcPts val="600"/>
              </a:spcBef>
              <a:buSzPct val="100000"/>
              <a:buFont typeface="Arial" panose="020B0604020202020204" pitchFamily="34" charset="0"/>
              <a:buChar char="•"/>
            </a:pPr>
            <a:r>
              <a:rPr lang="en-US" sz="1200" dirty="0">
                <a:solidFill>
                  <a:srgbClr val="313131"/>
                </a:solidFill>
              </a:rPr>
              <a:t>Can accommodate any use case and it is very user friendly &amp; increase resource utilization</a:t>
            </a:r>
          </a:p>
        </p:txBody>
      </p:sp>
      <p:sp>
        <p:nvSpPr>
          <p:cNvPr id="32" name="TextBox 31">
            <a:extLst>
              <a:ext uri="{FF2B5EF4-FFF2-40B4-BE49-F238E27FC236}">
                <a16:creationId xmlns:a16="http://schemas.microsoft.com/office/drawing/2014/main" id="{14B693B8-93CB-4CC1-BE41-B1337F776FB7}"/>
              </a:ext>
            </a:extLst>
          </p:cNvPr>
          <p:cNvSpPr txBox="1"/>
          <p:nvPr/>
        </p:nvSpPr>
        <p:spPr>
          <a:xfrm>
            <a:off x="4605808" y="1610470"/>
            <a:ext cx="2269074" cy="1261884"/>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Written-on Python which uses Chrome Driver and packaged it into Docker Image</a:t>
            </a:r>
          </a:p>
          <a:p>
            <a:pPr marL="203200" indent="-203200">
              <a:spcBef>
                <a:spcPts val="600"/>
              </a:spcBef>
              <a:buSzPct val="100000"/>
              <a:buFont typeface="Arial"/>
              <a:buChar char="•"/>
            </a:pPr>
            <a:r>
              <a:rPr lang="en-US" sz="1200" dirty="0">
                <a:solidFill>
                  <a:srgbClr val="313131"/>
                </a:solidFill>
              </a:rPr>
              <a:t>Scalable Data Ingestion</a:t>
            </a:r>
          </a:p>
          <a:p>
            <a:pPr marL="203200" indent="-203200">
              <a:spcBef>
                <a:spcPts val="600"/>
              </a:spcBef>
              <a:buSzPct val="100000"/>
              <a:buFont typeface="Arial"/>
              <a:buChar char="•"/>
            </a:pPr>
            <a:r>
              <a:rPr lang="en-US" sz="1200" dirty="0">
                <a:solidFill>
                  <a:srgbClr val="313131"/>
                </a:solidFill>
              </a:rPr>
              <a:t>Defect Free Deliverable</a:t>
            </a:r>
          </a:p>
        </p:txBody>
      </p:sp>
      <p:sp>
        <p:nvSpPr>
          <p:cNvPr id="34" name="TextBox 33">
            <a:extLst>
              <a:ext uri="{FF2B5EF4-FFF2-40B4-BE49-F238E27FC236}">
                <a16:creationId xmlns:a16="http://schemas.microsoft.com/office/drawing/2014/main" id="{6E511CFF-D662-495B-B31E-4227D511B4ED}"/>
              </a:ext>
            </a:extLst>
          </p:cNvPr>
          <p:cNvSpPr txBox="1"/>
          <p:nvPr/>
        </p:nvSpPr>
        <p:spPr>
          <a:xfrm>
            <a:off x="6898543" y="1583195"/>
            <a:ext cx="2615612" cy="1446550"/>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Process Efficiency – Significant time and cost savings</a:t>
            </a:r>
          </a:p>
          <a:p>
            <a:pPr marL="203200" indent="-203200">
              <a:spcBef>
                <a:spcPts val="600"/>
              </a:spcBef>
              <a:buSzPct val="100000"/>
              <a:buFont typeface="Arial"/>
              <a:buChar char="•"/>
            </a:pPr>
            <a:r>
              <a:rPr lang="en-US" sz="1200" dirty="0">
                <a:solidFill>
                  <a:srgbClr val="313131"/>
                </a:solidFill>
              </a:rPr>
              <a:t>Effort Reduction - Reduces manual development efforts</a:t>
            </a:r>
          </a:p>
          <a:p>
            <a:pPr marL="203200" indent="-203200">
              <a:spcBef>
                <a:spcPts val="600"/>
              </a:spcBef>
              <a:buSzPct val="100000"/>
              <a:buFont typeface="Arial"/>
              <a:buChar char="•"/>
            </a:pPr>
            <a:r>
              <a:rPr lang="en-US" sz="1200" dirty="0">
                <a:solidFill>
                  <a:srgbClr val="313131"/>
                </a:solidFill>
              </a:rPr>
              <a:t>Provides Flexibility - Can be easily customized as per different business needs. </a:t>
            </a:r>
          </a:p>
        </p:txBody>
      </p:sp>
      <p:sp>
        <p:nvSpPr>
          <p:cNvPr id="35" name="TextBox 34">
            <a:extLst>
              <a:ext uri="{FF2B5EF4-FFF2-40B4-BE49-F238E27FC236}">
                <a16:creationId xmlns:a16="http://schemas.microsoft.com/office/drawing/2014/main" id="{A051C477-1DA2-49A6-A908-EBE964290C9E}"/>
              </a:ext>
            </a:extLst>
          </p:cNvPr>
          <p:cNvSpPr txBox="1"/>
          <p:nvPr/>
        </p:nvSpPr>
        <p:spPr>
          <a:xfrm>
            <a:off x="9635376" y="1555442"/>
            <a:ext cx="2211147" cy="1369606"/>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Automatic Reports Download from web Portals</a:t>
            </a:r>
          </a:p>
          <a:p>
            <a:pPr marL="203200" indent="-203200">
              <a:spcBef>
                <a:spcPts val="600"/>
              </a:spcBef>
              <a:buSzPct val="100000"/>
              <a:buFont typeface="Arial"/>
              <a:buChar char="•"/>
            </a:pPr>
            <a:r>
              <a:rPr lang="en-US" sz="1200" dirty="0">
                <a:solidFill>
                  <a:srgbClr val="313131"/>
                </a:solidFill>
              </a:rPr>
              <a:t>Consumer industry has good use of this as many retailers provide the information directly from their web portals</a:t>
            </a:r>
          </a:p>
        </p:txBody>
      </p:sp>
    </p:spTree>
    <p:extLst>
      <p:ext uri="{BB962C8B-B14F-4D97-AF65-F5344CB8AC3E}">
        <p14:creationId xmlns:p14="http://schemas.microsoft.com/office/powerpoint/2010/main" val="1981709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ollar">
            <a:extLst>
              <a:ext uri="{FF2B5EF4-FFF2-40B4-BE49-F238E27FC236}">
                <a16:creationId xmlns:a16="http://schemas.microsoft.com/office/drawing/2014/main" id="{838A87CF-634F-49F3-8E19-C166AE2DC49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13365" y="1089550"/>
            <a:ext cx="272346" cy="272346"/>
          </a:xfrm>
          <a:prstGeom prst="rect">
            <a:avLst/>
          </a:prstGeom>
        </p:spPr>
      </p:pic>
      <p:pic>
        <p:nvPicPr>
          <p:cNvPr id="5" name="Graphic 4" descr="Clipboard">
            <a:extLst>
              <a:ext uri="{FF2B5EF4-FFF2-40B4-BE49-F238E27FC236}">
                <a16:creationId xmlns:a16="http://schemas.microsoft.com/office/drawing/2014/main" id="{7300D084-B7B7-4250-877B-1FF94424741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26624" y="1059725"/>
            <a:ext cx="323717" cy="323717"/>
          </a:xfrm>
          <a:prstGeom prst="rect">
            <a:avLst/>
          </a:prstGeom>
        </p:spPr>
      </p:pic>
      <p:sp>
        <p:nvSpPr>
          <p:cNvPr id="50" name="Text Placeholder 12">
            <a:extLst>
              <a:ext uri="{FF2B5EF4-FFF2-40B4-BE49-F238E27FC236}">
                <a16:creationId xmlns:a16="http://schemas.microsoft.com/office/drawing/2014/main" id="{F6824FCA-56ED-4892-B3DC-D527D286915E}"/>
              </a:ext>
            </a:extLst>
          </p:cNvPr>
          <p:cNvSpPr txBox="1">
            <a:spLocks/>
          </p:cNvSpPr>
          <p:nvPr/>
        </p:nvSpPr>
        <p:spPr>
          <a:xfrm>
            <a:off x="2840376" y="1125814"/>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0097A9"/>
                </a:solidFill>
                <a:effectLst/>
                <a:uLnTx/>
                <a:uFillTx/>
                <a:latin typeface="Open Sans"/>
                <a:ea typeface="+mn-ea"/>
                <a:cs typeface="Arial"/>
              </a:rPr>
              <a:t>Definition</a:t>
            </a:r>
          </a:p>
        </p:txBody>
      </p:sp>
      <p:sp>
        <p:nvSpPr>
          <p:cNvPr id="51" name="Text Placeholder 12">
            <a:extLst>
              <a:ext uri="{FF2B5EF4-FFF2-40B4-BE49-F238E27FC236}">
                <a16:creationId xmlns:a16="http://schemas.microsoft.com/office/drawing/2014/main" id="{AF4DFB5C-4CBC-476F-9183-02678FF7F5BC}"/>
              </a:ext>
            </a:extLst>
          </p:cNvPr>
          <p:cNvSpPr txBox="1">
            <a:spLocks/>
          </p:cNvSpPr>
          <p:nvPr/>
        </p:nvSpPr>
        <p:spPr>
          <a:xfrm>
            <a:off x="5285494" y="1125815"/>
            <a:ext cx="843597" cy="219291"/>
          </a:xfrm>
          <a:prstGeom prst="rect">
            <a:avLst/>
          </a:prstGeom>
          <a:solidFill>
            <a:schemeClr val="bg1"/>
          </a:solidFill>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FC2B4"/>
                </a:solidFill>
                <a:effectLst/>
                <a:uLnTx/>
                <a:uFillTx/>
                <a:latin typeface="Open Sans"/>
                <a:ea typeface="+mn-ea"/>
                <a:cs typeface="Arial"/>
              </a:rPr>
              <a:t>Features</a:t>
            </a:r>
          </a:p>
        </p:txBody>
      </p:sp>
      <p:pic>
        <p:nvPicPr>
          <p:cNvPr id="8" name="Graphic 7" descr="Classroom">
            <a:extLst>
              <a:ext uri="{FF2B5EF4-FFF2-40B4-BE49-F238E27FC236}">
                <a16:creationId xmlns:a16="http://schemas.microsoft.com/office/drawing/2014/main" id="{050D01E7-E809-4866-AFBD-945A6D135DB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37378" y="1069626"/>
            <a:ext cx="375319" cy="375319"/>
          </a:xfrm>
          <a:prstGeom prst="rect">
            <a:avLst/>
          </a:prstGeom>
        </p:spPr>
      </p:pic>
      <p:sp>
        <p:nvSpPr>
          <p:cNvPr id="52" name="Text Placeholder 12">
            <a:extLst>
              <a:ext uri="{FF2B5EF4-FFF2-40B4-BE49-F238E27FC236}">
                <a16:creationId xmlns:a16="http://schemas.microsoft.com/office/drawing/2014/main" id="{36DE6280-B2AC-4A25-AF97-3A9D674121A0}"/>
              </a:ext>
            </a:extLst>
          </p:cNvPr>
          <p:cNvSpPr txBox="1">
            <a:spLocks/>
          </p:cNvSpPr>
          <p:nvPr/>
        </p:nvSpPr>
        <p:spPr>
          <a:xfrm>
            <a:off x="7302624" y="1119857"/>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86BC25"/>
                </a:solidFill>
                <a:effectLst/>
                <a:uLnTx/>
                <a:uFillTx/>
                <a:latin typeface="Open Sans"/>
                <a:ea typeface="+mn-ea"/>
                <a:cs typeface="Arial"/>
              </a:rPr>
              <a:t>Benefits</a:t>
            </a:r>
          </a:p>
        </p:txBody>
      </p:sp>
      <p:sp>
        <p:nvSpPr>
          <p:cNvPr id="53" name="Text Placeholder 12">
            <a:extLst>
              <a:ext uri="{FF2B5EF4-FFF2-40B4-BE49-F238E27FC236}">
                <a16:creationId xmlns:a16="http://schemas.microsoft.com/office/drawing/2014/main" id="{9615D852-AA09-4FC1-835C-C7FFE874EDFC}"/>
              </a:ext>
            </a:extLst>
          </p:cNvPr>
          <p:cNvSpPr txBox="1">
            <a:spLocks/>
          </p:cNvSpPr>
          <p:nvPr/>
        </p:nvSpPr>
        <p:spPr>
          <a:xfrm>
            <a:off x="9888915" y="1127673"/>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2B5E5"/>
                </a:solidFill>
                <a:effectLst/>
                <a:uLnTx/>
                <a:uFillTx/>
                <a:latin typeface="Open Sans"/>
                <a:ea typeface="+mn-ea"/>
                <a:cs typeface="Arial"/>
              </a:rPr>
              <a:t>Use Cases</a:t>
            </a:r>
          </a:p>
        </p:txBody>
      </p:sp>
      <p:pic>
        <p:nvPicPr>
          <p:cNvPr id="4" name="Graphic 3" descr="Checklist RTL">
            <a:extLst>
              <a:ext uri="{FF2B5EF4-FFF2-40B4-BE49-F238E27FC236}">
                <a16:creationId xmlns:a16="http://schemas.microsoft.com/office/drawing/2014/main" id="{00370039-6B78-4D77-B3E6-CB46408492E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54800" y="1115198"/>
            <a:ext cx="287450" cy="287450"/>
          </a:xfrm>
          <a:prstGeom prst="rect">
            <a:avLst/>
          </a:prstGeom>
        </p:spPr>
      </p:pic>
      <p:cxnSp>
        <p:nvCxnSpPr>
          <p:cNvPr id="26" name="Straight Connector 25">
            <a:extLst>
              <a:ext uri="{FF2B5EF4-FFF2-40B4-BE49-F238E27FC236}">
                <a16:creationId xmlns:a16="http://schemas.microsoft.com/office/drawing/2014/main" id="{F0C5BB0C-8ACF-4D30-A0C6-60421D786E20}"/>
              </a:ext>
            </a:extLst>
          </p:cNvPr>
          <p:cNvCxnSpPr>
            <a:cxnSpLocks/>
          </p:cNvCxnSpPr>
          <p:nvPr/>
        </p:nvCxnSpPr>
        <p:spPr>
          <a:xfrm flipV="1">
            <a:off x="540695" y="3941244"/>
            <a:ext cx="11478157" cy="11696"/>
          </a:xfrm>
          <a:prstGeom prst="line">
            <a:avLst/>
          </a:prstGeom>
          <a:ln>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47" name="Text Placeholder 12">
            <a:extLst>
              <a:ext uri="{FF2B5EF4-FFF2-40B4-BE49-F238E27FC236}">
                <a16:creationId xmlns:a16="http://schemas.microsoft.com/office/drawing/2014/main" id="{CA4F6421-35FA-440A-89F7-6838B506E6EE}"/>
              </a:ext>
            </a:extLst>
          </p:cNvPr>
          <p:cNvSpPr txBox="1">
            <a:spLocks/>
          </p:cNvSpPr>
          <p:nvPr/>
        </p:nvSpPr>
        <p:spPr>
          <a:xfrm>
            <a:off x="1017372" y="1131403"/>
            <a:ext cx="1068599"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2B5E5">
                    <a:lumMod val="75000"/>
                  </a:srgbClr>
                </a:solidFill>
                <a:effectLst/>
                <a:uLnTx/>
                <a:uFillTx/>
                <a:latin typeface="Open Sans"/>
                <a:ea typeface="+mn-ea"/>
                <a:cs typeface="Arial"/>
              </a:rPr>
              <a:t>DFTE</a:t>
            </a:r>
          </a:p>
        </p:txBody>
      </p:sp>
      <p:pic>
        <p:nvPicPr>
          <p:cNvPr id="10" name="Graphic 9" descr="Rocket">
            <a:extLst>
              <a:ext uri="{FF2B5EF4-FFF2-40B4-BE49-F238E27FC236}">
                <a16:creationId xmlns:a16="http://schemas.microsoft.com/office/drawing/2014/main" id="{4997F7EF-5E67-43FD-A995-12703ABFB0B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5321" y="1077417"/>
            <a:ext cx="367528" cy="367528"/>
          </a:xfrm>
          <a:prstGeom prst="rect">
            <a:avLst/>
          </a:prstGeom>
        </p:spPr>
      </p:pic>
      <p:sp>
        <p:nvSpPr>
          <p:cNvPr id="31" name="Title 1">
            <a:extLst>
              <a:ext uri="{FF2B5EF4-FFF2-40B4-BE49-F238E27FC236}">
                <a16:creationId xmlns:a16="http://schemas.microsoft.com/office/drawing/2014/main" id="{9BF9B609-6EFE-45E9-AFB2-1F877709C508}"/>
              </a:ext>
            </a:extLst>
          </p:cNvPr>
          <p:cNvSpPr txBox="1">
            <a:spLocks/>
          </p:cNvSpPr>
          <p:nvPr/>
        </p:nvSpPr>
        <p:spPr bwMode="gray">
          <a:xfrm>
            <a:off x="457200" y="180509"/>
            <a:ext cx="11188700" cy="334101"/>
          </a:xfrm>
          <a:prstGeom prst="rect">
            <a:avLst/>
          </a:prstGeom>
        </p:spPr>
        <p:txBody>
          <a:bodyPr vert="horz" lIns="0" tIns="0" rIns="0" bIns="0" rtlCol="0" anchor="t" anchorCtr="0">
            <a:noAutofit/>
          </a:bodyPr>
          <a:lstStyle>
            <a:lvl1pPr algn="l" defTabSz="1219170" rtl="0" eaLnBrk="1" latinLnBrk="0" hangingPunct="1">
              <a:lnSpc>
                <a:spcPct val="90000"/>
              </a:lnSpc>
              <a:spcBef>
                <a:spcPct val="0"/>
              </a:spcBef>
              <a:buNone/>
              <a:defRPr sz="2000" kern="1200">
                <a:solidFill>
                  <a:schemeClr val="tx1"/>
                </a:solidFill>
                <a:latin typeface="+mj-lt"/>
                <a:ea typeface="+mj-ea"/>
                <a:cs typeface="+mj-cs"/>
              </a:defRPr>
            </a:lvl1pPr>
          </a:lstStyle>
          <a:p>
            <a:r>
              <a:rPr lang="en-US" sz="2800" spc="-75" dirty="0"/>
              <a:t>DFTEs / Accelerators</a:t>
            </a:r>
            <a:endParaRPr lang="en-US" sz="2800" spc="-75" dirty="0">
              <a:latin typeface="+mn-lt"/>
            </a:endParaRPr>
          </a:p>
        </p:txBody>
      </p:sp>
      <p:sp>
        <p:nvSpPr>
          <p:cNvPr id="33" name="Text Placeholder 4">
            <a:extLst>
              <a:ext uri="{FF2B5EF4-FFF2-40B4-BE49-F238E27FC236}">
                <a16:creationId xmlns:a16="http://schemas.microsoft.com/office/drawing/2014/main" id="{CEB3AD4D-A906-4C47-8776-596BDB846EDD}"/>
              </a:ext>
            </a:extLst>
          </p:cNvPr>
          <p:cNvSpPr txBox="1">
            <a:spLocks/>
          </p:cNvSpPr>
          <p:nvPr>
            <p:custDataLst>
              <p:tags r:id="rId1"/>
            </p:custDataLst>
          </p:nvPr>
        </p:nvSpPr>
        <p:spPr>
          <a:xfrm>
            <a:off x="457200" y="640080"/>
            <a:ext cx="11376145" cy="307777"/>
          </a:xfrm>
          <a:prstGeom prst="rect">
            <a:avLst/>
          </a:prstGeom>
        </p:spPr>
        <p:txBody>
          <a:bodyPr wrap="square">
            <a:spAutoFit/>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defRPr/>
            </a:pPr>
            <a:r>
              <a:rPr lang="en-US" sz="1400"/>
              <a:t>Reusable cloud based Tools, Accelerators and Utilities developed by Deloitte for rapid and quality deliverables</a:t>
            </a:r>
          </a:p>
        </p:txBody>
      </p:sp>
      <p:sp>
        <p:nvSpPr>
          <p:cNvPr id="25" name="TextBox 24">
            <a:extLst>
              <a:ext uri="{FF2B5EF4-FFF2-40B4-BE49-F238E27FC236}">
                <a16:creationId xmlns:a16="http://schemas.microsoft.com/office/drawing/2014/main" id="{D93F06E5-CB7D-4966-9697-28EA2877F8C1}"/>
              </a:ext>
            </a:extLst>
          </p:cNvPr>
          <p:cNvSpPr txBox="1"/>
          <p:nvPr/>
        </p:nvSpPr>
        <p:spPr>
          <a:xfrm>
            <a:off x="665321" y="2016013"/>
            <a:ext cx="1126603" cy="430887"/>
          </a:xfrm>
          <a:prstGeom prst="rect">
            <a:avLst/>
          </a:prstGeom>
          <a:noFill/>
        </p:spPr>
        <p:txBody>
          <a:bodyPr wrap="square" lIns="0" tIns="0" rIns="0" bIns="0" rtlCol="0">
            <a:spAutoFit/>
          </a:bodyPr>
          <a:lstStyle/>
          <a:p>
            <a:pPr algn="ctr">
              <a:spcBef>
                <a:spcPts val="600"/>
              </a:spcBef>
              <a:buSzPct val="100000"/>
            </a:pPr>
            <a:r>
              <a:rPr lang="en-US" sz="1400" b="1" dirty="0">
                <a:solidFill>
                  <a:srgbClr val="313131"/>
                </a:solidFill>
              </a:rPr>
              <a:t>Azure Encryption</a:t>
            </a:r>
          </a:p>
        </p:txBody>
      </p:sp>
      <p:sp>
        <p:nvSpPr>
          <p:cNvPr id="18" name="TextBox 17">
            <a:extLst>
              <a:ext uri="{FF2B5EF4-FFF2-40B4-BE49-F238E27FC236}">
                <a16:creationId xmlns:a16="http://schemas.microsoft.com/office/drawing/2014/main" id="{8064A96B-4832-446F-B9CB-C0065BCBD101}"/>
              </a:ext>
            </a:extLst>
          </p:cNvPr>
          <p:cNvSpPr txBox="1"/>
          <p:nvPr/>
        </p:nvSpPr>
        <p:spPr>
          <a:xfrm>
            <a:off x="2207522" y="1580269"/>
            <a:ext cx="2350631" cy="1738938"/>
          </a:xfrm>
          <a:prstGeom prst="rect">
            <a:avLst/>
          </a:prstGeom>
          <a:noFill/>
        </p:spPr>
        <p:txBody>
          <a:bodyPr wrap="square" lIns="0" tIns="0" rIns="0" bIns="0" rtlCol="0">
            <a:spAutoFit/>
          </a:bodyPr>
          <a:lstStyle/>
          <a:p>
            <a:pPr marL="171450" indent="-171450">
              <a:spcBef>
                <a:spcPts val="600"/>
              </a:spcBef>
              <a:buSzPct val="100000"/>
              <a:buFont typeface="Arial" panose="020B0604020202020204" pitchFamily="34" charset="0"/>
              <a:buChar char="•"/>
            </a:pPr>
            <a:r>
              <a:rPr lang="en-US" sz="1200" dirty="0">
                <a:solidFill>
                  <a:srgbClr val="313131"/>
                </a:solidFill>
              </a:rPr>
              <a:t>Customized Library on </a:t>
            </a:r>
            <a:r>
              <a:rPr lang="en-US" sz="1200" dirty="0" err="1">
                <a:solidFill>
                  <a:srgbClr val="313131"/>
                </a:solidFill>
              </a:rPr>
              <a:t>Pyspark</a:t>
            </a:r>
            <a:r>
              <a:rPr lang="en-US" sz="1200" dirty="0">
                <a:solidFill>
                  <a:srgbClr val="313131"/>
                </a:solidFill>
              </a:rPr>
              <a:t> which Encrypts the PII Data at high scale. Utility can encrypt the columns as well as Flat file. </a:t>
            </a:r>
          </a:p>
          <a:p>
            <a:pPr marL="171450" indent="-171450">
              <a:spcBef>
                <a:spcPts val="600"/>
              </a:spcBef>
              <a:buSzPct val="100000"/>
              <a:buFont typeface="Arial" panose="020B0604020202020204" pitchFamily="34" charset="0"/>
              <a:buChar char="•"/>
            </a:pPr>
            <a:r>
              <a:rPr lang="en-US" sz="1200" dirty="0">
                <a:solidFill>
                  <a:srgbClr val="313131"/>
                </a:solidFill>
              </a:rPr>
              <a:t>It also decrypts data for authorized users at run time dynamically and block for unauthorized users.</a:t>
            </a:r>
          </a:p>
        </p:txBody>
      </p:sp>
      <p:sp>
        <p:nvSpPr>
          <p:cNvPr id="19" name="TextBox 18">
            <a:extLst>
              <a:ext uri="{FF2B5EF4-FFF2-40B4-BE49-F238E27FC236}">
                <a16:creationId xmlns:a16="http://schemas.microsoft.com/office/drawing/2014/main" id="{D882038D-944B-4C42-85C7-50BD9A857D51}"/>
              </a:ext>
            </a:extLst>
          </p:cNvPr>
          <p:cNvSpPr txBox="1"/>
          <p:nvPr/>
        </p:nvSpPr>
        <p:spPr>
          <a:xfrm>
            <a:off x="4838091" y="1601787"/>
            <a:ext cx="2231479" cy="446276"/>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Highly configurable</a:t>
            </a:r>
          </a:p>
          <a:p>
            <a:pPr marL="203200" indent="-203200">
              <a:spcBef>
                <a:spcPts val="600"/>
              </a:spcBef>
              <a:buSzPct val="100000"/>
              <a:buFont typeface="Arial"/>
              <a:buChar char="•"/>
            </a:pPr>
            <a:r>
              <a:rPr lang="en-US" sz="1200" dirty="0">
                <a:solidFill>
                  <a:srgbClr val="313131"/>
                </a:solidFill>
              </a:rPr>
              <a:t>Securing PII Data</a:t>
            </a:r>
          </a:p>
        </p:txBody>
      </p:sp>
      <p:sp>
        <p:nvSpPr>
          <p:cNvPr id="21" name="TextBox 20">
            <a:extLst>
              <a:ext uri="{FF2B5EF4-FFF2-40B4-BE49-F238E27FC236}">
                <a16:creationId xmlns:a16="http://schemas.microsoft.com/office/drawing/2014/main" id="{34F2FFF1-30DD-493D-BFA6-25E9D8A95A08}"/>
              </a:ext>
            </a:extLst>
          </p:cNvPr>
          <p:cNvSpPr txBox="1"/>
          <p:nvPr/>
        </p:nvSpPr>
        <p:spPr>
          <a:xfrm>
            <a:off x="7069570" y="1594356"/>
            <a:ext cx="2382548" cy="1523494"/>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Reduce Build Effort time by 60%</a:t>
            </a:r>
          </a:p>
          <a:p>
            <a:pPr marL="203200" indent="-203200">
              <a:spcBef>
                <a:spcPts val="600"/>
              </a:spcBef>
              <a:buSzPct val="100000"/>
              <a:buFont typeface="Arial"/>
              <a:buChar char="•"/>
            </a:pPr>
            <a:r>
              <a:rPr lang="en-US" sz="1200" dirty="0">
                <a:solidFill>
                  <a:srgbClr val="313131"/>
                </a:solidFill>
              </a:rPr>
              <a:t>Plug in play solution, can be configured in any Azure based client environment</a:t>
            </a:r>
          </a:p>
          <a:p>
            <a:pPr marL="203200" indent="-203200">
              <a:spcBef>
                <a:spcPts val="600"/>
              </a:spcBef>
              <a:buSzPct val="100000"/>
              <a:buFont typeface="Arial"/>
              <a:buChar char="•"/>
            </a:pPr>
            <a:r>
              <a:rPr lang="en-US" sz="1200" dirty="0">
                <a:solidFill>
                  <a:srgbClr val="313131"/>
                </a:solidFill>
              </a:rPr>
              <a:t>Error logging and notifications</a:t>
            </a:r>
          </a:p>
          <a:p>
            <a:pPr marL="203200" indent="-203200">
              <a:spcBef>
                <a:spcPts val="600"/>
              </a:spcBef>
              <a:buSzPct val="100000"/>
              <a:buFont typeface="Arial"/>
              <a:buChar char="•"/>
            </a:pPr>
            <a:endParaRPr lang="en-US" sz="1200" dirty="0">
              <a:solidFill>
                <a:srgbClr val="313131"/>
              </a:solidFill>
            </a:endParaRPr>
          </a:p>
        </p:txBody>
      </p:sp>
      <p:sp>
        <p:nvSpPr>
          <p:cNvPr id="22" name="TextBox 21">
            <a:extLst>
              <a:ext uri="{FF2B5EF4-FFF2-40B4-BE49-F238E27FC236}">
                <a16:creationId xmlns:a16="http://schemas.microsoft.com/office/drawing/2014/main" id="{D80D9B7F-1C00-42F3-84A3-0B67CC2B661C}"/>
              </a:ext>
            </a:extLst>
          </p:cNvPr>
          <p:cNvSpPr txBox="1"/>
          <p:nvPr/>
        </p:nvSpPr>
        <p:spPr>
          <a:xfrm>
            <a:off x="9844340" y="1594356"/>
            <a:ext cx="2174512" cy="36933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Data Encryption in-flight or at rest</a:t>
            </a:r>
          </a:p>
        </p:txBody>
      </p:sp>
    </p:spTree>
    <p:extLst>
      <p:ext uri="{BB962C8B-B14F-4D97-AF65-F5344CB8AC3E}">
        <p14:creationId xmlns:p14="http://schemas.microsoft.com/office/powerpoint/2010/main" val="1151611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ollar">
            <a:extLst>
              <a:ext uri="{FF2B5EF4-FFF2-40B4-BE49-F238E27FC236}">
                <a16:creationId xmlns:a16="http://schemas.microsoft.com/office/drawing/2014/main" id="{838A87CF-634F-49F3-8E19-C166AE2DC49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13365" y="1089550"/>
            <a:ext cx="272346" cy="272346"/>
          </a:xfrm>
          <a:prstGeom prst="rect">
            <a:avLst/>
          </a:prstGeom>
        </p:spPr>
      </p:pic>
      <p:pic>
        <p:nvPicPr>
          <p:cNvPr id="5" name="Graphic 4" descr="Clipboard">
            <a:extLst>
              <a:ext uri="{FF2B5EF4-FFF2-40B4-BE49-F238E27FC236}">
                <a16:creationId xmlns:a16="http://schemas.microsoft.com/office/drawing/2014/main" id="{7300D084-B7B7-4250-877B-1FF94424741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26624" y="1059725"/>
            <a:ext cx="323717" cy="323717"/>
          </a:xfrm>
          <a:prstGeom prst="rect">
            <a:avLst/>
          </a:prstGeom>
        </p:spPr>
      </p:pic>
      <p:sp>
        <p:nvSpPr>
          <p:cNvPr id="50" name="Text Placeholder 12">
            <a:extLst>
              <a:ext uri="{FF2B5EF4-FFF2-40B4-BE49-F238E27FC236}">
                <a16:creationId xmlns:a16="http://schemas.microsoft.com/office/drawing/2014/main" id="{F6824FCA-56ED-4892-B3DC-D527D286915E}"/>
              </a:ext>
            </a:extLst>
          </p:cNvPr>
          <p:cNvSpPr txBox="1">
            <a:spLocks/>
          </p:cNvSpPr>
          <p:nvPr/>
        </p:nvSpPr>
        <p:spPr>
          <a:xfrm>
            <a:off x="2840376" y="1125814"/>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0097A9"/>
                </a:solidFill>
                <a:effectLst/>
                <a:uLnTx/>
                <a:uFillTx/>
                <a:latin typeface="Open Sans"/>
                <a:ea typeface="+mn-ea"/>
                <a:cs typeface="Arial"/>
              </a:rPr>
              <a:t>Definition</a:t>
            </a:r>
          </a:p>
        </p:txBody>
      </p:sp>
      <p:sp>
        <p:nvSpPr>
          <p:cNvPr id="51" name="Text Placeholder 12">
            <a:extLst>
              <a:ext uri="{FF2B5EF4-FFF2-40B4-BE49-F238E27FC236}">
                <a16:creationId xmlns:a16="http://schemas.microsoft.com/office/drawing/2014/main" id="{AF4DFB5C-4CBC-476F-9183-02678FF7F5BC}"/>
              </a:ext>
            </a:extLst>
          </p:cNvPr>
          <p:cNvSpPr txBox="1">
            <a:spLocks/>
          </p:cNvSpPr>
          <p:nvPr/>
        </p:nvSpPr>
        <p:spPr>
          <a:xfrm>
            <a:off x="5285494" y="1125815"/>
            <a:ext cx="843597" cy="219291"/>
          </a:xfrm>
          <a:prstGeom prst="rect">
            <a:avLst/>
          </a:prstGeom>
          <a:solidFill>
            <a:schemeClr val="bg1"/>
          </a:solidFill>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FC2B4"/>
                </a:solidFill>
                <a:effectLst/>
                <a:uLnTx/>
                <a:uFillTx/>
                <a:latin typeface="Open Sans"/>
                <a:ea typeface="+mn-ea"/>
                <a:cs typeface="Arial"/>
              </a:rPr>
              <a:t>Features</a:t>
            </a:r>
          </a:p>
        </p:txBody>
      </p:sp>
      <p:pic>
        <p:nvPicPr>
          <p:cNvPr id="8" name="Graphic 7" descr="Classroom">
            <a:extLst>
              <a:ext uri="{FF2B5EF4-FFF2-40B4-BE49-F238E27FC236}">
                <a16:creationId xmlns:a16="http://schemas.microsoft.com/office/drawing/2014/main" id="{050D01E7-E809-4866-AFBD-945A6D135DB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37378" y="1069626"/>
            <a:ext cx="375319" cy="375319"/>
          </a:xfrm>
          <a:prstGeom prst="rect">
            <a:avLst/>
          </a:prstGeom>
        </p:spPr>
      </p:pic>
      <p:sp>
        <p:nvSpPr>
          <p:cNvPr id="52" name="Text Placeholder 12">
            <a:extLst>
              <a:ext uri="{FF2B5EF4-FFF2-40B4-BE49-F238E27FC236}">
                <a16:creationId xmlns:a16="http://schemas.microsoft.com/office/drawing/2014/main" id="{36DE6280-B2AC-4A25-AF97-3A9D674121A0}"/>
              </a:ext>
            </a:extLst>
          </p:cNvPr>
          <p:cNvSpPr txBox="1">
            <a:spLocks/>
          </p:cNvSpPr>
          <p:nvPr/>
        </p:nvSpPr>
        <p:spPr>
          <a:xfrm>
            <a:off x="7302624" y="1119857"/>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86BC25"/>
                </a:solidFill>
                <a:effectLst/>
                <a:uLnTx/>
                <a:uFillTx/>
                <a:latin typeface="Open Sans"/>
                <a:ea typeface="+mn-ea"/>
                <a:cs typeface="Arial"/>
              </a:rPr>
              <a:t>Benefits</a:t>
            </a:r>
          </a:p>
        </p:txBody>
      </p:sp>
      <p:sp>
        <p:nvSpPr>
          <p:cNvPr id="53" name="Text Placeholder 12">
            <a:extLst>
              <a:ext uri="{FF2B5EF4-FFF2-40B4-BE49-F238E27FC236}">
                <a16:creationId xmlns:a16="http://schemas.microsoft.com/office/drawing/2014/main" id="{9615D852-AA09-4FC1-835C-C7FFE874EDFC}"/>
              </a:ext>
            </a:extLst>
          </p:cNvPr>
          <p:cNvSpPr txBox="1">
            <a:spLocks/>
          </p:cNvSpPr>
          <p:nvPr/>
        </p:nvSpPr>
        <p:spPr>
          <a:xfrm>
            <a:off x="9888915" y="1127673"/>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2B5E5"/>
                </a:solidFill>
                <a:effectLst/>
                <a:uLnTx/>
                <a:uFillTx/>
                <a:latin typeface="Open Sans"/>
                <a:ea typeface="+mn-ea"/>
                <a:cs typeface="Arial"/>
              </a:rPr>
              <a:t>Use Cases</a:t>
            </a:r>
          </a:p>
        </p:txBody>
      </p:sp>
      <p:pic>
        <p:nvPicPr>
          <p:cNvPr id="4" name="Graphic 3" descr="Checklist RTL">
            <a:extLst>
              <a:ext uri="{FF2B5EF4-FFF2-40B4-BE49-F238E27FC236}">
                <a16:creationId xmlns:a16="http://schemas.microsoft.com/office/drawing/2014/main" id="{00370039-6B78-4D77-B3E6-CB46408492E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54800" y="1115198"/>
            <a:ext cx="287450" cy="287450"/>
          </a:xfrm>
          <a:prstGeom prst="rect">
            <a:avLst/>
          </a:prstGeom>
        </p:spPr>
      </p:pic>
      <p:cxnSp>
        <p:nvCxnSpPr>
          <p:cNvPr id="26" name="Straight Connector 25">
            <a:extLst>
              <a:ext uri="{FF2B5EF4-FFF2-40B4-BE49-F238E27FC236}">
                <a16:creationId xmlns:a16="http://schemas.microsoft.com/office/drawing/2014/main" id="{F0C5BB0C-8ACF-4D30-A0C6-60421D786E20}"/>
              </a:ext>
            </a:extLst>
          </p:cNvPr>
          <p:cNvCxnSpPr>
            <a:cxnSpLocks/>
          </p:cNvCxnSpPr>
          <p:nvPr/>
        </p:nvCxnSpPr>
        <p:spPr>
          <a:xfrm flipV="1">
            <a:off x="540695" y="3941244"/>
            <a:ext cx="11478157" cy="11696"/>
          </a:xfrm>
          <a:prstGeom prst="line">
            <a:avLst/>
          </a:prstGeom>
          <a:ln>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47" name="Text Placeholder 12">
            <a:extLst>
              <a:ext uri="{FF2B5EF4-FFF2-40B4-BE49-F238E27FC236}">
                <a16:creationId xmlns:a16="http://schemas.microsoft.com/office/drawing/2014/main" id="{CA4F6421-35FA-440A-89F7-6838B506E6EE}"/>
              </a:ext>
            </a:extLst>
          </p:cNvPr>
          <p:cNvSpPr txBox="1">
            <a:spLocks/>
          </p:cNvSpPr>
          <p:nvPr/>
        </p:nvSpPr>
        <p:spPr>
          <a:xfrm>
            <a:off x="1017372" y="1131403"/>
            <a:ext cx="1068599"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2B5E5">
                    <a:lumMod val="75000"/>
                  </a:srgbClr>
                </a:solidFill>
                <a:effectLst/>
                <a:uLnTx/>
                <a:uFillTx/>
                <a:latin typeface="Open Sans"/>
                <a:ea typeface="+mn-ea"/>
                <a:cs typeface="Arial"/>
              </a:rPr>
              <a:t>DFTE</a:t>
            </a:r>
          </a:p>
        </p:txBody>
      </p:sp>
      <p:pic>
        <p:nvPicPr>
          <p:cNvPr id="10" name="Graphic 9" descr="Rocket">
            <a:extLst>
              <a:ext uri="{FF2B5EF4-FFF2-40B4-BE49-F238E27FC236}">
                <a16:creationId xmlns:a16="http://schemas.microsoft.com/office/drawing/2014/main" id="{4997F7EF-5E67-43FD-A995-12703ABFB0B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5321" y="1077417"/>
            <a:ext cx="367528" cy="367528"/>
          </a:xfrm>
          <a:prstGeom prst="rect">
            <a:avLst/>
          </a:prstGeom>
        </p:spPr>
      </p:pic>
      <p:sp>
        <p:nvSpPr>
          <p:cNvPr id="31" name="Title 1">
            <a:extLst>
              <a:ext uri="{FF2B5EF4-FFF2-40B4-BE49-F238E27FC236}">
                <a16:creationId xmlns:a16="http://schemas.microsoft.com/office/drawing/2014/main" id="{9BF9B609-6EFE-45E9-AFB2-1F877709C508}"/>
              </a:ext>
            </a:extLst>
          </p:cNvPr>
          <p:cNvSpPr txBox="1">
            <a:spLocks/>
          </p:cNvSpPr>
          <p:nvPr/>
        </p:nvSpPr>
        <p:spPr bwMode="gray">
          <a:xfrm>
            <a:off x="457200" y="180509"/>
            <a:ext cx="11188700" cy="334101"/>
          </a:xfrm>
          <a:prstGeom prst="rect">
            <a:avLst/>
          </a:prstGeom>
        </p:spPr>
        <p:txBody>
          <a:bodyPr vert="horz" lIns="0" tIns="0" rIns="0" bIns="0" rtlCol="0" anchor="t" anchorCtr="0">
            <a:noAutofit/>
          </a:bodyPr>
          <a:lstStyle>
            <a:lvl1pPr algn="l" defTabSz="1219170" rtl="0" eaLnBrk="1" latinLnBrk="0" hangingPunct="1">
              <a:lnSpc>
                <a:spcPct val="90000"/>
              </a:lnSpc>
              <a:spcBef>
                <a:spcPct val="0"/>
              </a:spcBef>
              <a:buNone/>
              <a:defRPr sz="2000" kern="1200">
                <a:solidFill>
                  <a:schemeClr val="tx1"/>
                </a:solidFill>
                <a:latin typeface="+mj-lt"/>
                <a:ea typeface="+mj-ea"/>
                <a:cs typeface="+mj-cs"/>
              </a:defRPr>
            </a:lvl1pPr>
          </a:lstStyle>
          <a:p>
            <a:r>
              <a:rPr lang="en-US" sz="2800" spc="-75" dirty="0"/>
              <a:t>DFTEs / Accelerators</a:t>
            </a:r>
            <a:endParaRPr lang="en-US" sz="2800" spc="-75" dirty="0">
              <a:latin typeface="+mn-lt"/>
            </a:endParaRPr>
          </a:p>
        </p:txBody>
      </p:sp>
      <p:sp>
        <p:nvSpPr>
          <p:cNvPr id="33" name="Text Placeholder 4">
            <a:extLst>
              <a:ext uri="{FF2B5EF4-FFF2-40B4-BE49-F238E27FC236}">
                <a16:creationId xmlns:a16="http://schemas.microsoft.com/office/drawing/2014/main" id="{CEB3AD4D-A906-4C47-8776-596BDB846EDD}"/>
              </a:ext>
            </a:extLst>
          </p:cNvPr>
          <p:cNvSpPr txBox="1">
            <a:spLocks/>
          </p:cNvSpPr>
          <p:nvPr>
            <p:custDataLst>
              <p:tags r:id="rId1"/>
            </p:custDataLst>
          </p:nvPr>
        </p:nvSpPr>
        <p:spPr>
          <a:xfrm>
            <a:off x="457200" y="640080"/>
            <a:ext cx="11376145" cy="307777"/>
          </a:xfrm>
          <a:prstGeom prst="rect">
            <a:avLst/>
          </a:prstGeom>
        </p:spPr>
        <p:txBody>
          <a:bodyPr wrap="square">
            <a:spAutoFit/>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defRPr/>
            </a:pPr>
            <a:r>
              <a:rPr lang="en-US" sz="1400" dirty="0"/>
              <a:t>Reusable cloud-based Tools, Accelerators and Utilities developed by Deloitte for rapid and quality deliverables</a:t>
            </a:r>
          </a:p>
        </p:txBody>
      </p:sp>
      <p:sp>
        <p:nvSpPr>
          <p:cNvPr id="25" name="TextBox 24">
            <a:extLst>
              <a:ext uri="{FF2B5EF4-FFF2-40B4-BE49-F238E27FC236}">
                <a16:creationId xmlns:a16="http://schemas.microsoft.com/office/drawing/2014/main" id="{D93F06E5-CB7D-4966-9697-28EA2877F8C1}"/>
              </a:ext>
            </a:extLst>
          </p:cNvPr>
          <p:cNvSpPr txBox="1"/>
          <p:nvPr/>
        </p:nvSpPr>
        <p:spPr>
          <a:xfrm>
            <a:off x="812445" y="2025475"/>
            <a:ext cx="1126603" cy="646331"/>
          </a:xfrm>
          <a:prstGeom prst="rect">
            <a:avLst/>
          </a:prstGeom>
          <a:noFill/>
        </p:spPr>
        <p:txBody>
          <a:bodyPr wrap="square" lIns="0" tIns="0" rIns="0" bIns="0" rtlCol="0">
            <a:spAutoFit/>
          </a:bodyPr>
          <a:lstStyle/>
          <a:p>
            <a:pPr algn="ctr">
              <a:spcBef>
                <a:spcPts val="600"/>
              </a:spcBef>
              <a:buSzPct val="100000"/>
            </a:pPr>
            <a:r>
              <a:rPr lang="en-US" sz="1400" b="1" dirty="0">
                <a:solidFill>
                  <a:srgbClr val="313131"/>
                </a:solidFill>
              </a:rPr>
              <a:t>Azure Monitoring Assistant</a:t>
            </a:r>
          </a:p>
        </p:txBody>
      </p:sp>
      <p:sp>
        <p:nvSpPr>
          <p:cNvPr id="18" name="TextBox 17">
            <a:extLst>
              <a:ext uri="{FF2B5EF4-FFF2-40B4-BE49-F238E27FC236}">
                <a16:creationId xmlns:a16="http://schemas.microsoft.com/office/drawing/2014/main" id="{8064A96B-4832-446F-B9CB-C0065BCBD101}"/>
              </a:ext>
            </a:extLst>
          </p:cNvPr>
          <p:cNvSpPr txBox="1"/>
          <p:nvPr/>
        </p:nvSpPr>
        <p:spPr>
          <a:xfrm>
            <a:off x="2207522" y="1580269"/>
            <a:ext cx="2350631" cy="1661993"/>
          </a:xfrm>
          <a:prstGeom prst="rect">
            <a:avLst/>
          </a:prstGeom>
          <a:noFill/>
        </p:spPr>
        <p:txBody>
          <a:bodyPr wrap="square" lIns="0" tIns="0" rIns="0" bIns="0" rtlCol="0">
            <a:spAutoFit/>
          </a:bodyPr>
          <a:lstStyle/>
          <a:p>
            <a:pPr marL="171450" indent="-171450">
              <a:spcBef>
                <a:spcPts val="600"/>
              </a:spcBef>
              <a:buSzPct val="100000"/>
              <a:buFont typeface="Arial" panose="020B0604020202020204" pitchFamily="34" charset="0"/>
              <a:buChar char="•"/>
            </a:pPr>
            <a:r>
              <a:rPr lang="en-US" sz="1200" dirty="0">
                <a:solidFill>
                  <a:srgbClr val="313131"/>
                </a:solidFill>
              </a:rPr>
              <a:t>Custom Reporting Real time Solution for monitoring and logging all the ADF Jobs. Solution would be single Source of truth to analyze the failed pipelines and It also highlights long running jobs which might be exhausting the existing resource</a:t>
            </a:r>
          </a:p>
        </p:txBody>
      </p:sp>
      <p:sp>
        <p:nvSpPr>
          <p:cNvPr id="20" name="TextBox 19">
            <a:extLst>
              <a:ext uri="{FF2B5EF4-FFF2-40B4-BE49-F238E27FC236}">
                <a16:creationId xmlns:a16="http://schemas.microsoft.com/office/drawing/2014/main" id="{BC8B6DCD-F5F8-4E23-A79D-C4846DB22506}"/>
              </a:ext>
            </a:extLst>
          </p:cNvPr>
          <p:cNvSpPr txBox="1"/>
          <p:nvPr/>
        </p:nvSpPr>
        <p:spPr>
          <a:xfrm rot="20472559">
            <a:off x="3489044" y="3543666"/>
            <a:ext cx="5581455" cy="1015663"/>
          </a:xfrm>
          <a:prstGeom prst="rect">
            <a:avLst/>
          </a:prstGeom>
          <a:noFill/>
        </p:spPr>
        <p:txBody>
          <a:bodyPr wrap="square" lIns="0" tIns="0" rIns="0" bIns="0" rtlCol="0">
            <a:spAutoFit/>
          </a:bodyPr>
          <a:lstStyle/>
          <a:p>
            <a:pPr algn="ctr">
              <a:spcBef>
                <a:spcPts val="600"/>
              </a:spcBef>
              <a:buSzPct val="100000"/>
            </a:pPr>
            <a:r>
              <a:rPr lang="en-US" sz="6600" b="1" dirty="0">
                <a:solidFill>
                  <a:schemeClr val="bg1">
                    <a:lumMod val="75000"/>
                  </a:schemeClr>
                </a:solidFill>
              </a:rPr>
              <a:t>IDEATION</a:t>
            </a:r>
          </a:p>
        </p:txBody>
      </p:sp>
    </p:spTree>
    <p:extLst>
      <p:ext uri="{BB962C8B-B14F-4D97-AF65-F5344CB8AC3E}">
        <p14:creationId xmlns:p14="http://schemas.microsoft.com/office/powerpoint/2010/main" val="2240019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AEDDCD-0D6C-4B26-8C47-771984688DC1}"/>
              </a:ext>
            </a:extLst>
          </p:cNvPr>
          <p:cNvSpPr txBox="1">
            <a:spLocks/>
          </p:cNvSpPr>
          <p:nvPr/>
        </p:nvSpPr>
        <p:spPr bwMode="gray">
          <a:xfrm>
            <a:off x="4338084" y="2406259"/>
            <a:ext cx="2707758" cy="946541"/>
          </a:xfrm>
          <a:prstGeom prst="rect">
            <a:avLst/>
          </a:prstGeom>
        </p:spPr>
        <p:txBody>
          <a:bodyPr vert="horz" lIns="0" tIns="0" rIns="0" bIns="0" rtlCol="0" anchor="t" anchorCtr="0">
            <a:noAutofit/>
          </a:bodyPr>
          <a:lstStyle>
            <a:lvl1pPr algn="l" defTabSz="1219170" rtl="0" eaLnBrk="1" latinLnBrk="0" hangingPunct="1">
              <a:lnSpc>
                <a:spcPct val="90000"/>
              </a:lnSpc>
              <a:spcBef>
                <a:spcPct val="0"/>
              </a:spcBef>
              <a:buNone/>
              <a:defRPr sz="2000" kern="1200">
                <a:solidFill>
                  <a:schemeClr val="tx1"/>
                </a:solidFill>
                <a:latin typeface="+mj-lt"/>
                <a:ea typeface="+mj-ea"/>
                <a:cs typeface="+mj-cs"/>
              </a:defRPr>
            </a:lvl1pPr>
          </a:lstStyle>
          <a:p>
            <a:r>
              <a:rPr lang="en-US" sz="4400" spc="-75" dirty="0">
                <a:latin typeface="+mn-lt"/>
              </a:rPr>
              <a:t>Appendix</a:t>
            </a:r>
          </a:p>
        </p:txBody>
      </p:sp>
    </p:spTree>
    <p:extLst>
      <p:ext uri="{BB962C8B-B14F-4D97-AF65-F5344CB8AC3E}">
        <p14:creationId xmlns:p14="http://schemas.microsoft.com/office/powerpoint/2010/main" val="17855121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57C33CF-A5C8-4988-AD27-4A0E67263342}"/>
              </a:ext>
            </a:extLst>
          </p:cNvPr>
          <p:cNvGraphicFramePr>
            <a:graphicFrameLocks noGrp="1"/>
          </p:cNvGraphicFramePr>
          <p:nvPr>
            <p:extLst>
              <p:ext uri="{D42A27DB-BD31-4B8C-83A1-F6EECF244321}">
                <p14:modId xmlns:p14="http://schemas.microsoft.com/office/powerpoint/2010/main" val="1468863725"/>
              </p:ext>
            </p:extLst>
          </p:nvPr>
        </p:nvGraphicFramePr>
        <p:xfrm>
          <a:off x="752178" y="1011052"/>
          <a:ext cx="10319859" cy="5276334"/>
        </p:xfrm>
        <a:graphic>
          <a:graphicData uri="http://schemas.openxmlformats.org/drawingml/2006/table">
            <a:tbl>
              <a:tblPr firstRow="1" bandRow="1">
                <a:tableStyleId>{2A488322-F2BA-4B5B-9748-0D474271808F}</a:tableStyleId>
              </a:tblPr>
              <a:tblGrid>
                <a:gridCol w="3927796">
                  <a:extLst>
                    <a:ext uri="{9D8B030D-6E8A-4147-A177-3AD203B41FA5}">
                      <a16:colId xmlns:a16="http://schemas.microsoft.com/office/drawing/2014/main" val="2606270367"/>
                    </a:ext>
                  </a:extLst>
                </a:gridCol>
                <a:gridCol w="3786129">
                  <a:extLst>
                    <a:ext uri="{9D8B030D-6E8A-4147-A177-3AD203B41FA5}">
                      <a16:colId xmlns:a16="http://schemas.microsoft.com/office/drawing/2014/main" val="336892140"/>
                    </a:ext>
                  </a:extLst>
                </a:gridCol>
                <a:gridCol w="2605934">
                  <a:extLst>
                    <a:ext uri="{9D8B030D-6E8A-4147-A177-3AD203B41FA5}">
                      <a16:colId xmlns:a16="http://schemas.microsoft.com/office/drawing/2014/main" val="2698909110"/>
                    </a:ext>
                  </a:extLst>
                </a:gridCol>
              </a:tblGrid>
              <a:tr h="503166">
                <a:tc>
                  <a:txBody>
                    <a:bodyPr/>
                    <a:lstStyle/>
                    <a:p>
                      <a:pPr algn="ctr" rtl="0" fontAlgn="ctr"/>
                      <a:r>
                        <a:rPr lang="en-US" sz="900" b="1" i="0" u="none" strike="noStrike" dirty="0">
                          <a:solidFill>
                            <a:srgbClr val="FFFFFF"/>
                          </a:solidFill>
                          <a:effectLst/>
                          <a:latin typeface="Open Sans" panose="020B0606030504020204" pitchFamily="34" charset="0"/>
                        </a:rPr>
                        <a:t>Description</a:t>
                      </a:r>
                    </a:p>
                  </a:txBody>
                  <a:tcPr marL="2901" marR="2901" marT="2901" marB="0" anchor="ctr"/>
                </a:tc>
                <a:tc>
                  <a:txBody>
                    <a:bodyPr/>
                    <a:lstStyle/>
                    <a:p>
                      <a:pPr algn="ctr" rtl="0" fontAlgn="ctr"/>
                      <a:r>
                        <a:rPr lang="en-US" sz="900" u="none" strike="noStrike" dirty="0">
                          <a:effectLst/>
                        </a:rPr>
                        <a:t>Link</a:t>
                      </a:r>
                      <a:endParaRPr lang="en-US" sz="900" b="1" i="0" u="none" strike="noStrike" dirty="0">
                        <a:solidFill>
                          <a:schemeClr val="bg1"/>
                        </a:solidFill>
                        <a:effectLst/>
                        <a:latin typeface="Open Sans" panose="020B0606030504020204" pitchFamily="34" charset="0"/>
                      </a:endParaRPr>
                    </a:p>
                  </a:txBody>
                  <a:tcPr marL="2901" marR="2901" marT="2901" marB="0" anchor="ctr"/>
                </a:tc>
                <a:tc>
                  <a:txBody>
                    <a:bodyPr/>
                    <a:lstStyle/>
                    <a:p>
                      <a:pPr algn="ctr" rtl="0" fontAlgn="ctr"/>
                      <a:r>
                        <a:rPr lang="en-US" sz="900" b="1" i="0" u="none" strike="noStrike" dirty="0">
                          <a:solidFill>
                            <a:schemeClr val="bg1"/>
                          </a:solidFill>
                          <a:effectLst/>
                          <a:latin typeface="Open Sans" panose="020B0606030504020204" pitchFamily="34" charset="0"/>
                        </a:rPr>
                        <a:t>Comments</a:t>
                      </a:r>
                    </a:p>
                  </a:txBody>
                  <a:tcPr marL="2901" marR="2901" marT="2901" marB="0" anchor="ctr"/>
                </a:tc>
                <a:extLst>
                  <a:ext uri="{0D108BD9-81ED-4DB2-BD59-A6C34878D82A}">
                    <a16:rowId xmlns:a16="http://schemas.microsoft.com/office/drawing/2014/main" val="4182655446"/>
                  </a:ext>
                </a:extLst>
              </a:tr>
              <a:tr h="984500">
                <a:tc>
                  <a:txBody>
                    <a:bodyPr/>
                    <a:lstStyle/>
                    <a:p>
                      <a:pPr marL="45720" algn="l" fontAlgn="b">
                        <a:spcBef>
                          <a:spcPts val="0"/>
                        </a:spcBef>
                        <a:spcAft>
                          <a:spcPts val="1800"/>
                        </a:spcAft>
                      </a:pPr>
                      <a:r>
                        <a:rPr lang="en-US" sz="11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Azure CoP DL</a:t>
                      </a:r>
                    </a:p>
                  </a:txBody>
                  <a:tcPr marL="2901" marR="2901" marT="2901" marB="0" anchor="ctr">
                    <a:solidFill>
                      <a:schemeClr val="bg1">
                        <a:lumMod val="95000"/>
                      </a:schemeClr>
                    </a:solidFill>
                  </a:tcPr>
                </a:tc>
                <a:tc>
                  <a:txBody>
                    <a:bodyPr/>
                    <a:lstStyle/>
                    <a:p>
                      <a:r>
                        <a:rPr lang="en-US" sz="1100" u="sng" kern="1200" dirty="0">
                          <a:solidFill>
                            <a:srgbClr val="7ED050"/>
                          </a:solidFill>
                          <a:effectLst/>
                          <a:latin typeface="+mn-lt"/>
                          <a:ea typeface="+mn-ea"/>
                          <a:cs typeface="+mn-cs"/>
                        </a:rPr>
                        <a:t>usacazurecop@deloitte.com</a:t>
                      </a:r>
                    </a:p>
                  </a:txBody>
                  <a:tcPr marL="2901" marR="2901" marT="2901" marB="0" anchor="ctr">
                    <a:solidFill>
                      <a:schemeClr val="bg1">
                        <a:lumMod val="95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lang="en-US" sz="1100" b="0" i="0" u="none" strike="noStrike" kern="12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Can be used to reach out to Azure CoP</a:t>
                      </a:r>
                    </a:p>
                  </a:txBody>
                  <a:tcPr marL="2901" marR="2901" marT="2901" marB="0" anchor="ctr">
                    <a:solidFill>
                      <a:schemeClr val="bg1">
                        <a:lumMod val="95000"/>
                      </a:schemeClr>
                    </a:solidFill>
                  </a:tcPr>
                </a:tc>
                <a:extLst>
                  <a:ext uri="{0D108BD9-81ED-4DB2-BD59-A6C34878D82A}">
                    <a16:rowId xmlns:a16="http://schemas.microsoft.com/office/drawing/2014/main" val="1357800493"/>
                  </a:ext>
                </a:extLst>
              </a:tr>
              <a:tr h="984500">
                <a:tc>
                  <a:txBody>
                    <a:bodyPr/>
                    <a:lstStyle/>
                    <a:p>
                      <a:pPr marL="45720" algn="l" fontAlgn="b">
                        <a:spcBef>
                          <a:spcPts val="0"/>
                        </a:spcBef>
                        <a:spcAft>
                          <a:spcPts val="1800"/>
                        </a:spcAft>
                      </a:pPr>
                      <a:r>
                        <a:rPr lang="en-US" sz="11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Azure CoP Teams Channel</a:t>
                      </a:r>
                    </a:p>
                  </a:txBody>
                  <a:tcPr marL="2901" marR="2901" marT="2901" marB="0" anchor="ctr">
                    <a:solidFill>
                      <a:schemeClr val="bg1"/>
                    </a:solidFill>
                  </a:tcPr>
                </a:tc>
                <a:tc>
                  <a:txBody>
                    <a:bodyPr/>
                    <a:lstStyle/>
                    <a:p>
                      <a:r>
                        <a:rPr lang="en-US" sz="1100" u="sng" kern="1200" dirty="0">
                          <a:solidFill>
                            <a:schemeClr val="dk1"/>
                          </a:solidFill>
                          <a:effectLst/>
                          <a:latin typeface="+mn-lt"/>
                          <a:ea typeface="+mn-ea"/>
                          <a:cs typeface="+mn-cs"/>
                          <a:hlinkClick r:id="rId2"/>
                        </a:rPr>
                        <a:t>A&amp;C Azure CoP Teams Channel</a:t>
                      </a:r>
                      <a:r>
                        <a:rPr lang="en-US" sz="1100" u="sng" kern="1200" dirty="0">
                          <a:solidFill>
                            <a:schemeClr val="dk1"/>
                          </a:solidFill>
                          <a:effectLst/>
                          <a:latin typeface="+mn-lt"/>
                          <a:ea typeface="+mn-ea"/>
                          <a:cs typeface="+mn-cs"/>
                        </a:rPr>
                        <a:t> </a:t>
                      </a:r>
                      <a:endParaRPr lang="en-US" sz="1100" kern="1200" dirty="0">
                        <a:solidFill>
                          <a:schemeClr val="dk1"/>
                        </a:solidFill>
                        <a:effectLst/>
                        <a:latin typeface="+mn-lt"/>
                        <a:ea typeface="+mn-ea"/>
                        <a:cs typeface="+mn-cs"/>
                      </a:endParaRPr>
                    </a:p>
                  </a:txBody>
                  <a:tcPr marL="2901" marR="2901" marT="2901" marB="0" anchor="ctr">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lang="en-US" sz="1100" b="0" i="0" u="none" strike="noStrike" kern="12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Please join to collaborate</a:t>
                      </a:r>
                    </a:p>
                  </a:txBody>
                  <a:tcPr marL="2901" marR="2901" marT="2901" marB="0" anchor="ctr">
                    <a:solidFill>
                      <a:schemeClr val="bg1"/>
                    </a:solidFill>
                  </a:tcPr>
                </a:tc>
                <a:extLst>
                  <a:ext uri="{0D108BD9-81ED-4DB2-BD59-A6C34878D82A}">
                    <a16:rowId xmlns:a16="http://schemas.microsoft.com/office/drawing/2014/main" val="2436709782"/>
                  </a:ext>
                </a:extLst>
              </a:tr>
              <a:tr h="849005">
                <a:tc>
                  <a:txBody>
                    <a:bodyPr/>
                    <a:lstStyle/>
                    <a:p>
                      <a:pPr marL="45720" algn="l" fontAlgn="b">
                        <a:spcBef>
                          <a:spcPts val="0"/>
                        </a:spcBef>
                        <a:spcAft>
                          <a:spcPts val="1800"/>
                        </a:spcAft>
                      </a:pPr>
                      <a:r>
                        <a:rPr lang="en-US" sz="11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DFTE Microsite</a:t>
                      </a:r>
                    </a:p>
                  </a:txBody>
                  <a:tcPr marL="2901" marR="2901" marT="2901" marB="0" anchor="ctr">
                    <a:solidFill>
                      <a:schemeClr val="bg1">
                        <a:lumMod val="95000"/>
                      </a:schemeClr>
                    </a:solidFill>
                  </a:tcPr>
                </a:tc>
                <a:tc>
                  <a:txBody>
                    <a:bodyPr/>
                    <a:lstStyle/>
                    <a:p>
                      <a:r>
                        <a:rPr lang="en-US" sz="1100" u="sng" kern="1200" dirty="0">
                          <a:solidFill>
                            <a:schemeClr val="dk1"/>
                          </a:solidFill>
                          <a:effectLst/>
                          <a:latin typeface="+mn-lt"/>
                          <a:ea typeface="+mn-ea"/>
                          <a:cs typeface="+mn-cs"/>
                          <a:hlinkClick r:id="rId3"/>
                        </a:rPr>
                        <a:t>https://consulting.deloitteresources.com/op/strategy_analytics_ma/analytics_cognitive/Pages/anc-digital-FTEs.aspx</a:t>
                      </a:r>
                      <a:endParaRPr lang="en-US" sz="1100" kern="1200" dirty="0">
                        <a:solidFill>
                          <a:schemeClr val="dk1"/>
                        </a:solidFill>
                        <a:effectLst/>
                        <a:latin typeface="+mn-lt"/>
                        <a:ea typeface="+mn-ea"/>
                        <a:cs typeface="+mn-cs"/>
                      </a:endParaRPr>
                    </a:p>
                  </a:txBody>
                  <a:tcPr marL="2901" marR="2901" marT="2901" marB="0" anchor="ctr">
                    <a:solidFill>
                      <a:schemeClr val="bg1">
                        <a:lumMod val="95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lang="en-US" sz="1100" b="0" i="0" u="none" strike="noStrike" kern="12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Maintained by </a:t>
                      </a:r>
                      <a:r>
                        <a:rPr lang="en-US" sz="1100" b="0" i="0" u="none" strike="noStrike" kern="12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usdigitalfte@deloitte.com</a:t>
                      </a:r>
                      <a:r>
                        <a:rPr lang="en-US" sz="1100" b="0" i="0" u="none" strike="noStrike" kern="12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team and can be reached out in case of any questions</a:t>
                      </a:r>
                    </a:p>
                  </a:txBody>
                  <a:tcPr marL="2901" marR="2901" marT="2901" marB="0" anchor="ctr">
                    <a:solidFill>
                      <a:schemeClr val="bg1">
                        <a:lumMod val="95000"/>
                      </a:schemeClr>
                    </a:solidFill>
                  </a:tcPr>
                </a:tc>
                <a:extLst>
                  <a:ext uri="{0D108BD9-81ED-4DB2-BD59-A6C34878D82A}">
                    <a16:rowId xmlns:a16="http://schemas.microsoft.com/office/drawing/2014/main" val="3185582816"/>
                  </a:ext>
                </a:extLst>
              </a:tr>
              <a:tr h="795822">
                <a:tc>
                  <a:txBody>
                    <a:bodyPr/>
                    <a:lstStyle/>
                    <a:p>
                      <a:pPr marL="45720" marR="0" lvl="0" indent="0" algn="l" defTabSz="685800" rtl="0" eaLnBrk="1" fontAlgn="ctr" latinLnBrk="0" hangingPunct="1">
                        <a:lnSpc>
                          <a:spcPct val="100000"/>
                        </a:lnSpc>
                        <a:spcBef>
                          <a:spcPts val="0"/>
                        </a:spcBef>
                        <a:spcAft>
                          <a:spcPts val="1800"/>
                        </a:spcAft>
                        <a:buClrTx/>
                        <a:buSzTx/>
                        <a:buFontTx/>
                        <a:buNone/>
                        <a:tabLst/>
                        <a:defRPr/>
                      </a:pPr>
                      <a:r>
                        <a:rPr lang="en-US" sz="11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DFTE Selector Document</a:t>
                      </a:r>
                    </a:p>
                    <a:p>
                      <a:pPr marL="45720" marR="0" lvl="0" indent="0" algn="l" defTabSz="685800" rtl="0" eaLnBrk="1" fontAlgn="ctr" latinLnBrk="0" hangingPunct="1">
                        <a:lnSpc>
                          <a:spcPct val="100000"/>
                        </a:lnSpc>
                        <a:spcBef>
                          <a:spcPts val="0"/>
                        </a:spcBef>
                        <a:spcAft>
                          <a:spcPts val="1800"/>
                        </a:spcAft>
                        <a:buClrTx/>
                        <a:buSzTx/>
                        <a:buFontTx/>
                        <a:buNone/>
                        <a:tabLst/>
                        <a:defRPr/>
                      </a:pPr>
                      <a:r>
                        <a:rPr lang="en-US" sz="11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t>
                      </a:r>
                      <a:r>
                        <a:rPr lang="en-US" sz="1100" b="0" i="1" u="sng"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Has DFTE Resume and demo video etc.</a:t>
                      </a:r>
                      <a:r>
                        <a:rPr lang="en-US" sz="11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p>
                  </a:txBody>
                  <a:tcPr marL="2901" marR="2901" marT="2901" marB="0" anchor="ctr"/>
                </a:tc>
                <a:tc>
                  <a:txBody>
                    <a:bodyPr/>
                    <a:lstStyle/>
                    <a:p>
                      <a:pPr marL="0" indent="0" algn="l" rtl="0" fontAlgn="ctr">
                        <a:buFont typeface="Courier New" panose="02070309020205020404" pitchFamily="49" charset="0"/>
                        <a:buNone/>
                      </a:pPr>
                      <a:r>
                        <a:rPr lang="en-US" sz="1100" dirty="0">
                          <a:hlinkClick r:id="rId5"/>
                        </a:rPr>
                        <a:t>https://www.km.deloitteresources.com/sites/live/consulting/_layouts/DTTS.DR.KAMDocumentForms/KAMDisplay.aspx?List=513ae4d5-443f-4bc1-9f25-8f68dc5aa0c0&amp;ID=8667206</a:t>
                      </a:r>
                      <a:endParaRPr lang="en-US" sz="1100" u="none" strike="noStrike" kern="1200" dirty="0">
                        <a:solidFill>
                          <a:schemeClr val="dk1"/>
                        </a:solidFill>
                        <a:effectLst/>
                        <a:latin typeface="+mn-lt"/>
                        <a:ea typeface="+mn-ea"/>
                        <a:cs typeface="+mn-cs"/>
                      </a:endParaRPr>
                    </a:p>
                  </a:txBody>
                  <a:tcPr marL="2901" marR="2901" marT="2901" marB="0" anchor="ctr"/>
                </a:tc>
                <a:tc>
                  <a:txBody>
                    <a:bodyPr/>
                    <a:lstStyle/>
                    <a:p>
                      <a:pPr marL="0" marR="0" lvl="0" indent="0" algn="l"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lang="en-US" sz="1100" b="0" i="0" u="none" strike="noStrike" kern="12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Maintained by </a:t>
                      </a:r>
                      <a:r>
                        <a:rPr lang="en-US" sz="1100" b="0" i="0" u="none" strike="noStrike" kern="12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usdigitalfte@deloitte.com</a:t>
                      </a:r>
                      <a:r>
                        <a:rPr lang="en-US" sz="1100" b="0" i="0" u="none" strike="noStrike" kern="12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team and can be reached out in case of any questions</a:t>
                      </a:r>
                    </a:p>
                  </a:txBody>
                  <a:tcPr marL="2901" marR="2901" marT="2901" marB="0" anchor="ctr"/>
                </a:tc>
                <a:extLst>
                  <a:ext uri="{0D108BD9-81ED-4DB2-BD59-A6C34878D82A}">
                    <a16:rowId xmlns:a16="http://schemas.microsoft.com/office/drawing/2014/main" val="144299840"/>
                  </a:ext>
                </a:extLst>
              </a:tr>
              <a:tr h="1159341">
                <a:tc>
                  <a:txBody>
                    <a:bodyPr/>
                    <a:lstStyle/>
                    <a:p>
                      <a:r>
                        <a:rPr lang="en-US" sz="1100" u="none" strike="noStrike" kern="1200" dirty="0">
                          <a:solidFill>
                            <a:schemeClr val="dk1"/>
                          </a:solidFill>
                          <a:effectLst/>
                          <a:latin typeface="+mn-lt"/>
                          <a:ea typeface="+mn-ea"/>
                          <a:cs typeface="+mn-cs"/>
                        </a:rPr>
                        <a:t>DFTE Deployment Tracker (To check for Adoption)</a:t>
                      </a:r>
                    </a:p>
                  </a:txBody>
                  <a:tcPr marL="2901" marR="2901" marT="2901" marB="0" anchor="ctr">
                    <a:solidFill>
                      <a:schemeClr val="bg1">
                        <a:lumMod val="95000"/>
                      </a:schemeClr>
                    </a:solidFill>
                  </a:tcPr>
                </a:tc>
                <a:tc>
                  <a:txBody>
                    <a:bodyPr/>
                    <a:lstStyle/>
                    <a:p>
                      <a:r>
                        <a:rPr lang="en-US" sz="1100" u="sng" kern="1200" dirty="0">
                          <a:solidFill>
                            <a:schemeClr val="dk1"/>
                          </a:solidFill>
                          <a:effectLst/>
                          <a:latin typeface="+mn-lt"/>
                          <a:ea typeface="+mn-ea"/>
                          <a:cs typeface="+mn-cs"/>
                          <a:hlinkClick r:id="rId6"/>
                        </a:rPr>
                        <a:t>https://amedeloitte.sharepoint.com/:x:/s/DigitalFTE925/EY3ct1H5wVtNiwQh6TDscwkBe10M13bZ2R9n3aZCBWZqmA?e=sTqpZQ</a:t>
                      </a:r>
                      <a:r>
                        <a:rPr lang="en-US" sz="1100" kern="1200" dirty="0">
                          <a:solidFill>
                            <a:schemeClr val="dk1"/>
                          </a:solidFill>
                          <a:effectLst/>
                          <a:latin typeface="+mn-lt"/>
                          <a:ea typeface="+mn-ea"/>
                          <a:cs typeface="+mn-cs"/>
                        </a:rPr>
                        <a:t>     </a:t>
                      </a:r>
                    </a:p>
                  </a:txBody>
                  <a:tcPr marL="2901" marR="2901" marT="2901" marB="0" anchor="ctr">
                    <a:solidFill>
                      <a:schemeClr val="bg1">
                        <a:lumMod val="95000"/>
                      </a:schemeClr>
                    </a:solidFill>
                  </a:tcPr>
                </a:tc>
                <a:tc>
                  <a:txBody>
                    <a:bodyPr/>
                    <a:lstStyle/>
                    <a:p>
                      <a:pPr marL="0" indent="0" algn="l" rtl="0" fontAlgn="ctr">
                        <a:buFont typeface="Courier New" panose="02070309020205020404" pitchFamily="49" charset="0"/>
                        <a:buNone/>
                      </a:pPr>
                      <a:r>
                        <a:rPr lang="en-US" sz="1100" b="0" i="0" u="none" strike="noStrike" kern="12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Maintained by </a:t>
                      </a:r>
                      <a:r>
                        <a:rPr lang="en-US" sz="1100" b="0" i="0" u="none" strike="noStrike" kern="12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usdigitalfte@deloitte.com</a:t>
                      </a:r>
                      <a:r>
                        <a:rPr lang="en-US" sz="1100" b="0" i="0" u="none" strike="noStrike" kern="12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team and can be reached out in case of any questions</a:t>
                      </a:r>
                    </a:p>
                  </a:txBody>
                  <a:tcPr marL="2901" marR="2901" marT="2901" marB="0" anchor="ctr">
                    <a:solidFill>
                      <a:schemeClr val="bg1">
                        <a:lumMod val="95000"/>
                      </a:schemeClr>
                    </a:solidFill>
                  </a:tcPr>
                </a:tc>
                <a:extLst>
                  <a:ext uri="{0D108BD9-81ED-4DB2-BD59-A6C34878D82A}">
                    <a16:rowId xmlns:a16="http://schemas.microsoft.com/office/drawing/2014/main" val="2121873672"/>
                  </a:ext>
                </a:extLst>
              </a:tr>
            </a:tbl>
          </a:graphicData>
        </a:graphic>
      </p:graphicFrame>
      <p:sp>
        <p:nvSpPr>
          <p:cNvPr id="3" name="Rectangle 2">
            <a:extLst>
              <a:ext uri="{FF2B5EF4-FFF2-40B4-BE49-F238E27FC236}">
                <a16:creationId xmlns:a16="http://schemas.microsoft.com/office/drawing/2014/main" id="{34429BD3-6034-40A2-BB8B-BFE9781F515F}"/>
              </a:ext>
            </a:extLst>
          </p:cNvPr>
          <p:cNvSpPr/>
          <p:nvPr/>
        </p:nvSpPr>
        <p:spPr>
          <a:xfrm>
            <a:off x="465279" y="423162"/>
            <a:ext cx="3070071" cy="523220"/>
          </a:xfrm>
          <a:prstGeom prst="rect">
            <a:avLst/>
          </a:prstGeom>
        </p:spPr>
        <p:txBody>
          <a:bodyPr wrap="none">
            <a:spAutoFit/>
          </a:bodyPr>
          <a:lstStyle/>
          <a:p>
            <a:r>
              <a:rPr lang="en-US" sz="2800" spc="-75" dirty="0">
                <a:latin typeface="+mj-lt"/>
                <a:ea typeface="+mj-ea"/>
                <a:cs typeface="+mj-cs"/>
              </a:rPr>
              <a:t>Important Links:</a:t>
            </a:r>
          </a:p>
        </p:txBody>
      </p:sp>
    </p:spTree>
    <p:extLst>
      <p:ext uri="{BB962C8B-B14F-4D97-AF65-F5344CB8AC3E}">
        <p14:creationId xmlns:p14="http://schemas.microsoft.com/office/powerpoint/2010/main" val="1514855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F0E2C2-9DF3-423F-9B81-F960E5F0F676}"/>
              </a:ext>
            </a:extLst>
          </p:cNvPr>
          <p:cNvSpPr>
            <a:spLocks noGrp="1"/>
          </p:cNvSpPr>
          <p:nvPr>
            <p:ph type="title"/>
          </p:nvPr>
        </p:nvSpPr>
        <p:spPr>
          <a:xfrm>
            <a:off x="551688" y="238607"/>
            <a:ext cx="10667998" cy="322415"/>
          </a:xfrm>
        </p:spPr>
        <p:txBody>
          <a:bodyPr anchor="t"/>
          <a:lstStyle/>
          <a:p>
            <a:r>
              <a:rPr lang="en-US" kern="0" dirty="0">
                <a:solidFill>
                  <a:srgbClr val="000000"/>
                </a:solidFill>
                <a:ea typeface="Chronicle Display Black" charset="0"/>
                <a:cs typeface="Chronicle Display Black" charset="0"/>
              </a:rPr>
              <a:t>A&amp;C Data Modernization &amp; Analytics Bundle: </a:t>
            </a:r>
            <a:r>
              <a:rPr lang="en-US" dirty="0"/>
              <a:t>SKU and BOM Details</a:t>
            </a:r>
          </a:p>
        </p:txBody>
      </p:sp>
      <p:graphicFrame>
        <p:nvGraphicFramePr>
          <p:cNvPr id="5" name="Table 4">
            <a:extLst>
              <a:ext uri="{FF2B5EF4-FFF2-40B4-BE49-F238E27FC236}">
                <a16:creationId xmlns:a16="http://schemas.microsoft.com/office/drawing/2014/main" id="{F29D8E50-1969-4A6F-BBEC-476C0493EA3F}"/>
              </a:ext>
            </a:extLst>
          </p:cNvPr>
          <p:cNvGraphicFramePr>
            <a:graphicFrameLocks noGrp="1"/>
          </p:cNvGraphicFramePr>
          <p:nvPr/>
        </p:nvGraphicFramePr>
        <p:xfrm>
          <a:off x="533400" y="660983"/>
          <a:ext cx="11371052" cy="731520"/>
        </p:xfrm>
        <a:graphic>
          <a:graphicData uri="http://schemas.openxmlformats.org/drawingml/2006/table">
            <a:tbl>
              <a:tblPr firstRow="1" bandRow="1">
                <a:tableStyleId>{5C22544A-7EE6-4342-B048-85BDC9FD1C3A}</a:tableStyleId>
              </a:tblPr>
              <a:tblGrid>
                <a:gridCol w="1225516">
                  <a:extLst>
                    <a:ext uri="{9D8B030D-6E8A-4147-A177-3AD203B41FA5}">
                      <a16:colId xmlns:a16="http://schemas.microsoft.com/office/drawing/2014/main" val="1316835482"/>
                    </a:ext>
                  </a:extLst>
                </a:gridCol>
                <a:gridCol w="864179">
                  <a:extLst>
                    <a:ext uri="{9D8B030D-6E8A-4147-A177-3AD203B41FA5}">
                      <a16:colId xmlns:a16="http://schemas.microsoft.com/office/drawing/2014/main" val="1525313987"/>
                    </a:ext>
                  </a:extLst>
                </a:gridCol>
                <a:gridCol w="1708967">
                  <a:extLst>
                    <a:ext uri="{9D8B030D-6E8A-4147-A177-3AD203B41FA5}">
                      <a16:colId xmlns:a16="http://schemas.microsoft.com/office/drawing/2014/main" val="3911276576"/>
                    </a:ext>
                  </a:extLst>
                </a:gridCol>
                <a:gridCol w="6193063">
                  <a:extLst>
                    <a:ext uri="{9D8B030D-6E8A-4147-A177-3AD203B41FA5}">
                      <a16:colId xmlns:a16="http://schemas.microsoft.com/office/drawing/2014/main" val="2161755722"/>
                    </a:ext>
                  </a:extLst>
                </a:gridCol>
                <a:gridCol w="1379327">
                  <a:extLst>
                    <a:ext uri="{9D8B030D-6E8A-4147-A177-3AD203B41FA5}">
                      <a16:colId xmlns:a16="http://schemas.microsoft.com/office/drawing/2014/main" val="1857934160"/>
                    </a:ext>
                  </a:extLst>
                </a:gridCol>
              </a:tblGrid>
              <a:tr h="461500">
                <a:tc>
                  <a:txBody>
                    <a:bodyPr/>
                    <a:lstStyle/>
                    <a:p>
                      <a:r>
                        <a:rPr lang="en-US" sz="1200" dirty="0">
                          <a:solidFill>
                            <a:schemeClr val="tx1"/>
                          </a:solidFill>
                        </a:rPr>
                        <a:t>SKU #: </a:t>
                      </a:r>
                    </a:p>
                    <a:p>
                      <a:r>
                        <a:rPr lang="en-US" sz="1000" b="1" kern="1200" dirty="0">
                          <a:solidFill>
                            <a:schemeClr val="tx1"/>
                          </a:solidFill>
                          <a:latin typeface="+mn-lt"/>
                          <a:ea typeface="+mn-ea"/>
                          <a:cs typeface="+mn-cs"/>
                        </a:rPr>
                        <a:t>A&amp;C-</a:t>
                      </a:r>
                      <a:r>
                        <a:rPr lang="en-US" sz="1000" dirty="0">
                          <a:solidFill>
                            <a:schemeClr val="tx1"/>
                          </a:solidFill>
                        </a:rPr>
                        <a:t> Appliance Offload to Azure (incl Snowflake)</a:t>
                      </a:r>
                    </a:p>
                  </a:txBody>
                  <a:tcP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5715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r>
                        <a:rPr lang="en-US" sz="1200" b="1" dirty="0">
                          <a:solidFill>
                            <a:schemeClr val="tx1"/>
                          </a:solidFill>
                        </a:rPr>
                        <a:t>OP/Offering: </a:t>
                      </a:r>
                      <a:r>
                        <a:rPr lang="en-US" sz="1200" b="0" dirty="0">
                          <a:solidFill>
                            <a:schemeClr val="tx1"/>
                          </a:solidFill>
                        </a:rPr>
                        <a:t>S&amp;A/A&amp;C</a:t>
                      </a:r>
                    </a:p>
                  </a:txBody>
                  <a:tcP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5715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PMD Sponsor: </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Ashish Verma, Jignesh Barai</a:t>
                      </a:r>
                    </a:p>
                  </a:txBody>
                  <a:tcP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5715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PDI Short Description: </a:t>
                      </a:r>
                      <a:r>
                        <a:rPr lang="en-US" sz="1200" b="0" dirty="0">
                          <a:solidFill>
                            <a:schemeClr val="tx1"/>
                          </a:solidFill>
                        </a:rPr>
                        <a:t>Curated DFTEs for Appliance offload programs to Azure platform (</a:t>
                      </a:r>
                      <a:r>
                        <a:rPr lang="en-US" sz="1200" b="0" i="1" dirty="0">
                          <a:solidFill>
                            <a:schemeClr val="tx1"/>
                          </a:solidFill>
                        </a:rPr>
                        <a:t>including Snowflake</a:t>
                      </a:r>
                      <a:r>
                        <a:rPr lang="en-US" sz="1200" b="0" dirty="0">
                          <a:solidFill>
                            <a:schemeClr val="tx1"/>
                          </a:solidFill>
                        </a:rPr>
                        <a:t>) and accelerate time to value through repeatable automation and standardization. </a:t>
                      </a:r>
                    </a:p>
                  </a:txBody>
                  <a:tcP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5715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18</a:t>
                      </a:r>
                      <a:r>
                        <a:rPr lang="en-US" sz="1200" b="0" dirty="0">
                          <a:solidFill>
                            <a:schemeClr val="tx1"/>
                          </a:solidFill>
                        </a:rPr>
                        <a:t> DFTEs included in bundle</a:t>
                      </a:r>
                    </a:p>
                  </a:txBody>
                  <a:tcP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5715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153260730"/>
                  </a:ext>
                </a:extLst>
              </a:tr>
            </a:tbl>
          </a:graphicData>
        </a:graphic>
      </p:graphicFrame>
      <p:graphicFrame>
        <p:nvGraphicFramePr>
          <p:cNvPr id="8" name="Table 7">
            <a:extLst>
              <a:ext uri="{FF2B5EF4-FFF2-40B4-BE49-F238E27FC236}">
                <a16:creationId xmlns:a16="http://schemas.microsoft.com/office/drawing/2014/main" id="{6A741695-4579-4836-98F0-38AD02016C73}"/>
              </a:ext>
            </a:extLst>
          </p:cNvPr>
          <p:cNvGraphicFramePr>
            <a:graphicFrameLocks noGrp="1"/>
          </p:cNvGraphicFramePr>
          <p:nvPr/>
        </p:nvGraphicFramePr>
        <p:xfrm>
          <a:off x="533398" y="1379202"/>
          <a:ext cx="11371054" cy="4864608"/>
        </p:xfrm>
        <a:graphic>
          <a:graphicData uri="http://schemas.openxmlformats.org/drawingml/2006/table">
            <a:tbl>
              <a:tblPr firstRow="1" bandRow="1">
                <a:tableStyleId>{5C22544A-7EE6-4342-B048-85BDC9FD1C3A}</a:tableStyleId>
              </a:tblPr>
              <a:tblGrid>
                <a:gridCol w="855332">
                  <a:extLst>
                    <a:ext uri="{9D8B030D-6E8A-4147-A177-3AD203B41FA5}">
                      <a16:colId xmlns:a16="http://schemas.microsoft.com/office/drawing/2014/main" val="1681447839"/>
                    </a:ext>
                  </a:extLst>
                </a:gridCol>
                <a:gridCol w="992520">
                  <a:extLst>
                    <a:ext uri="{9D8B030D-6E8A-4147-A177-3AD203B41FA5}">
                      <a16:colId xmlns:a16="http://schemas.microsoft.com/office/drawing/2014/main" val="1316835482"/>
                    </a:ext>
                  </a:extLst>
                </a:gridCol>
                <a:gridCol w="6134100">
                  <a:extLst>
                    <a:ext uri="{9D8B030D-6E8A-4147-A177-3AD203B41FA5}">
                      <a16:colId xmlns:a16="http://schemas.microsoft.com/office/drawing/2014/main" val="617435080"/>
                    </a:ext>
                  </a:extLst>
                </a:gridCol>
                <a:gridCol w="1100288">
                  <a:extLst>
                    <a:ext uri="{9D8B030D-6E8A-4147-A177-3AD203B41FA5}">
                      <a16:colId xmlns:a16="http://schemas.microsoft.com/office/drawing/2014/main" val="135808945"/>
                    </a:ext>
                  </a:extLst>
                </a:gridCol>
                <a:gridCol w="2288814">
                  <a:extLst>
                    <a:ext uri="{9D8B030D-6E8A-4147-A177-3AD203B41FA5}">
                      <a16:colId xmlns:a16="http://schemas.microsoft.com/office/drawing/2014/main" val="1737766223"/>
                    </a:ext>
                  </a:extLst>
                </a:gridCol>
              </a:tblGrid>
              <a:tr h="236728">
                <a:tc gridSpan="5">
                  <a:txBody>
                    <a:bodyPr/>
                    <a:lstStyle/>
                    <a:p>
                      <a:pPr algn="l"/>
                      <a:r>
                        <a:rPr lang="en-US" sz="1200" b="1" dirty="0">
                          <a:solidFill>
                            <a:schemeClr val="tx1"/>
                          </a:solidFill>
                        </a:rPr>
                        <a:t>Bill of Material (BOM)</a:t>
                      </a:r>
                      <a:r>
                        <a:rPr lang="en-US" sz="1200" dirty="0">
                          <a:solidFill>
                            <a:schemeClr val="tx1"/>
                          </a:solidFill>
                        </a:rPr>
                        <a:t>: </a:t>
                      </a:r>
                      <a:endParaRPr lang="en-US" sz="1200" b="0" dirty="0">
                        <a:solidFill>
                          <a:schemeClr val="tx1"/>
                        </a:solidFill>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5715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hMerge="1">
                  <a:txBody>
                    <a:bodyPr/>
                    <a:lstStyle/>
                    <a:p>
                      <a:pPr algn="l"/>
                      <a:endParaRPr lang="en-US" sz="1400" b="0" dirty="0">
                        <a:solidFill>
                          <a:schemeClr val="tx1"/>
                        </a:solidFill>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5715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200" b="0">
                        <a:solidFill>
                          <a:schemeClr val="tx1"/>
                        </a:solidFill>
                      </a:endParaRPr>
                    </a:p>
                  </a:txBody>
                  <a:tcP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5715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hMerge="1">
                  <a:txBody>
                    <a:bodyPr/>
                    <a:lstStyle/>
                    <a:p>
                      <a:pPr algn="l"/>
                      <a:endParaRPr lang="en-US" sz="1400" b="0" dirty="0">
                        <a:solidFill>
                          <a:schemeClr val="tx1"/>
                        </a:solidFill>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5715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153260730"/>
                  </a:ext>
                </a:extLst>
              </a:tr>
              <a:tr h="217001">
                <a:tc>
                  <a:txBody>
                    <a:bodyPr/>
                    <a:lstStyle/>
                    <a:p>
                      <a:pPr algn="ctr" fontAlgn="ctr"/>
                      <a:r>
                        <a:rPr lang="en-US" sz="1050" b="1" kern="1200" dirty="0">
                          <a:solidFill>
                            <a:schemeClr val="tx1"/>
                          </a:solidFill>
                          <a:latin typeface="Calibri" panose="020F0502020204030204" pitchFamily="34" charset="0"/>
                          <a:ea typeface="+mn-ea"/>
                          <a:cs typeface="Calibri" panose="020F0502020204030204" pitchFamily="34" charset="0"/>
                        </a:rPr>
                        <a:t>Stage</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050" b="1" kern="1200" dirty="0">
                          <a:solidFill>
                            <a:schemeClr val="tx1"/>
                          </a:solidFill>
                          <a:latin typeface="Calibri" panose="020F0502020204030204" pitchFamily="34" charset="0"/>
                          <a:ea typeface="+mn-ea"/>
                          <a:cs typeface="Calibri" panose="020F0502020204030204" pitchFamily="34" charset="0"/>
                        </a:rPr>
                        <a:t>DFTE Name</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050" b="1" kern="1200" dirty="0">
                          <a:solidFill>
                            <a:schemeClr val="tx1"/>
                          </a:solidFill>
                          <a:latin typeface="Calibri" panose="020F0502020204030204" pitchFamily="34" charset="0"/>
                          <a:ea typeface="+mn-ea"/>
                          <a:cs typeface="Calibri" panose="020F0502020204030204" pitchFamily="34" charset="0"/>
                        </a:rPr>
                        <a:t>Description</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050" b="1" kern="1200" dirty="0">
                          <a:solidFill>
                            <a:schemeClr val="tx1"/>
                          </a:solidFill>
                          <a:latin typeface="Calibri" panose="020F0502020204030204" pitchFamily="34" charset="0"/>
                          <a:ea typeface="+mn-ea"/>
                          <a:cs typeface="Calibri" panose="020F0502020204030204" pitchFamily="34" charset="0"/>
                        </a:rPr>
                        <a:t>SDLC Applicability</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050" b="1" kern="1200" dirty="0">
                          <a:solidFill>
                            <a:schemeClr val="tx1"/>
                          </a:solidFill>
                          <a:latin typeface="Calibri" panose="020F0502020204030204" pitchFamily="34" charset="0"/>
                          <a:ea typeface="+mn-ea"/>
                          <a:cs typeface="Calibri" panose="020F0502020204030204" pitchFamily="34" charset="0"/>
                        </a:rPr>
                        <a:t>Infrastructure Needs</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127180855"/>
                  </a:ext>
                </a:extLst>
              </a:tr>
              <a:tr h="321117">
                <a:tc rowSpan="11">
                  <a:txBody>
                    <a:bodyPr/>
                    <a:lstStyle/>
                    <a:p>
                      <a:pPr algn="ctr" fontAlgn="ctr"/>
                      <a:r>
                        <a:rPr lang="en-US" sz="800" b="1" kern="1200" dirty="0">
                          <a:solidFill>
                            <a:schemeClr val="tx1"/>
                          </a:solidFill>
                          <a:latin typeface="Calibri" panose="020F0502020204030204" pitchFamily="34" charset="0"/>
                          <a:ea typeface="+mn-ea"/>
                          <a:cs typeface="Calibri" panose="020F0502020204030204" pitchFamily="34" charset="0"/>
                        </a:rPr>
                        <a:t>Data Ingestion, Engineering &amp; Processing</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US" sz="770" kern="1200" dirty="0">
                          <a:solidFill>
                            <a:schemeClr val="tx1"/>
                          </a:solidFill>
                          <a:latin typeface="Calibri" panose="020F0502020204030204" pitchFamily="34" charset="0"/>
                          <a:ea typeface="+mn-ea"/>
                          <a:cs typeface="Calibri" panose="020F0502020204030204" pitchFamily="34" charset="0"/>
                        </a:rPr>
                        <a:t>Azure Ingestor</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l" fontAlgn="ctr"/>
                      <a:r>
                        <a:rPr lang="en-US" sz="770" kern="1200" dirty="0">
                          <a:solidFill>
                            <a:schemeClr val="tx1"/>
                          </a:solidFill>
                          <a:latin typeface="Calibri" panose="020F0502020204030204" pitchFamily="34" charset="0"/>
                          <a:ea typeface="+mn-ea"/>
                          <a:cs typeface="Calibri" panose="020F0502020204030204" pitchFamily="34" charset="0"/>
                        </a:rPr>
                        <a:t>Collection of reusable metadata driven engine that automates data ingestion for structured files, perform configurable data quality validations and ingest to data lake using data bricks</a:t>
                      </a:r>
                    </a:p>
                  </a:txBody>
                  <a:tcPr marL="73152"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IN" sz="770" kern="1200" dirty="0">
                          <a:solidFill>
                            <a:schemeClr val="tx1"/>
                          </a:solidFill>
                          <a:latin typeface="Calibri" panose="020F0502020204030204" pitchFamily="34" charset="0"/>
                          <a:ea typeface="+mn-ea"/>
                          <a:cs typeface="Calibri" panose="020F0502020204030204" pitchFamily="34" charset="0"/>
                        </a:rPr>
                        <a:t>Implement</a:t>
                      </a:r>
                      <a:endParaRPr lang="en-US" sz="770"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l" rtl="0" fontAlgn="ctr"/>
                      <a:r>
                        <a:rPr lang="en-US" sz="770" kern="1200" dirty="0">
                          <a:solidFill>
                            <a:schemeClr val="tx1"/>
                          </a:solidFill>
                          <a:latin typeface="Calibri" panose="020F0502020204030204" pitchFamily="34" charset="0"/>
                          <a:ea typeface="+mn-ea"/>
                          <a:cs typeface="Calibri" panose="020F0502020204030204" pitchFamily="34" charset="0"/>
                        </a:rPr>
                        <a:t>Azure Env. in place, Azure Data Factory, a Database (Azure Synapse / SQL DB / any other data warehouse)</a:t>
                      </a: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409108415"/>
                  </a:ext>
                </a:extLst>
              </a:tr>
              <a:tr h="289334">
                <a:tc vMerge="1">
                  <a:txBody>
                    <a:bodyPr/>
                    <a:lstStyle/>
                    <a:p>
                      <a:pPr algn="ctr" fontAlgn="ctr"/>
                      <a:endParaRPr lang="en-US" sz="900"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US" sz="770" kern="1200" dirty="0">
                          <a:solidFill>
                            <a:schemeClr val="tx1"/>
                          </a:solidFill>
                          <a:latin typeface="Calibri" panose="020F0502020204030204" pitchFamily="34" charset="0"/>
                          <a:ea typeface="+mn-ea"/>
                          <a:cs typeface="Calibri" panose="020F0502020204030204" pitchFamily="34" charset="0"/>
                        </a:rPr>
                        <a:t>UNDIAL RE</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l" fontAlgn="ctr"/>
                      <a:r>
                        <a:rPr lang="en-US" sz="770" kern="1200" dirty="0">
                          <a:solidFill>
                            <a:schemeClr val="tx1"/>
                          </a:solidFill>
                          <a:latin typeface="Calibri" panose="020F0502020204030204" pitchFamily="34" charset="0"/>
                          <a:ea typeface="+mn-ea"/>
                          <a:cs typeface="Calibri" panose="020F0502020204030204" pitchFamily="34" charset="0"/>
                        </a:rPr>
                        <a:t>A reverse engineering tool capable of creating data lineage from code. It generates source to target mappings including the transformations and can visualize the entire lineage.</a:t>
                      </a:r>
                    </a:p>
                  </a:txBody>
                  <a:tcPr marL="73152"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IN" sz="770" kern="1200" dirty="0">
                          <a:solidFill>
                            <a:schemeClr val="tx1"/>
                          </a:solidFill>
                          <a:latin typeface="Calibri" panose="020F0502020204030204" pitchFamily="34" charset="0"/>
                          <a:ea typeface="+mn-ea"/>
                          <a:cs typeface="Calibri" panose="020F0502020204030204" pitchFamily="34" charset="0"/>
                        </a:rPr>
                        <a:t>Design</a:t>
                      </a:r>
                      <a:endParaRPr lang="en-US" sz="770"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l" rtl="0" fontAlgn="ctr"/>
                      <a:r>
                        <a:rPr lang="en-US" sz="770" kern="1200" dirty="0">
                          <a:solidFill>
                            <a:schemeClr val="tx1"/>
                          </a:solidFill>
                          <a:latin typeface="Calibri" panose="020F0502020204030204" pitchFamily="34" charset="0"/>
                          <a:ea typeface="+mn-ea"/>
                          <a:cs typeface="Calibri" panose="020F0502020204030204" pitchFamily="34" charset="0"/>
                        </a:rPr>
                        <a:t>Opensource (Python)</a:t>
                      </a: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756584872"/>
                  </a:ext>
                </a:extLst>
              </a:tr>
              <a:tr h="184122">
                <a:tc vMerge="1">
                  <a:txBody>
                    <a:bodyPr/>
                    <a:lstStyle/>
                    <a:p>
                      <a:pPr algn="ctr" fontAlgn="ctr"/>
                      <a:endParaRPr lang="en-US" sz="900"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US" sz="770" kern="1200" dirty="0">
                          <a:solidFill>
                            <a:schemeClr val="tx1"/>
                          </a:solidFill>
                          <a:latin typeface="Calibri" panose="020F0502020204030204" pitchFamily="34" charset="0"/>
                          <a:ea typeface="+mn-ea"/>
                          <a:cs typeface="Calibri" panose="020F0502020204030204" pitchFamily="34" charset="0"/>
                        </a:rPr>
                        <a:t>Azure Deployer</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l" fontAlgn="ctr"/>
                      <a:r>
                        <a:rPr lang="en-US" sz="770" kern="1200" dirty="0">
                          <a:solidFill>
                            <a:schemeClr val="tx1"/>
                          </a:solidFill>
                          <a:latin typeface="Calibri" panose="020F0502020204030204" pitchFamily="34" charset="0"/>
                          <a:ea typeface="+mn-ea"/>
                          <a:cs typeface="Calibri" panose="020F0502020204030204" pitchFamily="34" charset="0"/>
                        </a:rPr>
                        <a:t>Automated Code Deployer was created to automate the process of deployment of project code from GIT to various platforms. </a:t>
                      </a:r>
                    </a:p>
                  </a:txBody>
                  <a:tcPr marL="73152"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IN" sz="770" kern="1200" dirty="0">
                          <a:solidFill>
                            <a:schemeClr val="tx1"/>
                          </a:solidFill>
                          <a:latin typeface="Calibri" panose="020F0502020204030204" pitchFamily="34" charset="0"/>
                          <a:ea typeface="+mn-ea"/>
                          <a:cs typeface="Calibri" panose="020F0502020204030204" pitchFamily="34" charset="0"/>
                        </a:rPr>
                        <a:t>Implement, Operate</a:t>
                      </a:r>
                      <a:endParaRPr lang="en-US" sz="770"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l" rtl="0" fontAlgn="ctr"/>
                      <a:r>
                        <a:rPr lang="fr-FR" sz="770" kern="1200" dirty="0">
                          <a:solidFill>
                            <a:schemeClr val="tx1"/>
                          </a:solidFill>
                          <a:latin typeface="Calibri" panose="020F0502020204030204" pitchFamily="34" charset="0"/>
                          <a:ea typeface="+mn-ea"/>
                          <a:cs typeface="Calibri" panose="020F0502020204030204" pitchFamily="34" charset="0"/>
                        </a:rPr>
                        <a:t>Azure Env. &amp; Azure DevOps Access</a:t>
                      </a: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4067184049"/>
                  </a:ext>
                </a:extLst>
              </a:tr>
              <a:tr h="215905">
                <a:tc vMerge="1">
                  <a:txBody>
                    <a:bodyPr/>
                    <a:lstStyle/>
                    <a:p>
                      <a:pPr algn="ctr" fontAlgn="ctr"/>
                      <a:endParaRPr lang="en-US" sz="900"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Azure AS-</a:t>
                      </a:r>
                      <a:r>
                        <a:rPr lang="en-US" sz="770" kern="1200" dirty="0" err="1">
                          <a:solidFill>
                            <a:schemeClr val="tx1"/>
                          </a:solidFill>
                          <a:latin typeface="Calibri" panose="020F0502020204030204" pitchFamily="34" charset="0"/>
                          <a:ea typeface="+mn-ea"/>
                          <a:cs typeface="Calibri" panose="020F0502020204030204" pitchFamily="34" charset="0"/>
                        </a:rPr>
                        <a:t>Elator</a:t>
                      </a:r>
                      <a:endParaRPr lang="en-US" sz="770" kern="1200" dirty="0">
                        <a:solidFill>
                          <a:schemeClr val="tx1"/>
                        </a:solidFill>
                        <a:latin typeface="Calibri" panose="020F0502020204030204" pitchFamily="34" charset="0"/>
                        <a:ea typeface="+mn-ea"/>
                        <a:cs typeface="Calibri" panose="020F0502020204030204" pitchFamily="34" charset="0"/>
                      </a:endParaRPr>
                    </a:p>
                  </a:txBody>
                  <a:tcPr marL="68580"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algn="l" defTabSz="1219170" rtl="0" eaLnBrk="1" fontAlgn="ctr" latinLnBrk="0" hangingPunct="1">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Performance Test utility (Log Analytics) for AAS based semantic layer model and frontend Power BI dashboards</a:t>
                      </a:r>
                    </a:p>
                  </a:txBody>
                  <a:tcPr marL="73152"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US" sz="770" kern="1200" dirty="0">
                          <a:solidFill>
                            <a:schemeClr val="tx1"/>
                          </a:solidFill>
                          <a:latin typeface="Calibri" panose="020F0502020204030204" pitchFamily="34" charset="0"/>
                          <a:ea typeface="+mn-ea"/>
                          <a:cs typeface="Calibri" panose="020F0502020204030204" pitchFamily="34" charset="0"/>
                        </a:rPr>
                        <a:t>Testing</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l" rtl="0" fontAlgn="ctr"/>
                      <a:r>
                        <a:rPr lang="en-US" sz="770" kern="1200" dirty="0">
                          <a:solidFill>
                            <a:schemeClr val="tx1"/>
                          </a:solidFill>
                          <a:latin typeface="Calibri" panose="020F0502020204030204" pitchFamily="34" charset="0"/>
                          <a:ea typeface="+mn-ea"/>
                          <a:cs typeface="Calibri" panose="020F0502020204030204" pitchFamily="34" charset="0"/>
                        </a:rPr>
                        <a:t>Azure Env., Azure Analysis Services, .NET Framework setup (Open source)</a:t>
                      </a: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424426239"/>
                  </a:ext>
                </a:extLst>
              </a:tr>
              <a:tr h="184122">
                <a:tc vMerge="1">
                  <a:txBody>
                    <a:bodyPr/>
                    <a:lstStyle/>
                    <a:p>
                      <a:pPr algn="ctr" fontAlgn="ctr"/>
                      <a:endParaRPr lang="en-US" sz="900"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AAS Utilities</a:t>
                      </a:r>
                    </a:p>
                  </a:txBody>
                  <a:tcPr marL="68580"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algn="l" defTabSz="1219170" rtl="0" eaLnBrk="1" fontAlgn="ctr" latinLnBrk="0" hangingPunct="1">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AAS Automation scripts (AAS Backup-Restore-Process Utility, AS Memory Manager, Partition Builder)</a:t>
                      </a:r>
                    </a:p>
                  </a:txBody>
                  <a:tcPr marL="73152"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US" sz="770" kern="1200" dirty="0">
                          <a:solidFill>
                            <a:schemeClr val="tx1"/>
                          </a:solidFill>
                          <a:latin typeface="Calibri" panose="020F0502020204030204" pitchFamily="34" charset="0"/>
                          <a:ea typeface="+mn-ea"/>
                          <a:cs typeface="Calibri" panose="020F0502020204030204" pitchFamily="34" charset="0"/>
                        </a:rPr>
                        <a:t>Implement</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l" rtl="0" fontAlgn="ctr"/>
                      <a:r>
                        <a:rPr lang="fr-FR" sz="770" kern="1200" dirty="0">
                          <a:solidFill>
                            <a:schemeClr val="tx1"/>
                          </a:solidFill>
                          <a:latin typeface="Calibri" panose="020F0502020204030204" pitchFamily="34" charset="0"/>
                          <a:ea typeface="+mn-ea"/>
                          <a:cs typeface="Calibri" panose="020F0502020204030204" pitchFamily="34" charset="0"/>
                        </a:rPr>
                        <a:t>Azure Env. &amp; Azure </a:t>
                      </a:r>
                      <a:r>
                        <a:rPr lang="fr-FR" sz="770" kern="1200" dirty="0" err="1">
                          <a:solidFill>
                            <a:schemeClr val="tx1"/>
                          </a:solidFill>
                          <a:latin typeface="Calibri" panose="020F0502020204030204" pitchFamily="34" charset="0"/>
                          <a:ea typeface="+mn-ea"/>
                          <a:cs typeface="Calibri" panose="020F0502020204030204" pitchFamily="34" charset="0"/>
                        </a:rPr>
                        <a:t>Analysis</a:t>
                      </a:r>
                      <a:r>
                        <a:rPr lang="fr-FR" sz="770" kern="1200" dirty="0">
                          <a:solidFill>
                            <a:schemeClr val="tx1"/>
                          </a:solidFill>
                          <a:latin typeface="Calibri" panose="020F0502020204030204" pitchFamily="34" charset="0"/>
                          <a:ea typeface="+mn-ea"/>
                          <a:cs typeface="Calibri" panose="020F0502020204030204" pitchFamily="34" charset="0"/>
                        </a:rPr>
                        <a:t> Services</a:t>
                      </a: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787558969"/>
                  </a:ext>
                </a:extLst>
              </a:tr>
              <a:tr h="0">
                <a:tc vMerge="1">
                  <a:txBody>
                    <a:bodyPr/>
                    <a:lstStyle/>
                    <a:p>
                      <a:pPr algn="ctr" fontAlgn="ctr"/>
                      <a:endParaRPr lang="en-US" sz="900"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Azure Log Analytics </a:t>
                      </a:r>
                    </a:p>
                  </a:txBody>
                  <a:tcPr marL="68580"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algn="l" defTabSz="1219170" rtl="0" eaLnBrk="1" fontAlgn="ctr" latinLnBrk="0" hangingPunct="1">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Perform dynamic analytics by reading log files from Azure services</a:t>
                      </a:r>
                    </a:p>
                  </a:txBody>
                  <a:tcPr marL="73152"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US" sz="770" kern="1200" dirty="0">
                          <a:solidFill>
                            <a:schemeClr val="tx1"/>
                          </a:solidFill>
                          <a:latin typeface="Calibri" panose="020F0502020204030204" pitchFamily="34" charset="0"/>
                          <a:ea typeface="+mn-ea"/>
                          <a:cs typeface="Calibri" panose="020F0502020204030204" pitchFamily="34" charset="0"/>
                        </a:rPr>
                        <a:t>Implement</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l" rtl="0" fontAlgn="ctr"/>
                      <a:r>
                        <a:rPr lang="fr-FR" sz="770" kern="1200" dirty="0">
                          <a:solidFill>
                            <a:schemeClr val="tx1"/>
                          </a:solidFill>
                          <a:latin typeface="Calibri" panose="020F0502020204030204" pitchFamily="34" charset="0"/>
                          <a:ea typeface="+mn-ea"/>
                          <a:cs typeface="Calibri" panose="020F0502020204030204" pitchFamily="34" charset="0"/>
                        </a:rPr>
                        <a:t>Azure Env., Azure Log Analytics Service</a:t>
                      </a: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649310686"/>
                  </a:ext>
                </a:extLst>
              </a:tr>
              <a:tr h="110692">
                <a:tc vMerge="1">
                  <a:txBody>
                    <a:bodyPr/>
                    <a:lstStyle/>
                    <a:p>
                      <a:pPr algn="ctr" fontAlgn="ctr"/>
                      <a:endParaRPr lang="en-US" sz="800" b="1"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rtl="0" fontAlgn="ctr"/>
                      <a:r>
                        <a:rPr lang="en-US" sz="770" kern="1200" dirty="0" err="1">
                          <a:solidFill>
                            <a:schemeClr val="tx1"/>
                          </a:solidFill>
                          <a:latin typeface="Calibri" panose="020F0502020204030204" pitchFamily="34" charset="0"/>
                          <a:ea typeface="+mn-ea"/>
                          <a:cs typeface="Calibri" panose="020F0502020204030204" pitchFamily="34" charset="0"/>
                        </a:rPr>
                        <a:t>AutoScript</a:t>
                      </a:r>
                      <a:endParaRPr lang="en-US" sz="770" kern="1200" dirty="0">
                        <a:solidFill>
                          <a:schemeClr val="tx1"/>
                        </a:solidFill>
                        <a:latin typeface="Calibri" panose="020F0502020204030204" pitchFamily="34" charset="0"/>
                        <a:ea typeface="+mn-ea"/>
                        <a:cs typeface="Calibri" panose="020F0502020204030204" pitchFamily="34" charset="0"/>
                      </a:endParaRPr>
                    </a:p>
                  </a:txBody>
                  <a:tcPr marL="6350"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algn="l" defTabSz="1219170" rtl="0" eaLnBrk="1" fontAlgn="ctr" latinLnBrk="0" hangingPunct="1"/>
                      <a:r>
                        <a:rPr lang="en-US" sz="770" kern="1200" dirty="0">
                          <a:solidFill>
                            <a:schemeClr val="tx1"/>
                          </a:solidFill>
                          <a:latin typeface="Calibri" panose="020F0502020204030204" pitchFamily="34" charset="0"/>
                          <a:ea typeface="+mn-ea"/>
                          <a:cs typeface="Calibri" panose="020F0502020204030204" pitchFamily="34" charset="0"/>
                        </a:rPr>
                        <a:t>Parallel testing for large number of objects and test scenarios in a big data Env. by auto generation and execution of test scripts.</a:t>
                      </a:r>
                    </a:p>
                  </a:txBody>
                  <a:tcPr marL="73152" marR="6350" marT="6350" marB="0" anchor="b">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US" sz="770" kern="1200">
                          <a:solidFill>
                            <a:schemeClr val="tx1"/>
                          </a:solidFill>
                          <a:latin typeface="Calibri" panose="020F0502020204030204" pitchFamily="34" charset="0"/>
                          <a:ea typeface="+mn-ea"/>
                          <a:cs typeface="Calibri" panose="020F0502020204030204" pitchFamily="34" charset="0"/>
                        </a:rPr>
                        <a:t>Test</a:t>
                      </a:r>
                    </a:p>
                  </a:txBody>
                  <a:tcPr marL="6350"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l" rtl="0" fontAlgn="ctr"/>
                      <a:r>
                        <a:rPr lang="fr-FR" sz="770" kern="1200" dirty="0" err="1">
                          <a:solidFill>
                            <a:schemeClr val="tx1"/>
                          </a:solidFill>
                          <a:latin typeface="Calibri" panose="020F0502020204030204" pitchFamily="34" charset="0"/>
                          <a:ea typeface="+mn-ea"/>
                          <a:cs typeface="Calibri" panose="020F0502020204030204" pitchFamily="34" charset="0"/>
                        </a:rPr>
                        <a:t>Opensource</a:t>
                      </a:r>
                      <a:r>
                        <a:rPr lang="fr-FR" sz="770" kern="1200" dirty="0">
                          <a:solidFill>
                            <a:schemeClr val="tx1"/>
                          </a:solidFill>
                          <a:latin typeface="Calibri" panose="020F0502020204030204" pitchFamily="34" charset="0"/>
                          <a:ea typeface="+mn-ea"/>
                          <a:cs typeface="Calibri" panose="020F0502020204030204" pitchFamily="34" charset="0"/>
                        </a:rPr>
                        <a:t> (Python)</a:t>
                      </a: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988191214"/>
                  </a:ext>
                </a:extLst>
              </a:tr>
              <a:tr h="215905">
                <a:tc vMerge="1">
                  <a:txBody>
                    <a:bodyPr/>
                    <a:lstStyle/>
                    <a:p>
                      <a:pPr algn="ctr" fontAlgn="ctr"/>
                      <a:endParaRPr lang="en-US" sz="800" b="1"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rtl="0" fontAlgn="ctr"/>
                      <a:r>
                        <a:rPr lang="en-US" sz="770" kern="1200" dirty="0">
                          <a:solidFill>
                            <a:schemeClr val="tx1"/>
                          </a:solidFill>
                          <a:latin typeface="Calibri" panose="020F0502020204030204" pitchFamily="34" charset="0"/>
                          <a:ea typeface="+mn-ea"/>
                          <a:cs typeface="Calibri" panose="020F0502020204030204" pitchFamily="34" charset="0"/>
                        </a:rPr>
                        <a:t>Schemanator</a:t>
                      </a:r>
                    </a:p>
                  </a:txBody>
                  <a:tcPr marL="6350"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algn="l" defTabSz="1219170" rtl="0" eaLnBrk="1" fontAlgn="ctr" latinLnBrk="0" hangingPunct="1"/>
                      <a:r>
                        <a:rPr lang="en-US" sz="770" kern="1200" dirty="0">
                          <a:solidFill>
                            <a:schemeClr val="tx1"/>
                          </a:solidFill>
                          <a:latin typeface="Calibri" panose="020F0502020204030204" pitchFamily="34" charset="0"/>
                          <a:ea typeface="+mn-ea"/>
                          <a:cs typeface="Calibri" panose="020F0502020204030204" pitchFamily="34" charset="0"/>
                        </a:rPr>
                        <a:t>Automates the conversion of source RDBMS metadata to Hive/HBase table objects, expediting creation of Hive/HBase Schema in platform modernization</a:t>
                      </a:r>
                    </a:p>
                  </a:txBody>
                  <a:tcPr marL="73152"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US" sz="770" kern="1200">
                          <a:solidFill>
                            <a:schemeClr val="tx1"/>
                          </a:solidFill>
                          <a:latin typeface="Calibri" panose="020F0502020204030204" pitchFamily="34" charset="0"/>
                          <a:ea typeface="+mn-ea"/>
                          <a:cs typeface="Calibri" panose="020F0502020204030204" pitchFamily="34" charset="0"/>
                        </a:rPr>
                        <a:t>Implement</a:t>
                      </a:r>
                    </a:p>
                  </a:txBody>
                  <a:tcPr marL="6350"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l" rtl="0" fontAlgn="ctr"/>
                      <a:r>
                        <a:rPr lang="fr-FR" sz="770" kern="1200" dirty="0" err="1">
                          <a:solidFill>
                            <a:schemeClr val="tx1"/>
                          </a:solidFill>
                          <a:latin typeface="Calibri" panose="020F0502020204030204" pitchFamily="34" charset="0"/>
                          <a:ea typeface="+mn-ea"/>
                          <a:cs typeface="Calibri" panose="020F0502020204030204" pitchFamily="34" charset="0"/>
                        </a:rPr>
                        <a:t>Opensource</a:t>
                      </a:r>
                      <a:r>
                        <a:rPr lang="fr-FR" sz="770" kern="1200" dirty="0">
                          <a:solidFill>
                            <a:schemeClr val="tx1"/>
                          </a:solidFill>
                          <a:latin typeface="Calibri" panose="020F0502020204030204" pitchFamily="34" charset="0"/>
                          <a:ea typeface="+mn-ea"/>
                          <a:cs typeface="Calibri" panose="020F0502020204030204" pitchFamily="34" charset="0"/>
                        </a:rPr>
                        <a:t> (Python)</a:t>
                      </a: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345831782"/>
                  </a:ext>
                </a:extLst>
              </a:tr>
              <a:tr h="215905">
                <a:tc vMerge="1">
                  <a:txBody>
                    <a:bodyPr/>
                    <a:lstStyle/>
                    <a:p>
                      <a:pPr algn="ctr" fontAlgn="ctr"/>
                      <a:endParaRPr lang="en-US" sz="800" b="1"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rtl="0" fontAlgn="ctr"/>
                      <a:r>
                        <a:rPr lang="en-US" sz="770" kern="1200" dirty="0">
                          <a:solidFill>
                            <a:schemeClr val="tx1"/>
                          </a:solidFill>
                          <a:latin typeface="Calibri" panose="020F0502020204030204" pitchFamily="34" charset="0"/>
                          <a:ea typeface="+mn-ea"/>
                          <a:cs typeface="Calibri" panose="020F0502020204030204" pitchFamily="34" charset="0"/>
                        </a:rPr>
                        <a:t>D-Ingest</a:t>
                      </a:r>
                    </a:p>
                  </a:txBody>
                  <a:tcPr marL="6350"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algn="l" defTabSz="1219170" rtl="0" eaLnBrk="1" fontAlgn="ctr" latinLnBrk="0" hangingPunct="1"/>
                      <a:r>
                        <a:rPr lang="en-US" sz="770" kern="1200" dirty="0">
                          <a:solidFill>
                            <a:schemeClr val="tx1"/>
                          </a:solidFill>
                          <a:latin typeface="Calibri" panose="020F0502020204030204" pitchFamily="34" charset="0"/>
                          <a:ea typeface="+mn-ea"/>
                          <a:cs typeface="Calibri" panose="020F0502020204030204" pitchFamily="34" charset="0"/>
                        </a:rPr>
                        <a:t>Collection of reusable metadata driven Apache </a:t>
                      </a:r>
                      <a:r>
                        <a:rPr lang="en-US" sz="770" kern="1200" dirty="0" err="1">
                          <a:solidFill>
                            <a:schemeClr val="tx1"/>
                          </a:solidFill>
                          <a:latin typeface="Calibri" panose="020F0502020204030204" pitchFamily="34" charset="0"/>
                          <a:ea typeface="+mn-ea"/>
                          <a:cs typeface="Calibri" panose="020F0502020204030204" pitchFamily="34" charset="0"/>
                        </a:rPr>
                        <a:t>NiFi</a:t>
                      </a:r>
                      <a:r>
                        <a:rPr lang="en-US" sz="770" kern="1200" dirty="0">
                          <a:solidFill>
                            <a:schemeClr val="tx1"/>
                          </a:solidFill>
                          <a:latin typeface="Calibri" panose="020F0502020204030204" pitchFamily="34" charset="0"/>
                          <a:ea typeface="+mn-ea"/>
                          <a:cs typeface="Calibri" panose="020F0502020204030204" pitchFamily="34" charset="0"/>
                        </a:rPr>
                        <a:t> processors to assemble data ingestion pipelines for both structured and semi-structured files, perform configurable file validations and route data to HDFS with/without Kafka</a:t>
                      </a:r>
                    </a:p>
                  </a:txBody>
                  <a:tcPr marL="73152"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US" sz="770" kern="1200" dirty="0">
                          <a:solidFill>
                            <a:schemeClr val="tx1"/>
                          </a:solidFill>
                          <a:latin typeface="Calibri" panose="020F0502020204030204" pitchFamily="34" charset="0"/>
                          <a:ea typeface="+mn-ea"/>
                          <a:cs typeface="Calibri" panose="020F0502020204030204" pitchFamily="34" charset="0"/>
                        </a:rPr>
                        <a:t>Implement</a:t>
                      </a:r>
                    </a:p>
                  </a:txBody>
                  <a:tcPr marL="6350"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l" rtl="0" fontAlgn="ctr"/>
                      <a:r>
                        <a:rPr lang="fr-FR" sz="770" kern="1200" dirty="0" err="1">
                          <a:solidFill>
                            <a:schemeClr val="tx1"/>
                          </a:solidFill>
                          <a:latin typeface="Calibri" panose="020F0502020204030204" pitchFamily="34" charset="0"/>
                          <a:ea typeface="+mn-ea"/>
                          <a:cs typeface="Calibri" panose="020F0502020204030204" pitchFamily="34" charset="0"/>
                        </a:rPr>
                        <a:t>Opensource</a:t>
                      </a:r>
                      <a:r>
                        <a:rPr lang="fr-FR" sz="770" kern="1200" dirty="0">
                          <a:solidFill>
                            <a:schemeClr val="tx1"/>
                          </a:solidFill>
                          <a:latin typeface="Calibri" panose="020F0502020204030204" pitchFamily="34" charset="0"/>
                          <a:ea typeface="+mn-ea"/>
                          <a:cs typeface="Calibri" panose="020F0502020204030204" pitchFamily="34" charset="0"/>
                        </a:rPr>
                        <a:t> (Apache </a:t>
                      </a:r>
                      <a:r>
                        <a:rPr lang="fr-FR" sz="770" kern="1200" dirty="0" err="1">
                          <a:solidFill>
                            <a:schemeClr val="tx1"/>
                          </a:solidFill>
                          <a:latin typeface="Calibri" panose="020F0502020204030204" pitchFamily="34" charset="0"/>
                          <a:ea typeface="+mn-ea"/>
                          <a:cs typeface="Calibri" panose="020F0502020204030204" pitchFamily="34" charset="0"/>
                        </a:rPr>
                        <a:t>Nifi</a:t>
                      </a:r>
                      <a:r>
                        <a:rPr lang="fr-FR" sz="770" kern="1200" dirty="0">
                          <a:solidFill>
                            <a:schemeClr val="tx1"/>
                          </a:solidFill>
                          <a:latin typeface="Calibri" panose="020F0502020204030204" pitchFamily="34" charset="0"/>
                          <a:ea typeface="+mn-ea"/>
                          <a:cs typeface="Calibri" panose="020F0502020204030204" pitchFamily="34" charset="0"/>
                        </a:rPr>
                        <a:t> &amp; Kafka)</a:t>
                      </a: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58864558"/>
                  </a:ext>
                </a:extLst>
              </a:tr>
              <a:tr h="321117">
                <a:tc vMerge="1">
                  <a:txBody>
                    <a:bodyPr/>
                    <a:lstStyle/>
                    <a:p>
                      <a:pPr algn="ctr" fontAlgn="ctr"/>
                      <a:endParaRPr lang="en-US" sz="800" b="1"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rtl="0" fontAlgn="ctr"/>
                      <a:r>
                        <a:rPr lang="en-US" sz="770" kern="1200" dirty="0">
                          <a:solidFill>
                            <a:schemeClr val="tx1"/>
                          </a:solidFill>
                          <a:latin typeface="Calibri" panose="020F0502020204030204" pitchFamily="34" charset="0"/>
                          <a:ea typeface="+mn-ea"/>
                          <a:cs typeface="Calibri" panose="020F0502020204030204" pitchFamily="34" charset="0"/>
                        </a:rPr>
                        <a:t>AAS Tabular Model Automation Toolkit</a:t>
                      </a:r>
                    </a:p>
                  </a:txBody>
                  <a:tcPr marL="6350"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algn="l" defTabSz="1219170" rtl="0" eaLnBrk="1" fontAlgn="ctr" latinLnBrk="0" hangingPunct="1"/>
                      <a:r>
                        <a:rPr lang="en-US" sz="770" kern="1200" dirty="0">
                          <a:solidFill>
                            <a:schemeClr val="tx1"/>
                          </a:solidFill>
                          <a:latin typeface="Calibri" panose="020F0502020204030204" pitchFamily="34" charset="0"/>
                          <a:ea typeface="+mn-ea"/>
                          <a:cs typeface="Calibri" panose="020F0502020204030204" pitchFamily="34" charset="0"/>
                        </a:rPr>
                        <a:t>Tabular model/Azure analysis services is a state-of-art SQL Server Analysis Services databases which acts as a cross between a SQL Server relational database and an SSAS multidimensional cube. They are known to be fast and efficient in delivering self-service business intelligence to many applications</a:t>
                      </a:r>
                    </a:p>
                  </a:txBody>
                  <a:tcPr marL="73152" marR="6350" marT="6350" marB="0">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n-US" sz="77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Implement</a:t>
                      </a:r>
                    </a:p>
                  </a:txBody>
                  <a:tcPr marL="6350"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l" rtl="0" fontAlgn="ctr"/>
                      <a:r>
                        <a:rPr lang="en-US" sz="770" kern="1200" dirty="0">
                          <a:solidFill>
                            <a:schemeClr val="tx1"/>
                          </a:solidFill>
                          <a:latin typeface="Calibri" panose="020F0502020204030204" pitchFamily="34" charset="0"/>
                          <a:ea typeface="+mn-ea"/>
                          <a:cs typeface="Calibri" panose="020F0502020204030204" pitchFamily="34" charset="0"/>
                        </a:rPr>
                        <a:t>Azure Env.</a:t>
                      </a: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520306100"/>
                  </a:ext>
                </a:extLst>
              </a:tr>
              <a:tr h="215905">
                <a:tc vMerge="1">
                  <a:txBody>
                    <a:bodyPr/>
                    <a:lstStyle/>
                    <a:p>
                      <a:pPr algn="ctr" fontAlgn="ctr"/>
                      <a:endParaRPr lang="en-US" sz="800" b="1"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rtl="0" fontAlgn="ctr"/>
                      <a:r>
                        <a:rPr lang="en-US" sz="770" kern="1200" dirty="0">
                          <a:solidFill>
                            <a:schemeClr val="tx1"/>
                          </a:solidFill>
                          <a:latin typeface="Calibri" panose="020F0502020204030204" pitchFamily="34" charset="0"/>
                          <a:ea typeface="+mn-ea"/>
                          <a:cs typeface="Calibri" panose="020F0502020204030204" pitchFamily="34" charset="0"/>
                        </a:rPr>
                        <a:t>Azure PaaS EnvMaker</a:t>
                      </a:r>
                    </a:p>
                  </a:txBody>
                  <a:tcPr marL="6350"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algn="l" defTabSz="1219170" rtl="0" eaLnBrk="1" fontAlgn="ctr" latinLnBrk="0" hangingPunct="1"/>
                      <a:r>
                        <a:rPr lang="en-US" sz="770" kern="1200" dirty="0">
                          <a:solidFill>
                            <a:schemeClr val="tx1"/>
                          </a:solidFill>
                          <a:latin typeface="Calibri" panose="020F0502020204030204" pitchFamily="34" charset="0"/>
                          <a:ea typeface="+mn-ea"/>
                          <a:cs typeface="Calibri" panose="020F0502020204030204" pitchFamily="34" charset="0"/>
                        </a:rPr>
                        <a:t>Azure PaaS (Platform as a Service) EnvMaker is a script based configurable framework for automated PaaS Env. setup. This utility can be leveraged as plug and play solution in any client Env.. </a:t>
                      </a:r>
                    </a:p>
                  </a:txBody>
                  <a:tcPr marL="73152" marR="6350" marT="6350" marB="0">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n-US" sz="77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Implement</a:t>
                      </a:r>
                    </a:p>
                  </a:txBody>
                  <a:tcPr marL="6350"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770" kern="1200" dirty="0">
                          <a:solidFill>
                            <a:schemeClr val="tx1"/>
                          </a:solidFill>
                          <a:latin typeface="Calibri" panose="020F0502020204030204" pitchFamily="34" charset="0"/>
                          <a:ea typeface="+mn-ea"/>
                          <a:cs typeface="Calibri" panose="020F0502020204030204" pitchFamily="34" charset="0"/>
                        </a:rPr>
                        <a:t>Azure Env.</a:t>
                      </a:r>
                    </a:p>
                    <a:p>
                      <a:pPr algn="l" rtl="0" fontAlgn="ctr"/>
                      <a:endParaRPr lang="fr-FR" sz="770" kern="1200" dirty="0">
                        <a:solidFill>
                          <a:schemeClr val="tx1"/>
                        </a:solidFill>
                        <a:latin typeface="Calibri" panose="020F0502020204030204" pitchFamily="34" charset="0"/>
                        <a:ea typeface="+mn-ea"/>
                        <a:cs typeface="Calibri" panose="020F0502020204030204" pitchFamily="34" charset="0"/>
                      </a:endParaRP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611063936"/>
                  </a:ext>
                </a:extLst>
              </a:tr>
              <a:tr h="210425">
                <a:tc rowSpan="5">
                  <a:txBody>
                    <a:bodyPr/>
                    <a:lstStyle/>
                    <a:p>
                      <a:pPr algn="ctr" fontAlgn="ctr"/>
                      <a:r>
                        <a:rPr lang="en-US" sz="800" b="1" kern="1200" dirty="0">
                          <a:solidFill>
                            <a:schemeClr val="tx1"/>
                          </a:solidFill>
                          <a:latin typeface="Calibri" panose="020F0502020204030204" pitchFamily="34" charset="0"/>
                          <a:ea typeface="+mn-ea"/>
                          <a:cs typeface="Calibri" panose="020F0502020204030204" pitchFamily="34" charset="0"/>
                        </a:rPr>
                        <a:t>Governance, Metadata &amp; Quality</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pPr marL="0" marR="0" algn="ctr">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Azure DQ &amp; CDC Rules Engine</a:t>
                      </a:r>
                    </a:p>
                  </a:txBody>
                  <a:tcPr marL="68580"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pPr marL="0" marR="0" algn="l" defTabSz="1219170" rtl="0" eaLnBrk="1" fontAlgn="ctr" latinLnBrk="0" hangingPunct="1">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Library of pluggable code and logic to support SCD/CDC functionality and Common DQ logic</a:t>
                      </a:r>
                    </a:p>
                  </a:txBody>
                  <a:tcPr marL="73152"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pPr algn="ctr" fontAlgn="ctr"/>
                      <a:r>
                        <a:rPr lang="en-US" sz="770" kern="1200" dirty="0">
                          <a:solidFill>
                            <a:schemeClr val="tx1"/>
                          </a:solidFill>
                          <a:latin typeface="Calibri" panose="020F0502020204030204" pitchFamily="34" charset="0"/>
                          <a:ea typeface="+mn-ea"/>
                          <a:cs typeface="Calibri" panose="020F0502020204030204" pitchFamily="34" charset="0"/>
                        </a:rPr>
                        <a:t>Operate</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pPr algn="l" rtl="0" fontAlgn="ctr"/>
                      <a:r>
                        <a:rPr lang="en-US" sz="770" kern="1200" dirty="0">
                          <a:solidFill>
                            <a:schemeClr val="tx1"/>
                          </a:solidFill>
                          <a:latin typeface="Calibri" panose="020F0502020204030204" pitchFamily="34" charset="0"/>
                          <a:ea typeface="+mn-ea"/>
                          <a:cs typeface="Calibri" panose="020F0502020204030204" pitchFamily="34" charset="0"/>
                        </a:rPr>
                        <a:t>Azure Env.</a:t>
                      </a: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381757188"/>
                  </a:ext>
                </a:extLst>
              </a:tr>
              <a:tr h="210425">
                <a:tc vMerge="1">
                  <a:txBody>
                    <a:bodyPr/>
                    <a:lstStyle/>
                    <a:p>
                      <a:endParaRPr lang="en-US"/>
                    </a:p>
                  </a:txBody>
                  <a:tcPr/>
                </a:tc>
                <a:tc>
                  <a:txBody>
                    <a:bodyPr/>
                    <a:lstStyle/>
                    <a:p>
                      <a:pPr algn="ctr" fontAlgn="ctr"/>
                      <a:r>
                        <a:rPr lang="en-IN" sz="770" kern="1200" dirty="0">
                          <a:solidFill>
                            <a:schemeClr val="tx1"/>
                          </a:solidFill>
                          <a:latin typeface="Calibri" panose="020F0502020204030204" pitchFamily="34" charset="0"/>
                          <a:ea typeface="+mn-ea"/>
                          <a:cs typeface="Calibri" panose="020F0502020204030204" pitchFamily="34" charset="0"/>
                        </a:rPr>
                        <a:t>ADLF</a:t>
                      </a:r>
                      <a:endParaRPr lang="en-US" sz="770"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pPr marL="0" algn="l" defTabSz="1219170" rtl="0" eaLnBrk="1" fontAlgn="ctr" latinLnBrk="0" hangingPunct="1"/>
                      <a:r>
                        <a:rPr lang="en-US" sz="770" kern="1200" dirty="0">
                          <a:solidFill>
                            <a:schemeClr val="tx1"/>
                          </a:solidFill>
                          <a:latin typeface="Calibri" panose="020F0502020204030204" pitchFamily="34" charset="0"/>
                          <a:ea typeface="+mn-ea"/>
                          <a:cs typeface="Calibri" panose="020F0502020204030204" pitchFamily="34" charset="0"/>
                        </a:rPr>
                        <a:t>Augmented Data Lake Framework (ADLF) is a data &amp; analytics framework that provides capabilities to provide scalability and flexibility with data processing, provisioning and end user self service capabilities to rapidly stand-up data lakes.</a:t>
                      </a:r>
                    </a:p>
                  </a:txBody>
                  <a:tcPr marL="73152"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pPr algn="ctr" fontAlgn="ctr"/>
                      <a:r>
                        <a:rPr lang="en-IN" sz="770" kern="1200" dirty="0">
                          <a:solidFill>
                            <a:schemeClr val="tx1"/>
                          </a:solidFill>
                          <a:latin typeface="Calibri" panose="020F0502020204030204" pitchFamily="34" charset="0"/>
                          <a:ea typeface="+mn-ea"/>
                          <a:cs typeface="Calibri" panose="020F0502020204030204" pitchFamily="34" charset="0"/>
                        </a:rPr>
                        <a:t>Implement</a:t>
                      </a:r>
                      <a:endParaRPr lang="en-US" sz="770"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pPr algn="l" rtl="0" fontAlgn="ctr"/>
                      <a:r>
                        <a:rPr lang="en-IN" sz="770" kern="1200" dirty="0">
                          <a:solidFill>
                            <a:schemeClr val="tx1"/>
                          </a:solidFill>
                          <a:latin typeface="Calibri" panose="020F0502020204030204" pitchFamily="34" charset="0"/>
                          <a:ea typeface="+mn-ea"/>
                          <a:cs typeface="Calibri" panose="020F0502020204030204" pitchFamily="34" charset="0"/>
                        </a:rPr>
                        <a:t>Opensource (</a:t>
                      </a:r>
                      <a:r>
                        <a:rPr lang="en-IN" sz="770" kern="1200" dirty="0" err="1">
                          <a:solidFill>
                            <a:schemeClr val="tx1"/>
                          </a:solidFill>
                          <a:latin typeface="Calibri" panose="020F0502020204030204" pitchFamily="34" charset="0"/>
                          <a:ea typeface="+mn-ea"/>
                          <a:cs typeface="Calibri" panose="020F0502020204030204" pitchFamily="34" charset="0"/>
                        </a:rPr>
                        <a:t>Pyspark</a:t>
                      </a:r>
                      <a:r>
                        <a:rPr lang="en-IN" sz="770" kern="1200" dirty="0">
                          <a:solidFill>
                            <a:schemeClr val="tx1"/>
                          </a:solidFill>
                          <a:latin typeface="Calibri" panose="020F0502020204030204" pitchFamily="34" charset="0"/>
                          <a:ea typeface="+mn-ea"/>
                          <a:cs typeface="Calibri" panose="020F0502020204030204" pitchFamily="34" charset="0"/>
                        </a:rPr>
                        <a:t>)</a:t>
                      </a:r>
                      <a:endParaRPr lang="en-US" sz="770" kern="1200" dirty="0">
                        <a:solidFill>
                          <a:schemeClr val="tx1"/>
                        </a:solidFill>
                        <a:latin typeface="Calibri" panose="020F0502020204030204" pitchFamily="34" charset="0"/>
                        <a:ea typeface="+mn-ea"/>
                        <a:cs typeface="Calibri" panose="020F0502020204030204" pitchFamily="34" charset="0"/>
                      </a:endParaRP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645616896"/>
                  </a:ext>
                </a:extLst>
              </a:tr>
              <a:tr h="184122">
                <a:tc vMerge="1">
                  <a:txBody>
                    <a:bodyPr/>
                    <a:lstStyle/>
                    <a:p>
                      <a:pPr algn="ctr" fontAlgn="ctr"/>
                      <a:endParaRPr lang="en-US" sz="900"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ABC Framework</a:t>
                      </a:r>
                    </a:p>
                  </a:txBody>
                  <a:tcPr marL="68580"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pPr marL="0" marR="0" algn="l" defTabSz="1219170" rtl="0" eaLnBrk="1" fontAlgn="ctr" latinLnBrk="0" hangingPunct="1">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A tool-agnostic framework to capture job execution information with Job statistics, rejected &amp; error records</a:t>
                      </a:r>
                    </a:p>
                  </a:txBody>
                  <a:tcPr marL="73152"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pPr algn="ctr" fontAlgn="ctr"/>
                      <a:r>
                        <a:rPr lang="en-US" sz="770" kern="1200" dirty="0">
                          <a:solidFill>
                            <a:schemeClr val="tx1"/>
                          </a:solidFill>
                          <a:latin typeface="Calibri" panose="020F0502020204030204" pitchFamily="34" charset="0"/>
                          <a:ea typeface="+mn-ea"/>
                          <a:cs typeface="Calibri" panose="020F0502020204030204" pitchFamily="34" charset="0"/>
                        </a:rPr>
                        <a:t>Implement</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pPr algn="l" rtl="0" fontAlgn="ctr"/>
                      <a:r>
                        <a:rPr lang="en-US" sz="770" kern="1200" dirty="0">
                          <a:solidFill>
                            <a:schemeClr val="tx1"/>
                          </a:solidFill>
                          <a:latin typeface="Calibri" panose="020F0502020204030204" pitchFamily="34" charset="0"/>
                          <a:ea typeface="+mn-ea"/>
                          <a:cs typeface="Calibri" panose="020F0502020204030204" pitchFamily="34" charset="0"/>
                        </a:rPr>
                        <a:t>Opensource (JAVA)</a:t>
                      </a: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747582864"/>
                  </a:ext>
                </a:extLst>
              </a:tr>
              <a:tr h="184122">
                <a:tc vMerge="1">
                  <a:txBody>
                    <a:bodyPr/>
                    <a:lstStyle/>
                    <a:p>
                      <a:pPr algn="ctr" fontAlgn="ctr"/>
                      <a:endParaRPr lang="en-US" sz="900"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770" kern="1200" dirty="0" err="1">
                          <a:solidFill>
                            <a:schemeClr val="tx1"/>
                          </a:solidFill>
                          <a:latin typeface="Calibri" panose="020F0502020204030204" pitchFamily="34" charset="0"/>
                          <a:ea typeface="+mn-ea"/>
                          <a:cs typeface="Calibri" panose="020F0502020204030204" pitchFamily="34" charset="0"/>
                        </a:rPr>
                        <a:t>Dmask</a:t>
                      </a:r>
                      <a:endParaRPr lang="en-US" sz="770" kern="1200" dirty="0">
                        <a:solidFill>
                          <a:schemeClr val="tx1"/>
                        </a:solidFill>
                        <a:latin typeface="Calibri" panose="020F0502020204030204" pitchFamily="34" charset="0"/>
                        <a:ea typeface="+mn-ea"/>
                        <a:cs typeface="Calibri" panose="020F0502020204030204" pitchFamily="34" charset="0"/>
                      </a:endParaRPr>
                    </a:p>
                  </a:txBody>
                  <a:tcPr marL="68580"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pPr marL="0" marR="0" algn="l" defTabSz="1219170" rtl="0" eaLnBrk="1" fontAlgn="ctr" latinLnBrk="0" hangingPunct="1">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Masks and generates millions of records maintaining referential integrity between various entities</a:t>
                      </a:r>
                    </a:p>
                  </a:txBody>
                  <a:tcPr marL="73152"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pPr algn="ctr" fontAlgn="ctr"/>
                      <a:r>
                        <a:rPr lang="en-US" sz="770" kern="1200" dirty="0">
                          <a:solidFill>
                            <a:schemeClr val="tx1"/>
                          </a:solidFill>
                          <a:latin typeface="Calibri" panose="020F0502020204030204" pitchFamily="34" charset="0"/>
                          <a:ea typeface="+mn-ea"/>
                          <a:cs typeface="Calibri" panose="020F0502020204030204" pitchFamily="34" charset="0"/>
                        </a:rPr>
                        <a:t>Test</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pPr algn="l" rtl="0" fontAlgn="ctr"/>
                      <a:r>
                        <a:rPr lang="en-US" sz="770" kern="1200" dirty="0">
                          <a:solidFill>
                            <a:schemeClr val="tx1"/>
                          </a:solidFill>
                          <a:latin typeface="Calibri" panose="020F0502020204030204" pitchFamily="34" charset="0"/>
                          <a:ea typeface="+mn-ea"/>
                          <a:cs typeface="Calibri" panose="020F0502020204030204" pitchFamily="34" charset="0"/>
                        </a:rPr>
                        <a:t>Opensource (JAVA)</a:t>
                      </a: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4739969"/>
                  </a:ext>
                </a:extLst>
              </a:tr>
              <a:tr h="184122">
                <a:tc vMerge="1">
                  <a:txBody>
                    <a:bodyPr/>
                    <a:lstStyle/>
                    <a:p>
                      <a:pPr algn="ctr" fontAlgn="ctr"/>
                      <a:endParaRPr lang="en-US" sz="900" kern="1200" dirty="0">
                        <a:solidFill>
                          <a:schemeClr val="tx1"/>
                        </a:solidFill>
                        <a:latin typeface="Calibri" panose="020F0502020204030204" pitchFamily="34" charset="0"/>
                        <a:ea typeface="+mn-ea"/>
                        <a:cs typeface="Calibri" panose="020F0502020204030204" pitchFamily="34" charset="0"/>
                      </a:endParaRP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ADF Extractor </a:t>
                      </a:r>
                    </a:p>
                  </a:txBody>
                  <a:tcPr marL="68580"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pPr marL="0" marR="0" algn="l" defTabSz="1219170" rtl="0" eaLnBrk="1" fontAlgn="ctr" latinLnBrk="0" hangingPunct="1">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Document Azure data factory pipeline code which can be used as technical specification, impact analysis, code review</a:t>
                      </a:r>
                    </a:p>
                  </a:txBody>
                  <a:tcPr marL="73152"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pPr algn="ctr" fontAlgn="ctr"/>
                      <a:r>
                        <a:rPr lang="en-US" sz="770" kern="1200" dirty="0">
                          <a:solidFill>
                            <a:schemeClr val="tx1"/>
                          </a:solidFill>
                          <a:latin typeface="Calibri" panose="020F0502020204030204" pitchFamily="34" charset="0"/>
                          <a:ea typeface="+mn-ea"/>
                          <a:cs typeface="Calibri" panose="020F0502020204030204" pitchFamily="34" charset="0"/>
                        </a:rPr>
                        <a:t>Implement</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pPr algn="l" rtl="0" fontAlgn="ctr"/>
                      <a:r>
                        <a:rPr lang="en-US" sz="770" kern="1200" dirty="0">
                          <a:solidFill>
                            <a:schemeClr val="tx1"/>
                          </a:solidFill>
                          <a:latin typeface="Calibri" panose="020F0502020204030204" pitchFamily="34" charset="0"/>
                          <a:ea typeface="+mn-ea"/>
                          <a:cs typeface="Calibri" panose="020F0502020204030204" pitchFamily="34" charset="0"/>
                        </a:rPr>
                        <a:t>Azure Data Factory &amp; Microsoft Excel</a:t>
                      </a: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636106851"/>
                  </a:ext>
                </a:extLst>
              </a:tr>
              <a:tr h="184122">
                <a:tc>
                  <a:txBody>
                    <a:bodyPr/>
                    <a:lstStyle/>
                    <a:p>
                      <a:pPr algn="ctr" fontAlgn="ctr"/>
                      <a:r>
                        <a:rPr lang="en-US" sz="800" b="1" kern="1200" dirty="0">
                          <a:solidFill>
                            <a:schemeClr val="tx1"/>
                          </a:solidFill>
                          <a:latin typeface="Calibri" panose="020F0502020204030204" pitchFamily="34" charset="0"/>
                          <a:ea typeface="+mn-ea"/>
                          <a:cs typeface="Calibri" panose="020F0502020204030204" pitchFamily="34" charset="0"/>
                        </a:rPr>
                        <a:t>Monitoring</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Azure Runner</a:t>
                      </a:r>
                    </a:p>
                  </a:txBody>
                  <a:tcPr marL="68580"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algn="l" defTabSz="1219170" rtl="0" eaLnBrk="1" fontAlgn="ctr" latinLnBrk="0" hangingPunct="1">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Logic app-based solution to support automated email alert and pipeline refresh</a:t>
                      </a:r>
                    </a:p>
                  </a:txBody>
                  <a:tcPr marL="73152"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US" sz="770" kern="1200" dirty="0">
                          <a:solidFill>
                            <a:schemeClr val="tx1"/>
                          </a:solidFill>
                          <a:latin typeface="Calibri" panose="020F0502020204030204" pitchFamily="34" charset="0"/>
                          <a:ea typeface="+mn-ea"/>
                          <a:cs typeface="Calibri" panose="020F0502020204030204" pitchFamily="34" charset="0"/>
                        </a:rPr>
                        <a:t>Operate</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l" rtl="0" fontAlgn="ctr"/>
                      <a:r>
                        <a:rPr lang="en-US" sz="770" kern="1200" dirty="0">
                          <a:solidFill>
                            <a:schemeClr val="tx1"/>
                          </a:solidFill>
                          <a:latin typeface="Calibri" panose="020F0502020204030204" pitchFamily="34" charset="0"/>
                          <a:ea typeface="+mn-ea"/>
                          <a:cs typeface="Calibri" panose="020F0502020204030204" pitchFamily="34" charset="0"/>
                        </a:rPr>
                        <a:t> Azure Logic Apps</a:t>
                      </a: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202022597"/>
                  </a:ext>
                </a:extLst>
              </a:tr>
              <a:tr h="0">
                <a:tc>
                  <a:txBody>
                    <a:bodyPr/>
                    <a:lstStyle/>
                    <a:p>
                      <a:pPr algn="ctr" fontAlgn="ctr"/>
                      <a:r>
                        <a:rPr lang="en-US" sz="800" b="1" kern="1200" dirty="0">
                          <a:solidFill>
                            <a:schemeClr val="tx1"/>
                          </a:solidFill>
                          <a:latin typeface="Calibri" panose="020F0502020204030204" pitchFamily="34" charset="0"/>
                          <a:ea typeface="+mn-ea"/>
                          <a:cs typeface="Calibri" panose="020F0502020204030204" pitchFamily="34" charset="0"/>
                        </a:rPr>
                        <a:t>Snowflake</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Snowflake </a:t>
                      </a:r>
                      <a:r>
                        <a:rPr lang="en-US" sz="770" kern="1200" dirty="0" err="1">
                          <a:solidFill>
                            <a:schemeClr val="tx1"/>
                          </a:solidFill>
                          <a:latin typeface="Calibri" panose="020F0502020204030204" pitchFamily="34" charset="0"/>
                          <a:ea typeface="+mn-ea"/>
                          <a:cs typeface="Calibri" panose="020F0502020204030204" pitchFamily="34" charset="0"/>
                        </a:rPr>
                        <a:t>Dadmin</a:t>
                      </a:r>
                      <a:endParaRPr lang="en-US" sz="770" kern="1200" dirty="0">
                        <a:solidFill>
                          <a:schemeClr val="tx1"/>
                        </a:solidFill>
                        <a:latin typeface="Calibri" panose="020F0502020204030204" pitchFamily="34" charset="0"/>
                        <a:ea typeface="+mn-ea"/>
                        <a:cs typeface="Calibri" panose="020F0502020204030204" pitchFamily="34" charset="0"/>
                      </a:endParaRPr>
                    </a:p>
                  </a:txBody>
                  <a:tcPr marL="68580"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marL="0" marR="0" algn="l" defTabSz="1219170" rtl="0" eaLnBrk="1" fontAlgn="ctr" latinLnBrk="0" hangingPunct="1">
                        <a:spcBef>
                          <a:spcPts val="0"/>
                        </a:spcBef>
                        <a:spcAft>
                          <a:spcPts val="0"/>
                        </a:spcAft>
                      </a:pPr>
                      <a:r>
                        <a:rPr lang="en-US" sz="770" kern="1200" dirty="0">
                          <a:solidFill>
                            <a:schemeClr val="tx1"/>
                          </a:solidFill>
                          <a:latin typeface="Calibri" panose="020F0502020204030204" pitchFamily="34" charset="0"/>
                          <a:ea typeface="+mn-ea"/>
                          <a:cs typeface="Calibri" panose="020F0502020204030204" pitchFamily="34" charset="0"/>
                        </a:rPr>
                        <a:t>Automating Snowflake user setup and migration</a:t>
                      </a:r>
                    </a:p>
                  </a:txBody>
                  <a:tcPr marL="73152" marR="68580" marT="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ctr" fontAlgn="ctr"/>
                      <a:r>
                        <a:rPr lang="en-US" sz="770" kern="1200" dirty="0">
                          <a:solidFill>
                            <a:schemeClr val="tx1"/>
                          </a:solidFill>
                          <a:latin typeface="Calibri" panose="020F0502020204030204" pitchFamily="34" charset="0"/>
                          <a:ea typeface="+mn-ea"/>
                          <a:cs typeface="Calibri" panose="020F0502020204030204" pitchFamily="34" charset="0"/>
                        </a:rPr>
                        <a:t>Implement</a:t>
                      </a:r>
                    </a:p>
                  </a:txBody>
                  <a:tcPr marL="45720" marR="4572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tc>
                  <a:txBody>
                    <a:bodyPr/>
                    <a:lstStyle/>
                    <a:p>
                      <a:pPr algn="l" rtl="0" fontAlgn="ctr"/>
                      <a:r>
                        <a:rPr lang="en-US" sz="770" kern="1200" dirty="0">
                          <a:solidFill>
                            <a:schemeClr val="tx1"/>
                          </a:solidFill>
                          <a:latin typeface="Calibri" panose="020F0502020204030204" pitchFamily="34" charset="0"/>
                          <a:ea typeface="+mn-ea"/>
                          <a:cs typeface="Calibri" panose="020F0502020204030204" pitchFamily="34" charset="0"/>
                        </a:rPr>
                        <a:t>Snowflake License</a:t>
                      </a:r>
                    </a:p>
                  </a:txBody>
                  <a:tcPr marR="6350" marT="6350" marB="0"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651407566"/>
                  </a:ext>
                </a:extLst>
              </a:tr>
            </a:tbl>
          </a:graphicData>
        </a:graphic>
      </p:graphicFrame>
      <p:sp>
        <p:nvSpPr>
          <p:cNvPr id="11" name="Rectangle 10">
            <a:extLst>
              <a:ext uri="{FF2B5EF4-FFF2-40B4-BE49-F238E27FC236}">
                <a16:creationId xmlns:a16="http://schemas.microsoft.com/office/drawing/2014/main" id="{67FEB759-F568-4038-830F-E7E7F7E0F0A8}"/>
              </a:ext>
            </a:extLst>
          </p:cNvPr>
          <p:cNvSpPr/>
          <p:nvPr/>
        </p:nvSpPr>
        <p:spPr>
          <a:xfrm>
            <a:off x="2401488" y="1403391"/>
            <a:ext cx="6695620" cy="261610"/>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Including up to 5 hours of demo and deployment support from DFTE Support team. No customizations included.</a:t>
            </a:r>
          </a:p>
        </p:txBody>
      </p:sp>
      <p:sp>
        <p:nvSpPr>
          <p:cNvPr id="2" name="Rectangle 1">
            <a:extLst>
              <a:ext uri="{FF2B5EF4-FFF2-40B4-BE49-F238E27FC236}">
                <a16:creationId xmlns:a16="http://schemas.microsoft.com/office/drawing/2014/main" id="{62F288D3-DDD5-4D4B-9C95-928D886F193D}"/>
              </a:ext>
            </a:extLst>
          </p:cNvPr>
          <p:cNvSpPr/>
          <p:nvPr/>
        </p:nvSpPr>
        <p:spPr>
          <a:xfrm>
            <a:off x="7437973" y="6259531"/>
            <a:ext cx="4466479" cy="338554"/>
          </a:xfrm>
          <a:prstGeom prst="rect">
            <a:avLst/>
          </a:prstGeom>
        </p:spPr>
        <p:txBody>
          <a:bodyPr wrap="none">
            <a:spAutoFit/>
          </a:bodyPr>
          <a:lstStyle/>
          <a:p>
            <a:pPr marL="0" marR="0" lvl="0" indent="0" algn="r" defTabSz="1219170" rtl="0" eaLnBrk="1" fontAlgn="auto" latinLnBrk="0" hangingPunct="1">
              <a:lnSpc>
                <a:spcPct val="100000"/>
              </a:lnSpc>
              <a:spcBef>
                <a:spcPts val="200"/>
              </a:spcBef>
              <a:spcAft>
                <a:spcPts val="0"/>
              </a:spcAft>
              <a:buClrTx/>
              <a:buSzPct val="100000"/>
              <a:buFontTx/>
              <a:buNone/>
              <a:tabLst/>
              <a:defRPr/>
            </a:pPr>
            <a:r>
              <a:rPr kumimoji="0" lang="en-US" sz="1400" b="1" i="0" u="none" strike="noStrike" kern="1200" cap="none" spc="0" normalizeH="0" baseline="0" noProof="0" dirty="0">
                <a:ln>
                  <a:noFill/>
                </a:ln>
                <a:solidFill>
                  <a:prstClr val="white">
                    <a:lumMod val="50000"/>
                  </a:prstClr>
                </a:solidFill>
                <a:effectLst/>
                <a:uLnTx/>
                <a:uFillTx/>
                <a:latin typeface="Open Sans"/>
                <a:ea typeface="+mn-ea"/>
                <a:cs typeface="+mn-cs"/>
              </a:rPr>
              <a:t>SKU Transfer Charge </a:t>
            </a:r>
            <a:r>
              <a:rPr kumimoji="0" lang="en-US" sz="1600" b="1" i="0" u="none" strike="noStrike" kern="1200" cap="none" spc="0" normalizeH="0" baseline="0" noProof="0" dirty="0">
                <a:ln>
                  <a:noFill/>
                </a:ln>
                <a:solidFill>
                  <a:prstClr val="black"/>
                </a:solidFill>
                <a:effectLst/>
                <a:uLnTx/>
                <a:uFillTx/>
                <a:latin typeface="Open Sans"/>
                <a:ea typeface="+mn-ea"/>
                <a:cs typeface="+mn-cs"/>
              </a:rPr>
              <a:t>$ 20 K </a:t>
            </a:r>
            <a:r>
              <a:rPr kumimoji="0" lang="en-US" sz="1400" b="1" i="0" u="none" strike="noStrike" kern="1200" cap="none" spc="0" normalizeH="0" baseline="0" noProof="0" dirty="0">
                <a:ln>
                  <a:noFill/>
                </a:ln>
                <a:solidFill>
                  <a:prstClr val="white">
                    <a:lumMod val="50000"/>
                  </a:prstClr>
                </a:solidFill>
                <a:effectLst/>
                <a:uLnTx/>
                <a:uFillTx/>
                <a:latin typeface="Open Sans"/>
                <a:ea typeface="+mn-ea"/>
                <a:cs typeface="+mn-cs"/>
              </a:rPr>
              <a:t>per bundle per year</a:t>
            </a:r>
          </a:p>
        </p:txBody>
      </p:sp>
    </p:spTree>
    <p:extLst>
      <p:ext uri="{BB962C8B-B14F-4D97-AF65-F5344CB8AC3E}">
        <p14:creationId xmlns:p14="http://schemas.microsoft.com/office/powerpoint/2010/main" val="12175890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F611888-F204-473C-8997-4A5216C2F739}"/>
              </a:ext>
            </a:extLst>
          </p:cNvPr>
          <p:cNvGrpSpPr/>
          <p:nvPr/>
        </p:nvGrpSpPr>
        <p:grpSpPr>
          <a:xfrm>
            <a:off x="330660" y="908159"/>
            <a:ext cx="2152345" cy="3152308"/>
            <a:chOff x="5588484" y="1466495"/>
            <a:chExt cx="1097239" cy="1010353"/>
          </a:xfrm>
          <a:effectLst>
            <a:outerShdw blurRad="50800" dist="38100" dir="10800000" algn="r" rotWithShape="0">
              <a:prstClr val="black">
                <a:alpha val="40000"/>
              </a:prstClr>
            </a:outerShdw>
          </a:effectLst>
        </p:grpSpPr>
        <p:sp>
          <p:nvSpPr>
            <p:cNvPr id="6" name="Rectangle 5">
              <a:extLst>
                <a:ext uri="{FF2B5EF4-FFF2-40B4-BE49-F238E27FC236}">
                  <a16:creationId xmlns:a16="http://schemas.microsoft.com/office/drawing/2014/main" id="{20CE0546-9399-4B3B-AE80-0BE2214C0649}"/>
                </a:ext>
              </a:extLst>
            </p:cNvPr>
            <p:cNvSpPr/>
            <p:nvPr/>
          </p:nvSpPr>
          <p:spPr bwMode="gray">
            <a:xfrm>
              <a:off x="5588512" y="1466495"/>
              <a:ext cx="1097211" cy="127967"/>
            </a:xfrm>
            <a:prstGeom prst="rect">
              <a:avLst/>
            </a:prstGeom>
            <a:solidFill>
              <a:srgbClr val="00B050"/>
            </a:solidFill>
            <a:ln w="19050" algn="ctr">
              <a:noFill/>
              <a:miter lim="800000"/>
              <a:headEnd/>
              <a:tailEnd/>
            </a:ln>
          </p:spPr>
          <p:txBody>
            <a:bodyPr wrap="square" lIns="88900" tIns="88900" rIns="88900" bIns="88900"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600" b="1" i="0" u="none" strike="noStrike" kern="1200" cap="none" spc="0" normalizeH="0" baseline="0" noProof="0">
                  <a:ln>
                    <a:noFill/>
                  </a:ln>
                  <a:solidFill>
                    <a:prstClr val="white"/>
                  </a:solidFill>
                  <a:effectLst/>
                  <a:uLnTx/>
                  <a:uFillTx/>
                  <a:latin typeface="Verdana"/>
                  <a:ea typeface="+mn-ea"/>
                  <a:cs typeface="+mn-cs"/>
                </a:rPr>
                <a:t>Azure Ingestor</a:t>
              </a:r>
            </a:p>
          </p:txBody>
        </p:sp>
        <p:pic>
          <p:nvPicPr>
            <p:cNvPr id="7" name="Picture 6">
              <a:extLst>
                <a:ext uri="{FF2B5EF4-FFF2-40B4-BE49-F238E27FC236}">
                  <a16:creationId xmlns:a16="http://schemas.microsoft.com/office/drawing/2014/main" id="{2B12F367-3BA0-4FF4-97EB-617B7B844C63}"/>
                </a:ext>
              </a:extLst>
            </p:cNvPr>
            <p:cNvPicPr>
              <a:picLocks noChangeAspect="1"/>
            </p:cNvPicPr>
            <p:nvPr/>
          </p:nvPicPr>
          <p:blipFill>
            <a:blip r:embed="rId2"/>
            <a:stretch>
              <a:fillRect/>
            </a:stretch>
          </p:blipFill>
          <p:spPr>
            <a:xfrm>
              <a:off x="5588484" y="1598121"/>
              <a:ext cx="1097237" cy="878727"/>
            </a:xfrm>
            <a:prstGeom prst="rect">
              <a:avLst/>
            </a:prstGeom>
          </p:spPr>
        </p:pic>
      </p:grpSp>
      <p:grpSp>
        <p:nvGrpSpPr>
          <p:cNvPr id="8" name="Group 7">
            <a:extLst>
              <a:ext uri="{FF2B5EF4-FFF2-40B4-BE49-F238E27FC236}">
                <a16:creationId xmlns:a16="http://schemas.microsoft.com/office/drawing/2014/main" id="{2135A2E2-5965-457D-A4AC-D7348BB22057}"/>
              </a:ext>
            </a:extLst>
          </p:cNvPr>
          <p:cNvGrpSpPr/>
          <p:nvPr/>
        </p:nvGrpSpPr>
        <p:grpSpPr>
          <a:xfrm>
            <a:off x="6122845" y="908159"/>
            <a:ext cx="2143018" cy="3092870"/>
            <a:chOff x="4159447" y="160191"/>
            <a:chExt cx="1642055" cy="1086743"/>
          </a:xfrm>
          <a:effectLst>
            <a:outerShdw blurRad="50800" dist="38100" dir="10800000" algn="r" rotWithShape="0">
              <a:prstClr val="black">
                <a:alpha val="40000"/>
              </a:prstClr>
            </a:outerShdw>
          </a:effectLst>
        </p:grpSpPr>
        <p:pic>
          <p:nvPicPr>
            <p:cNvPr id="9" name="Picture 8">
              <a:extLst>
                <a:ext uri="{FF2B5EF4-FFF2-40B4-BE49-F238E27FC236}">
                  <a16:creationId xmlns:a16="http://schemas.microsoft.com/office/drawing/2014/main" id="{6EF2D54B-A891-44F8-A6E7-9ECFED96F874}"/>
                </a:ext>
              </a:extLst>
            </p:cNvPr>
            <p:cNvPicPr>
              <a:picLocks noChangeAspect="1"/>
            </p:cNvPicPr>
            <p:nvPr/>
          </p:nvPicPr>
          <p:blipFill>
            <a:blip r:embed="rId3"/>
            <a:stretch>
              <a:fillRect/>
            </a:stretch>
          </p:blipFill>
          <p:spPr>
            <a:xfrm>
              <a:off x="4159447" y="285397"/>
              <a:ext cx="1633950" cy="961537"/>
            </a:xfrm>
            <a:prstGeom prst="rect">
              <a:avLst/>
            </a:prstGeom>
          </p:spPr>
        </p:pic>
        <p:sp>
          <p:nvSpPr>
            <p:cNvPr id="10" name="Rectangle 9">
              <a:extLst>
                <a:ext uri="{FF2B5EF4-FFF2-40B4-BE49-F238E27FC236}">
                  <a16:creationId xmlns:a16="http://schemas.microsoft.com/office/drawing/2014/main" id="{83C81F55-A7F0-4952-950B-E9D2919551F9}"/>
                </a:ext>
              </a:extLst>
            </p:cNvPr>
            <p:cNvSpPr/>
            <p:nvPr/>
          </p:nvSpPr>
          <p:spPr bwMode="gray">
            <a:xfrm>
              <a:off x="4159450" y="160191"/>
              <a:ext cx="1642052" cy="131643"/>
            </a:xfrm>
            <a:prstGeom prst="rect">
              <a:avLst/>
            </a:prstGeom>
            <a:solidFill>
              <a:srgbClr val="00B050"/>
            </a:solidFill>
            <a:ln w="19050" algn="ctr">
              <a:noFill/>
              <a:miter lim="800000"/>
              <a:headEnd/>
              <a:tailEnd/>
            </a:ln>
          </p:spPr>
          <p:txBody>
            <a:bodyPr wrap="square" lIns="88900" tIns="88900" rIns="88900" bIns="88900"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600" b="1" i="0" u="none" strike="noStrike" kern="1200" cap="none" spc="0" normalizeH="0" baseline="0" noProof="0" dirty="0">
                  <a:ln>
                    <a:noFill/>
                  </a:ln>
                  <a:solidFill>
                    <a:srgbClr val="FFFFFF"/>
                  </a:solidFill>
                  <a:effectLst/>
                  <a:uLnTx/>
                  <a:uFillTx/>
                  <a:latin typeface="Verdana"/>
                  <a:ea typeface="+mn-ea"/>
                  <a:cs typeface="+mn-cs"/>
                </a:rPr>
                <a:t>Azure PaaS EnvMaker</a:t>
              </a:r>
              <a:endParaRPr kumimoji="0" lang="en-US" sz="2400" b="0" i="0" u="none" strike="noStrike" kern="1200" cap="none" spc="0" normalizeH="0" baseline="0" noProof="0" dirty="0">
                <a:ln>
                  <a:noFill/>
                </a:ln>
                <a:solidFill>
                  <a:srgbClr val="FFFFFF"/>
                </a:solidFill>
                <a:effectLst/>
                <a:uLnTx/>
                <a:uFillTx/>
                <a:latin typeface="Open Sans"/>
                <a:ea typeface="+mn-ea"/>
                <a:cs typeface="+mn-cs"/>
              </a:endParaRPr>
            </a:p>
          </p:txBody>
        </p:sp>
      </p:grpSp>
      <p:grpSp>
        <p:nvGrpSpPr>
          <p:cNvPr id="11" name="Group 10">
            <a:extLst>
              <a:ext uri="{FF2B5EF4-FFF2-40B4-BE49-F238E27FC236}">
                <a16:creationId xmlns:a16="http://schemas.microsoft.com/office/drawing/2014/main" id="{0C12AEE6-CC62-474C-A05E-7CF154DB6CFD}"/>
              </a:ext>
            </a:extLst>
          </p:cNvPr>
          <p:cNvGrpSpPr/>
          <p:nvPr/>
        </p:nvGrpSpPr>
        <p:grpSpPr>
          <a:xfrm>
            <a:off x="9214496" y="908159"/>
            <a:ext cx="2427879" cy="3218568"/>
            <a:chOff x="4254706" y="3178012"/>
            <a:chExt cx="1624743" cy="1058940"/>
          </a:xfrm>
          <a:effectLst>
            <a:outerShdw blurRad="50800" dist="38100" dir="10800000" algn="r" rotWithShape="0">
              <a:prstClr val="black">
                <a:alpha val="40000"/>
              </a:prstClr>
            </a:outerShdw>
          </a:effectLst>
        </p:grpSpPr>
        <p:sp>
          <p:nvSpPr>
            <p:cNvPr id="12" name="Rectangle 11">
              <a:extLst>
                <a:ext uri="{FF2B5EF4-FFF2-40B4-BE49-F238E27FC236}">
                  <a16:creationId xmlns:a16="http://schemas.microsoft.com/office/drawing/2014/main" id="{EF73BA10-9798-48D0-83D9-71E86621CEF5}"/>
                </a:ext>
              </a:extLst>
            </p:cNvPr>
            <p:cNvSpPr/>
            <p:nvPr/>
          </p:nvSpPr>
          <p:spPr bwMode="gray">
            <a:xfrm>
              <a:off x="4254709" y="3178012"/>
              <a:ext cx="1624740" cy="113248"/>
            </a:xfrm>
            <a:prstGeom prst="rect">
              <a:avLst/>
            </a:prstGeom>
            <a:solidFill>
              <a:srgbClr val="00B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600" b="1" i="0" u="none" strike="noStrike" kern="1200" cap="none" spc="0" normalizeH="0" baseline="0" noProof="0">
                  <a:ln>
                    <a:noFill/>
                  </a:ln>
                  <a:solidFill>
                    <a:prstClr val="white"/>
                  </a:solidFill>
                  <a:effectLst/>
                  <a:uLnTx/>
                  <a:uFillTx/>
                  <a:latin typeface="Verdana"/>
                  <a:ea typeface="+mn-ea"/>
                  <a:cs typeface="+mn-cs"/>
                </a:rPr>
                <a:t>Azure AS-</a:t>
              </a:r>
              <a:r>
                <a:rPr kumimoji="0" lang="en-US" sz="600" b="1" i="0" u="none" strike="noStrike" kern="1200" cap="none" spc="0" normalizeH="0" baseline="0" noProof="0" err="1">
                  <a:ln>
                    <a:noFill/>
                  </a:ln>
                  <a:solidFill>
                    <a:prstClr val="white"/>
                  </a:solidFill>
                  <a:effectLst/>
                  <a:uLnTx/>
                  <a:uFillTx/>
                  <a:latin typeface="Verdana"/>
                  <a:ea typeface="+mn-ea"/>
                  <a:cs typeface="+mn-cs"/>
                </a:rPr>
                <a:t>elator</a:t>
              </a:r>
              <a:endParaRPr kumimoji="0" lang="en-US" sz="600" b="1" i="0" u="none" strike="noStrike" kern="1200" cap="none" spc="0" normalizeH="0" baseline="0" noProof="0">
                <a:ln>
                  <a:noFill/>
                </a:ln>
                <a:solidFill>
                  <a:prstClr val="white"/>
                </a:solidFill>
                <a:effectLst/>
                <a:uLnTx/>
                <a:uFillTx/>
                <a:latin typeface="Verdana"/>
                <a:ea typeface="+mn-ea"/>
                <a:cs typeface="+mn-cs"/>
              </a:endParaRPr>
            </a:p>
          </p:txBody>
        </p:sp>
        <p:pic>
          <p:nvPicPr>
            <p:cNvPr id="13" name="Picture 8" descr="A screenshot of a cell phone&#10;&#10;Description generated with very high confidence">
              <a:extLst>
                <a:ext uri="{FF2B5EF4-FFF2-40B4-BE49-F238E27FC236}">
                  <a16:creationId xmlns:a16="http://schemas.microsoft.com/office/drawing/2014/main" id="{3A1788C8-A094-4F76-BA4C-1B70F2A26503}"/>
                </a:ext>
              </a:extLst>
            </p:cNvPr>
            <p:cNvPicPr>
              <a:picLocks noChangeAspect="1"/>
            </p:cNvPicPr>
            <p:nvPr/>
          </p:nvPicPr>
          <p:blipFill>
            <a:blip r:embed="rId4"/>
            <a:stretch>
              <a:fillRect/>
            </a:stretch>
          </p:blipFill>
          <p:spPr>
            <a:xfrm>
              <a:off x="4254706" y="3291259"/>
              <a:ext cx="1624740" cy="945693"/>
            </a:xfrm>
            <a:prstGeom prst="rect">
              <a:avLst/>
            </a:prstGeom>
          </p:spPr>
        </p:pic>
      </p:grpSp>
      <p:grpSp>
        <p:nvGrpSpPr>
          <p:cNvPr id="14" name="Group 13">
            <a:extLst>
              <a:ext uri="{FF2B5EF4-FFF2-40B4-BE49-F238E27FC236}">
                <a16:creationId xmlns:a16="http://schemas.microsoft.com/office/drawing/2014/main" id="{A4D63EDC-17F2-45D7-8401-B908FADE1533}"/>
              </a:ext>
            </a:extLst>
          </p:cNvPr>
          <p:cNvGrpSpPr/>
          <p:nvPr/>
        </p:nvGrpSpPr>
        <p:grpSpPr>
          <a:xfrm>
            <a:off x="3278611" y="908159"/>
            <a:ext cx="2152289" cy="3152308"/>
            <a:chOff x="5645322" y="2801298"/>
            <a:chExt cx="1097210" cy="1024317"/>
          </a:xfrm>
          <a:effectLst>
            <a:outerShdw blurRad="50800" dist="38100" dir="10800000" algn="r" rotWithShape="0">
              <a:prstClr val="black">
                <a:alpha val="40000"/>
              </a:prstClr>
            </a:outerShdw>
          </a:effectLst>
        </p:grpSpPr>
        <p:sp>
          <p:nvSpPr>
            <p:cNvPr id="15" name="Rectangle 14">
              <a:extLst>
                <a:ext uri="{FF2B5EF4-FFF2-40B4-BE49-F238E27FC236}">
                  <a16:creationId xmlns:a16="http://schemas.microsoft.com/office/drawing/2014/main" id="{0DF1B9AD-6385-4CB5-A8B9-1D83EC38A841}"/>
                </a:ext>
              </a:extLst>
            </p:cNvPr>
            <p:cNvSpPr/>
            <p:nvPr/>
          </p:nvSpPr>
          <p:spPr bwMode="gray">
            <a:xfrm>
              <a:off x="5645322" y="2801298"/>
              <a:ext cx="1092484" cy="129736"/>
            </a:xfrm>
            <a:prstGeom prst="rect">
              <a:avLst/>
            </a:prstGeom>
            <a:solidFill>
              <a:srgbClr val="00B050"/>
            </a:solidFill>
            <a:ln w="19050" algn="ctr">
              <a:noFill/>
              <a:miter lim="800000"/>
              <a:headEnd/>
              <a:tailEnd/>
            </a:ln>
          </p:spPr>
          <p:txBody>
            <a:bodyPr wrap="square" lIns="88900" tIns="88900" rIns="88900" bIns="88900"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600" b="1" i="0" u="none" strike="noStrike" kern="1200" cap="none" spc="0" normalizeH="0" baseline="0" noProof="0">
                  <a:ln>
                    <a:noFill/>
                  </a:ln>
                  <a:solidFill>
                    <a:prstClr val="white"/>
                  </a:solidFill>
                  <a:effectLst/>
                  <a:uLnTx/>
                  <a:uFillTx/>
                  <a:latin typeface="Verdana"/>
                  <a:ea typeface="+mn-ea"/>
                  <a:cs typeface="+mn-cs"/>
                </a:rPr>
                <a:t>Azure Deployer</a:t>
              </a:r>
            </a:p>
          </p:txBody>
        </p:sp>
        <p:pic>
          <p:nvPicPr>
            <p:cNvPr id="16" name="Picture 15">
              <a:extLst>
                <a:ext uri="{FF2B5EF4-FFF2-40B4-BE49-F238E27FC236}">
                  <a16:creationId xmlns:a16="http://schemas.microsoft.com/office/drawing/2014/main" id="{18986711-435F-49D8-ACE5-DDCC24DE57E7}"/>
                </a:ext>
              </a:extLst>
            </p:cNvPr>
            <p:cNvPicPr>
              <a:picLocks noChangeAspect="1"/>
            </p:cNvPicPr>
            <p:nvPr/>
          </p:nvPicPr>
          <p:blipFill>
            <a:blip r:embed="rId5"/>
            <a:stretch>
              <a:fillRect/>
            </a:stretch>
          </p:blipFill>
          <p:spPr>
            <a:xfrm>
              <a:off x="5645322" y="2937401"/>
              <a:ext cx="1097210" cy="888214"/>
            </a:xfrm>
            <a:prstGeom prst="rect">
              <a:avLst/>
            </a:prstGeom>
          </p:spPr>
        </p:pic>
      </p:grpSp>
      <p:sp>
        <p:nvSpPr>
          <p:cNvPr id="17" name="Title 32">
            <a:extLst>
              <a:ext uri="{FF2B5EF4-FFF2-40B4-BE49-F238E27FC236}">
                <a16:creationId xmlns:a16="http://schemas.microsoft.com/office/drawing/2014/main" id="{DF284A5C-8588-4B84-AAA9-D66583865091}"/>
              </a:ext>
            </a:extLst>
          </p:cNvPr>
          <p:cNvSpPr>
            <a:spLocks noGrp="1"/>
          </p:cNvSpPr>
          <p:nvPr>
            <p:ph type="title"/>
          </p:nvPr>
        </p:nvSpPr>
        <p:spPr>
          <a:xfrm>
            <a:off x="182880" y="182880"/>
            <a:ext cx="11338560" cy="365760"/>
          </a:xfrm>
        </p:spPr>
        <p:txBody>
          <a:bodyPr/>
          <a:lstStyle/>
          <a:p>
            <a:r>
              <a:rPr lang="en-US"/>
              <a:t>DFTE Logos</a:t>
            </a:r>
          </a:p>
        </p:txBody>
      </p:sp>
      <p:pic>
        <p:nvPicPr>
          <p:cNvPr id="18" name="Picture 1">
            <a:extLst>
              <a:ext uri="{FF2B5EF4-FFF2-40B4-BE49-F238E27FC236}">
                <a16:creationId xmlns:a16="http://schemas.microsoft.com/office/drawing/2014/main" id="{3016D440-5980-47D9-AF22-E1006DAEE4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7215" y="5111234"/>
            <a:ext cx="1001713" cy="9398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032">
            <a:extLst>
              <a:ext uri="{FF2B5EF4-FFF2-40B4-BE49-F238E27FC236}">
                <a16:creationId xmlns:a16="http://schemas.microsoft.com/office/drawing/2014/main" id="{21EB3192-567F-4496-8DE4-4443BC0D3D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519" y="5058752"/>
            <a:ext cx="1010518" cy="94447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 descr="image033">
            <a:extLst>
              <a:ext uri="{FF2B5EF4-FFF2-40B4-BE49-F238E27FC236}">
                <a16:creationId xmlns:a16="http://schemas.microsoft.com/office/drawing/2014/main" id="{DD5B5957-E7C7-48A3-A547-B2AD851945E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5161" y="5058752"/>
            <a:ext cx="1057106" cy="98801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4">
            <a:extLst>
              <a:ext uri="{FF2B5EF4-FFF2-40B4-BE49-F238E27FC236}">
                <a16:creationId xmlns:a16="http://schemas.microsoft.com/office/drawing/2014/main" id="{114D64FA-41C5-49CA-A833-D739213F0FC0}"/>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5391" y="5104090"/>
            <a:ext cx="1028700" cy="95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7209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custDataLst>
              <p:tags r:id="rId1"/>
            </p:custDataLst>
          </p:nvPr>
        </p:nvSpPr>
        <p:spPr>
          <a:xfrm>
            <a:off x="91440" y="397659"/>
            <a:ext cx="11171442"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lumMod val="50000"/>
                  </a:prstClr>
                </a:solidFill>
                <a:effectLst/>
                <a:uLnTx/>
                <a:uFillTx/>
                <a:latin typeface="Verdana"/>
                <a:ea typeface="+mn-ea"/>
                <a:cs typeface="+mn-cs"/>
              </a:rPr>
              <a:t>Reusable cloud based DFTEs developed by Deloitte for rapid and quality deliverables on Microsoft Azure</a:t>
            </a:r>
          </a:p>
        </p:txBody>
      </p:sp>
      <p:sp>
        <p:nvSpPr>
          <p:cNvPr id="33" name="Title 32"/>
          <p:cNvSpPr>
            <a:spLocks noGrp="1"/>
          </p:cNvSpPr>
          <p:nvPr>
            <p:ph type="title"/>
          </p:nvPr>
        </p:nvSpPr>
        <p:spPr>
          <a:xfrm>
            <a:off x="182880" y="182880"/>
            <a:ext cx="11338560" cy="365760"/>
          </a:xfrm>
        </p:spPr>
        <p:txBody>
          <a:bodyPr/>
          <a:lstStyle/>
          <a:p>
            <a:r>
              <a:rPr lang="en-US" dirty="0"/>
              <a:t>Microsoft Azure Cloud DFTEs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7040" y="182880"/>
            <a:ext cx="1333500" cy="247650"/>
          </a:xfrm>
          <a:prstGeom prst="rect">
            <a:avLst/>
          </a:prstGeom>
        </p:spPr>
      </p:pic>
      <p:graphicFrame>
        <p:nvGraphicFramePr>
          <p:cNvPr id="31" name="Table 30"/>
          <p:cNvGraphicFramePr>
            <a:graphicFrameLocks noGrp="1"/>
          </p:cNvGraphicFramePr>
          <p:nvPr>
            <p:extLst>
              <p:ext uri="{D42A27DB-BD31-4B8C-83A1-F6EECF244321}">
                <p14:modId xmlns:p14="http://schemas.microsoft.com/office/powerpoint/2010/main" val="3840140151"/>
              </p:ext>
            </p:extLst>
          </p:nvPr>
        </p:nvGraphicFramePr>
        <p:xfrm>
          <a:off x="182880" y="890700"/>
          <a:ext cx="11637411" cy="5126423"/>
        </p:xfrm>
        <a:graphic>
          <a:graphicData uri="http://schemas.openxmlformats.org/drawingml/2006/table">
            <a:tbl>
              <a:tblPr firstRow="1" bandRow="1">
                <a:tableStyleId>{2A488322-F2BA-4B5B-9748-0D474271808F}</a:tableStyleId>
              </a:tblPr>
              <a:tblGrid>
                <a:gridCol w="190736">
                  <a:extLst>
                    <a:ext uri="{9D8B030D-6E8A-4147-A177-3AD203B41FA5}">
                      <a16:colId xmlns:a16="http://schemas.microsoft.com/office/drawing/2014/main" val="2578295935"/>
                    </a:ext>
                  </a:extLst>
                </a:gridCol>
                <a:gridCol w="4751277">
                  <a:extLst>
                    <a:ext uri="{9D8B030D-6E8A-4147-A177-3AD203B41FA5}">
                      <a16:colId xmlns:a16="http://schemas.microsoft.com/office/drawing/2014/main" val="104334498"/>
                    </a:ext>
                  </a:extLst>
                </a:gridCol>
                <a:gridCol w="1350440">
                  <a:extLst>
                    <a:ext uri="{9D8B030D-6E8A-4147-A177-3AD203B41FA5}">
                      <a16:colId xmlns:a16="http://schemas.microsoft.com/office/drawing/2014/main" val="178581804"/>
                    </a:ext>
                  </a:extLst>
                </a:gridCol>
                <a:gridCol w="1037015">
                  <a:extLst>
                    <a:ext uri="{9D8B030D-6E8A-4147-A177-3AD203B41FA5}">
                      <a16:colId xmlns:a16="http://schemas.microsoft.com/office/drawing/2014/main" val="2275755072"/>
                    </a:ext>
                  </a:extLst>
                </a:gridCol>
                <a:gridCol w="1433178">
                  <a:extLst>
                    <a:ext uri="{9D8B030D-6E8A-4147-A177-3AD203B41FA5}">
                      <a16:colId xmlns:a16="http://schemas.microsoft.com/office/drawing/2014/main" val="818398312"/>
                    </a:ext>
                  </a:extLst>
                </a:gridCol>
                <a:gridCol w="1489295">
                  <a:extLst>
                    <a:ext uri="{9D8B030D-6E8A-4147-A177-3AD203B41FA5}">
                      <a16:colId xmlns:a16="http://schemas.microsoft.com/office/drawing/2014/main" val="3178816466"/>
                    </a:ext>
                  </a:extLst>
                </a:gridCol>
                <a:gridCol w="1385470">
                  <a:extLst>
                    <a:ext uri="{9D8B030D-6E8A-4147-A177-3AD203B41FA5}">
                      <a16:colId xmlns:a16="http://schemas.microsoft.com/office/drawing/2014/main" val="923169798"/>
                    </a:ext>
                  </a:extLst>
                </a:gridCol>
              </a:tblGrid>
              <a:tr h="316936">
                <a:tc>
                  <a:txBody>
                    <a:bodyPr/>
                    <a:lstStyle/>
                    <a:p>
                      <a:pPr algn="ctr" rtl="0" fontAlgn="ctr"/>
                      <a:r>
                        <a:rPr lang="en-US" sz="800" u="none" strike="noStrike">
                          <a:effectLst/>
                        </a:rPr>
                        <a:t>#</a:t>
                      </a:r>
                      <a:endParaRPr lang="en-US" sz="800" b="1" i="0" u="none" strike="noStrike">
                        <a:solidFill>
                          <a:srgbClr val="FFFFFF"/>
                        </a:solidFill>
                        <a:effectLst/>
                        <a:latin typeface="Open Sans" panose="020B0606030504020204" pitchFamily="34" charset="0"/>
                      </a:endParaRPr>
                    </a:p>
                  </a:txBody>
                  <a:tcPr marL="2901" marR="2901" marT="2901" marB="0" anchor="ctr"/>
                </a:tc>
                <a:tc>
                  <a:txBody>
                    <a:bodyPr/>
                    <a:lstStyle/>
                    <a:p>
                      <a:pPr algn="ctr" rtl="0" fontAlgn="ctr"/>
                      <a:r>
                        <a:rPr lang="en-US" sz="900" u="none" strike="noStrike" dirty="0">
                          <a:effectLst/>
                        </a:rPr>
                        <a:t>Asset</a:t>
                      </a:r>
                      <a:endParaRPr lang="en-US" sz="900" b="1" i="0" u="none" strike="noStrike" dirty="0">
                        <a:solidFill>
                          <a:srgbClr val="FFFFFF"/>
                        </a:solidFill>
                        <a:effectLst/>
                        <a:latin typeface="Open Sans" panose="020B0606030504020204" pitchFamily="34" charset="0"/>
                      </a:endParaRPr>
                    </a:p>
                  </a:txBody>
                  <a:tcPr marL="2901" marR="2901" marT="2901" marB="0" anchor="ctr"/>
                </a:tc>
                <a:tc>
                  <a:txBody>
                    <a:bodyPr/>
                    <a:lstStyle/>
                    <a:p>
                      <a:pPr algn="ctr" rtl="0" fontAlgn="ctr"/>
                      <a:r>
                        <a:rPr lang="en-US" sz="900" u="none" strike="noStrike">
                          <a:effectLst/>
                        </a:rPr>
                        <a:t>Owner</a:t>
                      </a:r>
                      <a:endParaRPr lang="en-US" sz="900" b="1" i="0" u="none" strike="noStrike">
                        <a:solidFill>
                          <a:schemeClr val="bg1"/>
                        </a:solidFill>
                        <a:effectLst/>
                        <a:latin typeface="Open Sans" panose="020B0606030504020204" pitchFamily="34" charset="0"/>
                      </a:endParaRPr>
                    </a:p>
                  </a:txBody>
                  <a:tcPr marL="2901" marR="2901" marT="2901" marB="0" anchor="ctr"/>
                </a:tc>
                <a:tc>
                  <a:txBody>
                    <a:bodyPr/>
                    <a:lstStyle/>
                    <a:p>
                      <a:pPr algn="ctr" rtl="0" fontAlgn="ctr"/>
                      <a:r>
                        <a:rPr lang="en-US" sz="900" u="none" strike="noStrike" dirty="0">
                          <a:effectLst/>
                        </a:rPr>
                        <a:t>Current Status</a:t>
                      </a:r>
                      <a:endParaRPr lang="en-US" sz="900" b="1" i="0" u="none" strike="noStrike" dirty="0">
                        <a:solidFill>
                          <a:schemeClr val="bg1"/>
                        </a:solidFill>
                        <a:effectLst/>
                        <a:latin typeface="Open Sans" panose="020B0606030504020204" pitchFamily="34" charset="0"/>
                      </a:endParaRPr>
                    </a:p>
                  </a:txBody>
                  <a:tcPr marL="2901" marR="2901" marT="2901" marB="0" anchor="ctr"/>
                </a:tc>
                <a:tc>
                  <a:txBody>
                    <a:bodyPr/>
                    <a:lstStyle/>
                    <a:p>
                      <a:pPr algn="ctr" rtl="0" fontAlgn="ctr"/>
                      <a:r>
                        <a:rPr lang="en-US" sz="900" u="none" strike="noStrike">
                          <a:effectLst/>
                        </a:rPr>
                        <a:t>Asset Location</a:t>
                      </a:r>
                      <a:endParaRPr lang="en-US" sz="900" b="1" i="0" u="none" strike="noStrike">
                        <a:solidFill>
                          <a:schemeClr val="bg1"/>
                        </a:solidFill>
                        <a:effectLst/>
                        <a:latin typeface="Open Sans" panose="020B0606030504020204" pitchFamily="34" charset="0"/>
                      </a:endParaRPr>
                    </a:p>
                  </a:txBody>
                  <a:tcPr marL="2901" marR="2901" marT="2901" marB="0" anchor="ctr"/>
                </a:tc>
                <a:tc>
                  <a:txBody>
                    <a:bodyPr/>
                    <a:lstStyle/>
                    <a:p>
                      <a:pPr algn="ctr" rtl="0" fontAlgn="ctr"/>
                      <a:r>
                        <a:rPr lang="en-US" sz="900" u="none" strike="noStrike">
                          <a:effectLst/>
                        </a:rPr>
                        <a:t>Projects which leveraged asset</a:t>
                      </a:r>
                      <a:endParaRPr lang="en-US" sz="900" b="1" i="0" u="none" strike="noStrike">
                        <a:solidFill>
                          <a:schemeClr val="bg1"/>
                        </a:solidFill>
                        <a:effectLst/>
                        <a:latin typeface="Open Sans" panose="020B0606030504020204" pitchFamily="34" charset="0"/>
                      </a:endParaRPr>
                    </a:p>
                  </a:txBody>
                  <a:tcPr marL="2901" marR="2901" marT="2901" marB="0" anchor="ctr"/>
                </a:tc>
                <a:tc>
                  <a:txBody>
                    <a:bodyPr/>
                    <a:lstStyle/>
                    <a:p>
                      <a:pPr algn="ctr" rtl="0" fontAlgn="ctr"/>
                      <a:r>
                        <a:rPr lang="en-US" sz="900" b="1" i="0" u="none" strike="noStrike">
                          <a:solidFill>
                            <a:schemeClr val="bg1"/>
                          </a:solidFill>
                          <a:effectLst/>
                          <a:latin typeface="Open Sans" panose="020B0606030504020204" pitchFamily="34" charset="0"/>
                        </a:rPr>
                        <a:t>Comments</a:t>
                      </a:r>
                    </a:p>
                  </a:txBody>
                  <a:tcPr marL="2901" marR="2901" marT="2901" marB="0" anchor="ctr"/>
                </a:tc>
                <a:extLst>
                  <a:ext uri="{0D108BD9-81ED-4DB2-BD59-A6C34878D82A}">
                    <a16:rowId xmlns:a16="http://schemas.microsoft.com/office/drawing/2014/main" val="3375008359"/>
                  </a:ext>
                </a:extLst>
              </a:tr>
              <a:tr h="473747">
                <a:tc>
                  <a:txBody>
                    <a:bodyPr/>
                    <a:lstStyle/>
                    <a:p>
                      <a:pPr algn="ctr" rtl="0" fontAlgn="ctr"/>
                      <a:r>
                        <a:rPr lang="en-US" sz="800" u="none" strike="noStrike">
                          <a:effectLst/>
                        </a:rPr>
                        <a:t>1</a:t>
                      </a:r>
                      <a:endParaRPr lang="en-US" sz="800" b="0" i="0" u="none" strike="noStrike">
                        <a:solidFill>
                          <a:srgbClr val="000000"/>
                        </a:solidFill>
                        <a:effectLst/>
                        <a:latin typeface="Open Sans" panose="020B0606030504020204" pitchFamily="34" charset="0"/>
                      </a:endParaRPr>
                    </a:p>
                  </a:txBody>
                  <a:tcPr marL="2901" marR="2901" marT="2901" marB="0" anchor="ctr"/>
                </a:tc>
                <a:tc>
                  <a:txBody>
                    <a:bodyPr/>
                    <a:lstStyle/>
                    <a:p>
                      <a:pPr marL="45720" algn="l" fontAlgn="b">
                        <a:spcBef>
                          <a:spcPts val="0"/>
                        </a:spcBef>
                        <a:spcAft>
                          <a:spcPts val="1800"/>
                        </a:spcAft>
                      </a:pPr>
                      <a:r>
                        <a:rPr lang="en-US" sz="900" b="1" kern="1200" dirty="0"/>
                        <a:t>Azure </a:t>
                      </a:r>
                      <a:r>
                        <a:rPr lang="en-US" sz="900" b="1" kern="1200" dirty="0" err="1"/>
                        <a:t>Ingester</a:t>
                      </a:r>
                      <a:r>
                        <a:rPr lang="en-US" sz="900" b="1" kern="1200" dirty="0"/>
                        <a:t> </a:t>
                      </a:r>
                      <a:r>
                        <a:rPr lang="en-US" sz="900" kern="1200" dirty="0"/>
                        <a:t>- Automated ingestion Framework built with latest and best of breed Azure components</a:t>
                      </a:r>
                      <a:endParaRPr lang="en-US" sz="9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dirty="0">
                          <a:effectLst/>
                        </a:rPr>
                        <a:t>Rahul Kochhar, Girish </a:t>
                      </a:r>
                      <a:r>
                        <a:rPr lang="en-US" sz="900" u="none" strike="noStrike" dirty="0" err="1">
                          <a:effectLst/>
                        </a:rPr>
                        <a:t>Bommisetty</a:t>
                      </a:r>
                      <a:r>
                        <a:rPr lang="en-US" sz="900" u="none" strike="noStrike" dirty="0">
                          <a:effectLst/>
                        </a:rPr>
                        <a:t>, Ritika Bhatia </a:t>
                      </a:r>
                      <a:endParaRPr lang="en-US" sz="900" b="0" i="0" u="none" strike="noStrike"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a:solidFill>
                            <a:srgbClr val="00B050"/>
                          </a:solidFill>
                          <a:effectLst/>
                        </a:rPr>
                        <a:t>Published</a:t>
                      </a:r>
                      <a:endParaRPr lang="en-US" sz="900" b="0" i="0" u="none" strike="noStrike">
                        <a:solidFill>
                          <a:srgbClr val="00B050"/>
                        </a:solidFill>
                        <a:effectLst/>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a:effectLst/>
                        </a:rPr>
                        <a:t>DFTE</a:t>
                      </a:r>
                      <a:endParaRPr lang="en-US" sz="900" b="0" i="0" u="none" strike="noStrike">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indent="0" algn="ctr" rtl="0" fontAlgn="ctr">
                        <a:buFont typeface="Wingdings" panose="05000000000000000000" pitchFamily="2" charset="2"/>
                        <a:buNone/>
                      </a:pPr>
                      <a:r>
                        <a:rPr lang="en-US" sz="900" u="none" strike="noStrike">
                          <a:effectLst/>
                        </a:rPr>
                        <a:t>Nestle</a:t>
                      </a:r>
                      <a:endParaRPr lang="en-US" sz="900" b="0" i="0" u="none" strike="noStrike">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indent="0" algn="ctr" rtl="0" fontAlgn="ctr">
                        <a:buFont typeface="Wingdings" panose="05000000000000000000" pitchFamily="2" charset="2"/>
                        <a:buNone/>
                      </a:pPr>
                      <a:r>
                        <a:rPr lang="en-US" sz="900" u="none" strike="noStrike" kern="1200" dirty="0">
                          <a:solidFill>
                            <a:schemeClr val="dk1"/>
                          </a:solidFill>
                          <a:effectLst/>
                          <a:latin typeface="+mn-lt"/>
                          <a:ea typeface="+mn-ea"/>
                          <a:cs typeface="+mn-cs"/>
                        </a:rPr>
                        <a:t>Version 2 Published</a:t>
                      </a:r>
                    </a:p>
                  </a:txBody>
                  <a:tcPr marL="2901" marR="2901" marT="2901" marB="0" anchor="ctr"/>
                </a:tc>
                <a:extLst>
                  <a:ext uri="{0D108BD9-81ED-4DB2-BD59-A6C34878D82A}">
                    <a16:rowId xmlns:a16="http://schemas.microsoft.com/office/drawing/2014/main" val="777192824"/>
                  </a:ext>
                </a:extLst>
              </a:tr>
              <a:tr h="473747">
                <a:tc>
                  <a:txBody>
                    <a:bodyPr/>
                    <a:lstStyle/>
                    <a:p>
                      <a:pPr algn="ctr" rtl="0" fontAlgn="ctr"/>
                      <a:r>
                        <a:rPr lang="en-US" sz="800" u="none" strike="noStrike">
                          <a:effectLst/>
                        </a:rPr>
                        <a:t>2</a:t>
                      </a:r>
                      <a:endParaRPr lang="en-US" sz="800" b="0" i="0" u="none" strike="noStrike">
                        <a:solidFill>
                          <a:srgbClr val="000000"/>
                        </a:solidFill>
                        <a:effectLst/>
                        <a:latin typeface="Open Sans" panose="020B0606030504020204" pitchFamily="34" charset="0"/>
                      </a:endParaRPr>
                    </a:p>
                  </a:txBody>
                  <a:tcPr marL="2901" marR="2901" marT="2901" marB="0" anchor="ctr"/>
                </a:tc>
                <a:tc>
                  <a:txBody>
                    <a:bodyPr/>
                    <a:lstStyle/>
                    <a:p>
                      <a:pPr marL="45720" algn="l" fontAlgn="b">
                        <a:spcBef>
                          <a:spcPts val="0"/>
                        </a:spcBef>
                        <a:spcAft>
                          <a:spcPts val="1800"/>
                        </a:spcAft>
                      </a:pPr>
                      <a:r>
                        <a:rPr lang="en-US" sz="900" b="1" kern="1200" dirty="0"/>
                        <a:t>Azure Deployer </a:t>
                      </a:r>
                      <a:r>
                        <a:rPr lang="en-US" sz="900" kern="1200" dirty="0"/>
                        <a:t>- Automated deployment tool kit built with latest Azure components. Also enables </a:t>
                      </a:r>
                      <a:r>
                        <a:rPr lang="en-US" sz="900" u="none" strike="noStrike" dirty="0">
                          <a:effectLst/>
                        </a:rPr>
                        <a:t>validation &amp; comparison of SQL DW data models across different Cloud environments </a:t>
                      </a:r>
                      <a:endParaRPr lang="en-US" sz="9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marR="0" lvl="0" indent="0" algn="ctr"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lang="en-US" sz="900" u="none" strike="noStrike" dirty="0">
                          <a:effectLst/>
                        </a:rPr>
                        <a:t>Kanishk Malik, Bharath B.</a:t>
                      </a:r>
                      <a:endParaRPr lang="en-US" sz="900" b="0" i="0" u="none" strike="noStrike"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a:solidFill>
                            <a:srgbClr val="00B050"/>
                          </a:solidFill>
                          <a:effectLst/>
                        </a:rPr>
                        <a:t>Published</a:t>
                      </a:r>
                      <a:endParaRPr lang="en-US" sz="900" b="0" i="0" u="none" strike="noStrike">
                        <a:solidFill>
                          <a:srgbClr val="00B050"/>
                        </a:solidFill>
                        <a:effectLst/>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a:effectLst/>
                        </a:rPr>
                        <a:t>DFTE</a:t>
                      </a:r>
                      <a:endParaRPr lang="en-US" sz="900" b="0" i="0" u="none" strike="noStrike">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a:effectLst/>
                        </a:rPr>
                        <a:t>Nestle</a:t>
                      </a:r>
                      <a:endParaRPr lang="en-US" sz="900" b="0" i="0" u="none" strike="noStrike">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kern="1200" dirty="0">
                          <a:solidFill>
                            <a:schemeClr val="dk1"/>
                          </a:solidFill>
                          <a:effectLst/>
                          <a:latin typeface="+mn-lt"/>
                          <a:ea typeface="+mn-ea"/>
                          <a:cs typeface="+mn-cs"/>
                        </a:rPr>
                        <a:t>Version 2 in progress, </a:t>
                      </a:r>
                      <a:r>
                        <a:rPr kumimoji="0" lang="en-US" sz="900" b="0" i="0" u="none" strike="noStrike" kern="1200" cap="none" spc="0" normalizeH="0" baseline="0" noProof="0" dirty="0">
                          <a:ln>
                            <a:noFill/>
                          </a:ln>
                          <a:solidFill>
                            <a:srgbClr val="5C5C5C"/>
                          </a:solidFill>
                          <a:effectLst/>
                          <a:uLnTx/>
                          <a:uFillTx/>
                          <a:latin typeface="+mn-lt"/>
                          <a:ea typeface="+mn-ea"/>
                          <a:cs typeface="+mn-cs"/>
                        </a:rPr>
                        <a:t>Planned by </a:t>
                      </a:r>
                      <a:r>
                        <a:rPr lang="en-US" sz="900" b="0" i="0" u="none" strike="noStrike" kern="1200" cap="none" spc="0" normalizeH="0" baseline="0" noProof="0" dirty="0">
                          <a:ln>
                            <a:noFill/>
                          </a:ln>
                          <a:solidFill>
                            <a:srgbClr val="5C5C5C"/>
                          </a:solidFill>
                          <a:effectLst/>
                          <a:uLnTx/>
                          <a:uFillTx/>
                          <a:latin typeface="+mn-lt"/>
                          <a:ea typeface="+mn-ea"/>
                          <a:cs typeface="+mn-cs"/>
                        </a:rPr>
                        <a:t>December 2021</a:t>
                      </a:r>
                      <a:r>
                        <a:rPr lang="en-US" sz="900" u="none" strike="noStrike" kern="1200" dirty="0">
                          <a:solidFill>
                            <a:schemeClr val="dk1"/>
                          </a:solidFill>
                          <a:effectLst/>
                          <a:latin typeface="+mn-lt"/>
                          <a:ea typeface="+mn-ea"/>
                          <a:cs typeface="+mn-cs"/>
                        </a:rPr>
                        <a:t> </a:t>
                      </a:r>
                    </a:p>
                  </a:txBody>
                  <a:tcPr marL="2901" marR="2901" marT="2901" marB="0" anchor="ctr"/>
                </a:tc>
                <a:extLst>
                  <a:ext uri="{0D108BD9-81ED-4DB2-BD59-A6C34878D82A}">
                    <a16:rowId xmlns:a16="http://schemas.microsoft.com/office/drawing/2014/main" val="3563298059"/>
                  </a:ext>
                </a:extLst>
              </a:tr>
              <a:tr h="362940">
                <a:tc>
                  <a:txBody>
                    <a:bodyPr/>
                    <a:lstStyle/>
                    <a:p>
                      <a:pPr algn="ctr" rtl="0" fontAlgn="ctr"/>
                      <a:r>
                        <a:rPr lang="en-US" sz="800" b="0" i="0" u="none" strike="noStrike" dirty="0">
                          <a:solidFill>
                            <a:srgbClr val="000000"/>
                          </a:solidFill>
                          <a:effectLst/>
                          <a:latin typeface="Open Sans" panose="020B0606030504020204" pitchFamily="34" charset="0"/>
                        </a:rPr>
                        <a:t>3</a:t>
                      </a:r>
                    </a:p>
                  </a:txBody>
                  <a:tcPr marL="2901" marR="2901" marT="2901" marB="0" anchor="ctr"/>
                </a:tc>
                <a:tc>
                  <a:txBody>
                    <a:bodyPr/>
                    <a:lstStyle/>
                    <a:p>
                      <a:pPr marL="45720" marR="0" lvl="0" indent="0" algn="l" defTabSz="685800" rtl="0" eaLnBrk="1" fontAlgn="ctr" latinLnBrk="0" hangingPunct="1">
                        <a:lnSpc>
                          <a:spcPct val="100000"/>
                        </a:lnSpc>
                        <a:spcBef>
                          <a:spcPts val="0"/>
                        </a:spcBef>
                        <a:spcAft>
                          <a:spcPts val="1800"/>
                        </a:spcAft>
                        <a:buClrTx/>
                        <a:buSzTx/>
                        <a:buFontTx/>
                        <a:buNone/>
                        <a:tabLst/>
                        <a:defRPr/>
                      </a:pPr>
                      <a:r>
                        <a:rPr lang="en-US" sz="900" b="1" kern="1200" dirty="0"/>
                        <a:t>Azure PaaS EnvMaker  </a:t>
                      </a:r>
                      <a:r>
                        <a:rPr lang="en-US" sz="900" kern="1200" dirty="0"/>
                        <a:t>- Script based configurable framework for automated PaaS based environment set up</a:t>
                      </a:r>
                      <a:endParaRPr lang="en-US" sz="9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kern="1200" dirty="0">
                          <a:solidFill>
                            <a:schemeClr val="dk1"/>
                          </a:solidFill>
                          <a:effectLst/>
                          <a:latin typeface="+mn-lt"/>
                          <a:ea typeface="+mn-ea"/>
                          <a:cs typeface="+mn-cs"/>
                        </a:rPr>
                        <a:t>Bharath B., Krishna V.</a:t>
                      </a:r>
                    </a:p>
                  </a:txBody>
                  <a:tcPr marL="2901" marR="2901" marT="2901" marB="0" anchor="ctr"/>
                </a:tc>
                <a:tc>
                  <a:txBody>
                    <a:bodyPr/>
                    <a:lstStyle/>
                    <a:p>
                      <a:pPr marL="0" marR="0" lvl="0" indent="0" algn="ctr"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lang="en-US" sz="900" u="none" strike="noStrike" dirty="0">
                          <a:solidFill>
                            <a:srgbClr val="00B050"/>
                          </a:solidFill>
                          <a:effectLst/>
                        </a:rPr>
                        <a:t>Published</a:t>
                      </a:r>
                      <a:endParaRPr kumimoji="0" lang="en-US" sz="900" b="0" i="0" u="none" strike="noStrike" kern="1200" cap="none" spc="0" normalizeH="0" baseline="0" noProof="0" dirty="0">
                        <a:ln>
                          <a:noFill/>
                        </a:ln>
                        <a:solidFill>
                          <a:srgbClr val="0070C0"/>
                        </a:solidFill>
                        <a:effectLst/>
                        <a:uLnTx/>
                        <a:uFillTx/>
                        <a:latin typeface="Verdana"/>
                        <a:ea typeface="+mn-ea"/>
                        <a:cs typeface="+mn-cs"/>
                      </a:endParaRPr>
                    </a:p>
                  </a:txBody>
                  <a:tcPr marL="2901" marR="2901" marT="2901" marB="0" anchor="ctr"/>
                </a:tc>
                <a:tc>
                  <a:txBody>
                    <a:bodyPr/>
                    <a:lstStyle/>
                    <a:p>
                      <a:pPr marL="0" marR="0" lvl="0" indent="0" algn="ctr"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lang="en-US" sz="900" u="none" strike="noStrike" kern="1200" dirty="0">
                          <a:solidFill>
                            <a:schemeClr val="dk1"/>
                          </a:solidFill>
                          <a:effectLst/>
                          <a:latin typeface="+mn-lt"/>
                          <a:ea typeface="+mn-ea"/>
                          <a:cs typeface="+mn-cs"/>
                        </a:rPr>
                        <a:t>DFTE</a:t>
                      </a:r>
                      <a:endParaRPr kumimoji="0" lang="en-US" sz="900" b="0" i="0" u="none" strike="noStrike" kern="1200" cap="none" spc="0" normalizeH="0" baseline="0" noProof="0" dirty="0">
                        <a:ln>
                          <a:noFill/>
                        </a:ln>
                        <a:solidFill>
                          <a:srgbClr val="5C5C5C"/>
                        </a:solidFill>
                        <a:effectLst/>
                        <a:uLnTx/>
                        <a:uFillTx/>
                        <a:latin typeface="Verdana"/>
                        <a:ea typeface="+mn-ea"/>
                        <a:cs typeface="+mn-cs"/>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kern="1200">
                          <a:solidFill>
                            <a:schemeClr val="dk1"/>
                          </a:solidFill>
                          <a:effectLst/>
                          <a:latin typeface="+mn-lt"/>
                          <a:ea typeface="+mn-ea"/>
                          <a:cs typeface="+mn-cs"/>
                        </a:rPr>
                        <a:t>Nestle</a:t>
                      </a:r>
                    </a:p>
                  </a:txBody>
                  <a:tcPr marL="2901" marR="2901" marT="2901" marB="0" anchor="ctr"/>
                </a:tc>
                <a:tc>
                  <a:txBody>
                    <a:bodyPr/>
                    <a:lstStyle/>
                    <a:p>
                      <a:pPr marL="0" indent="0" algn="ctr" rtl="0" fontAlgn="ctr">
                        <a:buFont typeface="Courier New" panose="02070309020205020404" pitchFamily="49" charset="0"/>
                        <a:buNone/>
                      </a:pPr>
                      <a:endParaRPr lang="en-US" sz="900" u="none" strike="noStrike" kern="1200" dirty="0">
                        <a:solidFill>
                          <a:schemeClr val="dk1"/>
                        </a:solidFill>
                        <a:effectLst/>
                        <a:latin typeface="+mn-lt"/>
                        <a:ea typeface="+mn-ea"/>
                        <a:cs typeface="+mn-cs"/>
                      </a:endParaRPr>
                    </a:p>
                  </a:txBody>
                  <a:tcPr marL="2901" marR="2901" marT="2901" marB="0" anchor="ctr"/>
                </a:tc>
                <a:extLst>
                  <a:ext uri="{0D108BD9-81ED-4DB2-BD59-A6C34878D82A}">
                    <a16:rowId xmlns:a16="http://schemas.microsoft.com/office/drawing/2014/main" val="3839281873"/>
                  </a:ext>
                </a:extLst>
              </a:tr>
              <a:tr h="362940">
                <a:tc>
                  <a:txBody>
                    <a:bodyPr/>
                    <a:lstStyle/>
                    <a:p>
                      <a:pPr algn="ctr" rtl="0" fontAlgn="ctr"/>
                      <a:r>
                        <a:rPr lang="en-US" sz="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4</a:t>
                      </a:r>
                    </a:p>
                  </a:txBody>
                  <a:tcPr marL="2901" marR="2901" marT="2901" marB="0" anchor="ctr"/>
                </a:tc>
                <a:tc>
                  <a:txBody>
                    <a:bodyPr/>
                    <a:lstStyle/>
                    <a:p>
                      <a:pPr marL="45720" marR="0" lvl="0" indent="0" algn="l" defTabSz="685800" rtl="0" eaLnBrk="1" fontAlgn="ctr" latinLnBrk="0" hangingPunct="1">
                        <a:lnSpc>
                          <a:spcPct val="100000"/>
                        </a:lnSpc>
                        <a:spcBef>
                          <a:spcPts val="0"/>
                        </a:spcBef>
                        <a:spcAft>
                          <a:spcPts val="1800"/>
                        </a:spcAft>
                        <a:buClrTx/>
                        <a:buSzTx/>
                        <a:buFontTx/>
                        <a:buNone/>
                        <a:tabLst/>
                        <a:defRPr/>
                      </a:pPr>
                      <a:r>
                        <a:rPr lang="en-US" sz="900" b="1" u="none" strike="noStrike" kern="1200" dirty="0">
                          <a:solidFill>
                            <a:schemeClr val="dk1"/>
                          </a:solidFill>
                          <a:effectLst/>
                          <a:latin typeface="+mn-lt"/>
                          <a:ea typeface="+mn-ea"/>
                          <a:cs typeface="+mn-cs"/>
                        </a:rPr>
                        <a:t>Azure Runner: </a:t>
                      </a:r>
                      <a:r>
                        <a:rPr lang="en-US" sz="900" u="none" strike="noStrike" kern="1200" dirty="0">
                          <a:solidFill>
                            <a:schemeClr val="dk1"/>
                          </a:solidFill>
                          <a:effectLst/>
                          <a:latin typeface="+mn-lt"/>
                          <a:ea typeface="+mn-ea"/>
                          <a:cs typeface="+mn-cs"/>
                        </a:rPr>
                        <a:t>Logic app-based solution to support automated email alert and pipeline refresh</a:t>
                      </a:r>
                    </a:p>
                  </a:txBody>
                  <a:tcPr marL="2901" marR="2901" marT="2901" marB="0" anchor="ctr"/>
                </a:tc>
                <a:tc>
                  <a:txBody>
                    <a:bodyPr/>
                    <a:lstStyle/>
                    <a:p>
                      <a:pPr marL="0" indent="0" algn="ctr" rtl="0" fontAlgn="ctr">
                        <a:buFont typeface="Courier New" panose="02070309020205020404" pitchFamily="49" charset="0"/>
                        <a:buNone/>
                      </a:pPr>
                      <a:r>
                        <a:rPr lang="en-US" sz="900" u="none" strike="noStrike" kern="1200" dirty="0">
                          <a:solidFill>
                            <a:schemeClr val="dk1"/>
                          </a:solidFill>
                          <a:effectLst/>
                          <a:latin typeface="+mn-lt"/>
                          <a:ea typeface="+mn-ea"/>
                          <a:cs typeface="+mn-cs"/>
                        </a:rPr>
                        <a:t>Kanishk Malik,</a:t>
                      </a:r>
                    </a:p>
                    <a:p>
                      <a:pPr marL="0" indent="0" algn="ctr" rtl="0" fontAlgn="ctr">
                        <a:buFont typeface="Courier New" panose="02070309020205020404" pitchFamily="49" charset="0"/>
                        <a:buNone/>
                      </a:pPr>
                      <a:r>
                        <a:rPr lang="en-US" sz="900" u="none" strike="noStrike" kern="1200" dirty="0">
                          <a:solidFill>
                            <a:schemeClr val="dk1"/>
                          </a:solidFill>
                          <a:effectLst/>
                          <a:latin typeface="+mn-lt"/>
                          <a:ea typeface="+mn-ea"/>
                          <a:cs typeface="+mn-cs"/>
                        </a:rPr>
                        <a:t>Anuj Sharma</a:t>
                      </a:r>
                    </a:p>
                  </a:txBody>
                  <a:tcPr marL="2901" marR="2901" marT="2901" marB="0" anchor="ctr"/>
                </a:tc>
                <a:tc>
                  <a:txBody>
                    <a:bodyPr/>
                    <a:lstStyle/>
                    <a:p>
                      <a:pPr marL="0" marR="0" lvl="0" indent="0" algn="ctr"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lang="en-US" sz="900" u="none" strike="noStrike" dirty="0">
                          <a:solidFill>
                            <a:srgbClr val="00B050"/>
                          </a:solidFill>
                          <a:effectLst/>
                        </a:rPr>
                        <a:t>Published</a:t>
                      </a:r>
                      <a:endParaRPr kumimoji="0" lang="en-US" sz="900" b="0" i="0" u="none" strike="noStrike" kern="1200" cap="none" spc="0" normalizeH="0" baseline="0" noProof="0" dirty="0">
                        <a:ln>
                          <a:noFill/>
                        </a:ln>
                        <a:solidFill>
                          <a:srgbClr val="0070C0"/>
                        </a:solidFill>
                        <a:effectLst/>
                        <a:uLnTx/>
                        <a:uFillTx/>
                        <a:latin typeface="+mn-lt"/>
                        <a:ea typeface="+mn-ea"/>
                        <a:cs typeface="+mn-cs"/>
                      </a:endParaRPr>
                    </a:p>
                  </a:txBody>
                  <a:tcPr marL="2901" marR="2901" marT="2901" marB="0" anchor="ctr"/>
                </a:tc>
                <a:tc>
                  <a:txBody>
                    <a:bodyPr/>
                    <a:lstStyle/>
                    <a:p>
                      <a:pPr marL="0" marR="0" lvl="0" indent="0" algn="ctr"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kumimoji="0" lang="en-US" sz="900" b="0" i="0" u="none" strike="noStrike" kern="1200" cap="none" spc="0" normalizeH="0" baseline="0" noProof="0">
                          <a:ln>
                            <a:noFill/>
                          </a:ln>
                          <a:solidFill>
                            <a:srgbClr val="5C5C5C"/>
                          </a:solidFill>
                          <a:effectLst/>
                          <a:uLnTx/>
                          <a:uFillTx/>
                          <a:latin typeface="Verdana"/>
                          <a:ea typeface="+mn-ea"/>
                          <a:cs typeface="+mn-cs"/>
                        </a:rPr>
                        <a:t>DFTE</a:t>
                      </a:r>
                      <a:endParaRPr kumimoji="0" lang="en-US" sz="900" b="0" i="0" u="none" strike="noStrike" kern="1200" cap="none" spc="0" normalizeH="0" baseline="0" noProof="0" dirty="0">
                        <a:ln>
                          <a:noFill/>
                        </a:ln>
                        <a:solidFill>
                          <a:srgbClr val="5C5C5C"/>
                        </a:solidFill>
                        <a:effectLst/>
                        <a:uLnTx/>
                        <a:uFillTx/>
                        <a:latin typeface="Verdana"/>
                        <a:ea typeface="+mn-ea"/>
                        <a:cs typeface="+mn-cs"/>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kern="1200">
                          <a:solidFill>
                            <a:schemeClr val="dk1"/>
                          </a:solidFill>
                          <a:effectLst/>
                          <a:latin typeface="+mn-lt"/>
                          <a:ea typeface="+mn-ea"/>
                          <a:cs typeface="+mn-cs"/>
                        </a:rPr>
                        <a:t>Nestle</a:t>
                      </a:r>
                    </a:p>
                  </a:txBody>
                  <a:tcPr marL="2901" marR="2901" marT="2901" marB="0" anchor="ctr"/>
                </a:tc>
                <a:tc>
                  <a:txBody>
                    <a:bodyPr/>
                    <a:lstStyle/>
                    <a:p>
                      <a:pPr marL="0" indent="0" algn="ctr" rtl="0" fontAlgn="ctr">
                        <a:buFont typeface="Courier New" panose="02070309020205020404" pitchFamily="49" charset="0"/>
                        <a:buNone/>
                      </a:pPr>
                      <a:endParaRPr lang="en-US" sz="900" u="none" strike="noStrike" kern="1200" dirty="0">
                        <a:solidFill>
                          <a:schemeClr val="dk1"/>
                        </a:solidFill>
                        <a:effectLst/>
                        <a:latin typeface="+mn-lt"/>
                        <a:ea typeface="+mn-ea"/>
                        <a:cs typeface="+mn-cs"/>
                      </a:endParaRPr>
                    </a:p>
                  </a:txBody>
                  <a:tcPr marL="2901" marR="2901" marT="2901" marB="0" anchor="ctr"/>
                </a:tc>
                <a:extLst>
                  <a:ext uri="{0D108BD9-81ED-4DB2-BD59-A6C34878D82A}">
                    <a16:rowId xmlns:a16="http://schemas.microsoft.com/office/drawing/2014/main" val="4050640744"/>
                  </a:ext>
                </a:extLst>
              </a:tr>
              <a:tr h="362940">
                <a:tc>
                  <a:txBody>
                    <a:bodyPr/>
                    <a:lstStyle/>
                    <a:p>
                      <a:pPr algn="ctr" rtl="0" fontAlgn="ctr"/>
                      <a:r>
                        <a:rPr lang="en-US" sz="800" b="0" i="0" u="none" strike="noStrike" dirty="0">
                          <a:solidFill>
                            <a:srgbClr val="000000"/>
                          </a:solidFill>
                          <a:effectLst/>
                          <a:latin typeface="Open Sans" panose="020B0606030504020204" pitchFamily="34" charset="0"/>
                        </a:rPr>
                        <a:t>5</a:t>
                      </a:r>
                    </a:p>
                  </a:txBody>
                  <a:tcPr marL="2901" marR="2901" marT="2901" marB="0" anchor="ctr"/>
                </a:tc>
                <a:tc>
                  <a:txBody>
                    <a:bodyPr/>
                    <a:lstStyle/>
                    <a:p>
                      <a:pPr marL="45720" marR="0" lvl="0" indent="0" algn="l" defTabSz="685800" rtl="0" eaLnBrk="1" fontAlgn="ctr" latinLnBrk="0" hangingPunct="1">
                        <a:lnSpc>
                          <a:spcPct val="100000"/>
                        </a:lnSpc>
                        <a:spcBef>
                          <a:spcPts val="0"/>
                        </a:spcBef>
                        <a:spcAft>
                          <a:spcPts val="1800"/>
                        </a:spcAft>
                        <a:buClrTx/>
                        <a:buSzTx/>
                        <a:buFontTx/>
                        <a:buNone/>
                        <a:tabLst/>
                        <a:defRPr/>
                      </a:pPr>
                      <a:r>
                        <a:rPr lang="en-US" sz="900" b="1" kern="1200" dirty="0"/>
                        <a:t>Azure DQ and CDC Rule Engine - </a:t>
                      </a:r>
                      <a:r>
                        <a:rPr lang="en-US" sz="900" kern="1200" dirty="0"/>
                        <a:t>Library of pluggable code and logic to support SCD/CDC functionality and Common DQ logic</a:t>
                      </a:r>
                      <a:endParaRPr lang="en-US" sz="9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kern="1200" dirty="0">
                          <a:solidFill>
                            <a:schemeClr val="dk1"/>
                          </a:solidFill>
                          <a:effectLst/>
                          <a:latin typeface="+mn-lt"/>
                          <a:ea typeface="+mn-ea"/>
                          <a:cs typeface="+mn-cs"/>
                        </a:rPr>
                        <a:t>Hemanth Pissay, Anuj Sharma </a:t>
                      </a:r>
                    </a:p>
                  </a:txBody>
                  <a:tcPr marL="2901" marR="2901" marT="2901" marB="0" anchor="ctr"/>
                </a:tc>
                <a:tc>
                  <a:txBody>
                    <a:bodyPr/>
                    <a:lstStyle/>
                    <a:p>
                      <a:pPr marL="0" marR="0" lvl="0" indent="0" algn="ctr"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lang="en-US" sz="900" u="none" strike="noStrike" dirty="0">
                          <a:solidFill>
                            <a:srgbClr val="00B050"/>
                          </a:solidFill>
                          <a:effectLst/>
                        </a:rPr>
                        <a:t>Published</a:t>
                      </a:r>
                      <a:endParaRPr kumimoji="0" lang="en-US" sz="900" b="0" i="0" u="none" strike="noStrike" kern="1200" cap="none" spc="0" normalizeH="0" baseline="0" noProof="0" dirty="0">
                        <a:ln>
                          <a:noFill/>
                        </a:ln>
                        <a:solidFill>
                          <a:srgbClr val="0070C0"/>
                        </a:solidFill>
                        <a:effectLst/>
                        <a:uLnTx/>
                        <a:uFillTx/>
                        <a:latin typeface="Verdana"/>
                        <a:ea typeface="+mn-ea"/>
                        <a:cs typeface="+mn-cs"/>
                      </a:endParaRPr>
                    </a:p>
                  </a:txBody>
                  <a:tcPr marL="2901" marR="2901" marT="2901" marB="0" anchor="ctr"/>
                </a:tc>
                <a:tc>
                  <a:txBody>
                    <a:bodyPr/>
                    <a:lstStyle/>
                    <a:p>
                      <a:pPr marL="0" marR="0" lvl="0" indent="0" algn="ctr"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kumimoji="0" lang="en-US" sz="900" b="0" i="0" u="none" strike="noStrike" kern="1200" cap="none" spc="0" normalizeH="0" baseline="0" noProof="0">
                          <a:ln>
                            <a:noFill/>
                          </a:ln>
                          <a:solidFill>
                            <a:srgbClr val="5C5C5C"/>
                          </a:solidFill>
                          <a:effectLst/>
                          <a:uLnTx/>
                          <a:uFillTx/>
                          <a:latin typeface="Verdana"/>
                          <a:ea typeface="+mn-ea"/>
                          <a:cs typeface="+mn-cs"/>
                        </a:rPr>
                        <a:t>DFTE</a:t>
                      </a:r>
                      <a:endParaRPr kumimoji="0" lang="en-US" sz="900" b="0" i="0" u="none" strike="noStrike" kern="1200" cap="none" spc="0" normalizeH="0" baseline="0" noProof="0" dirty="0">
                        <a:ln>
                          <a:noFill/>
                        </a:ln>
                        <a:solidFill>
                          <a:srgbClr val="5C5C5C"/>
                        </a:solidFill>
                        <a:effectLst/>
                        <a:uLnTx/>
                        <a:uFillTx/>
                        <a:latin typeface="Verdana"/>
                        <a:ea typeface="+mn-ea"/>
                        <a:cs typeface="+mn-cs"/>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kern="1200" dirty="0">
                          <a:solidFill>
                            <a:schemeClr val="dk1"/>
                          </a:solidFill>
                          <a:effectLst/>
                          <a:latin typeface="+mn-lt"/>
                          <a:ea typeface="+mn-ea"/>
                          <a:cs typeface="+mn-cs"/>
                        </a:rPr>
                        <a:t>Nestle</a:t>
                      </a:r>
                    </a:p>
                  </a:txBody>
                  <a:tcPr marL="2901" marR="2901" marT="2901" marB="0" anchor="ctr"/>
                </a:tc>
                <a:tc>
                  <a:txBody>
                    <a:bodyPr/>
                    <a:lstStyle/>
                    <a:p>
                      <a:pPr marL="0" marR="0" lvl="0" indent="0" algn="ctr"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endParaRPr lang="en-US" sz="900" u="none" strike="noStrike" kern="1200" dirty="0">
                        <a:solidFill>
                          <a:schemeClr val="dk1"/>
                        </a:solidFill>
                        <a:effectLst/>
                        <a:latin typeface="+mn-lt"/>
                        <a:ea typeface="+mn-ea"/>
                        <a:cs typeface="+mn-cs"/>
                      </a:endParaRPr>
                    </a:p>
                  </a:txBody>
                  <a:tcPr marL="2901" marR="2901" marT="2901" marB="0" anchor="ctr"/>
                </a:tc>
                <a:extLst>
                  <a:ext uri="{0D108BD9-81ED-4DB2-BD59-A6C34878D82A}">
                    <a16:rowId xmlns:a16="http://schemas.microsoft.com/office/drawing/2014/main" val="247188340"/>
                  </a:ext>
                </a:extLst>
              </a:tr>
              <a:tr h="362940">
                <a:tc>
                  <a:txBody>
                    <a:bodyPr/>
                    <a:lstStyle/>
                    <a:p>
                      <a:pPr algn="ctr" rtl="0" fontAlgn="ctr"/>
                      <a:r>
                        <a:rPr lang="en-US" sz="800" b="0" i="0" u="none" strike="noStrike" dirty="0">
                          <a:solidFill>
                            <a:srgbClr val="000000"/>
                          </a:solidFill>
                          <a:effectLst/>
                          <a:latin typeface="Open Sans" panose="020B0606030504020204" pitchFamily="34" charset="0"/>
                        </a:rPr>
                        <a:t>6</a:t>
                      </a:r>
                    </a:p>
                  </a:txBody>
                  <a:tcPr marL="2901" marR="2901" marT="2901" marB="0" anchor="ctr"/>
                </a:tc>
                <a:tc>
                  <a:txBody>
                    <a:bodyPr/>
                    <a:lstStyle/>
                    <a:p>
                      <a:pPr marL="45720" algn="l" rtl="0" fontAlgn="ctr">
                        <a:spcBef>
                          <a:spcPts val="0"/>
                        </a:spcBef>
                        <a:spcAft>
                          <a:spcPts val="1800"/>
                        </a:spcAft>
                      </a:pPr>
                      <a:r>
                        <a:rPr lang="en-US" sz="900" b="1" u="none" strike="noStrike" dirty="0">
                          <a:effectLst/>
                        </a:rPr>
                        <a:t>Azure AAS Utilities</a:t>
                      </a:r>
                      <a:r>
                        <a:rPr lang="en-US" sz="900" b="1" kern="1200" dirty="0"/>
                        <a:t>-</a:t>
                      </a:r>
                      <a:r>
                        <a:rPr lang="en-US" sz="900" kern="1200" dirty="0"/>
                        <a:t> AAS Automation scripts (AAS Backup-Restore-Process Utility, AS Memory Manager, Partition Builder)</a:t>
                      </a:r>
                    </a:p>
                  </a:txBody>
                  <a:tcPr marL="2901" marR="2901" marT="2901" marB="0" anchor="ctr"/>
                </a:tc>
                <a:tc>
                  <a:txBody>
                    <a:bodyPr/>
                    <a:lstStyle/>
                    <a:p>
                      <a:pPr marL="0" marR="0" lvl="0" indent="0" algn="ctr"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lang="en-US" sz="900" u="none" strike="noStrike" kern="1200" dirty="0">
                          <a:solidFill>
                            <a:schemeClr val="dk1"/>
                          </a:solidFill>
                          <a:effectLst/>
                          <a:latin typeface="+mn-lt"/>
                          <a:ea typeface="+mn-ea"/>
                          <a:cs typeface="+mn-cs"/>
                        </a:rPr>
                        <a:t>Hitesh Bhatia, Vipul Gupta, Rahul Kochhar</a:t>
                      </a:r>
                    </a:p>
                  </a:txBody>
                  <a:tcPr marL="2901" marR="2901" marT="2901" marB="0" anchor="ctr"/>
                </a:tc>
                <a:tc>
                  <a:txBody>
                    <a:bodyPr/>
                    <a:lstStyle/>
                    <a:p>
                      <a:pPr marL="0" marR="0" lvl="0" indent="0" algn="ctr" defTabSz="685800" rtl="0">
                        <a:lnSpc>
                          <a:spcPct val="100000"/>
                        </a:lnSpc>
                        <a:spcBef>
                          <a:spcPts val="0"/>
                        </a:spcBef>
                        <a:spcAft>
                          <a:spcPts val="0"/>
                        </a:spcAft>
                        <a:buClrTx/>
                        <a:buSzTx/>
                        <a:buFont typeface="Courier New" panose="02070309020205020404" pitchFamily="49" charset="0"/>
                        <a:buNone/>
                        <a:tabLst/>
                        <a:defRPr/>
                      </a:pPr>
                      <a:r>
                        <a:rPr lang="en-US" sz="900" u="none" strike="noStrike" dirty="0">
                          <a:solidFill>
                            <a:srgbClr val="00B050"/>
                          </a:solidFill>
                          <a:effectLst/>
                        </a:rPr>
                        <a:t>Published</a:t>
                      </a:r>
                      <a:endParaRPr lang="en-US" dirty="0"/>
                    </a:p>
                  </a:txBody>
                  <a:tcPr marL="2901" marR="2901" marT="2901" marB="0" anchor="ctr"/>
                </a:tc>
                <a:tc>
                  <a:txBody>
                    <a:bodyPr/>
                    <a:lstStyle/>
                    <a:p>
                      <a:pPr marL="0" marR="0" lvl="0" indent="0" algn="ctr"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kumimoji="0" lang="en-US" sz="900" b="0" i="0" u="none" strike="noStrike" kern="1200" cap="none" spc="0" normalizeH="0" baseline="0" noProof="0" dirty="0">
                          <a:ln>
                            <a:noFill/>
                          </a:ln>
                          <a:solidFill>
                            <a:srgbClr val="5C5C5C"/>
                          </a:solidFill>
                          <a:effectLst/>
                          <a:uLnTx/>
                          <a:uFillTx/>
                          <a:latin typeface="Verdana"/>
                          <a:ea typeface="+mn-ea"/>
                          <a:cs typeface="+mn-cs"/>
                        </a:rPr>
                        <a:t>DFTE</a:t>
                      </a:r>
                    </a:p>
                  </a:txBody>
                  <a:tcPr marL="2901" marR="2901" marT="2901" marB="0" anchor="ctr"/>
                </a:tc>
                <a:tc>
                  <a:txBody>
                    <a:bodyPr/>
                    <a:lstStyle/>
                    <a:p>
                      <a:pPr marL="0" indent="0" algn="ctr" rtl="0" fontAlgn="ctr">
                        <a:buFont typeface="Courier New" panose="02070309020205020404" pitchFamily="49" charset="0"/>
                        <a:buNone/>
                      </a:pPr>
                      <a:r>
                        <a:rPr lang="en-US" sz="900" u="none" strike="noStrike">
                          <a:effectLst/>
                        </a:rPr>
                        <a:t>Diageo, Nestle</a:t>
                      </a:r>
                      <a:endParaRPr lang="en-US" sz="900" b="0" i="0" u="none" strike="noStrike">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indent="0" algn="ctr" rtl="0" fontAlgn="ctr">
                        <a:buFont typeface="Courier New" panose="02070309020205020404" pitchFamily="49" charset="0"/>
                        <a:buNone/>
                      </a:pPr>
                      <a:endParaRPr lang="en-US" sz="900" u="none" strike="noStrike" kern="1200" dirty="0">
                        <a:solidFill>
                          <a:schemeClr val="dk1"/>
                        </a:solidFill>
                        <a:effectLst/>
                        <a:latin typeface="+mn-lt"/>
                        <a:ea typeface="+mn-ea"/>
                        <a:cs typeface="+mn-cs"/>
                      </a:endParaRPr>
                    </a:p>
                  </a:txBody>
                  <a:tcPr marL="2901" marR="2901" marT="2901" marB="0" anchor="ctr"/>
                </a:tc>
                <a:extLst>
                  <a:ext uri="{0D108BD9-81ED-4DB2-BD59-A6C34878D82A}">
                    <a16:rowId xmlns:a16="http://schemas.microsoft.com/office/drawing/2014/main" val="1887633611"/>
                  </a:ext>
                </a:extLst>
              </a:tr>
              <a:tr h="362940">
                <a:tc>
                  <a:txBody>
                    <a:bodyPr/>
                    <a:lstStyle/>
                    <a:p>
                      <a:pPr algn="ctr" rtl="0" fontAlgn="ctr"/>
                      <a:r>
                        <a:rPr lang="en-US" sz="800" b="0" i="0" u="none" strike="noStrike" dirty="0">
                          <a:solidFill>
                            <a:srgbClr val="000000"/>
                          </a:solidFill>
                          <a:effectLst/>
                          <a:latin typeface="Open Sans" panose="020B0606030504020204" pitchFamily="34" charset="0"/>
                        </a:rPr>
                        <a:t>7</a:t>
                      </a:r>
                    </a:p>
                  </a:txBody>
                  <a:tcPr marL="2901" marR="2901" marT="2901" marB="0" anchor="ctr"/>
                </a:tc>
                <a:tc>
                  <a:txBody>
                    <a:bodyPr/>
                    <a:lstStyle/>
                    <a:p>
                      <a:pPr marL="45720" marR="0" lvl="0" indent="0" algn="l" defTabSz="685800" rtl="0" eaLnBrk="1" fontAlgn="ctr" latinLnBrk="0" hangingPunct="1">
                        <a:lnSpc>
                          <a:spcPct val="100000"/>
                        </a:lnSpc>
                        <a:spcBef>
                          <a:spcPts val="0"/>
                        </a:spcBef>
                        <a:spcAft>
                          <a:spcPts val="1800"/>
                        </a:spcAft>
                        <a:buClrTx/>
                        <a:buSzTx/>
                        <a:buFontTx/>
                        <a:buNone/>
                        <a:tabLst/>
                        <a:defRPr/>
                      </a:pPr>
                      <a:r>
                        <a:rPr lang="en-US" sz="900" b="1" kern="1200" dirty="0">
                          <a:solidFill>
                            <a:schemeClr val="dk1"/>
                          </a:solidFill>
                          <a:latin typeface="+mn-lt"/>
                          <a:ea typeface="+mn-ea"/>
                          <a:cs typeface="+mn-cs"/>
                        </a:rPr>
                        <a:t>Power BI documentation Toolkit </a:t>
                      </a:r>
                      <a:r>
                        <a:rPr lang="en-US" sz="9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Document BI reports with details of lineage items, filters and other aspects used as design documentation</a:t>
                      </a:r>
                    </a:p>
                  </a:txBody>
                  <a:tcPr marL="2901" marR="2901" marT="2901" marB="0" anchor="ctr"/>
                </a:tc>
                <a:tc>
                  <a:txBody>
                    <a:bodyPr/>
                    <a:lstStyle/>
                    <a:p>
                      <a:pPr marL="0" indent="0" algn="ctr" rtl="0" fontAlgn="ctr">
                        <a:buFont typeface="Courier New" panose="02070309020205020404" pitchFamily="49" charset="0"/>
                        <a:buNone/>
                      </a:pPr>
                      <a:r>
                        <a:rPr lang="en-US" sz="900" u="none" strike="noStrike" kern="1200" dirty="0">
                          <a:solidFill>
                            <a:schemeClr val="dk1"/>
                          </a:solidFill>
                          <a:effectLst/>
                          <a:latin typeface="+mn-lt"/>
                          <a:ea typeface="+mn-ea"/>
                          <a:cs typeface="+mn-cs"/>
                        </a:rPr>
                        <a:t>Rishabh Sahni</a:t>
                      </a:r>
                    </a:p>
                  </a:txBody>
                  <a:tcPr marL="2901" marR="2901" marT="2901" marB="0" anchor="ctr"/>
                </a:tc>
                <a:tc>
                  <a:txBody>
                    <a:bodyPr/>
                    <a:lstStyle/>
                    <a:p>
                      <a:pPr marL="0" marR="0" lvl="0" indent="0" algn="ctr" defTabSz="685800" rtl="0">
                        <a:lnSpc>
                          <a:spcPct val="100000"/>
                        </a:lnSpc>
                        <a:spcBef>
                          <a:spcPts val="0"/>
                        </a:spcBef>
                        <a:spcAft>
                          <a:spcPts val="0"/>
                        </a:spcAft>
                        <a:buClrTx/>
                        <a:buSzTx/>
                        <a:buFont typeface="Courier New" panose="02070309020205020404" pitchFamily="49" charset="0"/>
                        <a:buNone/>
                        <a:tabLst/>
                        <a:defRPr/>
                      </a:pPr>
                      <a:r>
                        <a:rPr lang="en-US" sz="900" u="none" strike="noStrike" dirty="0">
                          <a:solidFill>
                            <a:srgbClr val="00B050"/>
                          </a:solidFill>
                          <a:effectLst/>
                        </a:rPr>
                        <a:t>Published</a:t>
                      </a:r>
                      <a:endParaRPr lang="en-US" dirty="0"/>
                    </a:p>
                  </a:txBody>
                  <a:tcPr marL="2901" marR="2901" marT="2901" marB="0" anchor="ctr"/>
                </a:tc>
                <a:tc>
                  <a:txBody>
                    <a:bodyPr/>
                    <a:lstStyle/>
                    <a:p>
                      <a:pPr marL="0" marR="0" lvl="0" indent="0" algn="ctr"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kumimoji="0" lang="en-US" sz="900" b="0" i="0" u="none" strike="noStrike" kern="1200" cap="none" spc="0" normalizeH="0" baseline="0" noProof="0">
                          <a:ln>
                            <a:noFill/>
                          </a:ln>
                          <a:solidFill>
                            <a:srgbClr val="5C5C5C"/>
                          </a:solidFill>
                          <a:effectLst/>
                          <a:uLnTx/>
                          <a:uFillTx/>
                          <a:latin typeface="Verdana"/>
                          <a:ea typeface="+mn-ea"/>
                          <a:cs typeface="+mn-cs"/>
                        </a:rPr>
                        <a:t>DFTE</a:t>
                      </a:r>
                      <a:endParaRPr kumimoji="0" lang="en-US" sz="900" b="0" i="0" u="none" strike="noStrike" kern="1200" cap="none" spc="0" normalizeH="0" baseline="0" noProof="0" dirty="0">
                        <a:ln>
                          <a:noFill/>
                        </a:ln>
                        <a:solidFill>
                          <a:srgbClr val="5C5C5C"/>
                        </a:solidFill>
                        <a:effectLst/>
                        <a:uLnTx/>
                        <a:uFillTx/>
                        <a:latin typeface="Verdana"/>
                        <a:ea typeface="+mn-ea"/>
                        <a:cs typeface="+mn-cs"/>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kern="1200" dirty="0">
                          <a:solidFill>
                            <a:schemeClr val="dk1"/>
                          </a:solidFill>
                          <a:effectLst/>
                          <a:latin typeface="+mn-lt"/>
                          <a:ea typeface="+mn-ea"/>
                          <a:cs typeface="+mn-cs"/>
                        </a:rPr>
                        <a:t>Caterpillar</a:t>
                      </a:r>
                    </a:p>
                  </a:txBody>
                  <a:tcPr marL="2901" marR="2901" marT="2901" marB="0" anchor="ctr"/>
                </a:tc>
                <a:tc>
                  <a:txBody>
                    <a:bodyPr/>
                    <a:lstStyle/>
                    <a:p>
                      <a:pPr marL="0" indent="0" algn="ctr" rtl="0" fontAlgn="ctr">
                        <a:buFont typeface="Courier New" panose="02070309020205020404" pitchFamily="49" charset="0"/>
                        <a:buNone/>
                      </a:pPr>
                      <a:endParaRPr lang="en-US" sz="900" u="none" strike="noStrike" kern="1200" dirty="0">
                        <a:solidFill>
                          <a:schemeClr val="dk1"/>
                        </a:solidFill>
                        <a:effectLst/>
                        <a:latin typeface="+mn-lt"/>
                        <a:ea typeface="+mn-ea"/>
                        <a:cs typeface="+mn-cs"/>
                      </a:endParaRPr>
                    </a:p>
                  </a:txBody>
                  <a:tcPr marL="2901" marR="2901" marT="2901" marB="0" anchor="ctr"/>
                </a:tc>
                <a:extLst>
                  <a:ext uri="{0D108BD9-81ED-4DB2-BD59-A6C34878D82A}">
                    <a16:rowId xmlns:a16="http://schemas.microsoft.com/office/drawing/2014/main" val="718597274"/>
                  </a:ext>
                </a:extLst>
              </a:tr>
              <a:tr h="362940">
                <a:tc>
                  <a:txBody>
                    <a:bodyPr/>
                    <a:lstStyle/>
                    <a:p>
                      <a:pPr algn="ctr" rtl="0" fontAlgn="ctr"/>
                      <a:r>
                        <a:rPr lang="en-US" sz="800" b="0" i="0" u="none" strike="noStrike" dirty="0">
                          <a:solidFill>
                            <a:srgbClr val="000000"/>
                          </a:solidFill>
                          <a:effectLst/>
                          <a:latin typeface="Open Sans" panose="020B0606030504020204" pitchFamily="34" charset="0"/>
                        </a:rPr>
                        <a:t>8</a:t>
                      </a:r>
                    </a:p>
                  </a:txBody>
                  <a:tcPr marL="2901" marR="2901" marT="2901" marB="0" anchor="ctr"/>
                </a:tc>
                <a:tc>
                  <a:txBody>
                    <a:bodyPr/>
                    <a:lstStyle/>
                    <a:p>
                      <a:pPr marL="45720" marR="0" lvl="0" indent="0" algn="l" defTabSz="685800" rtl="0" eaLnBrk="1" fontAlgn="ctr" latinLnBrk="0" hangingPunct="1">
                        <a:lnSpc>
                          <a:spcPct val="100000"/>
                        </a:lnSpc>
                        <a:spcBef>
                          <a:spcPts val="0"/>
                        </a:spcBef>
                        <a:spcAft>
                          <a:spcPts val="1800"/>
                        </a:spcAft>
                        <a:buClrTx/>
                        <a:buSzTx/>
                        <a:buFontTx/>
                        <a:buNone/>
                        <a:tabLst/>
                        <a:defRPr/>
                      </a:pPr>
                      <a:r>
                        <a:rPr lang="en-US" sz="900" b="1" u="none" strike="noStrike" kern="1200" dirty="0">
                          <a:solidFill>
                            <a:schemeClr val="dk1"/>
                          </a:solidFill>
                          <a:effectLst/>
                          <a:latin typeface="+mn-lt"/>
                          <a:ea typeface="+mn-ea"/>
                          <a:cs typeface="+mn-cs"/>
                        </a:rPr>
                        <a:t>ADF Extractor </a:t>
                      </a:r>
                      <a:r>
                        <a:rPr lang="en-US" sz="9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US" sz="900" kern="1200" dirty="0">
                          <a:solidFill>
                            <a:schemeClr val="dk1"/>
                          </a:solidFill>
                          <a:latin typeface="+mn-lt"/>
                          <a:ea typeface="+mn-ea"/>
                          <a:cs typeface="+mn-cs"/>
                        </a:rPr>
                        <a:t>Document Azure data factory pipeline code which can be used as technical specification, impact analysis, code review.</a:t>
                      </a:r>
                    </a:p>
                  </a:txBody>
                  <a:tcPr marL="2901" marR="2901" marT="2901" marB="0" anchor="ctr"/>
                </a:tc>
                <a:tc>
                  <a:txBody>
                    <a:bodyPr/>
                    <a:lstStyle/>
                    <a:p>
                      <a:pPr marL="0" indent="0" algn="ctr" rtl="0" fontAlgn="ctr">
                        <a:buFont typeface="Courier New" panose="02070309020205020404" pitchFamily="49" charset="0"/>
                        <a:buNone/>
                      </a:pPr>
                      <a:r>
                        <a:rPr lang="en-US" sz="900" u="none" strike="noStrike" kern="1200" dirty="0">
                          <a:solidFill>
                            <a:schemeClr val="dk1"/>
                          </a:solidFill>
                          <a:effectLst/>
                          <a:latin typeface="+mn-lt"/>
                          <a:ea typeface="+mn-ea"/>
                          <a:cs typeface="+mn-cs"/>
                        </a:rPr>
                        <a:t>Divya Shah, Saurabh Doiphode</a:t>
                      </a:r>
                    </a:p>
                  </a:txBody>
                  <a:tcPr marL="2901" marR="2901" marT="2901" marB="0" anchor="ctr"/>
                </a:tc>
                <a:tc>
                  <a:txBody>
                    <a:bodyPr/>
                    <a:lstStyle/>
                    <a:p>
                      <a:pPr marL="0" marR="0" lvl="0" indent="0" algn="ctr"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lang="en-US" sz="900" u="none" strike="noStrike" dirty="0">
                          <a:solidFill>
                            <a:srgbClr val="00B050"/>
                          </a:solidFill>
                          <a:effectLst/>
                        </a:rPr>
                        <a:t>Published</a:t>
                      </a:r>
                      <a:endParaRPr kumimoji="0" lang="en-US" sz="900" b="0" i="0" u="none" strike="noStrike" kern="1200" cap="none" spc="0" normalizeH="0" baseline="0" noProof="0" dirty="0">
                        <a:ln>
                          <a:noFill/>
                        </a:ln>
                        <a:solidFill>
                          <a:srgbClr val="0070C0"/>
                        </a:solidFill>
                        <a:effectLst/>
                        <a:uLnTx/>
                        <a:uFillTx/>
                        <a:latin typeface="Verdana"/>
                        <a:ea typeface="+mn-ea"/>
                        <a:cs typeface="+mn-cs"/>
                      </a:endParaRPr>
                    </a:p>
                  </a:txBody>
                  <a:tcPr marL="2901" marR="2901" marT="2901" marB="0" anchor="ctr"/>
                </a:tc>
                <a:tc>
                  <a:txBody>
                    <a:bodyPr/>
                    <a:lstStyle/>
                    <a:p>
                      <a:pPr marL="0" marR="0" lvl="0" indent="0" algn="ctr"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kumimoji="0" lang="en-US" sz="900" b="0" i="0" u="none" strike="noStrike" kern="1200" cap="none" spc="0" normalizeH="0" baseline="0" noProof="0">
                          <a:ln>
                            <a:noFill/>
                          </a:ln>
                          <a:solidFill>
                            <a:srgbClr val="5C5C5C"/>
                          </a:solidFill>
                          <a:effectLst/>
                          <a:uLnTx/>
                          <a:uFillTx/>
                          <a:latin typeface="Verdana"/>
                          <a:ea typeface="+mn-ea"/>
                          <a:cs typeface="+mn-cs"/>
                        </a:rPr>
                        <a:t>DFTE</a:t>
                      </a:r>
                      <a:endParaRPr kumimoji="0" lang="en-US" sz="900" b="0" i="0" u="none" strike="noStrike" kern="1200" cap="none" spc="0" normalizeH="0" baseline="0" noProof="0" dirty="0">
                        <a:ln>
                          <a:noFill/>
                        </a:ln>
                        <a:solidFill>
                          <a:srgbClr val="5C5C5C"/>
                        </a:solidFill>
                        <a:effectLst/>
                        <a:uLnTx/>
                        <a:uFillTx/>
                        <a:latin typeface="Verdana"/>
                        <a:ea typeface="+mn-ea"/>
                        <a:cs typeface="+mn-cs"/>
                      </a:endParaRPr>
                    </a:p>
                  </a:txBody>
                  <a:tcPr marL="2901" marR="2901" marT="2901" marB="0" anchor="ctr"/>
                </a:tc>
                <a:tc>
                  <a:txBody>
                    <a:bodyPr/>
                    <a:lstStyle/>
                    <a:p>
                      <a:pPr marL="0" indent="0" algn="ctr" rtl="0" fontAlgn="ctr">
                        <a:buFont typeface="Courier New" panose="02070309020205020404" pitchFamily="49" charset="0"/>
                        <a:buNone/>
                      </a:pPr>
                      <a:r>
                        <a:rPr lang="en-US" sz="900" b="0" i="0" u="none" strike="noStrike">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Sazerac</a:t>
                      </a:r>
                    </a:p>
                  </a:txBody>
                  <a:tcPr marL="2901" marR="2901" marT="2901" marB="0" anchor="ctr"/>
                </a:tc>
                <a:tc>
                  <a:txBody>
                    <a:bodyPr/>
                    <a:lstStyle/>
                    <a:p>
                      <a:pPr marL="0" indent="0" algn="ctr" rtl="0" fontAlgn="ctr">
                        <a:buFont typeface="Courier New" panose="02070309020205020404" pitchFamily="49" charset="0"/>
                        <a:buNone/>
                      </a:pPr>
                      <a:endParaRPr lang="en-US" sz="900" u="none" strike="noStrike" kern="1200" dirty="0">
                        <a:solidFill>
                          <a:schemeClr val="dk1"/>
                        </a:solidFill>
                        <a:effectLst/>
                        <a:latin typeface="+mn-lt"/>
                        <a:ea typeface="+mn-ea"/>
                        <a:cs typeface="+mn-cs"/>
                      </a:endParaRPr>
                    </a:p>
                  </a:txBody>
                  <a:tcPr marL="2901" marR="2901" marT="2901" marB="0" anchor="ctr"/>
                </a:tc>
                <a:extLst>
                  <a:ext uri="{0D108BD9-81ED-4DB2-BD59-A6C34878D82A}">
                    <a16:rowId xmlns:a16="http://schemas.microsoft.com/office/drawing/2014/main" val="4002611827"/>
                  </a:ext>
                </a:extLst>
              </a:tr>
              <a:tr h="547288">
                <a:tc>
                  <a:txBody>
                    <a:bodyPr/>
                    <a:lstStyle/>
                    <a:p>
                      <a:pPr algn="ctr" rtl="0" fontAlgn="ctr"/>
                      <a:r>
                        <a:rPr lang="en-US" sz="800" b="0" i="0" u="none" strike="noStrike" dirty="0">
                          <a:solidFill>
                            <a:srgbClr val="000000"/>
                          </a:solidFill>
                          <a:effectLst/>
                          <a:latin typeface="Open Sans" panose="020B0606030504020204" pitchFamily="34" charset="0"/>
                        </a:rPr>
                        <a:t>9</a:t>
                      </a:r>
                    </a:p>
                  </a:txBody>
                  <a:tcPr marL="2901" marR="2901" marT="2901" marB="0" anchor="ctr"/>
                </a:tc>
                <a:tc>
                  <a:txBody>
                    <a:bodyPr/>
                    <a:lstStyle/>
                    <a:p>
                      <a:pPr marL="45720" algn="l" rtl="0" fontAlgn="ctr">
                        <a:spcBef>
                          <a:spcPts val="0"/>
                        </a:spcBef>
                        <a:spcAft>
                          <a:spcPts val="1800"/>
                        </a:spcAft>
                      </a:pPr>
                      <a:r>
                        <a:rPr lang="en-US" sz="900" b="1" u="none" strike="noStrike" dirty="0">
                          <a:effectLst/>
                        </a:rPr>
                        <a:t>AAS Tabular Model Build and Documentation Toolkit</a:t>
                      </a:r>
                      <a:r>
                        <a:rPr lang="en-US" sz="900" u="none" strike="noStrike" dirty="0">
                          <a:effectLst/>
                        </a:rPr>
                        <a:t>: A .NET utility to extract SSAS Tabular models metadata and document them. Provides capability to develop models dynamically and add incremental changes to existing models</a:t>
                      </a:r>
                      <a:endParaRPr lang="en-US" sz="900" b="0" i="0" u="none" strike="noStrike"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marR="0" indent="0" algn="ctr" defTabSz="914400" rtl="0" eaLnBrk="1" latinLnBrk="0" hangingPunct="1">
                        <a:spcBef>
                          <a:spcPts val="0"/>
                        </a:spcBef>
                        <a:spcAft>
                          <a:spcPts val="0"/>
                        </a:spcAft>
                        <a:buFont typeface="Courier New" panose="02070309020205020404" pitchFamily="49" charset="0"/>
                        <a:buNone/>
                      </a:pPr>
                      <a:r>
                        <a:rPr lang="en-US" sz="900" u="none" strike="noStrike" kern="1200" dirty="0">
                          <a:solidFill>
                            <a:schemeClr val="dk1"/>
                          </a:solidFill>
                          <a:effectLst/>
                          <a:latin typeface="+mn-lt"/>
                          <a:ea typeface="+mn-ea"/>
                          <a:cs typeface="+mn-cs"/>
                        </a:rPr>
                        <a:t>Divya Shah</a:t>
                      </a:r>
                    </a:p>
                  </a:txBody>
                  <a:tcPr marL="2901" marR="2901" marT="2901" marB="0" anchor="ctr"/>
                </a:tc>
                <a:tc>
                  <a:txBody>
                    <a:bodyPr/>
                    <a:lstStyle/>
                    <a:p>
                      <a:pPr marL="0" marR="0" lvl="0" indent="0" algn="ctr"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lang="en-US" sz="900" u="none" strike="noStrike" dirty="0">
                          <a:solidFill>
                            <a:srgbClr val="00B050"/>
                          </a:solidFill>
                          <a:effectLst/>
                        </a:rPr>
                        <a:t>Published</a:t>
                      </a:r>
                      <a:endParaRPr kumimoji="0" lang="en-US" sz="900" b="0" i="0" u="none" strike="noStrike" kern="1200" cap="none" spc="0" normalizeH="0" baseline="0" noProof="0" dirty="0">
                        <a:ln>
                          <a:noFill/>
                        </a:ln>
                        <a:solidFill>
                          <a:srgbClr val="0070C0"/>
                        </a:solidFill>
                        <a:effectLst/>
                        <a:uLnTx/>
                        <a:uFillTx/>
                        <a:latin typeface="Verdana"/>
                        <a:ea typeface="+mn-ea"/>
                        <a:cs typeface="+mn-cs"/>
                      </a:endParaRPr>
                    </a:p>
                  </a:txBody>
                  <a:tcPr marL="2901" marR="2901" marT="2901" marB="0" anchor="ctr"/>
                </a:tc>
                <a:tc>
                  <a:txBody>
                    <a:bodyPr/>
                    <a:lstStyle/>
                    <a:p>
                      <a:pPr marL="0" marR="0" lvl="0" indent="0" algn="ctr"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kumimoji="0" lang="en-US" sz="900" b="0" i="0" u="none" strike="noStrike" kern="1200" cap="none" spc="0" normalizeH="0" baseline="0" noProof="0">
                          <a:ln>
                            <a:noFill/>
                          </a:ln>
                          <a:solidFill>
                            <a:srgbClr val="5C5C5C"/>
                          </a:solidFill>
                          <a:effectLst/>
                          <a:uLnTx/>
                          <a:uFillTx/>
                          <a:latin typeface="Verdana"/>
                          <a:ea typeface="+mn-ea"/>
                          <a:cs typeface="+mn-cs"/>
                        </a:rPr>
                        <a:t>DFTE</a:t>
                      </a:r>
                      <a:endParaRPr kumimoji="0" lang="en-US" sz="900" b="0" i="0" u="none" strike="noStrike" kern="1200" cap="none" spc="0" normalizeH="0" baseline="0" noProof="0" dirty="0">
                        <a:ln>
                          <a:noFill/>
                        </a:ln>
                        <a:solidFill>
                          <a:srgbClr val="5C5C5C"/>
                        </a:solidFill>
                        <a:effectLst/>
                        <a:uLnTx/>
                        <a:uFillTx/>
                        <a:latin typeface="Verdana"/>
                        <a:ea typeface="+mn-ea"/>
                        <a:cs typeface="+mn-cs"/>
                      </a:endParaRPr>
                    </a:p>
                  </a:txBody>
                  <a:tcPr marL="2901" marR="2901" marT="2901" marB="0" anchor="ctr"/>
                </a:tc>
                <a:tc>
                  <a:txBody>
                    <a:bodyPr/>
                    <a:lstStyle/>
                    <a:p>
                      <a:pPr marL="0" marR="0" indent="0" algn="ctr" defTabSz="914400" rtl="0" eaLnBrk="1" latinLnBrk="0" hangingPunct="1">
                        <a:spcBef>
                          <a:spcPts val="0"/>
                        </a:spcBef>
                        <a:spcAft>
                          <a:spcPts val="0"/>
                        </a:spcAft>
                        <a:buFont typeface="Wingdings" panose="05000000000000000000" pitchFamily="2" charset="2"/>
                        <a:buNone/>
                      </a:pPr>
                      <a:r>
                        <a:rPr lang="en-US" sz="900" kern="1200" baseline="0" dirty="0"/>
                        <a:t>HPI, Unilever</a:t>
                      </a:r>
                      <a:endParaRPr lang="en-US" sz="900" b="0" kern="12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marR="0" indent="0" algn="ctr" defTabSz="914400" rtl="0" eaLnBrk="1" latinLnBrk="0" hangingPunct="1">
                        <a:spcBef>
                          <a:spcPts val="0"/>
                        </a:spcBef>
                        <a:spcAft>
                          <a:spcPts val="0"/>
                        </a:spcAft>
                        <a:buFont typeface="Wingdings" panose="05000000000000000000" pitchFamily="2" charset="2"/>
                        <a:buNone/>
                      </a:pPr>
                      <a:endParaRPr lang="en-US" sz="900" u="none" strike="noStrike" kern="1200" dirty="0">
                        <a:solidFill>
                          <a:schemeClr val="dk1"/>
                        </a:solidFill>
                        <a:effectLst/>
                        <a:latin typeface="+mn-lt"/>
                        <a:ea typeface="+mn-ea"/>
                        <a:cs typeface="+mn-cs"/>
                      </a:endParaRPr>
                    </a:p>
                  </a:txBody>
                  <a:tcPr marL="2901" marR="2901" marT="2901" marB="0" anchor="ctr"/>
                </a:tc>
                <a:extLst>
                  <a:ext uri="{0D108BD9-81ED-4DB2-BD59-A6C34878D82A}">
                    <a16:rowId xmlns:a16="http://schemas.microsoft.com/office/drawing/2014/main" val="2282707800"/>
                  </a:ext>
                </a:extLst>
              </a:tr>
              <a:tr h="362940">
                <a:tc>
                  <a:txBody>
                    <a:bodyPr/>
                    <a:lstStyle/>
                    <a:p>
                      <a:pPr algn="ctr" rtl="0" fontAlgn="ctr"/>
                      <a:r>
                        <a:rPr lang="en-US" sz="800" b="0" i="0" u="none" strike="noStrike" dirty="0">
                          <a:solidFill>
                            <a:srgbClr val="000000"/>
                          </a:solidFill>
                          <a:effectLst/>
                          <a:latin typeface="Open Sans" panose="020B0606030504020204" pitchFamily="34" charset="0"/>
                        </a:rPr>
                        <a:t>10</a:t>
                      </a:r>
                    </a:p>
                  </a:txBody>
                  <a:tcPr marL="2901" marR="2901" marT="2901" marB="0" anchor="ctr"/>
                </a:tc>
                <a:tc>
                  <a:txBody>
                    <a:bodyPr/>
                    <a:lstStyle/>
                    <a:p>
                      <a:pPr marL="45720" marR="0" lvl="0" indent="0" algn="l" defTabSz="685800" rtl="0" eaLnBrk="1" fontAlgn="ctr" latinLnBrk="0" hangingPunct="1">
                        <a:lnSpc>
                          <a:spcPct val="100000"/>
                        </a:lnSpc>
                        <a:spcBef>
                          <a:spcPts val="0"/>
                        </a:spcBef>
                        <a:spcAft>
                          <a:spcPts val="1800"/>
                        </a:spcAft>
                        <a:buClrTx/>
                        <a:buSzTx/>
                        <a:buFontTx/>
                        <a:buNone/>
                        <a:tabLst/>
                        <a:defRPr/>
                      </a:pPr>
                      <a:r>
                        <a:rPr lang="it-IT" sz="900" b="1" u="none" strike="noStrike" kern="1200" dirty="0">
                          <a:solidFill>
                            <a:schemeClr val="dk1"/>
                          </a:solidFill>
                          <a:effectLst/>
                          <a:latin typeface="+mn-lt"/>
                          <a:ea typeface="+mn-ea"/>
                          <a:cs typeface="+mn-cs"/>
                        </a:rPr>
                        <a:t>Azure Data Lake Visibility Assistant </a:t>
                      </a:r>
                      <a:r>
                        <a:rPr lang="en-US" sz="900" b="1" u="none" strike="noStrike" kern="1200" dirty="0">
                          <a:solidFill>
                            <a:schemeClr val="dk1"/>
                          </a:solidFill>
                          <a:effectLst/>
                          <a:latin typeface="+mn-lt"/>
                          <a:ea typeface="+mn-ea"/>
                          <a:cs typeface="+mn-cs"/>
                        </a:rPr>
                        <a:t>- </a:t>
                      </a:r>
                      <a:r>
                        <a:rPr lang="en-US" sz="900" b="0" kern="1200" dirty="0">
                          <a:solidFill>
                            <a:schemeClr val="dk1"/>
                          </a:solidFill>
                          <a:latin typeface="+mn-lt"/>
                          <a:ea typeface="+mn-ea"/>
                          <a:cs typeface="+mn-cs"/>
                        </a:rPr>
                        <a:t>Chatbot based framework to discover the available data and its staleness in Azure data lake</a:t>
                      </a:r>
                    </a:p>
                  </a:txBody>
                  <a:tcPr marL="2901" marR="2901" marT="2901" marB="0" anchor="ctr"/>
                </a:tc>
                <a:tc>
                  <a:txBody>
                    <a:bodyPr/>
                    <a:lstStyle/>
                    <a:p>
                      <a:pPr marL="0" indent="0" algn="ctr" rtl="0" fontAlgn="ctr">
                        <a:buFont typeface="Courier New" panose="02070309020205020404" pitchFamily="49" charset="0"/>
                        <a:buNone/>
                      </a:pPr>
                      <a:r>
                        <a:rPr lang="en-US" sz="900" u="none" strike="noStrike" kern="1200" dirty="0">
                          <a:solidFill>
                            <a:schemeClr val="dk1"/>
                          </a:solidFill>
                          <a:effectLst/>
                          <a:latin typeface="+mn-lt"/>
                          <a:ea typeface="+mn-ea"/>
                          <a:cs typeface="+mn-cs"/>
                        </a:rPr>
                        <a:t>Kanishk Malik, Karanbir Virk </a:t>
                      </a:r>
                    </a:p>
                  </a:txBody>
                  <a:tcPr marL="2901" marR="2901" marT="2901" marB="0" anchor="ctr"/>
                </a:tc>
                <a:tc>
                  <a:txBody>
                    <a:bodyPr/>
                    <a:lstStyle/>
                    <a:p>
                      <a:pPr marL="0" indent="0" algn="ctr" rtl="0" fontAlgn="ctr">
                        <a:buFont typeface="Courier New" panose="02070309020205020404" pitchFamily="49" charset="0"/>
                        <a:buNone/>
                      </a:pPr>
                      <a:r>
                        <a:rPr lang="en-US" sz="900" u="none" strike="noStrike" dirty="0">
                          <a:solidFill>
                            <a:srgbClr val="00B050"/>
                          </a:solidFill>
                          <a:effectLst/>
                        </a:rPr>
                        <a:t>Published</a:t>
                      </a:r>
                      <a:endParaRPr lang="en-US" sz="900" b="0" i="0" u="none" strike="noStrike" dirty="0">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marR="0" lvl="0" indent="0" algn="ctr" rtl="0" eaLnBrk="1" fontAlgn="ctr" latinLnBrk="0" hangingPunct="1">
                        <a:lnSpc>
                          <a:spcPct val="100000"/>
                        </a:lnSpc>
                        <a:spcBef>
                          <a:spcPts val="0"/>
                        </a:spcBef>
                        <a:spcAft>
                          <a:spcPts val="0"/>
                        </a:spcAft>
                        <a:buClrTx/>
                        <a:buSzTx/>
                        <a:buFont typeface="Courier New" panose="02070309020205020404" pitchFamily="49" charset="0"/>
                        <a:buNone/>
                      </a:pPr>
                      <a:r>
                        <a:rPr lang="en-US" sz="900" u="none" strike="noStrike" kern="1200" dirty="0">
                          <a:solidFill>
                            <a:schemeClr val="dk1"/>
                          </a:solidFill>
                          <a:effectLst/>
                          <a:latin typeface="+mn-lt"/>
                          <a:ea typeface="+mn-ea"/>
                          <a:cs typeface="+mn-cs"/>
                        </a:rPr>
                        <a:t>DFTE</a:t>
                      </a:r>
                      <a:endParaRPr kumimoji="0" lang="en-US" sz="900" b="0" i="0" u="none" strike="noStrike" kern="1200" cap="none" spc="0" normalizeH="0" baseline="0" noProof="0" dirty="0">
                        <a:ln>
                          <a:noFill/>
                        </a:ln>
                        <a:solidFill>
                          <a:srgbClr val="5C5C5C"/>
                        </a:solidFill>
                        <a:effectLst/>
                        <a:uLnTx/>
                        <a:uFillTx/>
                        <a:latin typeface="+mn-lt"/>
                        <a:ea typeface="+mn-ea"/>
                        <a:cs typeface="+mn-cs"/>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kern="1200" dirty="0">
                          <a:solidFill>
                            <a:schemeClr val="dk1"/>
                          </a:solidFill>
                          <a:effectLst/>
                          <a:latin typeface="+mn-lt"/>
                          <a:ea typeface="+mn-ea"/>
                          <a:cs typeface="+mn-cs"/>
                        </a:rPr>
                        <a:t>Nestle</a:t>
                      </a:r>
                    </a:p>
                  </a:txBody>
                  <a:tcPr marL="2901" marR="2901" marT="2901" marB="0" anchor="ctr"/>
                </a:tc>
                <a:tc>
                  <a:txBody>
                    <a:bodyPr/>
                    <a:lstStyle/>
                    <a:p>
                      <a:pPr marL="0" indent="0" algn="ctr" rtl="0" fontAlgn="ctr">
                        <a:buFont typeface="Courier New" panose="02070309020205020404" pitchFamily="49" charset="0"/>
                        <a:buNone/>
                      </a:pPr>
                      <a:endParaRPr lang="en-US" sz="900" u="none" strike="noStrike" kern="1200" dirty="0">
                        <a:solidFill>
                          <a:schemeClr val="dk1"/>
                        </a:solidFill>
                        <a:effectLst/>
                        <a:latin typeface="+mn-lt"/>
                        <a:ea typeface="+mn-ea"/>
                        <a:cs typeface="+mn-cs"/>
                      </a:endParaRPr>
                    </a:p>
                  </a:txBody>
                  <a:tcPr marL="2901" marR="2901" marT="2901" marB="0" anchor="ctr"/>
                </a:tc>
                <a:extLst>
                  <a:ext uri="{0D108BD9-81ED-4DB2-BD59-A6C34878D82A}">
                    <a16:rowId xmlns:a16="http://schemas.microsoft.com/office/drawing/2014/main" val="2250047749"/>
                  </a:ext>
                </a:extLst>
              </a:tr>
              <a:tr h="411185">
                <a:tc>
                  <a:txBody>
                    <a:bodyPr/>
                    <a:lstStyle/>
                    <a:p>
                      <a:pPr algn="ctr" rtl="0" fontAlgn="ctr"/>
                      <a:r>
                        <a:rPr lang="en-US" sz="800" b="0" i="0" u="none" strike="noStrike" dirty="0">
                          <a:solidFill>
                            <a:srgbClr val="000000"/>
                          </a:solidFill>
                          <a:effectLst/>
                          <a:latin typeface="Open Sans" panose="020B0606030504020204" pitchFamily="34" charset="0"/>
                        </a:rPr>
                        <a:t>11</a:t>
                      </a:r>
                    </a:p>
                  </a:txBody>
                  <a:tcPr marL="2901" marR="2901" marT="2901" marB="0" anchor="ctr"/>
                </a:tc>
                <a:tc>
                  <a:txBody>
                    <a:bodyPr/>
                    <a:lstStyle/>
                    <a:p>
                      <a:pPr marL="45720" marR="0" lvl="0" indent="0" algn="l" defTabSz="685800" rtl="0" eaLnBrk="1" fontAlgn="ctr" latinLnBrk="0" hangingPunct="1">
                        <a:lnSpc>
                          <a:spcPct val="100000"/>
                        </a:lnSpc>
                        <a:spcBef>
                          <a:spcPts val="0"/>
                        </a:spcBef>
                        <a:spcAft>
                          <a:spcPts val="1800"/>
                        </a:spcAft>
                        <a:buClrTx/>
                        <a:buSzTx/>
                        <a:buFontTx/>
                        <a:buNone/>
                        <a:tabLst/>
                        <a:defRPr/>
                      </a:pPr>
                      <a:r>
                        <a:rPr lang="en-US" sz="900" b="1" u="none" strike="noStrike" kern="1200" dirty="0">
                          <a:solidFill>
                            <a:schemeClr val="dk1"/>
                          </a:solidFill>
                          <a:effectLst/>
                          <a:latin typeface="+mn-lt"/>
                          <a:ea typeface="+mn-ea"/>
                          <a:cs typeface="+mn-cs"/>
                        </a:rPr>
                        <a:t>Azure Automated Web File Downloader - </a:t>
                      </a:r>
                      <a:r>
                        <a:rPr lang="en-US" sz="900" b="0" u="none" strike="noStrike" kern="1200" dirty="0">
                          <a:solidFill>
                            <a:schemeClr val="dk1"/>
                          </a:solidFill>
                          <a:effectLst/>
                          <a:latin typeface="+mn-lt"/>
                          <a:ea typeface="+mn-ea"/>
                          <a:cs typeface="+mn-cs"/>
                        </a:rPr>
                        <a:t>A</a:t>
                      </a:r>
                      <a:r>
                        <a:rPr lang="en-US" sz="900" b="0" kern="1200" dirty="0">
                          <a:solidFill>
                            <a:schemeClr val="dk1"/>
                          </a:solidFill>
                          <a:latin typeface="+mn-lt"/>
                          <a:ea typeface="+mn-ea"/>
                          <a:cs typeface="+mn-cs"/>
                        </a:rPr>
                        <a:t>utomated process workflow on extracting the files which resides into any web page into Azure Data Lake</a:t>
                      </a:r>
                    </a:p>
                  </a:txBody>
                  <a:tcPr marL="2901" marR="2901" marT="2901" marB="0" anchor="ctr"/>
                </a:tc>
                <a:tc>
                  <a:txBody>
                    <a:bodyPr/>
                    <a:lstStyle/>
                    <a:p>
                      <a:pPr marL="0" indent="0" algn="ctr" rtl="0" fontAlgn="ctr">
                        <a:buFont typeface="Courier New" panose="02070309020205020404" pitchFamily="49" charset="0"/>
                        <a:buNone/>
                      </a:pPr>
                      <a:r>
                        <a:rPr lang="en-US" sz="900" u="none" strike="noStrike" kern="1200" dirty="0">
                          <a:solidFill>
                            <a:schemeClr val="dk1"/>
                          </a:solidFill>
                          <a:effectLst/>
                          <a:latin typeface="+mn-lt"/>
                          <a:ea typeface="+mn-ea"/>
                          <a:cs typeface="+mn-cs"/>
                        </a:rPr>
                        <a:t>Kanishk Malik, Anuj Sharma</a:t>
                      </a:r>
                    </a:p>
                  </a:txBody>
                  <a:tcPr marL="2901" marR="2901" marT="2901" marB="0" anchor="ctr"/>
                </a:tc>
                <a:tc>
                  <a:txBody>
                    <a:bodyPr/>
                    <a:lstStyle/>
                    <a:p>
                      <a:pPr marL="0" indent="0" algn="ctr" rtl="0" fontAlgn="ctr">
                        <a:buFont typeface="Courier New" panose="02070309020205020404" pitchFamily="49" charset="0"/>
                        <a:buNone/>
                      </a:pPr>
                      <a:r>
                        <a:rPr lang="en-US" sz="900" u="none" strike="noStrike" dirty="0">
                          <a:solidFill>
                            <a:srgbClr val="00B050"/>
                          </a:solidFill>
                          <a:effectLst/>
                        </a:rPr>
                        <a:t>Published</a:t>
                      </a:r>
                      <a:endParaRPr lang="en-US" sz="900" b="0" i="0" u="none" strike="noStrike" dirty="0">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marR="0" lvl="0" indent="0" algn="ctr" rtl="0" eaLnBrk="1" fontAlgn="ctr" latinLnBrk="0" hangingPunct="1">
                        <a:lnSpc>
                          <a:spcPct val="100000"/>
                        </a:lnSpc>
                        <a:spcBef>
                          <a:spcPts val="0"/>
                        </a:spcBef>
                        <a:spcAft>
                          <a:spcPts val="0"/>
                        </a:spcAft>
                        <a:buClrTx/>
                        <a:buSzTx/>
                        <a:buFont typeface="Courier New" panose="02070309020205020404" pitchFamily="49" charset="0"/>
                        <a:buNone/>
                      </a:pPr>
                      <a:r>
                        <a:rPr lang="en-US" sz="900" u="none" strike="noStrike" kern="1200" dirty="0">
                          <a:solidFill>
                            <a:schemeClr val="dk1"/>
                          </a:solidFill>
                          <a:effectLst/>
                          <a:latin typeface="+mn-lt"/>
                          <a:ea typeface="+mn-ea"/>
                          <a:cs typeface="+mn-cs"/>
                        </a:rPr>
                        <a:t>DFTE</a:t>
                      </a:r>
                      <a:endParaRPr kumimoji="0" lang="en-US" sz="900" b="0" i="0" u="none" strike="noStrike" kern="1200" cap="none" spc="0" normalizeH="0" baseline="0" noProof="0" dirty="0">
                        <a:ln>
                          <a:noFill/>
                        </a:ln>
                        <a:solidFill>
                          <a:srgbClr val="5C5C5C"/>
                        </a:solidFill>
                        <a:effectLst/>
                        <a:uLnTx/>
                        <a:uFillTx/>
                        <a:latin typeface="+mn-lt"/>
                        <a:ea typeface="+mn-ea"/>
                        <a:cs typeface="+mn-cs"/>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kern="1200" dirty="0">
                          <a:solidFill>
                            <a:schemeClr val="dk1"/>
                          </a:solidFill>
                          <a:effectLst/>
                          <a:latin typeface="+mn-lt"/>
                          <a:ea typeface="+mn-ea"/>
                          <a:cs typeface="+mn-cs"/>
                        </a:rPr>
                        <a:t>Nestle</a:t>
                      </a:r>
                    </a:p>
                  </a:txBody>
                  <a:tcPr marL="2901" marR="2901" marT="2901" marB="0" anchor="ctr"/>
                </a:tc>
                <a:tc>
                  <a:txBody>
                    <a:bodyPr/>
                    <a:lstStyle/>
                    <a:p>
                      <a:pPr marL="0" indent="0" algn="ctr" rtl="0" fontAlgn="ctr">
                        <a:buFont typeface="Courier New" panose="02070309020205020404" pitchFamily="49" charset="0"/>
                        <a:buNone/>
                      </a:pPr>
                      <a:endParaRPr lang="en-US" sz="900" u="none" strike="noStrike" kern="1200" dirty="0">
                        <a:solidFill>
                          <a:schemeClr val="dk1"/>
                        </a:solidFill>
                        <a:effectLst/>
                        <a:latin typeface="+mn-lt"/>
                        <a:ea typeface="+mn-ea"/>
                        <a:cs typeface="+mn-cs"/>
                      </a:endParaRPr>
                    </a:p>
                  </a:txBody>
                  <a:tcPr marL="2901" marR="2901" marT="2901" marB="0" anchor="ctr"/>
                </a:tc>
                <a:extLst>
                  <a:ext uri="{0D108BD9-81ED-4DB2-BD59-A6C34878D82A}">
                    <a16:rowId xmlns:a16="http://schemas.microsoft.com/office/drawing/2014/main" val="4026692061"/>
                  </a:ext>
                </a:extLst>
              </a:tr>
              <a:tr h="362940">
                <a:tc>
                  <a:txBody>
                    <a:bodyPr/>
                    <a:lstStyle/>
                    <a:p>
                      <a:pPr algn="ctr" rtl="0" fontAlgn="ctr"/>
                      <a:r>
                        <a:rPr lang="en-US" sz="800" b="0" i="0" u="none" strike="noStrike" dirty="0">
                          <a:solidFill>
                            <a:srgbClr val="000000"/>
                          </a:solidFill>
                          <a:effectLst/>
                          <a:latin typeface="Open Sans" panose="020B0606030504020204" pitchFamily="34" charset="0"/>
                        </a:rPr>
                        <a:t>12</a:t>
                      </a:r>
                    </a:p>
                  </a:txBody>
                  <a:tcPr marL="2901" marR="2901" marT="2901" marB="0" anchor="ctr"/>
                </a:tc>
                <a:tc>
                  <a:txBody>
                    <a:bodyPr/>
                    <a:lstStyle/>
                    <a:p>
                      <a:pPr marL="45720" marR="0" lvl="0" indent="0" algn="l" defTabSz="685800" rtl="0" eaLnBrk="1" fontAlgn="ctr" latinLnBrk="0" hangingPunct="1">
                        <a:lnSpc>
                          <a:spcPct val="100000"/>
                        </a:lnSpc>
                        <a:spcBef>
                          <a:spcPts val="0"/>
                        </a:spcBef>
                        <a:spcAft>
                          <a:spcPts val="1800"/>
                        </a:spcAft>
                        <a:buClrTx/>
                        <a:buSzTx/>
                        <a:buFontTx/>
                        <a:buNone/>
                        <a:tabLst/>
                        <a:defRPr/>
                      </a:pPr>
                      <a:r>
                        <a:rPr lang="en-US" sz="900" b="1" kern="1200" dirty="0"/>
                        <a:t>Azure AS-</a:t>
                      </a:r>
                      <a:r>
                        <a:rPr lang="en-US" sz="900" b="1" kern="1200" dirty="0" err="1"/>
                        <a:t>elator</a:t>
                      </a:r>
                      <a:r>
                        <a:rPr lang="en-US" sz="900" kern="1200" dirty="0"/>
                        <a:t> - Performance Test utility (Log Analytics) for AAS based semantic layer model and frontend Power BI dashboards</a:t>
                      </a:r>
                    </a:p>
                  </a:txBody>
                  <a:tcPr marL="2901" marR="2901" marT="2901" marB="0" anchor="ctr"/>
                </a:tc>
                <a:tc>
                  <a:txBody>
                    <a:bodyPr/>
                    <a:lstStyle/>
                    <a:p>
                      <a:pPr marL="0" indent="0" algn="ctr" rtl="0" fontAlgn="ctr">
                        <a:buFont typeface="Courier New" panose="02070309020205020404" pitchFamily="49" charset="0"/>
                        <a:buNone/>
                      </a:pPr>
                      <a:r>
                        <a:rPr lang="en-US" sz="900" u="none" strike="noStrike" dirty="0">
                          <a:effectLst/>
                        </a:rPr>
                        <a:t>Tilak Dash, Megha Jain, </a:t>
                      </a:r>
                      <a:r>
                        <a:rPr lang="en-US" sz="900" u="none" strike="noStrike" dirty="0" err="1">
                          <a:effectLst/>
                        </a:rPr>
                        <a:t>Karanvir</a:t>
                      </a:r>
                      <a:r>
                        <a:rPr lang="en-US" sz="900" u="none" strike="noStrike" dirty="0">
                          <a:effectLst/>
                        </a:rPr>
                        <a:t> Virk</a:t>
                      </a:r>
                      <a:endParaRPr lang="en-US" sz="900" b="0" i="0" u="none" strike="noStrike"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a:solidFill>
                            <a:srgbClr val="00B050"/>
                          </a:solidFill>
                          <a:effectLst/>
                        </a:rPr>
                        <a:t>Published</a:t>
                      </a:r>
                    </a:p>
                  </a:txBody>
                  <a:tcPr marL="2901" marR="2901" marT="2901" marB="0" anchor="ctr"/>
                </a:tc>
                <a:tc>
                  <a:txBody>
                    <a:bodyPr/>
                    <a:lstStyle/>
                    <a:p>
                      <a:pPr marL="0" indent="0" algn="ctr" rtl="0" fontAlgn="ctr">
                        <a:buFont typeface="Courier New" panose="02070309020205020404" pitchFamily="49" charset="0"/>
                        <a:buNone/>
                      </a:pPr>
                      <a:r>
                        <a:rPr lang="en-US" sz="900" u="none" strike="noStrike">
                          <a:effectLst/>
                        </a:rPr>
                        <a:t>DFTE</a:t>
                      </a:r>
                      <a:endParaRPr lang="en-US" sz="900" b="0" i="0" u="none" strike="noStrike">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indent="0" algn="ctr" rtl="0" fontAlgn="ctr">
                        <a:buFont typeface="Courier New" panose="02070309020205020404" pitchFamily="49" charset="0"/>
                        <a:buNone/>
                      </a:pPr>
                      <a:r>
                        <a:rPr lang="en-US" sz="900" u="none" strike="noStrike" dirty="0">
                          <a:effectLst/>
                        </a:rPr>
                        <a:t>Diageo, Nestle</a:t>
                      </a:r>
                      <a:endParaRPr lang="en-US" sz="900" b="0" i="0" u="none" strike="noStrike"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indent="0" algn="ctr" rtl="0" fontAlgn="ctr">
                        <a:buFont typeface="Courier New" panose="02070309020205020404" pitchFamily="49" charset="0"/>
                        <a:buNone/>
                      </a:pPr>
                      <a:endParaRPr lang="en-US" sz="900" u="none" strike="noStrike" kern="1200" dirty="0">
                        <a:solidFill>
                          <a:schemeClr val="dk1"/>
                        </a:solidFill>
                        <a:effectLst/>
                        <a:latin typeface="+mn-lt"/>
                        <a:ea typeface="+mn-ea"/>
                        <a:cs typeface="+mn-cs"/>
                      </a:endParaRPr>
                    </a:p>
                  </a:txBody>
                  <a:tcPr marL="2901" marR="2901" marT="2901" marB="0" anchor="ctr"/>
                </a:tc>
                <a:extLst>
                  <a:ext uri="{0D108BD9-81ED-4DB2-BD59-A6C34878D82A}">
                    <a16:rowId xmlns:a16="http://schemas.microsoft.com/office/drawing/2014/main" val="1544717623"/>
                  </a:ext>
                </a:extLst>
              </a:tr>
            </a:tbl>
          </a:graphicData>
        </a:graphic>
      </p:graphicFrame>
    </p:spTree>
    <p:extLst>
      <p:ext uri="{BB962C8B-B14F-4D97-AF65-F5344CB8AC3E}">
        <p14:creationId xmlns:p14="http://schemas.microsoft.com/office/powerpoint/2010/main" val="2203535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a:xfrm>
            <a:off x="182880" y="182880"/>
            <a:ext cx="11338560" cy="365760"/>
          </a:xfrm>
        </p:spPr>
        <p:txBody>
          <a:bodyPr/>
          <a:lstStyle/>
          <a:p>
            <a:r>
              <a:rPr lang="en-US" dirty="0"/>
              <a:t>Microsoft Azure Cloud DFTEs - Backlog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040" y="182880"/>
            <a:ext cx="1333500" cy="247650"/>
          </a:xfrm>
          <a:prstGeom prst="rect">
            <a:avLst/>
          </a:prstGeom>
        </p:spPr>
      </p:pic>
      <p:graphicFrame>
        <p:nvGraphicFramePr>
          <p:cNvPr id="31" name="Table 30"/>
          <p:cNvGraphicFramePr>
            <a:graphicFrameLocks noGrp="1"/>
          </p:cNvGraphicFramePr>
          <p:nvPr>
            <p:extLst>
              <p:ext uri="{D42A27DB-BD31-4B8C-83A1-F6EECF244321}">
                <p14:modId xmlns:p14="http://schemas.microsoft.com/office/powerpoint/2010/main" val="856220600"/>
              </p:ext>
            </p:extLst>
          </p:nvPr>
        </p:nvGraphicFramePr>
        <p:xfrm>
          <a:off x="182880" y="693131"/>
          <a:ext cx="11338561" cy="5987461"/>
        </p:xfrm>
        <a:graphic>
          <a:graphicData uri="http://schemas.openxmlformats.org/drawingml/2006/table">
            <a:tbl>
              <a:tblPr firstRow="1" bandRow="1">
                <a:tableStyleId>{2A488322-F2BA-4B5B-9748-0D474271808F}</a:tableStyleId>
              </a:tblPr>
              <a:tblGrid>
                <a:gridCol w="213111">
                  <a:extLst>
                    <a:ext uri="{9D8B030D-6E8A-4147-A177-3AD203B41FA5}">
                      <a16:colId xmlns:a16="http://schemas.microsoft.com/office/drawing/2014/main" val="2578295935"/>
                    </a:ext>
                  </a:extLst>
                </a:gridCol>
                <a:gridCol w="4665107">
                  <a:extLst>
                    <a:ext uri="{9D8B030D-6E8A-4147-A177-3AD203B41FA5}">
                      <a16:colId xmlns:a16="http://schemas.microsoft.com/office/drawing/2014/main" val="104334498"/>
                    </a:ext>
                  </a:extLst>
                </a:gridCol>
                <a:gridCol w="1644502">
                  <a:extLst>
                    <a:ext uri="{9D8B030D-6E8A-4147-A177-3AD203B41FA5}">
                      <a16:colId xmlns:a16="http://schemas.microsoft.com/office/drawing/2014/main" val="178581804"/>
                    </a:ext>
                  </a:extLst>
                </a:gridCol>
                <a:gridCol w="1666546">
                  <a:extLst>
                    <a:ext uri="{9D8B030D-6E8A-4147-A177-3AD203B41FA5}">
                      <a16:colId xmlns:a16="http://schemas.microsoft.com/office/drawing/2014/main" val="2275755072"/>
                    </a:ext>
                  </a:extLst>
                </a:gridCol>
                <a:gridCol w="1934347">
                  <a:extLst>
                    <a:ext uri="{9D8B030D-6E8A-4147-A177-3AD203B41FA5}">
                      <a16:colId xmlns:a16="http://schemas.microsoft.com/office/drawing/2014/main" val="818398312"/>
                    </a:ext>
                  </a:extLst>
                </a:gridCol>
                <a:gridCol w="1214948">
                  <a:extLst>
                    <a:ext uri="{9D8B030D-6E8A-4147-A177-3AD203B41FA5}">
                      <a16:colId xmlns:a16="http://schemas.microsoft.com/office/drawing/2014/main" val="923169798"/>
                    </a:ext>
                  </a:extLst>
                </a:gridCol>
              </a:tblGrid>
              <a:tr h="249622">
                <a:tc>
                  <a:txBody>
                    <a:bodyPr/>
                    <a:lstStyle/>
                    <a:p>
                      <a:pPr algn="ctr" rtl="0" fontAlgn="ctr"/>
                      <a:r>
                        <a:rPr lang="en-US" sz="800" u="none" strike="noStrike">
                          <a:effectLst/>
                        </a:rPr>
                        <a:t>#</a:t>
                      </a:r>
                      <a:endParaRPr lang="en-US" sz="800" b="1" i="0" u="none" strike="noStrike">
                        <a:solidFill>
                          <a:srgbClr val="FFFFFF"/>
                        </a:solidFill>
                        <a:effectLst/>
                        <a:latin typeface="Open Sans" panose="020B0606030504020204" pitchFamily="34" charset="0"/>
                      </a:endParaRPr>
                    </a:p>
                  </a:txBody>
                  <a:tcPr marL="2901" marR="2901" marT="2901" marB="0" anchor="ctr"/>
                </a:tc>
                <a:tc>
                  <a:txBody>
                    <a:bodyPr/>
                    <a:lstStyle/>
                    <a:p>
                      <a:pPr algn="ctr" rtl="0" fontAlgn="ctr"/>
                      <a:r>
                        <a:rPr lang="en-US" sz="900" u="none" strike="noStrike" dirty="0">
                          <a:effectLst/>
                        </a:rPr>
                        <a:t>Asset</a:t>
                      </a:r>
                      <a:endParaRPr lang="en-US" sz="900" b="1" i="0" u="none" strike="noStrike" dirty="0">
                        <a:solidFill>
                          <a:srgbClr val="FFFFFF"/>
                        </a:solidFill>
                        <a:effectLst/>
                        <a:latin typeface="Open Sans" panose="020B0606030504020204" pitchFamily="34" charset="0"/>
                      </a:endParaRPr>
                    </a:p>
                  </a:txBody>
                  <a:tcPr marL="2901" marR="2901" marT="2901" marB="0" anchor="ctr"/>
                </a:tc>
                <a:tc>
                  <a:txBody>
                    <a:bodyPr/>
                    <a:lstStyle/>
                    <a:p>
                      <a:pPr algn="ctr" rtl="0" fontAlgn="ctr"/>
                      <a:r>
                        <a:rPr lang="en-US" sz="900" u="none" strike="noStrike" dirty="0">
                          <a:effectLst/>
                        </a:rPr>
                        <a:t>New / Enhancement</a:t>
                      </a:r>
                      <a:endParaRPr lang="en-US" sz="900" b="1" i="0" u="none" strike="noStrike" dirty="0">
                        <a:solidFill>
                          <a:schemeClr val="bg1"/>
                        </a:solidFill>
                        <a:effectLst/>
                        <a:latin typeface="Open Sans" panose="020B0606030504020204" pitchFamily="34" charset="0"/>
                      </a:endParaRPr>
                    </a:p>
                  </a:txBody>
                  <a:tcPr marL="2901" marR="2901" marT="2901" marB="0" anchor="ctr"/>
                </a:tc>
                <a:tc>
                  <a:txBody>
                    <a:bodyPr/>
                    <a:lstStyle/>
                    <a:p>
                      <a:pPr algn="ctr" rtl="0" fontAlgn="ctr"/>
                      <a:r>
                        <a:rPr lang="en-US" sz="900" u="none" strike="noStrike" dirty="0">
                          <a:effectLst/>
                        </a:rPr>
                        <a:t>Team working on this DFTE</a:t>
                      </a:r>
                      <a:endParaRPr lang="en-US" sz="900" b="1" i="0" u="none" strike="noStrike" dirty="0">
                        <a:solidFill>
                          <a:schemeClr val="bg1"/>
                        </a:solidFill>
                        <a:effectLst/>
                        <a:latin typeface="Open Sans" panose="020B0606030504020204" pitchFamily="34" charset="0"/>
                      </a:endParaRPr>
                    </a:p>
                  </a:txBody>
                  <a:tcPr marL="2901" marR="2901" marT="2901" marB="0" anchor="ctr"/>
                </a:tc>
                <a:tc>
                  <a:txBody>
                    <a:bodyPr/>
                    <a:lstStyle/>
                    <a:p>
                      <a:pPr algn="ctr" rtl="0" fontAlgn="ctr"/>
                      <a:r>
                        <a:rPr lang="en-US" sz="900" b="1" i="0" u="none" strike="noStrike" dirty="0">
                          <a:solidFill>
                            <a:schemeClr val="bg1"/>
                          </a:solidFill>
                          <a:effectLst/>
                          <a:latin typeface="Open Sans" panose="020B0606030504020204" pitchFamily="34" charset="0"/>
                        </a:rPr>
                        <a:t>Work Status</a:t>
                      </a:r>
                    </a:p>
                  </a:txBody>
                  <a:tcPr marL="2901" marR="2901" marT="2901" marB="0" anchor="ctr"/>
                </a:tc>
                <a:tc>
                  <a:txBody>
                    <a:bodyPr/>
                    <a:lstStyle/>
                    <a:p>
                      <a:pPr algn="ctr" rtl="0" fontAlgn="ctr"/>
                      <a:r>
                        <a:rPr lang="en-US" sz="900" b="1" i="0" u="none" strike="noStrike">
                          <a:solidFill>
                            <a:schemeClr val="bg1"/>
                          </a:solidFill>
                          <a:effectLst/>
                          <a:latin typeface="Open Sans" panose="020B0606030504020204" pitchFamily="34" charset="0"/>
                        </a:rPr>
                        <a:t>Comments</a:t>
                      </a:r>
                    </a:p>
                  </a:txBody>
                  <a:tcPr marL="2901" marR="2901" marT="2901" marB="0" anchor="ctr"/>
                </a:tc>
                <a:extLst>
                  <a:ext uri="{0D108BD9-81ED-4DB2-BD59-A6C34878D82A}">
                    <a16:rowId xmlns:a16="http://schemas.microsoft.com/office/drawing/2014/main" val="3375008359"/>
                  </a:ext>
                </a:extLst>
              </a:tr>
              <a:tr h="1246541">
                <a:tc>
                  <a:txBody>
                    <a:bodyPr/>
                    <a:lstStyle/>
                    <a:p>
                      <a:pPr algn="ctr" rtl="0" fontAlgn="ctr"/>
                      <a:r>
                        <a:rPr lang="en-US" sz="800" u="none" strike="noStrike">
                          <a:effectLst/>
                        </a:rPr>
                        <a:t>1</a:t>
                      </a:r>
                      <a:endParaRPr lang="en-US" sz="800" b="0" i="0" u="none" strike="noStrike">
                        <a:solidFill>
                          <a:srgbClr val="000000"/>
                        </a:solidFill>
                        <a:effectLst/>
                        <a:latin typeface="Open Sans" panose="020B0606030504020204" pitchFamily="34" charset="0"/>
                      </a:endParaRPr>
                    </a:p>
                  </a:txBody>
                  <a:tcPr marL="2901" marR="2901" marT="2901" marB="0" anchor="ctr"/>
                </a:tc>
                <a:tc>
                  <a:txBody>
                    <a:bodyPr/>
                    <a:lstStyle/>
                    <a:p>
                      <a:pPr marL="45720" algn="l" fontAlgn="b">
                        <a:spcBef>
                          <a:spcPts val="0"/>
                        </a:spcBef>
                        <a:spcAft>
                          <a:spcPts val="1800"/>
                        </a:spcAft>
                      </a:pPr>
                      <a:r>
                        <a:rPr lang="en-US" sz="900" b="1" kern="1200" dirty="0"/>
                        <a:t>Azure </a:t>
                      </a:r>
                      <a:r>
                        <a:rPr lang="en-US" sz="900" b="1" kern="1200" dirty="0" err="1"/>
                        <a:t>Ingester</a:t>
                      </a:r>
                      <a:r>
                        <a:rPr lang="en-US" sz="900" b="1" kern="1200" dirty="0"/>
                        <a:t> Version 3 enhancements:</a:t>
                      </a:r>
                      <a:endParaRPr lang="en-US" sz="9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p>
                      <a:pPr marL="217170" indent="-171450" algn="l" fontAlgn="b">
                        <a:spcBef>
                          <a:spcPts val="0"/>
                        </a:spcBef>
                        <a:spcAft>
                          <a:spcPts val="1800"/>
                        </a:spcAft>
                        <a:buFont typeface="Arial" panose="020B0604020202020204" pitchFamily="34" charset="0"/>
                        <a:buChar char="•"/>
                      </a:pPr>
                      <a:r>
                        <a:rPr lang="en-US" sz="9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DQ Check Addition: Expected number of columns in a record in file</a:t>
                      </a:r>
                    </a:p>
                    <a:p>
                      <a:pPr marL="217170" indent="-171450" algn="l" fontAlgn="b">
                        <a:spcBef>
                          <a:spcPts val="0"/>
                        </a:spcBef>
                        <a:spcAft>
                          <a:spcPts val="1800"/>
                        </a:spcAft>
                        <a:buFont typeface="Arial" panose="020B0604020202020204" pitchFamily="34" charset="0"/>
                        <a:buChar char="•"/>
                      </a:pPr>
                      <a:r>
                        <a:rPr lang="en-US" sz="9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Annotation Addition so it is easier to debug the pipeline failures</a:t>
                      </a:r>
                    </a:p>
                  </a:txBody>
                  <a:tcPr marL="2901" marR="2901" marT="2901" marB="0" anchor="ctr"/>
                </a:tc>
                <a:tc>
                  <a:txBody>
                    <a:bodyPr/>
                    <a:lstStyle/>
                    <a:p>
                      <a:pPr marL="0" indent="0" algn="ctr" rtl="0" fontAlgn="ctr">
                        <a:buFont typeface="Courier New" panose="02070309020205020404" pitchFamily="49" charset="0"/>
                        <a:buNone/>
                      </a:pPr>
                      <a:r>
                        <a:rPr lang="en-US" sz="900" b="1" kern="1200" dirty="0">
                          <a:solidFill>
                            <a:schemeClr val="dk1"/>
                          </a:solidFill>
                          <a:latin typeface="+mn-lt"/>
                          <a:ea typeface="+mn-ea"/>
                          <a:cs typeface="+mn-cs"/>
                        </a:rPr>
                        <a:t>Enhancement</a:t>
                      </a:r>
                    </a:p>
                  </a:txBody>
                  <a:tcPr marL="2901" marR="2901" marT="2901" marB="0" anchor="ctr"/>
                </a:tc>
                <a:tc>
                  <a:txBody>
                    <a:bodyPr/>
                    <a:lstStyle/>
                    <a:p>
                      <a:pPr marL="0" indent="0" algn="ctr" rtl="0" fontAlgn="ctr">
                        <a:buFont typeface="Courier New" panose="02070309020205020404" pitchFamily="49" charset="0"/>
                        <a:buNone/>
                      </a:pPr>
                      <a:r>
                        <a:rPr lang="en-US" sz="900" b="0" kern="1200" dirty="0">
                          <a:solidFill>
                            <a:schemeClr val="dk1"/>
                          </a:solidFill>
                          <a:latin typeface="+mn-lt"/>
                          <a:ea typeface="+mn-ea"/>
                          <a:cs typeface="+mn-cs"/>
                        </a:rPr>
                        <a:t>Ritika Bhatia</a:t>
                      </a:r>
                    </a:p>
                  </a:txBody>
                  <a:tcPr marL="2901" marR="2901" marT="2901" marB="0" anchor="ctr"/>
                </a:tc>
                <a:tc>
                  <a:txBody>
                    <a:bodyPr/>
                    <a:lstStyle/>
                    <a:p>
                      <a:pPr marL="171450" indent="-171450" algn="l" rtl="0" fontAlgn="ctr">
                        <a:buFont typeface="Arial" panose="020B0604020202020204" pitchFamily="34" charset="0"/>
                        <a:buChar char="•"/>
                      </a:pPr>
                      <a:r>
                        <a:rPr lang="en-US" sz="900" u="none" strike="noStrike" dirty="0">
                          <a:effectLst/>
                        </a:rPr>
                        <a:t>Completed in client environment (Nestle) which leveraged this asset.</a:t>
                      </a:r>
                    </a:p>
                    <a:p>
                      <a:pPr marL="171450" indent="-171450" algn="l" rtl="0" fontAlgn="ctr">
                        <a:buFont typeface="Arial" panose="020B0604020202020204" pitchFamily="34" charset="0"/>
                        <a:buChar char="•"/>
                      </a:pPr>
                      <a:r>
                        <a:rPr lang="en-US" sz="900" u="none" strike="noStrike" kern="1200" dirty="0">
                          <a:solidFill>
                            <a:schemeClr val="dk1"/>
                          </a:solidFill>
                          <a:effectLst/>
                          <a:latin typeface="+mn-lt"/>
                          <a:ea typeface="+mn-ea"/>
                          <a:cs typeface="+mn-cs"/>
                        </a:rPr>
                        <a:t>Yet to make these code changes in AI </a:t>
                      </a:r>
                      <a:r>
                        <a:rPr lang="en-US" sz="900" u="none" strike="noStrike" kern="1200" dirty="0" err="1">
                          <a:solidFill>
                            <a:schemeClr val="dk1"/>
                          </a:solidFill>
                          <a:effectLst/>
                          <a:latin typeface="+mn-lt"/>
                          <a:ea typeface="+mn-ea"/>
                          <a:cs typeface="+mn-cs"/>
                        </a:rPr>
                        <a:t>boldplay</a:t>
                      </a:r>
                      <a:r>
                        <a:rPr lang="en-US" sz="900" u="none" strike="noStrike" kern="1200" dirty="0">
                          <a:solidFill>
                            <a:schemeClr val="dk1"/>
                          </a:solidFill>
                          <a:effectLst/>
                          <a:latin typeface="+mn-lt"/>
                          <a:ea typeface="+mn-ea"/>
                          <a:cs typeface="+mn-cs"/>
                        </a:rPr>
                        <a:t> environment and corresponding documentation updates due to capacity crunch</a:t>
                      </a:r>
                    </a:p>
                  </a:txBody>
                  <a:tcPr marL="2901" marR="2901" marT="2901" marB="0" anchor="ctr"/>
                </a:tc>
                <a:tc>
                  <a:txBody>
                    <a:bodyPr/>
                    <a:lstStyle/>
                    <a:p>
                      <a:pPr marL="0" indent="0" algn="ctr" rtl="0" fontAlgn="ctr">
                        <a:buFont typeface="Wingdings" panose="05000000000000000000" pitchFamily="2" charset="2"/>
                        <a:buNone/>
                      </a:pPr>
                      <a:endParaRPr lang="en-US" sz="900" u="none" strike="noStrike" kern="1200" dirty="0">
                        <a:solidFill>
                          <a:schemeClr val="dk1"/>
                        </a:solidFill>
                        <a:effectLst/>
                        <a:latin typeface="+mn-lt"/>
                        <a:ea typeface="+mn-ea"/>
                        <a:cs typeface="+mn-cs"/>
                      </a:endParaRPr>
                    </a:p>
                  </a:txBody>
                  <a:tcPr marL="2901" marR="2901" marT="2901" marB="0" anchor="ctr"/>
                </a:tc>
                <a:extLst>
                  <a:ext uri="{0D108BD9-81ED-4DB2-BD59-A6C34878D82A}">
                    <a16:rowId xmlns:a16="http://schemas.microsoft.com/office/drawing/2014/main" val="777192824"/>
                  </a:ext>
                </a:extLst>
              </a:tr>
              <a:tr h="1070869">
                <a:tc>
                  <a:txBody>
                    <a:bodyPr/>
                    <a:lstStyle/>
                    <a:p>
                      <a:pPr algn="ctr" rtl="0" fontAlgn="ctr"/>
                      <a:r>
                        <a:rPr lang="en-US" sz="800" u="none" strike="noStrike">
                          <a:effectLst/>
                        </a:rPr>
                        <a:t>2</a:t>
                      </a:r>
                      <a:endParaRPr lang="en-US" sz="800" b="0" i="0" u="none" strike="noStrike">
                        <a:solidFill>
                          <a:srgbClr val="000000"/>
                        </a:solidFill>
                        <a:effectLst/>
                        <a:latin typeface="Open Sans" panose="020B0606030504020204" pitchFamily="34" charset="0"/>
                      </a:endParaRPr>
                    </a:p>
                  </a:txBody>
                  <a:tcPr marL="2901" marR="2901" marT="2901" marB="0" anchor="ctr"/>
                </a:tc>
                <a:tc>
                  <a:txBody>
                    <a:bodyPr/>
                    <a:lstStyle/>
                    <a:p>
                      <a:pPr marL="45720" algn="l" fontAlgn="b">
                        <a:spcBef>
                          <a:spcPts val="0"/>
                        </a:spcBef>
                        <a:spcAft>
                          <a:spcPts val="1800"/>
                        </a:spcAft>
                      </a:pPr>
                      <a:r>
                        <a:rPr lang="en-US" sz="900" b="1" kern="1200" dirty="0"/>
                        <a:t>Azure Deployer enhancements:</a:t>
                      </a:r>
                    </a:p>
                    <a:p>
                      <a:pPr marL="217170" indent="-171450" algn="l" fontAlgn="b">
                        <a:spcBef>
                          <a:spcPts val="0"/>
                        </a:spcBef>
                        <a:spcAft>
                          <a:spcPts val="1800"/>
                        </a:spcAft>
                        <a:buFont typeface="Arial" panose="020B0604020202020204" pitchFamily="34" charset="0"/>
                        <a:buChar char="•"/>
                      </a:pPr>
                      <a:r>
                        <a:rPr lang="en-US" sz="900" b="0" u="sng"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Data Factory automated Incremental Deployment: </a:t>
                      </a:r>
                      <a:r>
                        <a:rPr lang="en-US" sz="9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Currently there is a manual step if we have to deploy specific pipelines.  This enhancement will check the dependencies and create ARM template specific to the pipelines that the team needs to migrate</a:t>
                      </a:r>
                    </a:p>
                  </a:txBody>
                  <a:tcPr marL="2901" marR="2901" marT="2901" marB="0" anchor="ctr"/>
                </a:tc>
                <a:tc>
                  <a:txBody>
                    <a:bodyPr/>
                    <a:lstStyle/>
                    <a:p>
                      <a:pPr marL="0" indent="0" algn="ctr" rtl="0" fontAlgn="ctr">
                        <a:buFont typeface="Courier New" panose="02070309020205020404" pitchFamily="49" charset="0"/>
                        <a:buNone/>
                      </a:pPr>
                      <a:r>
                        <a:rPr lang="en-US" sz="900" b="1" kern="1200" dirty="0">
                          <a:solidFill>
                            <a:schemeClr val="dk1"/>
                          </a:solidFill>
                          <a:latin typeface="+mn-lt"/>
                          <a:ea typeface="+mn-ea"/>
                          <a:cs typeface="+mn-cs"/>
                        </a:rPr>
                        <a:t>Enhancement</a:t>
                      </a:r>
                    </a:p>
                  </a:txBody>
                  <a:tcPr marL="2901" marR="2901" marT="2901" marB="0" anchor="ctr"/>
                </a:tc>
                <a:tc>
                  <a:txBody>
                    <a:bodyPr/>
                    <a:lstStyle/>
                    <a:p>
                      <a:pPr marL="0" indent="0" algn="ctr" rtl="0" fontAlgn="ctr">
                        <a:buFont typeface="Courier New" panose="02070309020205020404" pitchFamily="49" charset="0"/>
                        <a:buNone/>
                      </a:pPr>
                      <a:r>
                        <a:rPr lang="en-US" sz="900" b="0" kern="1200" dirty="0">
                          <a:solidFill>
                            <a:schemeClr val="dk1"/>
                          </a:solidFill>
                          <a:latin typeface="+mn-lt"/>
                          <a:ea typeface="+mn-ea"/>
                          <a:cs typeface="+mn-cs"/>
                        </a:rPr>
                        <a:t>Nanda Kishore</a:t>
                      </a:r>
                    </a:p>
                  </a:txBody>
                  <a:tcPr marL="2901" marR="2901" marT="2901" marB="0" anchor="ctr"/>
                </a:tc>
                <a:tc>
                  <a:txBody>
                    <a:bodyPr/>
                    <a:lstStyle/>
                    <a:p>
                      <a:pPr marL="171450" indent="-171450" algn="l" rtl="0" fontAlgn="ctr">
                        <a:buFont typeface="Arial" panose="020B0604020202020204" pitchFamily="34" charset="0"/>
                        <a:buChar char="•"/>
                      </a:pPr>
                      <a:r>
                        <a:rPr lang="en-US" sz="900" u="none" strike="noStrike" dirty="0">
                          <a:effectLst/>
                        </a:rPr>
                        <a:t>Build complete, Testing In Progress in client environment (Nestle).</a:t>
                      </a:r>
                    </a:p>
                    <a:p>
                      <a:pPr marL="171450" marR="0" lvl="0" indent="-171450" algn="l" defTabSz="6858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900" u="none" strike="noStrike" kern="1200" dirty="0">
                          <a:solidFill>
                            <a:schemeClr val="dk1"/>
                          </a:solidFill>
                          <a:effectLst/>
                          <a:latin typeface="+mn-lt"/>
                          <a:ea typeface="+mn-ea"/>
                          <a:cs typeface="+mn-cs"/>
                        </a:rPr>
                        <a:t>Yet to make these code changes in AI </a:t>
                      </a:r>
                      <a:r>
                        <a:rPr lang="en-US" sz="900" u="none" strike="noStrike" kern="1200" dirty="0" err="1">
                          <a:solidFill>
                            <a:schemeClr val="dk1"/>
                          </a:solidFill>
                          <a:effectLst/>
                          <a:latin typeface="+mn-lt"/>
                          <a:ea typeface="+mn-ea"/>
                          <a:cs typeface="+mn-cs"/>
                        </a:rPr>
                        <a:t>boldplay</a:t>
                      </a:r>
                      <a:r>
                        <a:rPr lang="en-US" sz="900" u="none" strike="noStrike" kern="1200" dirty="0">
                          <a:solidFill>
                            <a:schemeClr val="dk1"/>
                          </a:solidFill>
                          <a:effectLst/>
                          <a:latin typeface="+mn-lt"/>
                          <a:ea typeface="+mn-ea"/>
                          <a:cs typeface="+mn-cs"/>
                        </a:rPr>
                        <a:t> environment and corresponding documentation updates due to capacity crunch</a:t>
                      </a:r>
                    </a:p>
                  </a:txBody>
                  <a:tcPr marL="2901" marR="2901" marT="2901" marB="0" anchor="ctr"/>
                </a:tc>
                <a:tc>
                  <a:txBody>
                    <a:bodyPr/>
                    <a:lstStyle/>
                    <a:p>
                      <a:pPr marL="0" indent="0" algn="ctr" rtl="0" fontAlgn="ctr">
                        <a:buFont typeface="Courier New" panose="02070309020205020404" pitchFamily="49" charset="0"/>
                        <a:buNone/>
                      </a:pPr>
                      <a:r>
                        <a:rPr lang="en-US" sz="900" u="none" strike="noStrike" kern="1200" dirty="0">
                          <a:solidFill>
                            <a:schemeClr val="dk1"/>
                          </a:solidFill>
                          <a:effectLst/>
                          <a:latin typeface="+mn-lt"/>
                          <a:ea typeface="+mn-ea"/>
                          <a:cs typeface="+mn-cs"/>
                        </a:rPr>
                        <a:t> </a:t>
                      </a:r>
                    </a:p>
                  </a:txBody>
                  <a:tcPr marL="2901" marR="2901" marT="2901" marB="0" anchor="ctr"/>
                </a:tc>
                <a:extLst>
                  <a:ext uri="{0D108BD9-81ED-4DB2-BD59-A6C34878D82A}">
                    <a16:rowId xmlns:a16="http://schemas.microsoft.com/office/drawing/2014/main" val="3563298059"/>
                  </a:ext>
                </a:extLst>
              </a:tr>
              <a:tr h="478788">
                <a:tc>
                  <a:txBody>
                    <a:bodyPr/>
                    <a:lstStyle/>
                    <a:p>
                      <a:pPr algn="ctr" rtl="0" fontAlgn="ctr"/>
                      <a:r>
                        <a:rPr lang="en-US" sz="800" b="0" i="0" u="none" strike="noStrike" dirty="0">
                          <a:solidFill>
                            <a:srgbClr val="000000"/>
                          </a:solidFill>
                          <a:effectLst/>
                          <a:latin typeface="Open Sans" panose="020B0606030504020204" pitchFamily="34" charset="0"/>
                        </a:rPr>
                        <a:t>3</a:t>
                      </a:r>
                    </a:p>
                  </a:txBody>
                  <a:tcPr marL="2901" marR="2901" marT="2901" marB="0" anchor="ctr"/>
                </a:tc>
                <a:tc>
                  <a:txBody>
                    <a:bodyPr/>
                    <a:lstStyle/>
                    <a:p>
                      <a:pPr marL="45720" marR="0" lvl="0" indent="0" algn="l" defTabSz="685800" rtl="0" eaLnBrk="1" fontAlgn="ctr" latinLnBrk="0" hangingPunct="1">
                        <a:lnSpc>
                          <a:spcPct val="100000"/>
                        </a:lnSpc>
                        <a:spcBef>
                          <a:spcPts val="0"/>
                        </a:spcBef>
                        <a:spcAft>
                          <a:spcPts val="1800"/>
                        </a:spcAft>
                        <a:buClrTx/>
                        <a:buSzTx/>
                        <a:buFontTx/>
                        <a:buNone/>
                        <a:tabLst/>
                        <a:defRPr/>
                      </a:pPr>
                      <a:r>
                        <a:rPr lang="en-US" sz="900" b="1" kern="1200" dirty="0"/>
                        <a:t>Azure PaaS </a:t>
                      </a:r>
                      <a:r>
                        <a:rPr lang="en-US" sz="900" b="1" kern="1200" dirty="0" err="1"/>
                        <a:t>EnvMaker</a:t>
                      </a:r>
                      <a:r>
                        <a:rPr lang="en-US" sz="900" b="1" kern="1200" dirty="0"/>
                        <a:t> enhancements:</a:t>
                      </a:r>
                    </a:p>
                    <a:p>
                      <a:pPr marL="217170" marR="0" lvl="0" indent="-171450" algn="l" defTabSz="685800" rtl="0" eaLnBrk="1" fontAlgn="ctr" latinLnBrk="0" hangingPunct="1">
                        <a:lnSpc>
                          <a:spcPct val="100000"/>
                        </a:lnSpc>
                        <a:spcBef>
                          <a:spcPts val="0"/>
                        </a:spcBef>
                        <a:spcAft>
                          <a:spcPts val="1800"/>
                        </a:spcAft>
                        <a:buClrTx/>
                        <a:buSzTx/>
                        <a:buFont typeface="Arial" panose="020B0604020202020204" pitchFamily="34" charset="0"/>
                        <a:buChar char="•"/>
                        <a:tabLst/>
                        <a:defRPr/>
                      </a:pPr>
                      <a:r>
                        <a:rPr lang="en-US" sz="900" b="1" kern="1200" dirty="0"/>
                        <a:t> </a:t>
                      </a:r>
                      <a:r>
                        <a:rPr lang="en-US" sz="9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Terraform based Environment Provision</a:t>
                      </a:r>
                      <a:endParaRPr lang="en-US" sz="900" b="0" kern="1200" dirty="0"/>
                    </a:p>
                  </a:txBody>
                  <a:tcPr marL="2901" marR="2901" marT="2901" marB="0" anchor="ctr"/>
                </a:tc>
                <a:tc>
                  <a:txBody>
                    <a:bodyPr/>
                    <a:lstStyle/>
                    <a:p>
                      <a:pPr marL="0" indent="0" algn="ctr" rtl="0" fontAlgn="ctr">
                        <a:buFont typeface="Courier New" panose="02070309020205020404" pitchFamily="49" charset="0"/>
                        <a:buNone/>
                      </a:pPr>
                      <a:r>
                        <a:rPr lang="en-US" sz="900" b="1" kern="1200" dirty="0">
                          <a:solidFill>
                            <a:schemeClr val="dk1"/>
                          </a:solidFill>
                          <a:latin typeface="+mn-lt"/>
                          <a:ea typeface="+mn-ea"/>
                          <a:cs typeface="+mn-cs"/>
                        </a:rPr>
                        <a:t>Enhancement</a:t>
                      </a:r>
                    </a:p>
                  </a:txBody>
                  <a:tcPr marL="2901" marR="2901" marT="2901" marB="0" anchor="ctr"/>
                </a:tc>
                <a:tc>
                  <a:txBody>
                    <a:bodyPr/>
                    <a:lstStyle/>
                    <a:p>
                      <a:pPr marL="0" indent="0" algn="ctr" rtl="0" fontAlgn="ctr">
                        <a:buFont typeface="Courier New" panose="02070309020205020404" pitchFamily="49" charset="0"/>
                        <a:buNone/>
                      </a:pPr>
                      <a:r>
                        <a:rPr lang="en-US" sz="900" b="0" kern="1200" dirty="0">
                          <a:solidFill>
                            <a:schemeClr val="dk1"/>
                          </a:solidFill>
                          <a:latin typeface="+mn-lt"/>
                          <a:ea typeface="+mn-ea"/>
                          <a:cs typeface="+mn-cs"/>
                        </a:rPr>
                        <a:t>Manu Saxena</a:t>
                      </a:r>
                    </a:p>
                  </a:txBody>
                  <a:tcPr marL="2901" marR="2901" marT="2901" marB="0" anchor="ctr"/>
                </a:tc>
                <a:tc>
                  <a:txBody>
                    <a:bodyPr/>
                    <a:lstStyle/>
                    <a:p>
                      <a:pPr marL="0" marR="0" lvl="0" indent="0" algn="l" rtl="0" eaLnBrk="1" fontAlgn="ctr" latinLnBrk="0" hangingPunct="1">
                        <a:lnSpc>
                          <a:spcPct val="100000"/>
                        </a:lnSpc>
                        <a:spcBef>
                          <a:spcPts val="0"/>
                        </a:spcBef>
                        <a:spcAft>
                          <a:spcPts val="0"/>
                        </a:spcAft>
                        <a:buClrTx/>
                        <a:buSzTx/>
                        <a:buFont typeface="Courier New" panose="02070309020205020404" pitchFamily="49" charset="0"/>
                        <a:buNone/>
                      </a:pPr>
                      <a:r>
                        <a:rPr kumimoji="0" lang="en-US" sz="900" b="0" i="0" u="none" strike="noStrike" kern="1200" cap="none" spc="0" normalizeH="0" baseline="0" noProof="0" dirty="0">
                          <a:ln>
                            <a:noFill/>
                          </a:ln>
                          <a:solidFill>
                            <a:srgbClr val="5C5C5C"/>
                          </a:solidFill>
                          <a:effectLst/>
                          <a:uLnTx/>
                          <a:uFillTx/>
                          <a:latin typeface="+mn-lt"/>
                          <a:ea typeface="+mn-ea"/>
                          <a:cs typeface="+mn-cs"/>
                        </a:rPr>
                        <a:t>Planned by </a:t>
                      </a:r>
                      <a:r>
                        <a:rPr lang="en-US" sz="900" b="0" i="0" u="none" strike="noStrike" kern="1200" cap="none" spc="0" normalizeH="0" baseline="0" noProof="0" dirty="0">
                          <a:ln>
                            <a:noFill/>
                          </a:ln>
                          <a:solidFill>
                            <a:srgbClr val="5C5C5C"/>
                          </a:solidFill>
                          <a:effectLst/>
                          <a:uLnTx/>
                          <a:uFillTx/>
                          <a:latin typeface="+mn-lt"/>
                          <a:ea typeface="+mn-ea"/>
                          <a:cs typeface="+mn-cs"/>
                        </a:rPr>
                        <a:t>December 2021</a:t>
                      </a:r>
                      <a:endParaRPr kumimoji="0" lang="en-US" sz="900" b="0" i="0" u="none" strike="noStrike" kern="1200" cap="none" spc="0" normalizeH="0" baseline="0" noProof="0" dirty="0">
                        <a:ln>
                          <a:noFill/>
                        </a:ln>
                        <a:solidFill>
                          <a:srgbClr val="5C5C5C"/>
                        </a:solidFill>
                        <a:effectLst/>
                        <a:uLnTx/>
                        <a:uFillTx/>
                        <a:latin typeface="+mn-lt"/>
                        <a:ea typeface="+mn-ea"/>
                        <a:cs typeface="+mn-cs"/>
                      </a:endParaRPr>
                    </a:p>
                  </a:txBody>
                  <a:tcPr marL="2901" marR="2901" marT="2901" marB="0" anchor="ctr"/>
                </a:tc>
                <a:tc>
                  <a:txBody>
                    <a:bodyPr/>
                    <a:lstStyle/>
                    <a:p>
                      <a:pPr marL="0" indent="0" algn="ctr" rtl="0" fontAlgn="ctr">
                        <a:buFont typeface="Courier New" panose="02070309020205020404" pitchFamily="49" charset="0"/>
                        <a:buNone/>
                      </a:pPr>
                      <a:endParaRPr lang="en-US" sz="900" u="none" strike="noStrike" kern="1200" dirty="0">
                        <a:solidFill>
                          <a:schemeClr val="dk1"/>
                        </a:solidFill>
                        <a:effectLst/>
                        <a:latin typeface="+mn-lt"/>
                        <a:ea typeface="+mn-ea"/>
                        <a:cs typeface="+mn-cs"/>
                      </a:endParaRPr>
                    </a:p>
                  </a:txBody>
                  <a:tcPr marL="2901" marR="2901" marT="2901" marB="0" anchor="ctr"/>
                </a:tc>
                <a:extLst>
                  <a:ext uri="{0D108BD9-81ED-4DB2-BD59-A6C34878D82A}">
                    <a16:rowId xmlns:a16="http://schemas.microsoft.com/office/drawing/2014/main" val="2830214532"/>
                  </a:ext>
                </a:extLst>
              </a:tr>
              <a:tr h="649995">
                <a:tc>
                  <a:txBody>
                    <a:bodyPr/>
                    <a:lstStyle/>
                    <a:p>
                      <a:pPr algn="ctr" rtl="0" fontAlgn="ctr"/>
                      <a:r>
                        <a:rPr lang="en-US" sz="800" b="0" i="0" u="none" strike="noStrike" dirty="0">
                          <a:solidFill>
                            <a:srgbClr val="000000"/>
                          </a:solidFill>
                          <a:effectLst/>
                          <a:latin typeface="Open Sans" panose="020B0606030504020204" pitchFamily="34" charset="0"/>
                        </a:rPr>
                        <a:t>4</a:t>
                      </a:r>
                    </a:p>
                  </a:txBody>
                  <a:tcPr marL="2901" marR="2901" marT="2901" marB="0" anchor="ctr"/>
                </a:tc>
                <a:tc>
                  <a:txBody>
                    <a:bodyPr/>
                    <a:lstStyle/>
                    <a:p>
                      <a:pPr marL="45720" marR="0" lvl="0" indent="0" algn="l" defTabSz="685800" rtl="0" eaLnBrk="1" fontAlgn="ctr" latinLnBrk="0" hangingPunct="1">
                        <a:lnSpc>
                          <a:spcPct val="100000"/>
                        </a:lnSpc>
                        <a:spcBef>
                          <a:spcPts val="0"/>
                        </a:spcBef>
                        <a:spcAft>
                          <a:spcPts val="1800"/>
                        </a:spcAft>
                        <a:buClrTx/>
                        <a:buSzTx/>
                        <a:buFontTx/>
                        <a:buNone/>
                        <a:tabLst/>
                        <a:defRPr/>
                      </a:pPr>
                      <a:r>
                        <a:rPr lang="en-US" sz="900" b="1" kern="1200" dirty="0"/>
                        <a:t>Azure Monitoring Assistant– </a:t>
                      </a:r>
                      <a:r>
                        <a:rPr lang="en-US" sz="900" b="0" kern="1200" dirty="0"/>
                        <a:t>Perform ADF real time monitoring with built in analytics based on historical trend</a:t>
                      </a:r>
                      <a:endParaRPr lang="en-US" sz="900" b="0" kern="12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txBody>
                  <a:tcPr marL="2901" marR="2901" marT="2901" marB="0" anchor="ctr"/>
                </a:tc>
                <a:tc>
                  <a:txBody>
                    <a:bodyPr/>
                    <a:lstStyle/>
                    <a:p>
                      <a:pPr marL="0" indent="0" algn="ctr" rtl="0" fontAlgn="ctr">
                        <a:buFont typeface="Courier New" panose="02070309020205020404" pitchFamily="49" charset="0"/>
                        <a:buNone/>
                      </a:pPr>
                      <a:r>
                        <a:rPr lang="en-US" sz="900" b="1" kern="1200" dirty="0">
                          <a:solidFill>
                            <a:schemeClr val="dk1"/>
                          </a:solidFill>
                          <a:latin typeface="+mn-lt"/>
                          <a:ea typeface="+mn-ea"/>
                          <a:cs typeface="+mn-cs"/>
                        </a:rPr>
                        <a:t>New</a:t>
                      </a:r>
                    </a:p>
                  </a:txBody>
                  <a:tcPr marL="2901" marR="2901" marT="2901" marB="0" anchor="ctr"/>
                </a:tc>
                <a:tc>
                  <a:txBody>
                    <a:bodyPr/>
                    <a:lstStyle/>
                    <a:p>
                      <a:pPr marL="0" indent="0" algn="ctr" rtl="0" fontAlgn="ctr">
                        <a:buFont typeface="Courier New" panose="02070309020205020404" pitchFamily="49" charset="0"/>
                        <a:buNone/>
                      </a:pPr>
                      <a:r>
                        <a:rPr lang="en-US" sz="900" b="0" kern="1200" dirty="0">
                          <a:solidFill>
                            <a:schemeClr val="dk1"/>
                          </a:solidFill>
                          <a:latin typeface="+mn-lt"/>
                          <a:ea typeface="+mn-ea"/>
                          <a:cs typeface="+mn-cs"/>
                        </a:rPr>
                        <a:t>Shivansh Pandey</a:t>
                      </a:r>
                    </a:p>
                    <a:p>
                      <a:pPr marL="0" indent="0" algn="ctr" rtl="0" fontAlgn="ctr">
                        <a:buFont typeface="Courier New" panose="02070309020205020404" pitchFamily="49" charset="0"/>
                        <a:buNone/>
                      </a:pPr>
                      <a:r>
                        <a:rPr lang="en-US" sz="900" b="0" kern="1200" dirty="0">
                          <a:solidFill>
                            <a:schemeClr val="dk1"/>
                          </a:solidFill>
                          <a:latin typeface="+mn-lt"/>
                          <a:ea typeface="+mn-ea"/>
                          <a:cs typeface="+mn-cs"/>
                        </a:rPr>
                        <a:t>Anuj Sharma</a:t>
                      </a:r>
                    </a:p>
                  </a:txBody>
                  <a:tcPr marL="2901" marR="2901" marT="2901" marB="0" anchor="ctr"/>
                </a:tc>
                <a:tc>
                  <a:txBody>
                    <a:bodyPr/>
                    <a:lstStyle/>
                    <a:p>
                      <a:pPr marL="0" marR="0" lvl="0" indent="0" algn="l" rtl="0" eaLnBrk="1" fontAlgn="ctr" latinLnBrk="0" hangingPunct="1">
                        <a:lnSpc>
                          <a:spcPct val="100000"/>
                        </a:lnSpc>
                        <a:spcBef>
                          <a:spcPts val="0"/>
                        </a:spcBef>
                        <a:spcAft>
                          <a:spcPts val="0"/>
                        </a:spcAft>
                        <a:buClrTx/>
                        <a:buSzTx/>
                        <a:buFont typeface="Courier New" panose="02070309020205020404" pitchFamily="49" charset="0"/>
                        <a:buNone/>
                      </a:pPr>
                      <a:r>
                        <a:rPr lang="en-US" sz="900" u="none" strike="noStrike" kern="1200" dirty="0">
                          <a:solidFill>
                            <a:schemeClr val="dk1"/>
                          </a:solidFill>
                          <a:effectLst/>
                          <a:latin typeface="+mn-lt"/>
                          <a:ea typeface="+mn-ea"/>
                          <a:cs typeface="+mn-cs"/>
                        </a:rPr>
                        <a:t>DFTE </a:t>
                      </a:r>
                      <a:r>
                        <a:rPr kumimoji="0" lang="en-US" sz="900" b="0" i="0" u="none" strike="noStrike" kern="1200" cap="none" spc="0" normalizeH="0" baseline="0" noProof="0" dirty="0">
                          <a:ln>
                            <a:noFill/>
                          </a:ln>
                          <a:solidFill>
                            <a:srgbClr val="5C5C5C"/>
                          </a:solidFill>
                          <a:effectLst/>
                          <a:uLnTx/>
                          <a:uFillTx/>
                          <a:latin typeface="+mn-lt"/>
                          <a:ea typeface="+mn-ea"/>
                          <a:cs typeface="+mn-cs"/>
                        </a:rPr>
                        <a:t>Planned by </a:t>
                      </a:r>
                      <a:r>
                        <a:rPr lang="en-US" sz="900" b="0" i="0" u="none" strike="noStrike" kern="1200" cap="none" spc="0" normalizeH="0" baseline="0" noProof="0" dirty="0">
                          <a:ln>
                            <a:noFill/>
                          </a:ln>
                          <a:solidFill>
                            <a:srgbClr val="5C5C5C"/>
                          </a:solidFill>
                          <a:effectLst/>
                          <a:uLnTx/>
                          <a:uFillTx/>
                          <a:latin typeface="+mn-lt"/>
                          <a:ea typeface="+mn-ea"/>
                          <a:cs typeface="+mn-cs"/>
                        </a:rPr>
                        <a:t>December 2021</a:t>
                      </a:r>
                      <a:endParaRPr kumimoji="0" lang="en-US" sz="900" b="0" i="0" u="none" strike="noStrike" kern="1200" cap="none" spc="0" normalizeH="0" baseline="0" noProof="0" dirty="0">
                        <a:ln>
                          <a:noFill/>
                        </a:ln>
                        <a:solidFill>
                          <a:srgbClr val="5C5C5C"/>
                        </a:solidFill>
                        <a:effectLst/>
                        <a:uLnTx/>
                        <a:uFillTx/>
                        <a:latin typeface="+mn-lt"/>
                        <a:ea typeface="+mn-ea"/>
                        <a:cs typeface="+mn-cs"/>
                      </a:endParaRPr>
                    </a:p>
                  </a:txBody>
                  <a:tcPr marL="2901" marR="2901" marT="2901" marB="0" anchor="ctr"/>
                </a:tc>
                <a:tc>
                  <a:txBody>
                    <a:bodyPr/>
                    <a:lstStyle/>
                    <a:p>
                      <a:pPr marL="0" indent="0" algn="ctr" rtl="0" fontAlgn="ctr">
                        <a:buFont typeface="Courier New" panose="02070309020205020404" pitchFamily="49" charset="0"/>
                        <a:buNone/>
                      </a:pPr>
                      <a:endParaRPr lang="en-US" sz="900" u="none" strike="noStrike" kern="1200" dirty="0">
                        <a:solidFill>
                          <a:schemeClr val="dk1"/>
                        </a:solidFill>
                        <a:effectLst/>
                        <a:latin typeface="+mn-lt"/>
                        <a:ea typeface="+mn-ea"/>
                        <a:cs typeface="+mn-cs"/>
                      </a:endParaRPr>
                    </a:p>
                  </a:txBody>
                  <a:tcPr marL="2901" marR="2901" marT="2901" marB="0" anchor="ctr"/>
                </a:tc>
                <a:extLst>
                  <a:ext uri="{0D108BD9-81ED-4DB2-BD59-A6C34878D82A}">
                    <a16:rowId xmlns:a16="http://schemas.microsoft.com/office/drawing/2014/main" val="1106760584"/>
                  </a:ext>
                </a:extLst>
              </a:tr>
              <a:tr h="484743">
                <a:tc>
                  <a:txBody>
                    <a:bodyPr/>
                    <a:lstStyle/>
                    <a:p>
                      <a:pPr algn="ctr" rtl="0" fontAlgn="ctr"/>
                      <a:r>
                        <a:rPr lang="en-US" sz="800" b="0" i="0" u="none" strike="noStrike" dirty="0">
                          <a:solidFill>
                            <a:srgbClr val="000000"/>
                          </a:solidFill>
                          <a:effectLst/>
                          <a:latin typeface="Open Sans" panose="020B0606030504020204" pitchFamily="34" charset="0"/>
                        </a:rPr>
                        <a:t>5</a:t>
                      </a:r>
                    </a:p>
                  </a:txBody>
                  <a:tcPr marL="2901" marR="2901" marT="2901" marB="0" anchor="ctr"/>
                </a:tc>
                <a:tc>
                  <a:txBody>
                    <a:bodyPr/>
                    <a:lstStyle/>
                    <a:p>
                      <a:pPr marL="45720" marR="0" lvl="0" indent="0" algn="l" defTabSz="685800" rtl="0" eaLnBrk="1" fontAlgn="ctr" latinLnBrk="0" hangingPunct="1">
                        <a:lnSpc>
                          <a:spcPct val="100000"/>
                        </a:lnSpc>
                        <a:spcBef>
                          <a:spcPts val="0"/>
                        </a:spcBef>
                        <a:spcAft>
                          <a:spcPts val="1800"/>
                        </a:spcAft>
                        <a:buClrTx/>
                        <a:buSzTx/>
                        <a:buFontTx/>
                        <a:buNone/>
                        <a:tabLst/>
                        <a:defRPr/>
                      </a:pPr>
                      <a:r>
                        <a:rPr lang="en-US" sz="900" b="1" u="none" strike="noStrike" kern="1200" dirty="0">
                          <a:solidFill>
                            <a:schemeClr val="dk1"/>
                          </a:solidFill>
                          <a:effectLst/>
                          <a:latin typeface="+mn-lt"/>
                          <a:ea typeface="+mn-ea"/>
                          <a:cs typeface="+mn-cs"/>
                        </a:rPr>
                        <a:t>Azure Encrypter - </a:t>
                      </a:r>
                      <a:r>
                        <a:rPr lang="en-US" sz="900" b="0" kern="1200" dirty="0">
                          <a:solidFill>
                            <a:schemeClr val="dk1"/>
                          </a:solidFill>
                          <a:latin typeface="+mn-lt"/>
                          <a:ea typeface="+mn-ea"/>
                          <a:cs typeface="+mn-cs"/>
                        </a:rPr>
                        <a:t>Spark based Ingestion framework which encrypts the data at rest / in transit </a:t>
                      </a:r>
                    </a:p>
                  </a:txBody>
                  <a:tcPr marL="2901" marR="2901" marT="2901" marB="0" anchor="ctr"/>
                </a:tc>
                <a:tc>
                  <a:txBody>
                    <a:bodyPr/>
                    <a:lstStyle/>
                    <a:p>
                      <a:pPr marL="0" indent="0" algn="ctr" rtl="0" fontAlgn="ctr">
                        <a:buFont typeface="Courier New" panose="02070309020205020404" pitchFamily="49" charset="0"/>
                        <a:buNone/>
                      </a:pPr>
                      <a:r>
                        <a:rPr lang="en-US" sz="900" b="1" kern="1200" dirty="0">
                          <a:solidFill>
                            <a:schemeClr val="dk1"/>
                          </a:solidFill>
                          <a:latin typeface="+mn-lt"/>
                          <a:ea typeface="+mn-ea"/>
                          <a:cs typeface="+mn-cs"/>
                        </a:rPr>
                        <a:t>New</a:t>
                      </a:r>
                    </a:p>
                  </a:txBody>
                  <a:tcPr marL="2901" marR="2901" marT="2901" marB="0" anchor="ctr"/>
                </a:tc>
                <a:tc>
                  <a:txBody>
                    <a:bodyPr/>
                    <a:lstStyle/>
                    <a:p>
                      <a:pPr marL="0" indent="0" algn="ctr" rtl="0" fontAlgn="ctr">
                        <a:buFont typeface="Courier New" panose="02070309020205020404" pitchFamily="49" charset="0"/>
                        <a:buNone/>
                      </a:pPr>
                      <a:r>
                        <a:rPr lang="en-US" sz="900" b="0" kern="1200" dirty="0">
                          <a:solidFill>
                            <a:schemeClr val="dk1"/>
                          </a:solidFill>
                          <a:latin typeface="+mn-lt"/>
                          <a:ea typeface="+mn-ea"/>
                          <a:cs typeface="+mn-cs"/>
                        </a:rPr>
                        <a:t>Anuj Sharma</a:t>
                      </a:r>
                    </a:p>
                    <a:p>
                      <a:pPr marL="0" indent="0" algn="ctr" rtl="0" fontAlgn="ctr">
                        <a:buFont typeface="Courier New" panose="02070309020205020404" pitchFamily="49" charset="0"/>
                        <a:buNone/>
                      </a:pPr>
                      <a:r>
                        <a:rPr lang="en-US" sz="900" b="0" kern="1200" dirty="0">
                          <a:solidFill>
                            <a:schemeClr val="dk1"/>
                          </a:solidFill>
                          <a:latin typeface="+mn-lt"/>
                          <a:ea typeface="+mn-ea"/>
                          <a:cs typeface="+mn-cs"/>
                        </a:rPr>
                        <a:t>Avishek Chatterjee</a:t>
                      </a:r>
                    </a:p>
                  </a:txBody>
                  <a:tcPr marL="2901" marR="2901" marT="2901" marB="0" anchor="ctr"/>
                </a:tc>
                <a:tc>
                  <a:txBody>
                    <a:bodyPr/>
                    <a:lstStyle/>
                    <a:p>
                      <a:pPr marL="0" marR="0" lvl="0" indent="0" algn="l" rtl="0" eaLnBrk="1" fontAlgn="ctr" latinLnBrk="0" hangingPunct="1">
                        <a:lnSpc>
                          <a:spcPct val="100000"/>
                        </a:lnSpc>
                        <a:spcBef>
                          <a:spcPts val="0"/>
                        </a:spcBef>
                        <a:spcAft>
                          <a:spcPts val="0"/>
                        </a:spcAft>
                        <a:buClrTx/>
                        <a:buSzTx/>
                        <a:buFont typeface="Courier New" panose="02070309020205020404" pitchFamily="49" charset="0"/>
                        <a:buNone/>
                      </a:pPr>
                      <a:r>
                        <a:rPr kumimoji="0" lang="en-US" sz="900" b="0" i="0" u="none" strike="noStrike" kern="1200" cap="none" spc="0" normalizeH="0" baseline="0" noProof="0" dirty="0">
                          <a:ln>
                            <a:noFill/>
                          </a:ln>
                          <a:solidFill>
                            <a:srgbClr val="5C5C5C"/>
                          </a:solidFill>
                          <a:effectLst/>
                          <a:uLnTx/>
                          <a:uFillTx/>
                          <a:latin typeface="+mn-lt"/>
                          <a:ea typeface="+mn-ea"/>
                          <a:cs typeface="+mn-cs"/>
                        </a:rPr>
                        <a:t>DFTE Planned by October 2021</a:t>
                      </a:r>
                    </a:p>
                  </a:txBody>
                  <a:tcPr marL="2901" marR="2901" marT="2901" marB="0" anchor="ctr"/>
                </a:tc>
                <a:tc>
                  <a:txBody>
                    <a:bodyPr/>
                    <a:lstStyle/>
                    <a:p>
                      <a:pPr marL="0" indent="0" algn="ctr" rtl="0" fontAlgn="ctr">
                        <a:buFont typeface="Courier New" panose="02070309020205020404" pitchFamily="49" charset="0"/>
                        <a:buNone/>
                      </a:pPr>
                      <a:endParaRPr lang="en-US" sz="900" u="none" strike="noStrike" kern="1200" dirty="0">
                        <a:solidFill>
                          <a:schemeClr val="dk1"/>
                        </a:solidFill>
                        <a:effectLst/>
                        <a:latin typeface="+mn-lt"/>
                        <a:ea typeface="+mn-ea"/>
                        <a:cs typeface="+mn-cs"/>
                      </a:endParaRPr>
                    </a:p>
                  </a:txBody>
                  <a:tcPr marL="2901" marR="2901" marT="2901" marB="0" anchor="ctr"/>
                </a:tc>
                <a:extLst>
                  <a:ext uri="{0D108BD9-81ED-4DB2-BD59-A6C34878D82A}">
                    <a16:rowId xmlns:a16="http://schemas.microsoft.com/office/drawing/2014/main" val="1551526541"/>
                  </a:ext>
                </a:extLst>
              </a:tr>
              <a:tr h="765401">
                <a:tc>
                  <a:txBody>
                    <a:bodyPr/>
                    <a:lstStyle/>
                    <a:p>
                      <a:pPr algn="ctr" rtl="0" fontAlgn="ctr"/>
                      <a:r>
                        <a:rPr lang="en-US" sz="800" b="0" i="0" u="none" strike="noStrike" dirty="0">
                          <a:solidFill>
                            <a:srgbClr val="000000"/>
                          </a:solidFill>
                          <a:effectLst/>
                          <a:latin typeface="Open Sans" panose="020B0606030504020204" pitchFamily="34" charset="0"/>
                        </a:rPr>
                        <a:t>6</a:t>
                      </a:r>
                    </a:p>
                  </a:txBody>
                  <a:tcPr marL="2901" marR="2901" marT="2901" marB="0" anchor="ctr"/>
                </a:tc>
                <a:tc>
                  <a:txBody>
                    <a:bodyPr/>
                    <a:lstStyle/>
                    <a:p>
                      <a:pPr marL="45720" marR="0" lvl="0" indent="0" algn="l" defTabSz="685800" rtl="0" eaLnBrk="1" fontAlgn="ctr" latinLnBrk="0" hangingPunct="1">
                        <a:lnSpc>
                          <a:spcPct val="100000"/>
                        </a:lnSpc>
                        <a:spcBef>
                          <a:spcPts val="0"/>
                        </a:spcBef>
                        <a:spcAft>
                          <a:spcPts val="1800"/>
                        </a:spcAft>
                        <a:buClrTx/>
                        <a:buSzTx/>
                        <a:buFontTx/>
                        <a:buNone/>
                        <a:tabLst/>
                        <a:defRPr/>
                      </a:pPr>
                      <a:r>
                        <a:rPr lang="en-US" sz="900" b="1" kern="1200" dirty="0">
                          <a:solidFill>
                            <a:schemeClr val="dk1"/>
                          </a:solidFill>
                          <a:latin typeface="+mn-lt"/>
                          <a:ea typeface="+mn-ea"/>
                          <a:cs typeface="+mn-cs"/>
                        </a:rPr>
                        <a:t>&lt;Appliance Offload Asset 1&gt; - </a:t>
                      </a:r>
                      <a:r>
                        <a:rPr lang="en-US" sz="900" b="0" kern="1200" dirty="0">
                          <a:solidFill>
                            <a:schemeClr val="dk1"/>
                          </a:solidFill>
                          <a:latin typeface="+mn-lt"/>
                          <a:ea typeface="+mn-ea"/>
                          <a:cs typeface="+mn-cs"/>
                        </a:rPr>
                        <a:t>Python based utility to convert Informatica ETL mappings to ADF pipelines</a:t>
                      </a:r>
                      <a:endParaRPr lang="en-US" sz="900" b="1" kern="1200" dirty="0">
                        <a:solidFill>
                          <a:schemeClr val="dk1"/>
                        </a:solidFill>
                        <a:latin typeface="+mn-lt"/>
                        <a:ea typeface="+mn-ea"/>
                        <a:cs typeface="+mn-cs"/>
                      </a:endParaRPr>
                    </a:p>
                  </a:txBody>
                  <a:tcPr marL="2901" marR="2901" marT="2901" marB="0" anchor="ctr"/>
                </a:tc>
                <a:tc>
                  <a:txBody>
                    <a:bodyPr/>
                    <a:lstStyle/>
                    <a:p>
                      <a:pPr marL="0" indent="0" algn="ctr" rtl="0" fontAlgn="ctr">
                        <a:buFont typeface="Courier New" panose="02070309020205020404" pitchFamily="49" charset="0"/>
                        <a:buNone/>
                      </a:pPr>
                      <a:r>
                        <a:rPr lang="en-US" sz="900" b="1" kern="1200" dirty="0">
                          <a:solidFill>
                            <a:schemeClr val="dk1"/>
                          </a:solidFill>
                          <a:latin typeface="+mn-lt"/>
                          <a:ea typeface="+mn-ea"/>
                          <a:cs typeface="+mn-cs"/>
                        </a:rPr>
                        <a:t>New</a:t>
                      </a:r>
                    </a:p>
                  </a:txBody>
                  <a:tcPr marL="2901" marR="2901" marT="2901" marB="0" anchor="ctr"/>
                </a:tc>
                <a:tc>
                  <a:txBody>
                    <a:bodyPr/>
                    <a:lstStyle/>
                    <a:p>
                      <a:pPr marL="0" indent="0" algn="ctr" rtl="0" fontAlgn="ctr">
                        <a:buFont typeface="Courier New" panose="02070309020205020404" pitchFamily="49" charset="0"/>
                        <a:buNone/>
                      </a:pPr>
                      <a:r>
                        <a:rPr lang="en-US" sz="900" b="0" kern="1200" dirty="0">
                          <a:solidFill>
                            <a:schemeClr val="dk1"/>
                          </a:solidFill>
                          <a:latin typeface="+mn-lt"/>
                          <a:ea typeface="+mn-ea"/>
                          <a:cs typeface="+mn-cs"/>
                        </a:rPr>
                        <a:t>Pradeep Penumarthy</a:t>
                      </a:r>
                    </a:p>
                    <a:p>
                      <a:pPr marL="0" indent="0" algn="ctr" rtl="0" fontAlgn="ctr">
                        <a:buFont typeface="Courier New" panose="02070309020205020404" pitchFamily="49" charset="0"/>
                        <a:buNone/>
                      </a:pPr>
                      <a:r>
                        <a:rPr lang="en-US" sz="900" b="0" kern="1200" dirty="0">
                          <a:solidFill>
                            <a:schemeClr val="dk1"/>
                          </a:solidFill>
                          <a:latin typeface="+mn-lt"/>
                          <a:ea typeface="+mn-ea"/>
                          <a:cs typeface="+mn-cs"/>
                        </a:rPr>
                        <a:t>Samyuktha Hari</a:t>
                      </a:r>
                    </a:p>
                    <a:p>
                      <a:pPr marL="0" indent="0" algn="ctr" rtl="0" fontAlgn="ctr">
                        <a:buFont typeface="Courier New" panose="02070309020205020404" pitchFamily="49" charset="0"/>
                        <a:buNone/>
                      </a:pPr>
                      <a:r>
                        <a:rPr lang="en-US" sz="900" b="0" kern="1200" dirty="0">
                          <a:solidFill>
                            <a:schemeClr val="dk1"/>
                          </a:solidFill>
                          <a:latin typeface="+mn-lt"/>
                          <a:ea typeface="+mn-ea"/>
                          <a:cs typeface="+mn-cs"/>
                        </a:rPr>
                        <a:t>Sushmita</a:t>
                      </a:r>
                    </a:p>
                    <a:p>
                      <a:pPr marL="0" indent="0" algn="ctr" rtl="0" fontAlgn="ctr">
                        <a:buFont typeface="Courier New" panose="02070309020205020404" pitchFamily="49" charset="0"/>
                        <a:buNone/>
                      </a:pPr>
                      <a:r>
                        <a:rPr lang="en-US" sz="900" b="0" kern="1200" dirty="0" err="1">
                          <a:solidFill>
                            <a:schemeClr val="dk1"/>
                          </a:solidFill>
                          <a:latin typeface="+mn-lt"/>
                          <a:ea typeface="+mn-ea"/>
                          <a:cs typeface="+mn-cs"/>
                        </a:rPr>
                        <a:t>Arushi</a:t>
                      </a:r>
                      <a:r>
                        <a:rPr lang="en-US" sz="900" b="0" kern="1200" dirty="0">
                          <a:solidFill>
                            <a:schemeClr val="dk1"/>
                          </a:solidFill>
                          <a:latin typeface="+mn-lt"/>
                          <a:ea typeface="+mn-ea"/>
                          <a:cs typeface="+mn-cs"/>
                        </a:rPr>
                        <a:t> Gupta</a:t>
                      </a:r>
                    </a:p>
                  </a:txBody>
                  <a:tcPr marL="2901" marR="2901" marT="2901" marB="0" anchor="ctr"/>
                </a:tc>
                <a:tc>
                  <a:txBody>
                    <a:bodyPr/>
                    <a:lstStyle/>
                    <a:p>
                      <a:pPr marL="0" marR="0" lvl="0" indent="0" algn="l"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lang="en-US" sz="900" u="none" strike="noStrike" kern="1200" dirty="0">
                          <a:solidFill>
                            <a:schemeClr val="dk1"/>
                          </a:solidFill>
                          <a:effectLst/>
                          <a:latin typeface="+mn-lt"/>
                          <a:ea typeface="+mn-ea"/>
                          <a:cs typeface="+mn-cs"/>
                        </a:rPr>
                        <a:t>DFTE </a:t>
                      </a:r>
                      <a:r>
                        <a:rPr kumimoji="0" lang="en-US" sz="900" b="0" i="0" u="none" strike="noStrike" kern="1200" cap="none" spc="0" normalizeH="0" baseline="0" noProof="0" dirty="0">
                          <a:ln>
                            <a:noFill/>
                          </a:ln>
                          <a:solidFill>
                            <a:srgbClr val="5C5C5C"/>
                          </a:solidFill>
                          <a:effectLst/>
                          <a:uLnTx/>
                          <a:uFillTx/>
                          <a:latin typeface="+mn-lt"/>
                          <a:ea typeface="+mn-ea"/>
                          <a:cs typeface="+mn-cs"/>
                        </a:rPr>
                        <a:t>Planned by </a:t>
                      </a:r>
                      <a:r>
                        <a:rPr lang="en-US" sz="900" b="0" i="0" u="none" strike="noStrike" kern="1200" cap="none" spc="0" normalizeH="0" baseline="0" noProof="0" dirty="0">
                          <a:ln>
                            <a:noFill/>
                          </a:ln>
                          <a:solidFill>
                            <a:srgbClr val="5C5C5C"/>
                          </a:solidFill>
                          <a:effectLst/>
                          <a:uLnTx/>
                          <a:uFillTx/>
                          <a:latin typeface="+mn-lt"/>
                          <a:ea typeface="+mn-ea"/>
                          <a:cs typeface="+mn-cs"/>
                        </a:rPr>
                        <a:t>December 2021</a:t>
                      </a:r>
                      <a:endParaRPr kumimoji="0" lang="en-US" sz="900" b="0" i="0" u="none" strike="noStrike" kern="1200" cap="none" spc="0" normalizeH="0" baseline="0" noProof="0" dirty="0">
                        <a:ln>
                          <a:noFill/>
                        </a:ln>
                        <a:solidFill>
                          <a:srgbClr val="5C5C5C"/>
                        </a:solidFill>
                        <a:effectLst/>
                        <a:uLnTx/>
                        <a:uFillTx/>
                        <a:latin typeface="+mn-lt"/>
                        <a:ea typeface="+mn-ea"/>
                        <a:cs typeface="+mn-cs"/>
                      </a:endParaRPr>
                    </a:p>
                    <a:p>
                      <a:pPr marL="0" marR="0" lvl="0" indent="0" algn="l" rtl="0" eaLnBrk="1" fontAlgn="ctr" latinLnBrk="0" hangingPunct="1">
                        <a:lnSpc>
                          <a:spcPct val="100000"/>
                        </a:lnSpc>
                        <a:spcBef>
                          <a:spcPts val="0"/>
                        </a:spcBef>
                        <a:spcAft>
                          <a:spcPts val="0"/>
                        </a:spcAft>
                        <a:buClrTx/>
                        <a:buSzTx/>
                        <a:buFont typeface="Courier New" panose="02070309020205020404" pitchFamily="49" charset="0"/>
                        <a:buNone/>
                      </a:pPr>
                      <a:endParaRPr kumimoji="0" lang="en-US" sz="900" b="0" i="0" u="none" strike="noStrike" kern="1200" cap="none" spc="0" normalizeH="0" baseline="0" noProof="0" dirty="0">
                        <a:ln>
                          <a:noFill/>
                        </a:ln>
                        <a:solidFill>
                          <a:srgbClr val="5C5C5C"/>
                        </a:solidFill>
                        <a:effectLst/>
                        <a:uLnTx/>
                        <a:uFillTx/>
                        <a:latin typeface="+mn-lt"/>
                        <a:ea typeface="+mn-ea"/>
                        <a:cs typeface="+mn-cs"/>
                      </a:endParaRPr>
                    </a:p>
                  </a:txBody>
                  <a:tcPr marL="2901" marR="2901" marT="2901" marB="0" anchor="ctr"/>
                </a:tc>
                <a:tc>
                  <a:txBody>
                    <a:bodyPr/>
                    <a:lstStyle/>
                    <a:p>
                      <a:pPr marL="0" indent="0" algn="ctr" rtl="0" fontAlgn="ctr">
                        <a:buFont typeface="Courier New" panose="02070309020205020404" pitchFamily="49" charset="0"/>
                        <a:buNone/>
                      </a:pPr>
                      <a:endParaRPr lang="en-US" sz="900" u="none" strike="noStrike" kern="1200" dirty="0">
                        <a:solidFill>
                          <a:schemeClr val="dk1"/>
                        </a:solidFill>
                        <a:effectLst/>
                        <a:latin typeface="+mn-lt"/>
                        <a:ea typeface="+mn-ea"/>
                        <a:cs typeface="+mn-cs"/>
                      </a:endParaRPr>
                    </a:p>
                  </a:txBody>
                  <a:tcPr marL="2901" marR="2901" marT="2901" marB="0" anchor="ctr"/>
                </a:tc>
                <a:extLst>
                  <a:ext uri="{0D108BD9-81ED-4DB2-BD59-A6C34878D82A}">
                    <a16:rowId xmlns:a16="http://schemas.microsoft.com/office/drawing/2014/main" val="943121212"/>
                  </a:ext>
                </a:extLst>
              </a:tr>
              <a:tr h="820398">
                <a:tc>
                  <a:txBody>
                    <a:bodyPr/>
                    <a:lstStyle/>
                    <a:p>
                      <a:pPr algn="ctr" rtl="0" fontAlgn="ctr"/>
                      <a:r>
                        <a:rPr lang="en-US" sz="800" b="0" i="0" u="none" strike="noStrike" dirty="0">
                          <a:solidFill>
                            <a:srgbClr val="000000"/>
                          </a:solidFill>
                          <a:effectLst/>
                          <a:latin typeface="Open Sans" panose="020B0606030504020204" pitchFamily="34" charset="0"/>
                        </a:rPr>
                        <a:t>7</a:t>
                      </a:r>
                    </a:p>
                  </a:txBody>
                  <a:tcPr marL="2901" marR="2901" marT="2901" marB="0" anchor="ctr"/>
                </a:tc>
                <a:tc>
                  <a:txBody>
                    <a:bodyPr/>
                    <a:lstStyle/>
                    <a:p>
                      <a:pPr marL="45720" marR="0" lvl="0" indent="0" algn="l" defTabSz="685800" rtl="0" eaLnBrk="1" fontAlgn="ctr" latinLnBrk="0" hangingPunct="1">
                        <a:lnSpc>
                          <a:spcPct val="100000"/>
                        </a:lnSpc>
                        <a:spcBef>
                          <a:spcPts val="0"/>
                        </a:spcBef>
                        <a:spcAft>
                          <a:spcPts val="1800"/>
                        </a:spcAft>
                        <a:buClrTx/>
                        <a:buSzTx/>
                        <a:buFontTx/>
                        <a:buNone/>
                        <a:tabLst/>
                        <a:defRPr/>
                      </a:pPr>
                      <a:r>
                        <a:rPr lang="en-US" sz="900" b="1" kern="1200" dirty="0">
                          <a:solidFill>
                            <a:schemeClr val="dk1"/>
                          </a:solidFill>
                          <a:latin typeface="+mn-lt"/>
                          <a:ea typeface="+mn-ea"/>
                          <a:cs typeface="+mn-cs"/>
                        </a:rPr>
                        <a:t>&lt;Appliance Offload Asset 2&gt; - </a:t>
                      </a:r>
                      <a:r>
                        <a:rPr lang="en-US" sz="900" b="0" kern="1200" dirty="0">
                          <a:solidFill>
                            <a:schemeClr val="dk1"/>
                          </a:solidFill>
                          <a:latin typeface="+mn-lt"/>
                          <a:ea typeface="+mn-ea"/>
                          <a:cs typeface="+mn-cs"/>
                        </a:rPr>
                        <a:t>Python based utility to migrate data models and structures from a variety of RDBMS to Azure Synapse and SQL DB</a:t>
                      </a:r>
                      <a:endParaRPr lang="en-US" sz="900" b="1" kern="1200" dirty="0">
                        <a:solidFill>
                          <a:schemeClr val="dk1"/>
                        </a:solidFill>
                        <a:latin typeface="+mn-lt"/>
                        <a:ea typeface="+mn-ea"/>
                        <a:cs typeface="+mn-cs"/>
                      </a:endParaRPr>
                    </a:p>
                  </a:txBody>
                  <a:tcPr marL="2901" marR="2901" marT="2901" marB="0" anchor="ctr"/>
                </a:tc>
                <a:tc>
                  <a:txBody>
                    <a:bodyPr/>
                    <a:lstStyle/>
                    <a:p>
                      <a:pPr marL="0" indent="0" algn="ctr" rtl="0" fontAlgn="ctr">
                        <a:buFont typeface="Courier New" panose="02070309020205020404" pitchFamily="49" charset="0"/>
                        <a:buNone/>
                      </a:pPr>
                      <a:r>
                        <a:rPr lang="en-US" sz="900" b="1" kern="1200" dirty="0">
                          <a:solidFill>
                            <a:schemeClr val="dk1"/>
                          </a:solidFill>
                          <a:latin typeface="+mn-lt"/>
                          <a:ea typeface="+mn-ea"/>
                          <a:cs typeface="+mn-cs"/>
                        </a:rPr>
                        <a:t>New</a:t>
                      </a:r>
                    </a:p>
                  </a:txBody>
                  <a:tcPr marL="2901" marR="2901" marT="2901" marB="0" anchor="ctr"/>
                </a:tc>
                <a:tc>
                  <a:txBody>
                    <a:bodyPr/>
                    <a:lstStyle/>
                    <a:p>
                      <a:pPr marL="0" indent="0" algn="ctr" rtl="0" fontAlgn="ctr">
                        <a:buFont typeface="Courier New" panose="02070309020205020404" pitchFamily="49" charset="0"/>
                        <a:buNone/>
                      </a:pPr>
                      <a:r>
                        <a:rPr lang="en-US" sz="900" b="0" kern="1200" dirty="0">
                          <a:solidFill>
                            <a:schemeClr val="dk1"/>
                          </a:solidFill>
                          <a:latin typeface="+mn-lt"/>
                          <a:ea typeface="+mn-ea"/>
                          <a:cs typeface="+mn-cs"/>
                        </a:rPr>
                        <a:t>Pradeep Penumarthy</a:t>
                      </a:r>
                    </a:p>
                    <a:p>
                      <a:pPr marL="0" indent="0" algn="ctr" rtl="0" fontAlgn="ctr">
                        <a:buFont typeface="Courier New" panose="02070309020205020404" pitchFamily="49" charset="0"/>
                        <a:buNone/>
                      </a:pPr>
                      <a:r>
                        <a:rPr lang="en-US" sz="900" b="0" kern="1200" dirty="0">
                          <a:solidFill>
                            <a:schemeClr val="dk1"/>
                          </a:solidFill>
                          <a:latin typeface="+mn-lt"/>
                          <a:ea typeface="+mn-ea"/>
                          <a:cs typeface="+mn-cs"/>
                        </a:rPr>
                        <a:t>Samyuktha Hari</a:t>
                      </a:r>
                    </a:p>
                    <a:p>
                      <a:pPr marL="0" indent="0" algn="ctr" rtl="0" fontAlgn="ctr">
                        <a:buFont typeface="Courier New" panose="02070309020205020404" pitchFamily="49" charset="0"/>
                        <a:buNone/>
                      </a:pPr>
                      <a:r>
                        <a:rPr lang="en-US" sz="900" b="0" kern="1200" dirty="0">
                          <a:solidFill>
                            <a:schemeClr val="dk1"/>
                          </a:solidFill>
                          <a:latin typeface="+mn-lt"/>
                          <a:ea typeface="+mn-ea"/>
                          <a:cs typeface="+mn-cs"/>
                        </a:rPr>
                        <a:t>Sushmita</a:t>
                      </a:r>
                    </a:p>
                    <a:p>
                      <a:pPr marL="0" indent="0" algn="ctr" rtl="0" fontAlgn="ctr">
                        <a:buFont typeface="Courier New" panose="02070309020205020404" pitchFamily="49" charset="0"/>
                        <a:buNone/>
                      </a:pPr>
                      <a:r>
                        <a:rPr lang="en-US" sz="900" b="0" kern="1200" dirty="0" err="1">
                          <a:solidFill>
                            <a:schemeClr val="dk1"/>
                          </a:solidFill>
                          <a:latin typeface="+mn-lt"/>
                          <a:ea typeface="+mn-ea"/>
                          <a:cs typeface="+mn-cs"/>
                        </a:rPr>
                        <a:t>Arushi</a:t>
                      </a:r>
                      <a:r>
                        <a:rPr lang="en-US" sz="900" b="0" kern="1200" dirty="0">
                          <a:solidFill>
                            <a:schemeClr val="dk1"/>
                          </a:solidFill>
                          <a:latin typeface="+mn-lt"/>
                          <a:ea typeface="+mn-ea"/>
                          <a:cs typeface="+mn-cs"/>
                        </a:rPr>
                        <a:t> Gupta</a:t>
                      </a:r>
                    </a:p>
                  </a:txBody>
                  <a:tcPr marL="2901" marR="2901" marT="2901" marB="0" anchor="ctr"/>
                </a:tc>
                <a:tc>
                  <a:txBody>
                    <a:bodyPr/>
                    <a:lstStyle/>
                    <a:p>
                      <a:pPr marL="0" marR="0" lvl="0" indent="0" algn="l" defTabSz="685800" rtl="0" eaLnBrk="1" fontAlgn="ctr" latinLnBrk="0" hangingPunct="1">
                        <a:lnSpc>
                          <a:spcPct val="100000"/>
                        </a:lnSpc>
                        <a:spcBef>
                          <a:spcPts val="0"/>
                        </a:spcBef>
                        <a:spcAft>
                          <a:spcPts val="0"/>
                        </a:spcAft>
                        <a:buClrTx/>
                        <a:buSzTx/>
                        <a:buFont typeface="Courier New" panose="02070309020205020404" pitchFamily="49" charset="0"/>
                        <a:buNone/>
                        <a:tabLst/>
                        <a:defRPr/>
                      </a:pPr>
                      <a:r>
                        <a:rPr lang="en-US" sz="900" u="none" strike="noStrike" kern="1200" dirty="0">
                          <a:solidFill>
                            <a:schemeClr val="dk1"/>
                          </a:solidFill>
                          <a:effectLst/>
                          <a:latin typeface="+mn-lt"/>
                          <a:ea typeface="+mn-ea"/>
                          <a:cs typeface="+mn-cs"/>
                        </a:rPr>
                        <a:t>DFTE </a:t>
                      </a:r>
                      <a:r>
                        <a:rPr kumimoji="0" lang="en-US" sz="900" b="0" i="0" u="none" strike="noStrike" kern="1200" cap="none" spc="0" normalizeH="0" baseline="0" noProof="0" dirty="0">
                          <a:ln>
                            <a:noFill/>
                          </a:ln>
                          <a:solidFill>
                            <a:srgbClr val="5C5C5C"/>
                          </a:solidFill>
                          <a:effectLst/>
                          <a:uLnTx/>
                          <a:uFillTx/>
                          <a:latin typeface="+mn-lt"/>
                          <a:ea typeface="+mn-ea"/>
                          <a:cs typeface="+mn-cs"/>
                        </a:rPr>
                        <a:t>Planned by </a:t>
                      </a:r>
                      <a:r>
                        <a:rPr lang="en-US" sz="900" b="0" i="0" u="none" strike="noStrike" kern="1200" cap="none" spc="0" normalizeH="0" baseline="0" noProof="0" dirty="0">
                          <a:ln>
                            <a:noFill/>
                          </a:ln>
                          <a:solidFill>
                            <a:srgbClr val="5C5C5C"/>
                          </a:solidFill>
                          <a:effectLst/>
                          <a:uLnTx/>
                          <a:uFillTx/>
                          <a:latin typeface="+mn-lt"/>
                          <a:ea typeface="+mn-ea"/>
                          <a:cs typeface="+mn-cs"/>
                        </a:rPr>
                        <a:t>December 2021</a:t>
                      </a:r>
                      <a:endParaRPr kumimoji="0" lang="en-US" sz="900" b="0" i="0" u="none" strike="noStrike" kern="1200" cap="none" spc="0" normalizeH="0" baseline="0" noProof="0" dirty="0">
                        <a:ln>
                          <a:noFill/>
                        </a:ln>
                        <a:solidFill>
                          <a:srgbClr val="5C5C5C"/>
                        </a:solidFill>
                        <a:effectLst/>
                        <a:uLnTx/>
                        <a:uFillTx/>
                        <a:latin typeface="+mn-lt"/>
                        <a:ea typeface="+mn-ea"/>
                        <a:cs typeface="+mn-cs"/>
                      </a:endParaRPr>
                    </a:p>
                    <a:p>
                      <a:pPr marL="0" marR="0" lvl="0" indent="0" algn="l" rtl="0" eaLnBrk="1" fontAlgn="ctr" latinLnBrk="0" hangingPunct="1">
                        <a:lnSpc>
                          <a:spcPct val="100000"/>
                        </a:lnSpc>
                        <a:spcBef>
                          <a:spcPts val="0"/>
                        </a:spcBef>
                        <a:spcAft>
                          <a:spcPts val="0"/>
                        </a:spcAft>
                        <a:buClrTx/>
                        <a:buSzTx/>
                        <a:buFont typeface="Courier New" panose="02070309020205020404" pitchFamily="49" charset="0"/>
                        <a:buNone/>
                      </a:pPr>
                      <a:endParaRPr kumimoji="0" lang="en-US" sz="900" b="0" i="0" u="none" strike="noStrike" kern="1200" cap="none" spc="0" normalizeH="0" baseline="0" noProof="0" dirty="0">
                        <a:ln>
                          <a:noFill/>
                        </a:ln>
                        <a:solidFill>
                          <a:srgbClr val="5C5C5C"/>
                        </a:solidFill>
                        <a:effectLst/>
                        <a:uLnTx/>
                        <a:uFillTx/>
                        <a:latin typeface="+mn-lt"/>
                        <a:ea typeface="+mn-ea"/>
                        <a:cs typeface="+mn-cs"/>
                      </a:endParaRPr>
                    </a:p>
                  </a:txBody>
                  <a:tcPr marL="2901" marR="2901" marT="2901" marB="0" anchor="ctr"/>
                </a:tc>
                <a:tc>
                  <a:txBody>
                    <a:bodyPr/>
                    <a:lstStyle/>
                    <a:p>
                      <a:pPr marL="0" indent="0" algn="ctr" rtl="0" fontAlgn="ctr">
                        <a:buFont typeface="Courier New" panose="02070309020205020404" pitchFamily="49" charset="0"/>
                        <a:buNone/>
                      </a:pPr>
                      <a:endParaRPr lang="en-US" sz="900" u="none" strike="noStrike" kern="1200" dirty="0">
                        <a:solidFill>
                          <a:schemeClr val="dk1"/>
                        </a:solidFill>
                        <a:effectLst/>
                        <a:latin typeface="+mn-lt"/>
                        <a:ea typeface="+mn-ea"/>
                        <a:cs typeface="+mn-cs"/>
                      </a:endParaRPr>
                    </a:p>
                  </a:txBody>
                  <a:tcPr marL="2901" marR="2901" marT="2901" marB="0" anchor="ctr"/>
                </a:tc>
                <a:extLst>
                  <a:ext uri="{0D108BD9-81ED-4DB2-BD59-A6C34878D82A}">
                    <a16:rowId xmlns:a16="http://schemas.microsoft.com/office/drawing/2014/main" val="3826821338"/>
                  </a:ext>
                </a:extLst>
              </a:tr>
            </a:tbl>
          </a:graphicData>
        </a:graphic>
      </p:graphicFrame>
    </p:spTree>
    <p:extLst>
      <p:ext uri="{BB962C8B-B14F-4D97-AF65-F5344CB8AC3E}">
        <p14:creationId xmlns:p14="http://schemas.microsoft.com/office/powerpoint/2010/main" val="33846769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69EB9965-5A8E-4FDB-9ADF-04E60CBE3D52}"/>
              </a:ext>
            </a:extLst>
          </p:cNvPr>
          <p:cNvSpPr>
            <a:spLocks noGrp="1"/>
          </p:cNvSpPr>
          <p:nvPr>
            <p:ph type="title"/>
          </p:nvPr>
        </p:nvSpPr>
        <p:spPr>
          <a:xfrm>
            <a:off x="188214" y="19878"/>
            <a:ext cx="7820091" cy="334102"/>
          </a:xfrm>
        </p:spPr>
        <p:txBody>
          <a:bodyPr/>
          <a:lstStyle/>
          <a:p>
            <a:r>
              <a:rPr lang="en-US" sz="2000" spc="38" dirty="0">
                <a:solidFill>
                  <a:schemeClr val="tx2"/>
                </a:solidFill>
                <a:latin typeface="Verdana" panose="020B0604030504040204" pitchFamily="34" charset="0"/>
                <a:ea typeface="Verdana" panose="020B0604030504040204" pitchFamily="34" charset="0"/>
              </a:rPr>
              <a:t>Azure DFTEs Mapped to Priority Campaigns </a:t>
            </a:r>
          </a:p>
        </p:txBody>
      </p:sp>
      <p:graphicFrame>
        <p:nvGraphicFramePr>
          <p:cNvPr id="7" name="Table 6">
            <a:extLst>
              <a:ext uri="{FF2B5EF4-FFF2-40B4-BE49-F238E27FC236}">
                <a16:creationId xmlns:a16="http://schemas.microsoft.com/office/drawing/2014/main" id="{7A13EF5B-1CD2-4860-B1A4-6F228213E266}"/>
              </a:ext>
            </a:extLst>
          </p:cNvPr>
          <p:cNvGraphicFramePr>
            <a:graphicFrameLocks noGrp="1"/>
          </p:cNvGraphicFramePr>
          <p:nvPr>
            <p:extLst>
              <p:ext uri="{D42A27DB-BD31-4B8C-83A1-F6EECF244321}">
                <p14:modId xmlns:p14="http://schemas.microsoft.com/office/powerpoint/2010/main" val="3380640292"/>
              </p:ext>
            </p:extLst>
          </p:nvPr>
        </p:nvGraphicFramePr>
        <p:xfrm>
          <a:off x="188214" y="507243"/>
          <a:ext cx="11126739" cy="5355346"/>
        </p:xfrm>
        <a:graphic>
          <a:graphicData uri="http://schemas.openxmlformats.org/drawingml/2006/table">
            <a:tbl>
              <a:tblPr/>
              <a:tblGrid>
                <a:gridCol w="257067">
                  <a:extLst>
                    <a:ext uri="{9D8B030D-6E8A-4147-A177-3AD203B41FA5}">
                      <a16:colId xmlns:a16="http://schemas.microsoft.com/office/drawing/2014/main" val="2578295935"/>
                    </a:ext>
                  </a:extLst>
                </a:gridCol>
                <a:gridCol w="1423276">
                  <a:extLst>
                    <a:ext uri="{9D8B030D-6E8A-4147-A177-3AD203B41FA5}">
                      <a16:colId xmlns:a16="http://schemas.microsoft.com/office/drawing/2014/main" val="104334498"/>
                    </a:ext>
                  </a:extLst>
                </a:gridCol>
                <a:gridCol w="6232454">
                  <a:extLst>
                    <a:ext uri="{9D8B030D-6E8A-4147-A177-3AD203B41FA5}">
                      <a16:colId xmlns:a16="http://schemas.microsoft.com/office/drawing/2014/main" val="1739862366"/>
                    </a:ext>
                  </a:extLst>
                </a:gridCol>
                <a:gridCol w="796994">
                  <a:extLst>
                    <a:ext uri="{9D8B030D-6E8A-4147-A177-3AD203B41FA5}">
                      <a16:colId xmlns:a16="http://schemas.microsoft.com/office/drawing/2014/main" val="3344642470"/>
                    </a:ext>
                  </a:extLst>
                </a:gridCol>
                <a:gridCol w="796994">
                  <a:extLst>
                    <a:ext uri="{9D8B030D-6E8A-4147-A177-3AD203B41FA5}">
                      <a16:colId xmlns:a16="http://schemas.microsoft.com/office/drawing/2014/main" val="3946960079"/>
                    </a:ext>
                  </a:extLst>
                </a:gridCol>
                <a:gridCol w="796994">
                  <a:extLst>
                    <a:ext uri="{9D8B030D-6E8A-4147-A177-3AD203B41FA5}">
                      <a16:colId xmlns:a16="http://schemas.microsoft.com/office/drawing/2014/main" val="2695661988"/>
                    </a:ext>
                  </a:extLst>
                </a:gridCol>
                <a:gridCol w="822960">
                  <a:extLst>
                    <a:ext uri="{9D8B030D-6E8A-4147-A177-3AD203B41FA5}">
                      <a16:colId xmlns:a16="http://schemas.microsoft.com/office/drawing/2014/main" val="4071008486"/>
                    </a:ext>
                  </a:extLst>
                </a:gridCol>
              </a:tblGrid>
              <a:tr h="172436">
                <a:tc rowSpan="2">
                  <a:txBody>
                    <a:bodyPr/>
                    <a:lstStyle/>
                    <a:p>
                      <a:pPr marL="0" algn="ctr" defTabSz="914400" rtl="0" eaLnBrk="1" fontAlgn="ctr" latinLnBrk="0" hangingPunct="1"/>
                      <a:r>
                        <a:rPr lang="en-US" sz="900" b="0" i="0" u="none" strike="noStrike" kern="1200" dirty="0">
                          <a:solidFill>
                            <a:schemeClr val="bg1"/>
                          </a:solidFill>
                          <a:effectLst/>
                          <a:latin typeface="+mj-lt"/>
                          <a:ea typeface="Verdana" panose="020B0604030504040204" pitchFamily="34" charset="0"/>
                          <a:cs typeface="+mn-cs"/>
                        </a:rPr>
                        <a:t>#</a:t>
                      </a:r>
                    </a:p>
                  </a:txBody>
                  <a:tcPr marL="3502" marR="3502" marT="3502" marB="0" anchor="ctr">
                    <a:lnL>
                      <a:noFill/>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3E0"/>
                    </a:solidFill>
                  </a:tcPr>
                </a:tc>
                <a:tc rowSpan="2">
                  <a:txBody>
                    <a:bodyPr/>
                    <a:lstStyle/>
                    <a:p>
                      <a:pPr marL="0" algn="ctr" defTabSz="914400" rtl="0" eaLnBrk="1" fontAlgn="ctr" latinLnBrk="0" hangingPunct="1"/>
                      <a:r>
                        <a:rPr lang="en-US" sz="900" b="1" i="0" u="none" strike="noStrike" kern="1200" dirty="0">
                          <a:solidFill>
                            <a:schemeClr val="bg1"/>
                          </a:solidFill>
                          <a:effectLst/>
                          <a:latin typeface="+mj-lt"/>
                          <a:ea typeface="Verdana" panose="020B0604030504040204" pitchFamily="34" charset="0"/>
                          <a:cs typeface="+mn-cs"/>
                        </a:rPr>
                        <a:t>Digital FTE</a:t>
                      </a:r>
                    </a:p>
                  </a:txBody>
                  <a:tcPr marL="3502" marR="3502" marT="350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3E0"/>
                    </a:solidFill>
                  </a:tcPr>
                </a:tc>
                <a:tc rowSpan="2">
                  <a:txBody>
                    <a:bodyPr/>
                    <a:lstStyle/>
                    <a:p>
                      <a:pPr marL="0" algn="ctr" defTabSz="914400" rtl="0" eaLnBrk="1" fontAlgn="ctr" latinLnBrk="0" hangingPunct="1"/>
                      <a:r>
                        <a:rPr lang="en-US" sz="900" b="1" u="none" strike="noStrike" kern="1200" dirty="0">
                          <a:solidFill>
                            <a:schemeClr val="lt1"/>
                          </a:solidFill>
                          <a:effectLst/>
                          <a:latin typeface="+mj-lt"/>
                          <a:ea typeface="+mn-ea"/>
                          <a:cs typeface="+mn-cs"/>
                        </a:rPr>
                        <a:t>Functionality Support</a:t>
                      </a:r>
                    </a:p>
                  </a:txBody>
                  <a:tcPr marL="3502" marR="3502" marT="350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3E0"/>
                    </a:solidFill>
                  </a:tcPr>
                </a:tc>
                <a:tc gridSpan="4">
                  <a:txBody>
                    <a:bodyPr/>
                    <a:lstStyle/>
                    <a:p>
                      <a:pPr algn="ctr" rtl="0" fontAlgn="ctr"/>
                      <a:r>
                        <a:rPr lang="en-US" sz="900" b="1" i="0" u="none" strike="noStrike" kern="1200" dirty="0">
                          <a:solidFill>
                            <a:schemeClr val="bg1"/>
                          </a:solidFill>
                          <a:effectLst/>
                          <a:latin typeface="+mj-lt"/>
                          <a:ea typeface="Verdana" panose="020B0604030504040204" pitchFamily="34" charset="0"/>
                          <a:cs typeface="+mn-cs"/>
                        </a:rPr>
                        <a:t>Azure Campaigns</a:t>
                      </a:r>
                    </a:p>
                  </a:txBody>
                  <a:tcPr marL="3502" marR="3502" marT="350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3E0"/>
                    </a:solidFill>
                  </a:tcPr>
                </a:tc>
                <a:tc hMerge="1">
                  <a:txBody>
                    <a:bodyPr/>
                    <a:lstStyle/>
                    <a:p>
                      <a:endParaRPr lang="en-US"/>
                    </a:p>
                  </a:txBody>
                  <a:tcPr>
                    <a:lnL w="12700" cap="flat" cmpd="sng" algn="ctr">
                      <a:solidFill>
                        <a:srgbClr val="FFFFFF"/>
                      </a:solidFill>
                      <a:prstDash val="solid"/>
                      <a:round/>
                      <a:headEnd type="none" w="med" len="med"/>
                      <a:tailEnd type="none" w="med" len="med"/>
                    </a:lnL>
                  </a:tcPr>
                </a:tc>
                <a:tc hMerge="1">
                  <a:txBody>
                    <a:bodyPr/>
                    <a:lstStyle/>
                    <a:p>
                      <a:endParaRPr lang="en-US"/>
                    </a:p>
                  </a:txBody>
                  <a:tcPr>
                    <a:lnL w="12700" cap="flat" cmpd="sng" algn="ctr">
                      <a:solidFill>
                        <a:srgbClr val="FFFFFF"/>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375008359"/>
                  </a:ext>
                </a:extLst>
              </a:tr>
              <a:tr h="25865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lnSpc>
                          <a:spcPts val="900"/>
                        </a:lnSpc>
                        <a:spcBef>
                          <a:spcPts val="3000"/>
                        </a:spcBef>
                      </a:pPr>
                      <a:r>
                        <a:rPr lang="en-US" sz="800" b="1" i="0" u="none" strike="noStrike" kern="1200" dirty="0">
                          <a:solidFill>
                            <a:schemeClr val="bg1"/>
                          </a:solidFill>
                          <a:effectLst/>
                          <a:latin typeface="+mj-lt"/>
                          <a:ea typeface="Verdana" panose="020B0604030504040204" pitchFamily="34" charset="0"/>
                          <a:cs typeface="+mn-cs"/>
                        </a:rPr>
                        <a:t>Appliance Offload</a:t>
                      </a:r>
                    </a:p>
                  </a:txBody>
                  <a:tcPr marL="3502" marR="3502" marT="350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3E0"/>
                    </a:solidFill>
                  </a:tcPr>
                </a:tc>
                <a:tc>
                  <a:txBody>
                    <a:bodyPr/>
                    <a:lstStyle/>
                    <a:p>
                      <a:pPr algn="ctr" rtl="0" fontAlgn="ctr">
                        <a:lnSpc>
                          <a:spcPts val="900"/>
                        </a:lnSpc>
                        <a:spcBef>
                          <a:spcPts val="3000"/>
                        </a:spcBef>
                      </a:pPr>
                      <a:r>
                        <a:rPr lang="en-US" sz="800" b="1" i="0" u="none" strike="noStrike" kern="1200" dirty="0">
                          <a:solidFill>
                            <a:schemeClr val="bg1"/>
                          </a:solidFill>
                          <a:effectLst/>
                          <a:latin typeface="+mj-lt"/>
                          <a:ea typeface="Verdana" panose="020B0604030504040204" pitchFamily="34" charset="0"/>
                          <a:cs typeface="+mn-cs"/>
                        </a:rPr>
                        <a:t>BI Modernization</a:t>
                      </a:r>
                    </a:p>
                  </a:txBody>
                  <a:tcPr marL="3502" marR="3502" marT="350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3E0"/>
                    </a:solidFill>
                  </a:tcPr>
                </a:tc>
                <a:tc>
                  <a:txBody>
                    <a:bodyPr/>
                    <a:lstStyle/>
                    <a:p>
                      <a:pPr algn="ctr" rtl="0" fontAlgn="ctr">
                        <a:lnSpc>
                          <a:spcPts val="900"/>
                        </a:lnSpc>
                        <a:spcBef>
                          <a:spcPts val="3000"/>
                        </a:spcBef>
                      </a:pPr>
                      <a:r>
                        <a:rPr lang="en-US" sz="800" b="1" i="0" u="none" strike="noStrike" kern="1200" dirty="0">
                          <a:solidFill>
                            <a:schemeClr val="bg1"/>
                          </a:solidFill>
                          <a:effectLst/>
                          <a:latin typeface="+mj-lt"/>
                          <a:ea typeface="Verdana" panose="020B0604030504040204" pitchFamily="34" charset="0"/>
                          <a:cs typeface="+mn-cs"/>
                        </a:rPr>
                        <a:t>Accelerate AI/ML</a:t>
                      </a:r>
                    </a:p>
                  </a:txBody>
                  <a:tcPr marL="3502" marR="3502" marT="350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3E0"/>
                    </a:solidFill>
                  </a:tcPr>
                </a:tc>
                <a:tc>
                  <a:txBody>
                    <a:bodyPr/>
                    <a:lstStyle/>
                    <a:p>
                      <a:pPr algn="ctr" rtl="0" fontAlgn="ctr">
                        <a:lnSpc>
                          <a:spcPts val="900"/>
                        </a:lnSpc>
                        <a:spcBef>
                          <a:spcPts val="3000"/>
                        </a:spcBef>
                      </a:pPr>
                      <a:r>
                        <a:rPr lang="en-US" sz="800" b="1" i="0" u="none" strike="noStrike" kern="1200" dirty="0">
                          <a:solidFill>
                            <a:schemeClr val="bg1"/>
                          </a:solidFill>
                          <a:effectLst/>
                          <a:latin typeface="+mj-lt"/>
                          <a:ea typeface="Verdana" panose="020B0604030504040204" pitchFamily="34" charset="0"/>
                          <a:cs typeface="+mn-cs"/>
                        </a:rPr>
                        <a:t>Data in Motion</a:t>
                      </a:r>
                    </a:p>
                  </a:txBody>
                  <a:tcPr marL="3502" marR="3502" marT="350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3E0"/>
                    </a:solidFill>
                  </a:tcPr>
                </a:tc>
                <a:extLst>
                  <a:ext uri="{0D108BD9-81ED-4DB2-BD59-A6C34878D82A}">
                    <a16:rowId xmlns:a16="http://schemas.microsoft.com/office/drawing/2014/main" val="3960382172"/>
                  </a:ext>
                </a:extLst>
              </a:tr>
              <a:tr h="442864">
                <a:tc>
                  <a:txBody>
                    <a:bodyPr/>
                    <a:lstStyle/>
                    <a:p>
                      <a:pPr algn="ctr" rtl="0" fontAlgn="ctr"/>
                      <a:r>
                        <a:rPr lang="en-US" sz="900" b="0" kern="1200" dirty="0">
                          <a:solidFill>
                            <a:schemeClr val="tx1">
                              <a:lumMod val="50000"/>
                              <a:lumOff val="50000"/>
                            </a:schemeClr>
                          </a:solidFill>
                          <a:latin typeface="+mn-lt"/>
                          <a:ea typeface="+mn-ea"/>
                          <a:cs typeface="+mn-cs"/>
                        </a:rPr>
                        <a:t>1</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175644" rtl="0" eaLnBrk="1" latinLnBrk="0" hangingPunct="1">
                        <a:defRPr sz="2300" kern="1200">
                          <a:solidFill>
                            <a:schemeClr val="tx1"/>
                          </a:solidFill>
                          <a:latin typeface="Open Sans"/>
                        </a:defRPr>
                      </a:lvl1pPr>
                      <a:lvl2pPr marL="587822" algn="l" defTabSz="1175644" rtl="0" eaLnBrk="1" latinLnBrk="0" hangingPunct="1">
                        <a:defRPr sz="2300" kern="1200">
                          <a:solidFill>
                            <a:schemeClr val="tx1"/>
                          </a:solidFill>
                          <a:latin typeface="Open Sans"/>
                        </a:defRPr>
                      </a:lvl2pPr>
                      <a:lvl3pPr marL="1175644" algn="l" defTabSz="1175644" rtl="0" eaLnBrk="1" latinLnBrk="0" hangingPunct="1">
                        <a:defRPr sz="2300" kern="1200">
                          <a:solidFill>
                            <a:schemeClr val="tx1"/>
                          </a:solidFill>
                          <a:latin typeface="Open Sans"/>
                        </a:defRPr>
                      </a:lvl3pPr>
                      <a:lvl4pPr marL="1763466" algn="l" defTabSz="1175644" rtl="0" eaLnBrk="1" latinLnBrk="0" hangingPunct="1">
                        <a:defRPr sz="2300" kern="1200">
                          <a:solidFill>
                            <a:schemeClr val="tx1"/>
                          </a:solidFill>
                          <a:latin typeface="Open Sans"/>
                        </a:defRPr>
                      </a:lvl4pPr>
                      <a:lvl5pPr marL="2351288" algn="l" defTabSz="1175644" rtl="0" eaLnBrk="1" latinLnBrk="0" hangingPunct="1">
                        <a:defRPr sz="2300" kern="1200">
                          <a:solidFill>
                            <a:schemeClr val="tx1"/>
                          </a:solidFill>
                          <a:latin typeface="Open Sans"/>
                        </a:defRPr>
                      </a:lvl5pPr>
                      <a:lvl6pPr marL="2939110" algn="l" defTabSz="1175644" rtl="0" eaLnBrk="1" latinLnBrk="0" hangingPunct="1">
                        <a:defRPr sz="2300" kern="1200">
                          <a:solidFill>
                            <a:schemeClr val="tx1"/>
                          </a:solidFill>
                          <a:latin typeface="Open Sans"/>
                        </a:defRPr>
                      </a:lvl6pPr>
                      <a:lvl7pPr marL="3526932" algn="l" defTabSz="1175644" rtl="0" eaLnBrk="1" latinLnBrk="0" hangingPunct="1">
                        <a:defRPr sz="2300" kern="1200">
                          <a:solidFill>
                            <a:schemeClr val="tx1"/>
                          </a:solidFill>
                          <a:latin typeface="Open Sans"/>
                        </a:defRPr>
                      </a:lvl7pPr>
                      <a:lvl8pPr marL="4114754" algn="l" defTabSz="1175644" rtl="0" eaLnBrk="1" latinLnBrk="0" hangingPunct="1">
                        <a:defRPr sz="2300" kern="1200">
                          <a:solidFill>
                            <a:schemeClr val="tx1"/>
                          </a:solidFill>
                          <a:latin typeface="Open Sans"/>
                        </a:defRPr>
                      </a:lvl8pPr>
                      <a:lvl9pPr marL="4702576" algn="l" defTabSz="1175644" rtl="0" eaLnBrk="1" latinLnBrk="0" hangingPunct="1">
                        <a:defRPr sz="2300" kern="1200">
                          <a:solidFill>
                            <a:schemeClr val="tx1"/>
                          </a:solidFill>
                          <a:latin typeface="Open Sans"/>
                        </a:defRPr>
                      </a:lvl9pPr>
                    </a:lstStyle>
                    <a:p>
                      <a:pPr marL="0" lvl="0" indent="0" algn="ctr" defTabSz="1175644" rtl="0">
                        <a:spcAft>
                          <a:spcPts val="600"/>
                        </a:spcAft>
                        <a:buFont typeface="Symbol" panose="05050102010706020507" pitchFamily="18" charset="2"/>
                        <a:buNone/>
                      </a:pPr>
                      <a:r>
                        <a:rPr lang="en-US" sz="850" b="1" kern="1200" dirty="0">
                          <a:solidFill>
                            <a:schemeClr val="tx1"/>
                          </a:solidFill>
                          <a:latin typeface="+mj-lt"/>
                          <a:ea typeface="Open Sans" panose="020B0606030504020204" pitchFamily="34" charset="0"/>
                          <a:cs typeface="Calibri"/>
                        </a:rPr>
                        <a:t>Azure Ingestor</a:t>
                      </a:r>
                      <a:endParaRPr lang="en-US" sz="850" b="1" kern="1200" dirty="0">
                        <a:solidFill>
                          <a:schemeClr val="tx1"/>
                        </a:solidFill>
                        <a:latin typeface="+mj-lt"/>
                        <a:ea typeface="Open Sans" panose="020B0606030504020204" pitchFamily="34" charset="0"/>
                        <a:cs typeface="Calibri" panose="020F0502020204030204" pitchFamily="34" charset="0"/>
                      </a:endParaRP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175644" rtl="0" eaLnBrk="1" latinLnBrk="0" hangingPunct="1">
                        <a:defRPr sz="2300" kern="1200">
                          <a:solidFill>
                            <a:schemeClr val="tx1"/>
                          </a:solidFill>
                          <a:latin typeface="Open Sans"/>
                        </a:defRPr>
                      </a:lvl1pPr>
                      <a:lvl2pPr marL="587822" algn="l" defTabSz="1175644" rtl="0" eaLnBrk="1" latinLnBrk="0" hangingPunct="1">
                        <a:defRPr sz="2300" kern="1200">
                          <a:solidFill>
                            <a:schemeClr val="tx1"/>
                          </a:solidFill>
                          <a:latin typeface="Open Sans"/>
                        </a:defRPr>
                      </a:lvl2pPr>
                      <a:lvl3pPr marL="1175644" algn="l" defTabSz="1175644" rtl="0" eaLnBrk="1" latinLnBrk="0" hangingPunct="1">
                        <a:defRPr sz="2300" kern="1200">
                          <a:solidFill>
                            <a:schemeClr val="tx1"/>
                          </a:solidFill>
                          <a:latin typeface="Open Sans"/>
                        </a:defRPr>
                      </a:lvl3pPr>
                      <a:lvl4pPr marL="1763466" algn="l" defTabSz="1175644" rtl="0" eaLnBrk="1" latinLnBrk="0" hangingPunct="1">
                        <a:defRPr sz="2300" kern="1200">
                          <a:solidFill>
                            <a:schemeClr val="tx1"/>
                          </a:solidFill>
                          <a:latin typeface="Open Sans"/>
                        </a:defRPr>
                      </a:lvl4pPr>
                      <a:lvl5pPr marL="2351288" algn="l" defTabSz="1175644" rtl="0" eaLnBrk="1" latinLnBrk="0" hangingPunct="1">
                        <a:defRPr sz="2300" kern="1200">
                          <a:solidFill>
                            <a:schemeClr val="tx1"/>
                          </a:solidFill>
                          <a:latin typeface="Open Sans"/>
                        </a:defRPr>
                      </a:lvl5pPr>
                      <a:lvl6pPr marL="2939110" algn="l" defTabSz="1175644" rtl="0" eaLnBrk="1" latinLnBrk="0" hangingPunct="1">
                        <a:defRPr sz="2300" kern="1200">
                          <a:solidFill>
                            <a:schemeClr val="tx1"/>
                          </a:solidFill>
                          <a:latin typeface="Open Sans"/>
                        </a:defRPr>
                      </a:lvl6pPr>
                      <a:lvl7pPr marL="3526932" algn="l" defTabSz="1175644" rtl="0" eaLnBrk="1" latinLnBrk="0" hangingPunct="1">
                        <a:defRPr sz="2300" kern="1200">
                          <a:solidFill>
                            <a:schemeClr val="tx1"/>
                          </a:solidFill>
                          <a:latin typeface="Open Sans"/>
                        </a:defRPr>
                      </a:lvl7pPr>
                      <a:lvl8pPr marL="4114754" algn="l" defTabSz="1175644" rtl="0" eaLnBrk="1" latinLnBrk="0" hangingPunct="1">
                        <a:defRPr sz="2300" kern="1200">
                          <a:solidFill>
                            <a:schemeClr val="tx1"/>
                          </a:solidFill>
                          <a:latin typeface="Open Sans"/>
                        </a:defRPr>
                      </a:lvl8pPr>
                      <a:lvl9pPr marL="4702576" algn="l" defTabSz="1175644" rtl="0" eaLnBrk="1" latinLnBrk="0" hangingPunct="1">
                        <a:defRPr sz="2300" kern="1200">
                          <a:solidFill>
                            <a:schemeClr val="tx1"/>
                          </a:solidFill>
                          <a:latin typeface="Open Sans"/>
                        </a:defRPr>
                      </a:lvl9pPr>
                    </a:lstStyle>
                    <a:p>
                      <a:pPr marL="0" lvl="0" indent="0" algn="l">
                        <a:spcAft>
                          <a:spcPts val="600"/>
                        </a:spcAft>
                        <a:buFont typeface="Symbol" panose="05050102010706020507" pitchFamily="18" charset="2"/>
                        <a:buNone/>
                      </a:pPr>
                      <a:r>
                        <a:rPr lang="en-US" sz="900" b="0" i="0" u="none" strike="noStrike" kern="1200" cap="none" spc="-10" normalizeH="0" baseline="0" noProof="0" dirty="0">
                          <a:ln>
                            <a:noFill/>
                          </a:ln>
                          <a:solidFill>
                            <a:schemeClr val="tx1"/>
                          </a:solidFill>
                          <a:effectLst/>
                          <a:uLnTx/>
                          <a:uFillTx/>
                          <a:latin typeface="+mn-lt"/>
                          <a:ea typeface="+mn-ea"/>
                          <a:cs typeface="Calibri"/>
                        </a:rPr>
                        <a:t>An Azure Data Factory integrated data </a:t>
                      </a:r>
                      <a:r>
                        <a:rPr lang="en-US" sz="900" b="0" i="0" u="none" strike="noStrike" kern="1200" cap="none" spc="-14" normalizeH="0" baseline="0" noProof="0" dirty="0">
                          <a:ln>
                            <a:noFill/>
                          </a:ln>
                          <a:solidFill>
                            <a:schemeClr val="tx1"/>
                          </a:solidFill>
                          <a:effectLst/>
                          <a:uLnTx/>
                          <a:uFillTx/>
                          <a:latin typeface="+mn-lt"/>
                          <a:ea typeface="+mn-ea"/>
                          <a:cs typeface="Calibri"/>
                        </a:rPr>
                        <a:t>ingestion </a:t>
                      </a:r>
                      <a:r>
                        <a:rPr lang="en-US" sz="900" b="0" i="0" u="none" strike="noStrike" kern="1200" cap="none" spc="-17" normalizeH="0" baseline="0" noProof="0" dirty="0">
                          <a:ln>
                            <a:noFill/>
                          </a:ln>
                          <a:solidFill>
                            <a:schemeClr val="tx1"/>
                          </a:solidFill>
                          <a:effectLst/>
                          <a:uLnTx/>
                          <a:uFillTx/>
                          <a:latin typeface="+mn-lt"/>
                          <a:ea typeface="+mn-ea"/>
                          <a:cs typeface="Calibri"/>
                        </a:rPr>
                        <a:t>framework</a:t>
                      </a:r>
                      <a:r>
                        <a:rPr kumimoji="0" lang="en-US" sz="900" b="0" i="0" u="none" strike="noStrike" kern="1200" cap="none" spc="-17" normalizeH="0" baseline="0" noProof="0" dirty="0">
                          <a:ln>
                            <a:noFill/>
                          </a:ln>
                          <a:solidFill>
                            <a:schemeClr val="tx1"/>
                          </a:solidFill>
                          <a:effectLst/>
                          <a:uLnTx/>
                          <a:uFillTx/>
                          <a:latin typeface="+mn-lt"/>
                          <a:ea typeface="+mn-ea"/>
                          <a:cs typeface="Calibri"/>
                        </a:rPr>
                        <a:t>, </a:t>
                      </a:r>
                      <a:r>
                        <a:rPr lang="en-US" sz="900" b="0" i="0" u="none" strike="noStrike" kern="1200" cap="none" spc="-17" normalizeH="0" baseline="0" noProof="0" dirty="0">
                          <a:ln>
                            <a:noFill/>
                          </a:ln>
                          <a:solidFill>
                            <a:schemeClr val="tx1"/>
                          </a:solidFill>
                          <a:effectLst/>
                          <a:uLnTx/>
                          <a:uFillTx/>
                          <a:latin typeface="+mn-lt"/>
                          <a:ea typeface="+mn-ea"/>
                          <a:cs typeface="Calibri"/>
                        </a:rPr>
                        <a:t>parameterized for </a:t>
                      </a:r>
                      <a:r>
                        <a:rPr kumimoji="0" lang="en-US" sz="900" b="0" i="0" u="none" strike="noStrike" kern="1200" cap="none" spc="-17" normalizeH="0" baseline="0" noProof="0" dirty="0">
                          <a:ln>
                            <a:noFill/>
                          </a:ln>
                          <a:solidFill>
                            <a:schemeClr val="tx1"/>
                          </a:solidFill>
                          <a:effectLst/>
                          <a:uLnTx/>
                          <a:uFillTx/>
                          <a:latin typeface="+mn-lt"/>
                          <a:ea typeface="+mn-ea"/>
                          <a:cs typeface="Calibri"/>
                        </a:rPr>
                        <a:t>automated pipeline</a:t>
                      </a:r>
                      <a:r>
                        <a:rPr lang="en-US" sz="900" b="0" i="0" u="none" strike="noStrike" kern="1200" cap="none" spc="-17" normalizeH="0" baseline="0" noProof="0" dirty="0">
                          <a:ln>
                            <a:noFill/>
                          </a:ln>
                          <a:solidFill>
                            <a:schemeClr val="tx1"/>
                          </a:solidFill>
                          <a:effectLst/>
                          <a:uLnTx/>
                          <a:uFillTx/>
                          <a:latin typeface="+mn-lt"/>
                          <a:ea typeface="+mn-ea"/>
                          <a:cs typeface="Calibri"/>
                        </a:rPr>
                        <a:t> build </a:t>
                      </a:r>
                      <a:r>
                        <a:rPr lang="en-US" sz="900" b="0" i="0" u="none" strike="noStrike" kern="1200" cap="none" spc="-3" normalizeH="0" baseline="0" noProof="0" dirty="0">
                          <a:ln>
                            <a:noFill/>
                          </a:ln>
                          <a:solidFill>
                            <a:schemeClr val="tx1"/>
                          </a:solidFill>
                          <a:effectLst/>
                          <a:uLnTx/>
                          <a:uFillTx/>
                          <a:latin typeface="+mn-lt"/>
                          <a:ea typeface="+mn-ea"/>
                          <a:cs typeface="Calibri"/>
                        </a:rPr>
                        <a:t>&amp; pre-integrated with Audit, Balance, &amp; Control Framework.  (This DFTE will be leveraged only for Audit, Balance, &amp; Control framework)   </a:t>
                      </a:r>
                      <a:endParaRPr kumimoji="0" lang="en-US" sz="900" b="0" i="0" u="none" strike="noStrike" kern="1200" cap="none" spc="-14" normalizeH="0" baseline="0" dirty="0">
                        <a:ln>
                          <a:noFill/>
                        </a:ln>
                        <a:solidFill>
                          <a:schemeClr val="tx1"/>
                        </a:solidFill>
                        <a:effectLst/>
                        <a:uLnTx/>
                        <a:uFillTx/>
                        <a:latin typeface="+mn-lt"/>
                        <a:ea typeface="+mn-ea"/>
                        <a:cs typeface="Calibri"/>
                      </a:endParaRP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kumimoji="0" lang="en-US" sz="750" b="0" i="0" u="none" strike="noStrike" kern="1200" cap="none" spc="0" normalizeH="0" baseline="0" noProof="0" dirty="0">
                        <a:ln>
                          <a:noFill/>
                        </a:ln>
                        <a:solidFill>
                          <a:prstClr val="white">
                            <a:lumMod val="50000"/>
                          </a:prstClr>
                        </a:solidFill>
                        <a:effectLst/>
                        <a:uLnTx/>
                        <a:uFillTx/>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7ED05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C000"/>
                    </a:solidFill>
                  </a:tcPr>
                </a:tc>
                <a:tc>
                  <a:txBody>
                    <a:bodyPr/>
                    <a:lstStyle/>
                    <a:p>
                      <a:pPr algn="ctr" fontAlgn="b">
                        <a:lnSpc>
                          <a:spcPts val="900"/>
                        </a:lnSpc>
                        <a:spcBef>
                          <a:spcPts val="3000"/>
                        </a:spcBef>
                      </a:pPr>
                      <a:endParaRPr lang="en-US" sz="750" b="0" i="0" u="none" strike="noStrike" dirty="0">
                        <a:solidFill>
                          <a:srgbClr val="000000"/>
                        </a:solidFill>
                        <a:effectLst/>
                        <a:latin typeface="+mn-lt"/>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dirty="0">
                        <a:solidFill>
                          <a:srgbClr val="000000"/>
                        </a:solidFill>
                        <a:effectLst/>
                        <a:latin typeface="+mn-lt"/>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3320092988"/>
                  </a:ext>
                </a:extLst>
              </a:tr>
              <a:tr h="324509">
                <a:tc>
                  <a:txBody>
                    <a:bodyPr/>
                    <a:lstStyle/>
                    <a:p>
                      <a:pPr algn="ctr" rtl="0" fontAlgn="ctr"/>
                      <a:r>
                        <a:rPr lang="en-US" sz="900" b="0" kern="1200" dirty="0">
                          <a:solidFill>
                            <a:schemeClr val="tx1">
                              <a:lumMod val="50000"/>
                              <a:lumOff val="50000"/>
                            </a:schemeClr>
                          </a:solidFill>
                          <a:latin typeface="+mn-lt"/>
                          <a:ea typeface="+mn-ea"/>
                          <a:cs typeface="+mn-cs"/>
                        </a:rPr>
                        <a:t>2</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175644" rtl="0" eaLnBrk="1" latinLnBrk="0" hangingPunct="1">
                        <a:defRPr sz="2300" kern="1200">
                          <a:solidFill>
                            <a:schemeClr val="tx1"/>
                          </a:solidFill>
                          <a:latin typeface="Open Sans"/>
                        </a:defRPr>
                      </a:lvl1pPr>
                      <a:lvl2pPr marL="587822" algn="l" defTabSz="1175644" rtl="0" eaLnBrk="1" latinLnBrk="0" hangingPunct="1">
                        <a:defRPr sz="2300" kern="1200">
                          <a:solidFill>
                            <a:schemeClr val="tx1"/>
                          </a:solidFill>
                          <a:latin typeface="Open Sans"/>
                        </a:defRPr>
                      </a:lvl2pPr>
                      <a:lvl3pPr marL="1175644" algn="l" defTabSz="1175644" rtl="0" eaLnBrk="1" latinLnBrk="0" hangingPunct="1">
                        <a:defRPr sz="2300" kern="1200">
                          <a:solidFill>
                            <a:schemeClr val="tx1"/>
                          </a:solidFill>
                          <a:latin typeface="Open Sans"/>
                        </a:defRPr>
                      </a:lvl3pPr>
                      <a:lvl4pPr marL="1763466" algn="l" defTabSz="1175644" rtl="0" eaLnBrk="1" latinLnBrk="0" hangingPunct="1">
                        <a:defRPr sz="2300" kern="1200">
                          <a:solidFill>
                            <a:schemeClr val="tx1"/>
                          </a:solidFill>
                          <a:latin typeface="Open Sans"/>
                        </a:defRPr>
                      </a:lvl4pPr>
                      <a:lvl5pPr marL="2351288" algn="l" defTabSz="1175644" rtl="0" eaLnBrk="1" latinLnBrk="0" hangingPunct="1">
                        <a:defRPr sz="2300" kern="1200">
                          <a:solidFill>
                            <a:schemeClr val="tx1"/>
                          </a:solidFill>
                          <a:latin typeface="Open Sans"/>
                        </a:defRPr>
                      </a:lvl5pPr>
                      <a:lvl6pPr marL="2939110" algn="l" defTabSz="1175644" rtl="0" eaLnBrk="1" latinLnBrk="0" hangingPunct="1">
                        <a:defRPr sz="2300" kern="1200">
                          <a:solidFill>
                            <a:schemeClr val="tx1"/>
                          </a:solidFill>
                          <a:latin typeface="Open Sans"/>
                        </a:defRPr>
                      </a:lvl6pPr>
                      <a:lvl7pPr marL="3526932" algn="l" defTabSz="1175644" rtl="0" eaLnBrk="1" latinLnBrk="0" hangingPunct="1">
                        <a:defRPr sz="2300" kern="1200">
                          <a:solidFill>
                            <a:schemeClr val="tx1"/>
                          </a:solidFill>
                          <a:latin typeface="Open Sans"/>
                        </a:defRPr>
                      </a:lvl7pPr>
                      <a:lvl8pPr marL="4114754" algn="l" defTabSz="1175644" rtl="0" eaLnBrk="1" latinLnBrk="0" hangingPunct="1">
                        <a:defRPr sz="2300" kern="1200">
                          <a:solidFill>
                            <a:schemeClr val="tx1"/>
                          </a:solidFill>
                          <a:latin typeface="Open Sans"/>
                        </a:defRPr>
                      </a:lvl8pPr>
                      <a:lvl9pPr marL="4702576" algn="l" defTabSz="1175644" rtl="0" eaLnBrk="1" latinLnBrk="0" hangingPunct="1">
                        <a:defRPr sz="2300" kern="1200">
                          <a:solidFill>
                            <a:schemeClr val="tx1"/>
                          </a:solidFill>
                          <a:latin typeface="Open Sans"/>
                        </a:defRPr>
                      </a:lvl9pPr>
                    </a:lstStyle>
                    <a:p>
                      <a:pPr marL="0" lvl="0" indent="0" algn="ctr" defTabSz="1175644" rtl="0">
                        <a:spcAft>
                          <a:spcPts val="600"/>
                        </a:spcAft>
                        <a:buFont typeface="Symbol" panose="05050102010706020507" pitchFamily="18" charset="2"/>
                        <a:buNone/>
                      </a:pPr>
                      <a:r>
                        <a:rPr lang="en-US" sz="850" b="1" kern="1200" dirty="0">
                          <a:solidFill>
                            <a:schemeClr val="tx1"/>
                          </a:solidFill>
                          <a:latin typeface="+mj-lt"/>
                          <a:ea typeface="Open Sans" panose="020B0606030504020204" pitchFamily="34" charset="0"/>
                          <a:cs typeface="Calibri"/>
                        </a:rPr>
                        <a:t>Azure Deployer</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175644" rtl="0" eaLnBrk="1" latinLnBrk="0" hangingPunct="1">
                        <a:defRPr sz="2300" kern="1200">
                          <a:solidFill>
                            <a:schemeClr val="tx1"/>
                          </a:solidFill>
                          <a:latin typeface="Open Sans"/>
                        </a:defRPr>
                      </a:lvl1pPr>
                      <a:lvl2pPr marL="587822" algn="l" defTabSz="1175644" rtl="0" eaLnBrk="1" latinLnBrk="0" hangingPunct="1">
                        <a:defRPr sz="2300" kern="1200">
                          <a:solidFill>
                            <a:schemeClr val="tx1"/>
                          </a:solidFill>
                          <a:latin typeface="Open Sans"/>
                        </a:defRPr>
                      </a:lvl2pPr>
                      <a:lvl3pPr marL="1175644" algn="l" defTabSz="1175644" rtl="0" eaLnBrk="1" latinLnBrk="0" hangingPunct="1">
                        <a:defRPr sz="2300" kern="1200">
                          <a:solidFill>
                            <a:schemeClr val="tx1"/>
                          </a:solidFill>
                          <a:latin typeface="Open Sans"/>
                        </a:defRPr>
                      </a:lvl3pPr>
                      <a:lvl4pPr marL="1763466" algn="l" defTabSz="1175644" rtl="0" eaLnBrk="1" latinLnBrk="0" hangingPunct="1">
                        <a:defRPr sz="2300" kern="1200">
                          <a:solidFill>
                            <a:schemeClr val="tx1"/>
                          </a:solidFill>
                          <a:latin typeface="Open Sans"/>
                        </a:defRPr>
                      </a:lvl4pPr>
                      <a:lvl5pPr marL="2351288" algn="l" defTabSz="1175644" rtl="0" eaLnBrk="1" latinLnBrk="0" hangingPunct="1">
                        <a:defRPr sz="2300" kern="1200">
                          <a:solidFill>
                            <a:schemeClr val="tx1"/>
                          </a:solidFill>
                          <a:latin typeface="Open Sans"/>
                        </a:defRPr>
                      </a:lvl5pPr>
                      <a:lvl6pPr marL="2939110" algn="l" defTabSz="1175644" rtl="0" eaLnBrk="1" latinLnBrk="0" hangingPunct="1">
                        <a:defRPr sz="2300" kern="1200">
                          <a:solidFill>
                            <a:schemeClr val="tx1"/>
                          </a:solidFill>
                          <a:latin typeface="Open Sans"/>
                        </a:defRPr>
                      </a:lvl6pPr>
                      <a:lvl7pPr marL="3526932" algn="l" defTabSz="1175644" rtl="0" eaLnBrk="1" latinLnBrk="0" hangingPunct="1">
                        <a:defRPr sz="2300" kern="1200">
                          <a:solidFill>
                            <a:schemeClr val="tx1"/>
                          </a:solidFill>
                          <a:latin typeface="Open Sans"/>
                        </a:defRPr>
                      </a:lvl7pPr>
                      <a:lvl8pPr marL="4114754" algn="l" defTabSz="1175644" rtl="0" eaLnBrk="1" latinLnBrk="0" hangingPunct="1">
                        <a:defRPr sz="2300" kern="1200">
                          <a:solidFill>
                            <a:schemeClr val="tx1"/>
                          </a:solidFill>
                          <a:latin typeface="Open Sans"/>
                        </a:defRPr>
                      </a:lvl8pPr>
                      <a:lvl9pPr marL="4702576" algn="l" defTabSz="1175644" rtl="0" eaLnBrk="1" latinLnBrk="0" hangingPunct="1">
                        <a:defRPr sz="2300" kern="1200">
                          <a:solidFill>
                            <a:schemeClr val="tx1"/>
                          </a:solidFill>
                          <a:latin typeface="Open Sans"/>
                        </a:defRPr>
                      </a:lvl9pPr>
                    </a:lstStyle>
                    <a:p>
                      <a:pPr marL="0" lvl="0" indent="0" algn="l">
                        <a:spcAft>
                          <a:spcPts val="600"/>
                        </a:spcAft>
                        <a:buFont typeface="Symbol" panose="05050102010706020507" pitchFamily="18" charset="2"/>
                        <a:buNone/>
                      </a:pPr>
                      <a:r>
                        <a:rPr lang="en-US" sz="900" b="0" i="0" u="none" strike="noStrike" kern="1200" cap="none" spc="-14" normalizeH="0" baseline="0" dirty="0">
                          <a:ln>
                            <a:noFill/>
                          </a:ln>
                          <a:solidFill>
                            <a:schemeClr val="tx1"/>
                          </a:solidFill>
                          <a:effectLst/>
                          <a:uLnTx/>
                          <a:uFillTx/>
                          <a:latin typeface="+mn-lt"/>
                          <a:ea typeface="+mn-ea"/>
                          <a:cs typeface="Calibri"/>
                        </a:rPr>
                        <a:t>Provides standardized optimal way of code management</a:t>
                      </a:r>
                      <a:r>
                        <a:rPr kumimoji="0" lang="en-US" sz="900" b="0" i="0" u="none" strike="noStrike" kern="1200" cap="none" spc="-14" normalizeH="0" baseline="0" dirty="0">
                          <a:ln>
                            <a:noFill/>
                          </a:ln>
                          <a:solidFill>
                            <a:schemeClr val="tx1"/>
                          </a:solidFill>
                          <a:effectLst/>
                          <a:uLnTx/>
                          <a:uFillTx/>
                          <a:latin typeface="+mn-lt"/>
                          <a:ea typeface="+mn-ea"/>
                          <a:cs typeface="Calibri"/>
                        </a:rPr>
                        <a:t>, </a:t>
                      </a:r>
                      <a:r>
                        <a:rPr lang="en-US" sz="900" b="0" i="0" u="none" strike="noStrike" kern="1200" cap="none" spc="-14" normalizeH="0" baseline="0" dirty="0">
                          <a:ln>
                            <a:noFill/>
                          </a:ln>
                          <a:solidFill>
                            <a:schemeClr val="tx1"/>
                          </a:solidFill>
                          <a:effectLst/>
                          <a:uLnTx/>
                          <a:uFillTx/>
                          <a:latin typeface="+mn-lt"/>
                          <a:ea typeface="+mn-ea"/>
                          <a:cs typeface="Calibri"/>
                        </a:rPr>
                        <a:t>code versioning and </a:t>
                      </a:r>
                      <a:r>
                        <a:rPr kumimoji="0" lang="en-US" sz="900" b="0" i="0" u="none" strike="noStrike" kern="1200" cap="none" spc="-14" normalizeH="0" baseline="0" dirty="0">
                          <a:ln>
                            <a:noFill/>
                          </a:ln>
                          <a:solidFill>
                            <a:schemeClr val="tx1"/>
                          </a:solidFill>
                          <a:effectLst/>
                          <a:uLnTx/>
                          <a:uFillTx/>
                          <a:latin typeface="+mn-lt"/>
                          <a:ea typeface="+mn-ea"/>
                          <a:cs typeface="Calibri"/>
                        </a:rPr>
                        <a:t>automated </a:t>
                      </a:r>
                      <a:r>
                        <a:rPr lang="en-US" sz="900" b="0" i="0" u="none" strike="noStrike" kern="1200" cap="none" spc="-14" normalizeH="0" baseline="0" dirty="0">
                          <a:ln>
                            <a:noFill/>
                          </a:ln>
                          <a:solidFill>
                            <a:schemeClr val="tx1"/>
                          </a:solidFill>
                          <a:effectLst/>
                          <a:uLnTx/>
                          <a:uFillTx/>
                          <a:latin typeface="+mn-lt"/>
                          <a:ea typeface="+mn-ea"/>
                          <a:cs typeface="Calibri"/>
                        </a:rPr>
                        <a:t>deployment on Azure platform through AzureDevOps </a:t>
                      </a:r>
                      <a:r>
                        <a:rPr kumimoji="0" lang="en-US" sz="900" b="0" i="0" u="none" strike="noStrike" kern="1200" cap="none" spc="-14" normalizeH="0" baseline="0" dirty="0">
                          <a:ln>
                            <a:noFill/>
                          </a:ln>
                          <a:solidFill>
                            <a:schemeClr val="tx1"/>
                          </a:solidFill>
                          <a:effectLst/>
                          <a:uLnTx/>
                          <a:uFillTx/>
                          <a:latin typeface="+mn-lt"/>
                          <a:ea typeface="+mn-ea"/>
                          <a:cs typeface="Calibri"/>
                        </a:rPr>
                        <a:t>pipeline</a:t>
                      </a:r>
                      <a:endParaRPr lang="en-US" sz="900" spc="-14" dirty="0">
                        <a:latin typeface="+mn-lt"/>
                      </a:endParaRP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7ED050"/>
                    </a:solidFill>
                  </a:tcPr>
                </a:tc>
                <a:tc>
                  <a:txBody>
                    <a:bodyPr/>
                    <a:lstStyle/>
                    <a:p>
                      <a:pPr algn="ctr" fontAlgn="b">
                        <a:lnSpc>
                          <a:spcPts val="900"/>
                        </a:lnSpc>
                        <a:spcBef>
                          <a:spcPts val="3000"/>
                        </a:spcBef>
                      </a:pPr>
                      <a:endParaRPr lang="en-US" sz="750" b="0" i="0" u="none" strike="noStrike" dirty="0">
                        <a:solidFill>
                          <a:srgbClr val="000000"/>
                        </a:solidFill>
                        <a:effectLst/>
                        <a:latin typeface="+mn-lt"/>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C00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3609192151"/>
                  </a:ext>
                </a:extLst>
              </a:tr>
              <a:tr h="324509">
                <a:tc>
                  <a:txBody>
                    <a:bodyPr/>
                    <a:lstStyle/>
                    <a:p>
                      <a:pPr algn="ctr" rtl="0" fontAlgn="ctr"/>
                      <a:r>
                        <a:rPr lang="en-US" sz="900" b="0" kern="1200" dirty="0">
                          <a:solidFill>
                            <a:schemeClr val="tx1">
                              <a:lumMod val="50000"/>
                              <a:lumOff val="50000"/>
                            </a:schemeClr>
                          </a:solidFill>
                          <a:latin typeface="+mn-lt"/>
                          <a:ea typeface="+mn-ea"/>
                          <a:cs typeface="+mn-cs"/>
                        </a:rPr>
                        <a:t>3</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lvl="0" indent="0" algn="ctr" defTabSz="1175644" rtl="0" eaLnBrk="1" latinLnBrk="0" hangingPunct="1">
                        <a:spcAft>
                          <a:spcPts val="600"/>
                        </a:spcAft>
                        <a:buFont typeface="Symbol" panose="05050102010706020507" pitchFamily="18" charset="2"/>
                        <a:buNone/>
                      </a:pPr>
                      <a:r>
                        <a:rPr lang="en-US" sz="850" b="1" kern="1200" dirty="0">
                          <a:solidFill>
                            <a:schemeClr val="tx1"/>
                          </a:solidFill>
                          <a:latin typeface="+mj-lt"/>
                          <a:ea typeface="Open Sans" panose="020B0606030504020204" pitchFamily="34" charset="0"/>
                          <a:cs typeface="Calibri" panose="020F0502020204030204" pitchFamily="34" charset="0"/>
                        </a:rPr>
                        <a:t>Azure PaaS EnvMaker</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600"/>
                        </a:spcAft>
                        <a:buClrTx/>
                        <a:buSzTx/>
                        <a:buFont typeface="Symbol" panose="05050102010706020507" pitchFamily="18" charset="2"/>
                        <a:buNone/>
                        <a:tabLst/>
                        <a:defRPr/>
                      </a:pPr>
                      <a:r>
                        <a:rPr kumimoji="0" lang="en-US" sz="900" b="0" i="0" u="none" strike="noStrike" kern="1200" cap="none" spc="-14" normalizeH="0" baseline="0" dirty="0">
                          <a:ln>
                            <a:noFill/>
                          </a:ln>
                          <a:solidFill>
                            <a:schemeClr val="tx1"/>
                          </a:solidFill>
                          <a:effectLst/>
                          <a:uLnTx/>
                          <a:uFillTx/>
                          <a:latin typeface="+mn-lt"/>
                          <a:ea typeface="+mn-ea"/>
                          <a:cs typeface="Calibri"/>
                        </a:rPr>
                        <a:t>Azure PaaS (Platform as a Service) EnvMaker is a script based configurable framework for automated PaaS Env. setup. This utility can be leveraged as plug and play solution in any client Env.. </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lang="en-US" sz="750" b="0" i="0" u="none" strike="noStrike" kern="1200" noProof="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7ED05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C00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0070C0"/>
                    </a:solidFill>
                  </a:tcPr>
                </a:tc>
                <a:extLst>
                  <a:ext uri="{0D108BD9-81ED-4DB2-BD59-A6C34878D82A}">
                    <a16:rowId xmlns:a16="http://schemas.microsoft.com/office/drawing/2014/main" val="4054930780"/>
                  </a:ext>
                </a:extLst>
              </a:tr>
              <a:tr h="324509">
                <a:tc>
                  <a:txBody>
                    <a:bodyPr/>
                    <a:lstStyle/>
                    <a:p>
                      <a:pPr algn="ctr" rtl="0" fontAlgn="ctr"/>
                      <a:r>
                        <a:rPr lang="en-US" sz="900" b="0" kern="1200" dirty="0">
                          <a:solidFill>
                            <a:schemeClr val="tx1">
                              <a:lumMod val="50000"/>
                              <a:lumOff val="50000"/>
                            </a:schemeClr>
                          </a:solidFill>
                          <a:latin typeface="+mn-lt"/>
                          <a:ea typeface="+mn-ea"/>
                          <a:cs typeface="+mn-cs"/>
                        </a:rPr>
                        <a:t>4</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175644" rtl="0" eaLnBrk="1" latinLnBrk="0" hangingPunct="1">
                        <a:defRPr sz="2300" kern="1200">
                          <a:solidFill>
                            <a:schemeClr val="tx1"/>
                          </a:solidFill>
                          <a:latin typeface="Open Sans"/>
                        </a:defRPr>
                      </a:lvl1pPr>
                      <a:lvl2pPr marL="587822" algn="l" defTabSz="1175644" rtl="0" eaLnBrk="1" latinLnBrk="0" hangingPunct="1">
                        <a:defRPr sz="2300" kern="1200">
                          <a:solidFill>
                            <a:schemeClr val="tx1"/>
                          </a:solidFill>
                          <a:latin typeface="Open Sans"/>
                        </a:defRPr>
                      </a:lvl2pPr>
                      <a:lvl3pPr marL="1175644" algn="l" defTabSz="1175644" rtl="0" eaLnBrk="1" latinLnBrk="0" hangingPunct="1">
                        <a:defRPr sz="2300" kern="1200">
                          <a:solidFill>
                            <a:schemeClr val="tx1"/>
                          </a:solidFill>
                          <a:latin typeface="Open Sans"/>
                        </a:defRPr>
                      </a:lvl3pPr>
                      <a:lvl4pPr marL="1763466" algn="l" defTabSz="1175644" rtl="0" eaLnBrk="1" latinLnBrk="0" hangingPunct="1">
                        <a:defRPr sz="2300" kern="1200">
                          <a:solidFill>
                            <a:schemeClr val="tx1"/>
                          </a:solidFill>
                          <a:latin typeface="Open Sans"/>
                        </a:defRPr>
                      </a:lvl4pPr>
                      <a:lvl5pPr marL="2351288" algn="l" defTabSz="1175644" rtl="0" eaLnBrk="1" latinLnBrk="0" hangingPunct="1">
                        <a:defRPr sz="2300" kern="1200">
                          <a:solidFill>
                            <a:schemeClr val="tx1"/>
                          </a:solidFill>
                          <a:latin typeface="Open Sans"/>
                        </a:defRPr>
                      </a:lvl5pPr>
                      <a:lvl6pPr marL="2939110" algn="l" defTabSz="1175644" rtl="0" eaLnBrk="1" latinLnBrk="0" hangingPunct="1">
                        <a:defRPr sz="2300" kern="1200">
                          <a:solidFill>
                            <a:schemeClr val="tx1"/>
                          </a:solidFill>
                          <a:latin typeface="Open Sans"/>
                        </a:defRPr>
                      </a:lvl6pPr>
                      <a:lvl7pPr marL="3526932" algn="l" defTabSz="1175644" rtl="0" eaLnBrk="1" latinLnBrk="0" hangingPunct="1">
                        <a:defRPr sz="2300" kern="1200">
                          <a:solidFill>
                            <a:schemeClr val="tx1"/>
                          </a:solidFill>
                          <a:latin typeface="Open Sans"/>
                        </a:defRPr>
                      </a:lvl7pPr>
                      <a:lvl8pPr marL="4114754" algn="l" defTabSz="1175644" rtl="0" eaLnBrk="1" latinLnBrk="0" hangingPunct="1">
                        <a:defRPr sz="2300" kern="1200">
                          <a:solidFill>
                            <a:schemeClr val="tx1"/>
                          </a:solidFill>
                          <a:latin typeface="Open Sans"/>
                        </a:defRPr>
                      </a:lvl8pPr>
                      <a:lvl9pPr marL="4702576" algn="l" defTabSz="1175644" rtl="0" eaLnBrk="1" latinLnBrk="0" hangingPunct="1">
                        <a:defRPr sz="2300" kern="1200">
                          <a:solidFill>
                            <a:schemeClr val="tx1"/>
                          </a:solidFill>
                          <a:latin typeface="Open Sans"/>
                        </a:defRPr>
                      </a:lvl9pPr>
                    </a:lstStyle>
                    <a:p>
                      <a:pPr marL="0" lvl="0" indent="0" algn="ctr" defTabSz="1175644" rtl="0" eaLnBrk="1" latinLnBrk="0" hangingPunct="1">
                        <a:spcAft>
                          <a:spcPts val="600"/>
                        </a:spcAft>
                        <a:buFont typeface="Symbol" panose="05050102010706020507" pitchFamily="18" charset="2"/>
                        <a:buNone/>
                      </a:pPr>
                      <a:r>
                        <a:rPr lang="en-US" sz="850" b="1" kern="1200" dirty="0">
                          <a:solidFill>
                            <a:schemeClr val="tx1"/>
                          </a:solidFill>
                          <a:latin typeface="+mj-lt"/>
                          <a:ea typeface="Open Sans" panose="020B0606030504020204" pitchFamily="34" charset="0"/>
                          <a:cs typeface="Calibri" panose="020F0502020204030204" pitchFamily="34" charset="0"/>
                        </a:rPr>
                        <a:t>Azure Runner</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175644" rtl="0" eaLnBrk="1" latinLnBrk="0" hangingPunct="1">
                        <a:defRPr sz="2300" kern="1200">
                          <a:solidFill>
                            <a:schemeClr val="tx1"/>
                          </a:solidFill>
                          <a:latin typeface="Open Sans"/>
                        </a:defRPr>
                      </a:lvl1pPr>
                      <a:lvl2pPr marL="587822" algn="l" defTabSz="1175644" rtl="0" eaLnBrk="1" latinLnBrk="0" hangingPunct="1">
                        <a:defRPr sz="2300" kern="1200">
                          <a:solidFill>
                            <a:schemeClr val="tx1"/>
                          </a:solidFill>
                          <a:latin typeface="Open Sans"/>
                        </a:defRPr>
                      </a:lvl2pPr>
                      <a:lvl3pPr marL="1175644" algn="l" defTabSz="1175644" rtl="0" eaLnBrk="1" latinLnBrk="0" hangingPunct="1">
                        <a:defRPr sz="2300" kern="1200">
                          <a:solidFill>
                            <a:schemeClr val="tx1"/>
                          </a:solidFill>
                          <a:latin typeface="Open Sans"/>
                        </a:defRPr>
                      </a:lvl3pPr>
                      <a:lvl4pPr marL="1763466" algn="l" defTabSz="1175644" rtl="0" eaLnBrk="1" latinLnBrk="0" hangingPunct="1">
                        <a:defRPr sz="2300" kern="1200">
                          <a:solidFill>
                            <a:schemeClr val="tx1"/>
                          </a:solidFill>
                          <a:latin typeface="Open Sans"/>
                        </a:defRPr>
                      </a:lvl4pPr>
                      <a:lvl5pPr marL="2351288" algn="l" defTabSz="1175644" rtl="0" eaLnBrk="1" latinLnBrk="0" hangingPunct="1">
                        <a:defRPr sz="2300" kern="1200">
                          <a:solidFill>
                            <a:schemeClr val="tx1"/>
                          </a:solidFill>
                          <a:latin typeface="Open Sans"/>
                        </a:defRPr>
                      </a:lvl5pPr>
                      <a:lvl6pPr marL="2939110" algn="l" defTabSz="1175644" rtl="0" eaLnBrk="1" latinLnBrk="0" hangingPunct="1">
                        <a:defRPr sz="2300" kern="1200">
                          <a:solidFill>
                            <a:schemeClr val="tx1"/>
                          </a:solidFill>
                          <a:latin typeface="Open Sans"/>
                        </a:defRPr>
                      </a:lvl6pPr>
                      <a:lvl7pPr marL="3526932" algn="l" defTabSz="1175644" rtl="0" eaLnBrk="1" latinLnBrk="0" hangingPunct="1">
                        <a:defRPr sz="2300" kern="1200">
                          <a:solidFill>
                            <a:schemeClr val="tx1"/>
                          </a:solidFill>
                          <a:latin typeface="Open Sans"/>
                        </a:defRPr>
                      </a:lvl7pPr>
                      <a:lvl8pPr marL="4114754" algn="l" defTabSz="1175644" rtl="0" eaLnBrk="1" latinLnBrk="0" hangingPunct="1">
                        <a:defRPr sz="2300" kern="1200">
                          <a:solidFill>
                            <a:schemeClr val="tx1"/>
                          </a:solidFill>
                          <a:latin typeface="Open Sans"/>
                        </a:defRPr>
                      </a:lvl8pPr>
                      <a:lvl9pPr marL="4702576" algn="l" defTabSz="1175644" rtl="0" eaLnBrk="1" latinLnBrk="0" hangingPunct="1">
                        <a:defRPr sz="2300" kern="1200">
                          <a:solidFill>
                            <a:schemeClr val="tx1"/>
                          </a:solidFill>
                          <a:latin typeface="Open Sans"/>
                        </a:defRPr>
                      </a:lvl9pPr>
                    </a:lstStyle>
                    <a:p>
                      <a:pPr marL="0" marR="0" lvl="0" indent="0" algn="l" defTabSz="914400" rtl="0" eaLnBrk="1" fontAlgn="auto" latinLnBrk="0" hangingPunct="1">
                        <a:lnSpc>
                          <a:spcPct val="100000"/>
                        </a:lnSpc>
                        <a:spcBef>
                          <a:spcPts val="0"/>
                        </a:spcBef>
                        <a:spcAft>
                          <a:spcPts val="600"/>
                        </a:spcAft>
                        <a:buClrTx/>
                        <a:buSzTx/>
                        <a:buFont typeface="Symbol" panose="05050102010706020507" pitchFamily="18" charset="2"/>
                        <a:buNone/>
                        <a:tabLst/>
                        <a:defRPr/>
                      </a:pPr>
                      <a:r>
                        <a:rPr kumimoji="0" lang="en-US" sz="900" b="0" i="0" u="none" strike="noStrike" kern="1200" cap="none" spc="-14" normalizeH="0" baseline="0" dirty="0">
                          <a:ln>
                            <a:noFill/>
                          </a:ln>
                          <a:solidFill>
                            <a:schemeClr val="tx1"/>
                          </a:solidFill>
                          <a:effectLst/>
                          <a:uLnTx/>
                          <a:uFillTx/>
                          <a:latin typeface="+mn-lt"/>
                          <a:ea typeface="+mn-ea"/>
                          <a:cs typeface="Calibri"/>
                        </a:rPr>
                        <a:t>Logic </a:t>
                      </a:r>
                      <a:r>
                        <a:rPr lang="en-US" sz="900" b="0" i="0" u="none" strike="noStrike" kern="1200" cap="none" spc="-14" normalizeH="0" baseline="0" dirty="0">
                          <a:ln>
                            <a:noFill/>
                          </a:ln>
                          <a:solidFill>
                            <a:schemeClr val="tx1"/>
                          </a:solidFill>
                          <a:effectLst/>
                          <a:uLnTx/>
                          <a:uFillTx/>
                          <a:latin typeface="+mn-lt"/>
                          <a:ea typeface="+mn-ea"/>
                          <a:cs typeface="Calibri"/>
                        </a:rPr>
                        <a:t>app-based</a:t>
                      </a:r>
                      <a:r>
                        <a:rPr kumimoji="0" lang="en-US" sz="900" b="0" i="0" u="none" strike="noStrike" kern="1200" cap="none" spc="-14" normalizeH="0" baseline="0" dirty="0">
                          <a:ln>
                            <a:noFill/>
                          </a:ln>
                          <a:solidFill>
                            <a:schemeClr val="tx1"/>
                          </a:solidFill>
                          <a:effectLst/>
                          <a:uLnTx/>
                          <a:uFillTx/>
                          <a:latin typeface="+mn-lt"/>
                          <a:ea typeface="+mn-ea"/>
                          <a:cs typeface="Calibri"/>
                        </a:rPr>
                        <a:t> solution to support automated email alert and pipeline refresh</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lang="en-US" sz="750" b="0" i="0" u="none" strike="noStrike" kern="1200" noProof="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7ED05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C00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1465465075"/>
                  </a:ext>
                </a:extLst>
              </a:tr>
              <a:tr h="324509">
                <a:tc>
                  <a:txBody>
                    <a:bodyPr/>
                    <a:lstStyle/>
                    <a:p>
                      <a:pPr algn="ctr" rtl="0" fontAlgn="ctr"/>
                      <a:r>
                        <a:rPr lang="en-US" sz="900" b="0" kern="1200" dirty="0">
                          <a:solidFill>
                            <a:schemeClr val="tx1">
                              <a:lumMod val="50000"/>
                              <a:lumOff val="50000"/>
                            </a:schemeClr>
                          </a:solidFill>
                          <a:latin typeface="+mn-lt"/>
                          <a:ea typeface="+mn-ea"/>
                          <a:cs typeface="+mn-cs"/>
                        </a:rPr>
                        <a:t>5</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lvl="0" indent="0" algn="ctr" defTabSz="1175644" rtl="0" eaLnBrk="1" latinLnBrk="0" hangingPunct="1">
                        <a:spcAft>
                          <a:spcPts val="600"/>
                        </a:spcAft>
                        <a:buFont typeface="Symbol" panose="05050102010706020507" pitchFamily="18" charset="2"/>
                        <a:buNone/>
                      </a:pPr>
                      <a:r>
                        <a:rPr lang="en-US" sz="850" b="1" kern="1200" dirty="0">
                          <a:solidFill>
                            <a:schemeClr val="tx1"/>
                          </a:solidFill>
                          <a:latin typeface="+mj-lt"/>
                          <a:ea typeface="Open Sans" panose="020B0606030504020204" pitchFamily="34" charset="0"/>
                          <a:cs typeface="Calibri" panose="020F0502020204030204" pitchFamily="34" charset="0"/>
                        </a:rPr>
                        <a:t>Azure CDC &amp; DQ</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lvl="0" indent="0" algn="l">
                        <a:spcAft>
                          <a:spcPts val="600"/>
                        </a:spcAft>
                        <a:buFont typeface="Symbol" panose="05050102010706020507" pitchFamily="18" charset="2"/>
                        <a:buNone/>
                      </a:pPr>
                      <a:r>
                        <a:rPr lang="en-US" sz="900" b="0" i="0" u="none" strike="noStrike" kern="1200" dirty="0">
                          <a:solidFill>
                            <a:schemeClr val="tx1"/>
                          </a:solidFill>
                          <a:effectLst/>
                          <a:latin typeface="+mn-lt"/>
                          <a:ea typeface="+mn-ea"/>
                          <a:cs typeface="+mn-cs"/>
                        </a:rPr>
                        <a:t>Library of pluggable code and logic to support SCD/CDC functionality and  Common DQ logic, to augment rapid development and data ingestion</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algn="ctr" fontAlgn="b">
                        <a:lnSpc>
                          <a:spcPts val="900"/>
                        </a:lnSpc>
                        <a:spcBef>
                          <a:spcPts val="3000"/>
                        </a:spcBef>
                      </a:pPr>
                      <a:endParaRPr lang="en-US" sz="750" b="0" i="0" u="none" strike="noStrike" dirty="0">
                        <a:solidFill>
                          <a:srgbClr val="000000"/>
                        </a:solidFill>
                        <a:effectLst/>
                        <a:latin typeface="+mn-lt"/>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chemeClr val="bg1"/>
                    </a:solidFill>
                  </a:tcPr>
                </a:tc>
                <a:tc>
                  <a:txBody>
                    <a:bodyPr/>
                    <a:lstStyle/>
                    <a:p>
                      <a:pPr algn="ctr" fontAlgn="b">
                        <a:lnSpc>
                          <a:spcPts val="900"/>
                        </a:lnSpc>
                        <a:spcBef>
                          <a:spcPts val="3000"/>
                        </a:spcBef>
                      </a:pPr>
                      <a:endParaRPr lang="en-US" sz="750" b="0" i="0" u="none" strike="noStrike" dirty="0">
                        <a:solidFill>
                          <a:srgbClr val="000000"/>
                        </a:solidFill>
                        <a:effectLst/>
                        <a:latin typeface="+mn-lt"/>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C00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1171508124"/>
                  </a:ext>
                </a:extLst>
              </a:tr>
              <a:tr h="324509">
                <a:tc>
                  <a:txBody>
                    <a:bodyPr/>
                    <a:lstStyle/>
                    <a:p>
                      <a:pPr algn="ctr" rtl="0" fontAlgn="ctr"/>
                      <a:r>
                        <a:rPr lang="en-US" sz="900" b="0" kern="1200" dirty="0">
                          <a:solidFill>
                            <a:schemeClr val="tx1">
                              <a:lumMod val="50000"/>
                              <a:lumOff val="50000"/>
                            </a:schemeClr>
                          </a:solidFill>
                          <a:latin typeface="+mn-lt"/>
                          <a:ea typeface="+mn-ea"/>
                          <a:cs typeface="+mn-cs"/>
                        </a:rPr>
                        <a:t>6</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lvl="0" indent="0" algn="ctr" defTabSz="1175644" rtl="0" eaLnBrk="1" latinLnBrk="0" hangingPunct="1">
                        <a:spcAft>
                          <a:spcPts val="600"/>
                        </a:spcAft>
                        <a:buFont typeface="Symbol" panose="05050102010706020507" pitchFamily="18" charset="2"/>
                        <a:buNone/>
                      </a:pPr>
                      <a:r>
                        <a:rPr lang="en-US" sz="850" b="1" kern="1200" dirty="0">
                          <a:solidFill>
                            <a:schemeClr val="tx1"/>
                          </a:solidFill>
                          <a:latin typeface="+mj-lt"/>
                          <a:ea typeface="Open Sans" panose="020B0606030504020204" pitchFamily="34" charset="0"/>
                          <a:cs typeface="Calibri"/>
                        </a:rPr>
                        <a:t>AAS Utilities</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600"/>
                        </a:spcAft>
                        <a:buClrTx/>
                        <a:buSzTx/>
                        <a:buFont typeface="Symbol" panose="05050102010706020507" pitchFamily="18" charset="2"/>
                        <a:buNone/>
                        <a:tabLst/>
                        <a:defRPr/>
                      </a:pPr>
                      <a:r>
                        <a:rPr kumimoji="0" lang="en-US" sz="900" b="0" i="0" u="none" strike="noStrike" kern="1200" cap="none" spc="-14" normalizeH="0" baseline="0" noProof="0" dirty="0">
                          <a:ln>
                            <a:noFill/>
                          </a:ln>
                          <a:solidFill>
                            <a:schemeClr val="tx1"/>
                          </a:solidFill>
                          <a:effectLst/>
                          <a:uLnTx/>
                          <a:uFillTx/>
                          <a:latin typeface="+mn-lt"/>
                          <a:ea typeface="+mn-ea"/>
                          <a:cs typeface="Calibri"/>
                        </a:rPr>
                        <a:t>AAS Automation scripts (AAS Backup-Restore-Process Utility, AS Memory Manager, Partition Builder)</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lang="en-US" sz="750" b="0" i="0" u="none" strike="noStrike" kern="1200" noProof="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chemeClr val="bg1"/>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C00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994844908"/>
                  </a:ext>
                </a:extLst>
              </a:tr>
              <a:tr h="324509">
                <a:tc>
                  <a:txBody>
                    <a:bodyPr/>
                    <a:lstStyle/>
                    <a:p>
                      <a:pPr algn="ctr" rtl="0" fontAlgn="ctr"/>
                      <a:r>
                        <a:rPr lang="en-US" sz="900" b="0" kern="1200" dirty="0">
                          <a:solidFill>
                            <a:schemeClr val="tx1">
                              <a:lumMod val="50000"/>
                              <a:lumOff val="50000"/>
                            </a:schemeClr>
                          </a:solidFill>
                          <a:latin typeface="+mn-lt"/>
                          <a:ea typeface="+mn-ea"/>
                          <a:cs typeface="+mn-cs"/>
                        </a:rPr>
                        <a:t>7</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lvl="0" indent="0" algn="ctr" defTabSz="1175644" rtl="0" eaLnBrk="1" latinLnBrk="0" hangingPunct="1">
                        <a:spcAft>
                          <a:spcPts val="600"/>
                        </a:spcAft>
                        <a:buFont typeface="Symbol" panose="05050102010706020507" pitchFamily="18" charset="2"/>
                        <a:buNone/>
                      </a:pPr>
                      <a:r>
                        <a:rPr lang="en-US" sz="850" b="1" kern="1200" dirty="0">
                          <a:solidFill>
                            <a:schemeClr val="tx1"/>
                          </a:solidFill>
                          <a:latin typeface="+mj-lt"/>
                          <a:ea typeface="Open Sans" panose="020B0606030504020204" pitchFamily="34" charset="0"/>
                          <a:cs typeface="Calibri" panose="020F0502020204030204" pitchFamily="34" charset="0"/>
                        </a:rPr>
                        <a:t>Power BI documentation Toolkit </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600"/>
                        </a:spcAft>
                        <a:buClrTx/>
                        <a:buSzTx/>
                        <a:buFont typeface="Symbol" panose="05050102010706020507" pitchFamily="18" charset="2"/>
                        <a:buNone/>
                        <a:tabLst/>
                        <a:defRPr/>
                      </a:pPr>
                      <a:r>
                        <a:rPr kumimoji="0" lang="en-US" sz="900" b="0" i="0" u="none" strike="noStrike" kern="1200" cap="none" spc="-14" normalizeH="0" baseline="0" dirty="0">
                          <a:ln>
                            <a:noFill/>
                          </a:ln>
                          <a:solidFill>
                            <a:schemeClr val="tx1"/>
                          </a:solidFill>
                          <a:effectLst/>
                          <a:uLnTx/>
                          <a:uFillTx/>
                          <a:latin typeface="+mn-lt"/>
                          <a:ea typeface="+mn-ea"/>
                          <a:cs typeface="Calibri"/>
                        </a:rPr>
                        <a:t>Document BI reports with details of lineage items, filters and other aspects used as design documentation</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lang="en-US" sz="750" b="0" i="0" u="none" strike="noStrike" kern="1200" noProof="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chemeClr val="bg1"/>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C00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1992096418"/>
                  </a:ext>
                </a:extLst>
              </a:tr>
              <a:tr h="324509">
                <a:tc>
                  <a:txBody>
                    <a:bodyPr/>
                    <a:lstStyle/>
                    <a:p>
                      <a:pPr algn="ctr" rtl="0" fontAlgn="ctr"/>
                      <a:r>
                        <a:rPr lang="en-US" sz="900" b="0" kern="1200" dirty="0">
                          <a:solidFill>
                            <a:schemeClr val="tx1">
                              <a:lumMod val="50000"/>
                              <a:lumOff val="50000"/>
                            </a:schemeClr>
                          </a:solidFill>
                          <a:latin typeface="+mn-lt"/>
                          <a:ea typeface="+mn-ea"/>
                          <a:cs typeface="+mn-cs"/>
                        </a:rPr>
                        <a:t>8</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lvl="0" indent="0" algn="ctr" defTabSz="1175644" rtl="0" eaLnBrk="1" latinLnBrk="0" hangingPunct="1">
                        <a:spcAft>
                          <a:spcPts val="600"/>
                        </a:spcAft>
                        <a:buFont typeface="Symbol" panose="05050102010706020507" pitchFamily="18" charset="2"/>
                        <a:buNone/>
                      </a:pPr>
                      <a:r>
                        <a:rPr lang="en-US" sz="850" b="1" kern="1200" dirty="0">
                          <a:solidFill>
                            <a:schemeClr val="tx1"/>
                          </a:solidFill>
                          <a:latin typeface="+mj-lt"/>
                          <a:ea typeface="Open Sans" panose="020B0606030504020204" pitchFamily="34" charset="0"/>
                          <a:cs typeface="Calibri" panose="020F0502020204030204" pitchFamily="34" charset="0"/>
                        </a:rPr>
                        <a:t>ADF Extractor </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600"/>
                        </a:spcAft>
                        <a:buClrTx/>
                        <a:buSzTx/>
                        <a:buFont typeface="Symbol" panose="05050102010706020507" pitchFamily="18" charset="2"/>
                        <a:buNone/>
                        <a:tabLst/>
                        <a:defRPr/>
                      </a:pPr>
                      <a:r>
                        <a:rPr kumimoji="0" lang="en-US" sz="900" b="0" i="0" u="none" strike="noStrike" kern="1200" cap="none" spc="-14" normalizeH="0" baseline="0" dirty="0">
                          <a:ln>
                            <a:noFill/>
                          </a:ln>
                          <a:solidFill>
                            <a:schemeClr val="tx1"/>
                          </a:solidFill>
                          <a:effectLst/>
                          <a:uLnTx/>
                          <a:uFillTx/>
                          <a:latin typeface="+mn-lt"/>
                          <a:ea typeface="+mn-ea"/>
                          <a:cs typeface="Calibri"/>
                        </a:rPr>
                        <a:t>Document Azure data factory pipeline code which can be used as technical specification, impact analysis, code review</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lang="en-US" sz="750" b="0" i="0" u="none" strike="noStrike" kern="1200" noProof="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7ED05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chemeClr val="bg1"/>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1229960681"/>
                  </a:ext>
                </a:extLst>
              </a:tr>
              <a:tr h="324509">
                <a:tc>
                  <a:txBody>
                    <a:bodyPr/>
                    <a:lstStyle/>
                    <a:p>
                      <a:pPr algn="ctr" rtl="0" fontAlgn="ctr"/>
                      <a:r>
                        <a:rPr lang="en-US" sz="900" b="0" kern="1200" dirty="0">
                          <a:solidFill>
                            <a:schemeClr val="tx1">
                              <a:lumMod val="50000"/>
                              <a:lumOff val="50000"/>
                            </a:schemeClr>
                          </a:solidFill>
                          <a:latin typeface="+mn-lt"/>
                          <a:ea typeface="+mn-ea"/>
                          <a:cs typeface="+mn-cs"/>
                        </a:rPr>
                        <a:t>9</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175644" rtl="0" eaLnBrk="1" latinLnBrk="0" hangingPunct="1">
                        <a:defRPr sz="2300" kern="1200">
                          <a:solidFill>
                            <a:schemeClr val="tx1"/>
                          </a:solidFill>
                          <a:latin typeface="Open Sans"/>
                        </a:defRPr>
                      </a:lvl1pPr>
                      <a:lvl2pPr marL="587822" algn="l" defTabSz="1175644" rtl="0" eaLnBrk="1" latinLnBrk="0" hangingPunct="1">
                        <a:defRPr sz="2300" kern="1200">
                          <a:solidFill>
                            <a:schemeClr val="tx1"/>
                          </a:solidFill>
                          <a:latin typeface="Open Sans"/>
                        </a:defRPr>
                      </a:lvl2pPr>
                      <a:lvl3pPr marL="1175644" algn="l" defTabSz="1175644" rtl="0" eaLnBrk="1" latinLnBrk="0" hangingPunct="1">
                        <a:defRPr sz="2300" kern="1200">
                          <a:solidFill>
                            <a:schemeClr val="tx1"/>
                          </a:solidFill>
                          <a:latin typeface="Open Sans"/>
                        </a:defRPr>
                      </a:lvl3pPr>
                      <a:lvl4pPr marL="1763466" algn="l" defTabSz="1175644" rtl="0" eaLnBrk="1" latinLnBrk="0" hangingPunct="1">
                        <a:defRPr sz="2300" kern="1200">
                          <a:solidFill>
                            <a:schemeClr val="tx1"/>
                          </a:solidFill>
                          <a:latin typeface="Open Sans"/>
                        </a:defRPr>
                      </a:lvl4pPr>
                      <a:lvl5pPr marL="2351288" algn="l" defTabSz="1175644" rtl="0" eaLnBrk="1" latinLnBrk="0" hangingPunct="1">
                        <a:defRPr sz="2300" kern="1200">
                          <a:solidFill>
                            <a:schemeClr val="tx1"/>
                          </a:solidFill>
                          <a:latin typeface="Open Sans"/>
                        </a:defRPr>
                      </a:lvl5pPr>
                      <a:lvl6pPr marL="2939110" algn="l" defTabSz="1175644" rtl="0" eaLnBrk="1" latinLnBrk="0" hangingPunct="1">
                        <a:defRPr sz="2300" kern="1200">
                          <a:solidFill>
                            <a:schemeClr val="tx1"/>
                          </a:solidFill>
                          <a:latin typeface="Open Sans"/>
                        </a:defRPr>
                      </a:lvl6pPr>
                      <a:lvl7pPr marL="3526932" algn="l" defTabSz="1175644" rtl="0" eaLnBrk="1" latinLnBrk="0" hangingPunct="1">
                        <a:defRPr sz="2300" kern="1200">
                          <a:solidFill>
                            <a:schemeClr val="tx1"/>
                          </a:solidFill>
                          <a:latin typeface="Open Sans"/>
                        </a:defRPr>
                      </a:lvl7pPr>
                      <a:lvl8pPr marL="4114754" algn="l" defTabSz="1175644" rtl="0" eaLnBrk="1" latinLnBrk="0" hangingPunct="1">
                        <a:defRPr sz="2300" kern="1200">
                          <a:solidFill>
                            <a:schemeClr val="tx1"/>
                          </a:solidFill>
                          <a:latin typeface="Open Sans"/>
                        </a:defRPr>
                      </a:lvl8pPr>
                      <a:lvl9pPr marL="4702576" algn="l" defTabSz="1175644" rtl="0" eaLnBrk="1" latinLnBrk="0" hangingPunct="1">
                        <a:defRPr sz="2300" kern="1200">
                          <a:solidFill>
                            <a:schemeClr val="tx1"/>
                          </a:solidFill>
                          <a:latin typeface="Open Sans"/>
                        </a:defRPr>
                      </a:lvl9pPr>
                    </a:lstStyle>
                    <a:p>
                      <a:pPr marL="0" lvl="0" indent="0" algn="ctr" defTabSz="1175644" rtl="0" eaLnBrk="1" latinLnBrk="0" hangingPunct="1">
                        <a:spcAft>
                          <a:spcPts val="600"/>
                        </a:spcAft>
                        <a:buFont typeface="Symbol" panose="05050102010706020507" pitchFamily="18" charset="2"/>
                        <a:buNone/>
                      </a:pPr>
                      <a:r>
                        <a:rPr lang="en-US" sz="850" b="1" kern="1200" dirty="0">
                          <a:solidFill>
                            <a:schemeClr val="tx1"/>
                          </a:solidFill>
                          <a:latin typeface="+mj-lt"/>
                          <a:ea typeface="Open Sans" panose="020B0606030504020204" pitchFamily="34" charset="0"/>
                          <a:cs typeface="Calibri" panose="020F0502020204030204" pitchFamily="34" charset="0"/>
                        </a:rPr>
                        <a:t>AAS Tabular Model Automation Toolkit</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175644" rtl="0" eaLnBrk="1" latinLnBrk="0" hangingPunct="1">
                        <a:defRPr sz="2300" kern="1200">
                          <a:solidFill>
                            <a:schemeClr val="tx1"/>
                          </a:solidFill>
                          <a:latin typeface="Open Sans"/>
                        </a:defRPr>
                      </a:lvl1pPr>
                      <a:lvl2pPr marL="587822" algn="l" defTabSz="1175644" rtl="0" eaLnBrk="1" latinLnBrk="0" hangingPunct="1">
                        <a:defRPr sz="2300" kern="1200">
                          <a:solidFill>
                            <a:schemeClr val="tx1"/>
                          </a:solidFill>
                          <a:latin typeface="Open Sans"/>
                        </a:defRPr>
                      </a:lvl2pPr>
                      <a:lvl3pPr marL="1175644" algn="l" defTabSz="1175644" rtl="0" eaLnBrk="1" latinLnBrk="0" hangingPunct="1">
                        <a:defRPr sz="2300" kern="1200">
                          <a:solidFill>
                            <a:schemeClr val="tx1"/>
                          </a:solidFill>
                          <a:latin typeface="Open Sans"/>
                        </a:defRPr>
                      </a:lvl3pPr>
                      <a:lvl4pPr marL="1763466" algn="l" defTabSz="1175644" rtl="0" eaLnBrk="1" latinLnBrk="0" hangingPunct="1">
                        <a:defRPr sz="2300" kern="1200">
                          <a:solidFill>
                            <a:schemeClr val="tx1"/>
                          </a:solidFill>
                          <a:latin typeface="Open Sans"/>
                        </a:defRPr>
                      </a:lvl4pPr>
                      <a:lvl5pPr marL="2351288" algn="l" defTabSz="1175644" rtl="0" eaLnBrk="1" latinLnBrk="0" hangingPunct="1">
                        <a:defRPr sz="2300" kern="1200">
                          <a:solidFill>
                            <a:schemeClr val="tx1"/>
                          </a:solidFill>
                          <a:latin typeface="Open Sans"/>
                        </a:defRPr>
                      </a:lvl5pPr>
                      <a:lvl6pPr marL="2939110" algn="l" defTabSz="1175644" rtl="0" eaLnBrk="1" latinLnBrk="0" hangingPunct="1">
                        <a:defRPr sz="2300" kern="1200">
                          <a:solidFill>
                            <a:schemeClr val="tx1"/>
                          </a:solidFill>
                          <a:latin typeface="Open Sans"/>
                        </a:defRPr>
                      </a:lvl6pPr>
                      <a:lvl7pPr marL="3526932" algn="l" defTabSz="1175644" rtl="0" eaLnBrk="1" latinLnBrk="0" hangingPunct="1">
                        <a:defRPr sz="2300" kern="1200">
                          <a:solidFill>
                            <a:schemeClr val="tx1"/>
                          </a:solidFill>
                          <a:latin typeface="Open Sans"/>
                        </a:defRPr>
                      </a:lvl7pPr>
                      <a:lvl8pPr marL="4114754" algn="l" defTabSz="1175644" rtl="0" eaLnBrk="1" latinLnBrk="0" hangingPunct="1">
                        <a:defRPr sz="2300" kern="1200">
                          <a:solidFill>
                            <a:schemeClr val="tx1"/>
                          </a:solidFill>
                          <a:latin typeface="Open Sans"/>
                        </a:defRPr>
                      </a:lvl8pPr>
                      <a:lvl9pPr marL="4702576" algn="l" defTabSz="1175644" rtl="0" eaLnBrk="1" latinLnBrk="0" hangingPunct="1">
                        <a:defRPr sz="2300" kern="1200">
                          <a:solidFill>
                            <a:schemeClr val="tx1"/>
                          </a:solidFill>
                          <a:latin typeface="Open Sans"/>
                        </a:defRPr>
                      </a:lvl9pPr>
                    </a:lstStyle>
                    <a:p>
                      <a:pPr marL="0" marR="0" lvl="0" indent="0" algn="l" defTabSz="914400" rtl="0" eaLnBrk="1" fontAlgn="auto" latinLnBrk="0" hangingPunct="1">
                        <a:lnSpc>
                          <a:spcPct val="100000"/>
                        </a:lnSpc>
                        <a:spcBef>
                          <a:spcPts val="0"/>
                        </a:spcBef>
                        <a:spcAft>
                          <a:spcPts val="600"/>
                        </a:spcAft>
                        <a:buClrTx/>
                        <a:buSzTx/>
                        <a:buFont typeface="Symbol" panose="05050102010706020507" pitchFamily="18" charset="2"/>
                        <a:buNone/>
                        <a:tabLst/>
                        <a:defRPr/>
                      </a:pPr>
                      <a:r>
                        <a:rPr kumimoji="0" lang="en-US" sz="900" b="0" i="0" u="none" strike="noStrike" kern="1200" cap="none" spc="-14" normalizeH="0" baseline="0" dirty="0">
                          <a:ln>
                            <a:noFill/>
                          </a:ln>
                          <a:solidFill>
                            <a:schemeClr val="tx1"/>
                          </a:solidFill>
                          <a:effectLst/>
                          <a:uLnTx/>
                          <a:uFillTx/>
                          <a:latin typeface="+mn-lt"/>
                          <a:ea typeface="+mn-ea"/>
                          <a:cs typeface="Calibri"/>
                        </a:rPr>
                        <a:t>Logic </a:t>
                      </a:r>
                      <a:r>
                        <a:rPr lang="en-US" sz="900" b="0" i="0" u="none" strike="noStrike" kern="1200" cap="none" spc="-14" normalizeH="0" baseline="0" dirty="0">
                          <a:ln>
                            <a:noFill/>
                          </a:ln>
                          <a:solidFill>
                            <a:schemeClr val="tx1"/>
                          </a:solidFill>
                          <a:effectLst/>
                          <a:uLnTx/>
                          <a:uFillTx/>
                          <a:latin typeface="+mn-lt"/>
                          <a:ea typeface="+mn-ea"/>
                          <a:cs typeface="Calibri"/>
                        </a:rPr>
                        <a:t>app-based</a:t>
                      </a:r>
                      <a:r>
                        <a:rPr kumimoji="0" lang="en-US" sz="900" b="0" i="0" u="none" strike="noStrike" kern="1200" cap="none" spc="-14" normalizeH="0" baseline="0" dirty="0">
                          <a:ln>
                            <a:noFill/>
                          </a:ln>
                          <a:solidFill>
                            <a:schemeClr val="tx1"/>
                          </a:solidFill>
                          <a:effectLst/>
                          <a:uLnTx/>
                          <a:uFillTx/>
                          <a:latin typeface="+mn-lt"/>
                          <a:ea typeface="+mn-ea"/>
                          <a:cs typeface="Calibri"/>
                        </a:rPr>
                        <a:t> solution to support automated email alert and pipeline refresh</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lang="en-US" sz="750" b="0" i="0" u="none" strike="noStrike" kern="1200" noProof="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7ED05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chemeClr val="bg1"/>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3698216028"/>
                  </a:ext>
                </a:extLst>
              </a:tr>
              <a:tr h="324509">
                <a:tc>
                  <a:txBody>
                    <a:bodyPr/>
                    <a:lstStyle/>
                    <a:p>
                      <a:pPr algn="ctr" rtl="0" fontAlgn="ctr"/>
                      <a:r>
                        <a:rPr lang="en-US" sz="900" b="0" kern="1200" dirty="0">
                          <a:solidFill>
                            <a:schemeClr val="tx1">
                              <a:lumMod val="50000"/>
                              <a:lumOff val="50000"/>
                            </a:schemeClr>
                          </a:solidFill>
                          <a:latin typeface="+mn-lt"/>
                          <a:ea typeface="+mn-ea"/>
                          <a:cs typeface="+mn-cs"/>
                        </a:rPr>
                        <a:t>10</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algn="ctr">
                        <a:spcBef>
                          <a:spcPts val="600"/>
                        </a:spcBef>
                        <a:buSzPct val="100000"/>
                      </a:pPr>
                      <a:r>
                        <a:rPr lang="it-IT" sz="900" b="1" dirty="0">
                          <a:solidFill>
                            <a:srgbClr val="313131"/>
                          </a:solidFill>
                        </a:rPr>
                        <a:t>Azure Data Lake Visibility Assistant</a:t>
                      </a:r>
                      <a:endParaRPr lang="en-US" sz="900" b="1" dirty="0">
                        <a:solidFill>
                          <a:srgbClr val="313131"/>
                        </a:solidFill>
                      </a:endParaRP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lt"/>
                          <a:ea typeface="Calibri" panose="020F0502020204030204" pitchFamily="34" charset="0"/>
                        </a:rPr>
                        <a:t>Chatbot based framework to discover the available data and its staleness in Azure data lake</a:t>
                      </a:r>
                      <a:endParaRPr lang="en-US" sz="900" dirty="0">
                        <a:effectLst/>
                        <a:latin typeface="+mn-lt"/>
                        <a:ea typeface="Calibri" panose="020F0502020204030204" pitchFamily="34" charset="0"/>
                      </a:endParaRPr>
                    </a:p>
                  </a:txBody>
                  <a:tcPr marL="68580" marR="68580" marT="0"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lang="en-US" sz="750" b="0" i="0" u="none" strike="noStrike" kern="1200" noProof="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C00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chemeClr val="accent5">
                        <a:lumMod val="60000"/>
                        <a:lumOff val="40000"/>
                      </a:schemeClr>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3322489437"/>
                  </a:ext>
                </a:extLst>
              </a:tr>
              <a:tr h="324509">
                <a:tc>
                  <a:txBody>
                    <a:bodyPr/>
                    <a:lstStyle/>
                    <a:p>
                      <a:pPr algn="ctr" rtl="0" fontAlgn="ctr"/>
                      <a:r>
                        <a:rPr lang="en-US" sz="900" b="0" kern="1200" dirty="0">
                          <a:solidFill>
                            <a:schemeClr val="tx1">
                              <a:lumMod val="50000"/>
                              <a:lumOff val="50000"/>
                            </a:schemeClr>
                          </a:solidFill>
                          <a:latin typeface="+mn-lt"/>
                          <a:ea typeface="+mn-ea"/>
                          <a:cs typeface="+mn-cs"/>
                        </a:rPr>
                        <a:t>11</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lvl="0" indent="0" algn="ctr" defTabSz="1175644" rtl="0" eaLnBrk="1" latinLnBrk="0" hangingPunct="1">
                        <a:spcAft>
                          <a:spcPts val="600"/>
                        </a:spcAft>
                        <a:buFont typeface="Symbol" panose="05050102010706020507" pitchFamily="18" charset="2"/>
                        <a:buNone/>
                      </a:pPr>
                      <a:r>
                        <a:rPr lang="en-US" sz="850" b="1" kern="1200" dirty="0">
                          <a:solidFill>
                            <a:schemeClr val="tx1"/>
                          </a:solidFill>
                          <a:latin typeface="+mj-lt"/>
                          <a:ea typeface="Open Sans" panose="020B0606030504020204" pitchFamily="34" charset="0"/>
                          <a:cs typeface="Calibri" panose="020F0502020204030204" pitchFamily="34" charset="0"/>
                        </a:rPr>
                        <a:t>Azure Web File Downloader</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kern="1200" dirty="0">
                          <a:solidFill>
                            <a:srgbClr val="000000"/>
                          </a:solidFill>
                          <a:effectLst/>
                          <a:latin typeface="+mn-lt"/>
                          <a:ea typeface="Calibri" panose="020F0502020204030204" pitchFamily="34" charset="0"/>
                          <a:cs typeface="+mn-cs"/>
                        </a:rPr>
                        <a:t>Azure Web File Downloader empowers businesses to craft automated process workflow on extracting the files which resides into any web page/application into Azure Data Lake. This took is reusable and Plug in Play app. </a:t>
                      </a:r>
                    </a:p>
                  </a:txBody>
                  <a:tcPr marL="68580" marR="68580" marT="0"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lang="en-US" sz="750" b="0" i="0" u="none" strike="noStrike" kern="1200" noProof="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92D05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C00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2781511281"/>
                  </a:ext>
                </a:extLst>
              </a:tr>
              <a:tr h="324509">
                <a:tc>
                  <a:txBody>
                    <a:bodyPr/>
                    <a:lstStyle/>
                    <a:p>
                      <a:pPr algn="ctr" rtl="0" fontAlgn="ctr"/>
                      <a:r>
                        <a:rPr lang="en-US" sz="900" b="0" kern="1200" dirty="0">
                          <a:solidFill>
                            <a:schemeClr val="tx1">
                              <a:lumMod val="50000"/>
                              <a:lumOff val="50000"/>
                            </a:schemeClr>
                          </a:solidFill>
                          <a:latin typeface="+mn-lt"/>
                          <a:ea typeface="+mn-ea"/>
                          <a:cs typeface="+mn-cs"/>
                        </a:rPr>
                        <a:t>12</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lvl="0" indent="0" algn="ctr" defTabSz="1175644" rtl="0" eaLnBrk="1" latinLnBrk="0" hangingPunct="1">
                        <a:spcAft>
                          <a:spcPts val="600"/>
                        </a:spcAft>
                        <a:buFont typeface="Symbol" panose="05050102010706020507" pitchFamily="18" charset="2"/>
                        <a:buNone/>
                      </a:pPr>
                      <a:r>
                        <a:rPr lang="en-US" sz="850" b="1" kern="1200" dirty="0">
                          <a:solidFill>
                            <a:schemeClr val="tx1"/>
                          </a:solidFill>
                          <a:latin typeface="+mj-lt"/>
                          <a:ea typeface="Open Sans" panose="020B0606030504020204" pitchFamily="34" charset="0"/>
                          <a:cs typeface="Calibri"/>
                        </a:rPr>
                        <a:t>Azure AS-elator</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600"/>
                        </a:spcAft>
                        <a:buClrTx/>
                        <a:buSzTx/>
                        <a:buFont typeface="Symbol" panose="05050102010706020507" pitchFamily="18" charset="2"/>
                        <a:buNone/>
                        <a:tabLst/>
                        <a:defRPr/>
                      </a:pPr>
                      <a:r>
                        <a:rPr lang="en-US" sz="900" dirty="0">
                          <a:solidFill>
                            <a:schemeClr val="tx1"/>
                          </a:solidFill>
                          <a:latin typeface="+mn-lt"/>
                          <a:cs typeface="Calibri"/>
                        </a:rPr>
                        <a:t>A load testing utility that gauges the performance of Azure Analysis Services Models by executing a set of queries for a list of concurrent users</a:t>
                      </a:r>
                      <a:endParaRPr kumimoji="0" lang="en-US" sz="900" b="0" i="0" u="none" strike="noStrike" kern="1200" cap="none" spc="-14" normalizeH="0" baseline="0" noProof="0" dirty="0">
                        <a:ln>
                          <a:noFill/>
                        </a:ln>
                        <a:solidFill>
                          <a:schemeClr val="tx1"/>
                        </a:solidFill>
                        <a:effectLst/>
                        <a:uLnTx/>
                        <a:uFillTx/>
                        <a:latin typeface="+mn-lt"/>
                        <a:ea typeface="+mn-ea"/>
                        <a:cs typeface="Calibri"/>
                      </a:endParaRP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lang="en-US" sz="750" b="0" i="0" u="none" strike="noStrike" kern="1200" noProof="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92D05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3119006290"/>
                  </a:ext>
                </a:extLst>
              </a:tr>
              <a:tr h="324509">
                <a:tc>
                  <a:txBody>
                    <a:bodyPr/>
                    <a:lstStyle/>
                    <a:p>
                      <a:pPr algn="ctr" rtl="0" fontAlgn="ctr"/>
                      <a:r>
                        <a:rPr lang="en-US" sz="900" b="0" kern="1200" dirty="0">
                          <a:solidFill>
                            <a:schemeClr val="tx1">
                              <a:lumMod val="50000"/>
                              <a:lumOff val="50000"/>
                            </a:schemeClr>
                          </a:solidFill>
                          <a:latin typeface="+mn-lt"/>
                          <a:ea typeface="+mn-ea"/>
                          <a:cs typeface="+mn-cs"/>
                        </a:rPr>
                        <a:t>13</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lvl="0" indent="0" algn="ctr" defTabSz="1175644" rtl="0" eaLnBrk="1" fontAlgn="auto" latinLnBrk="0" hangingPunct="1">
                        <a:lnSpc>
                          <a:spcPct val="100000"/>
                        </a:lnSpc>
                        <a:spcBef>
                          <a:spcPts val="0"/>
                        </a:spcBef>
                        <a:spcAft>
                          <a:spcPts val="600"/>
                        </a:spcAft>
                        <a:buClrTx/>
                        <a:buSzTx/>
                        <a:buFont typeface="Symbol" panose="05050102010706020507" pitchFamily="18" charset="2"/>
                        <a:buNone/>
                        <a:tabLst/>
                        <a:defRPr/>
                      </a:pPr>
                      <a:r>
                        <a:rPr lang="en-US" sz="850" b="1" kern="1200" dirty="0">
                          <a:solidFill>
                            <a:schemeClr val="tx1"/>
                          </a:solidFill>
                          <a:latin typeface="+mj-lt"/>
                          <a:ea typeface="Open Sans" panose="020B0606030504020204" pitchFamily="34" charset="0"/>
                          <a:cs typeface="Calibri" panose="020F0502020204030204" pitchFamily="34" charset="0"/>
                        </a:rPr>
                        <a:t>Azure Monitoring Assistant</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600"/>
                        </a:spcAft>
                        <a:buClrTx/>
                        <a:buSzTx/>
                        <a:buFont typeface="Symbol" panose="05050102010706020507" pitchFamily="18" charset="2"/>
                        <a:buNone/>
                        <a:tabLst/>
                        <a:defRPr/>
                      </a:pPr>
                      <a:r>
                        <a:rPr lang="en-US" sz="900" b="0" kern="1200" dirty="0">
                          <a:latin typeface="+mn-lt"/>
                        </a:rPr>
                        <a:t>Perform ADF real time monitoring with built in analytics based on historical trend</a:t>
                      </a:r>
                      <a:endParaRPr kumimoji="0" lang="en-US" sz="900" b="0" i="0" u="none" strike="noStrike" kern="1200" cap="none" spc="-14" normalizeH="0" baseline="0" noProof="0" dirty="0">
                        <a:ln>
                          <a:noFill/>
                        </a:ln>
                        <a:solidFill>
                          <a:schemeClr val="tx1"/>
                        </a:solidFill>
                        <a:effectLst/>
                        <a:uLnTx/>
                        <a:uFillTx/>
                        <a:latin typeface="+mn-lt"/>
                        <a:ea typeface="+mn-ea"/>
                        <a:cs typeface="Calibri"/>
                      </a:endParaRP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lang="en-US" sz="750" b="0" i="0" u="none" strike="noStrike" kern="1200" noProof="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C00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3834198728"/>
                  </a:ext>
                </a:extLst>
              </a:tr>
              <a:tr h="324509">
                <a:tc>
                  <a:txBody>
                    <a:bodyPr/>
                    <a:lstStyle/>
                    <a:p>
                      <a:pPr algn="ctr" rtl="0" fontAlgn="ctr"/>
                      <a:r>
                        <a:rPr lang="en-US" sz="900" b="0" kern="1200" dirty="0">
                          <a:solidFill>
                            <a:schemeClr val="tx1">
                              <a:lumMod val="50000"/>
                              <a:lumOff val="50000"/>
                            </a:schemeClr>
                          </a:solidFill>
                          <a:latin typeface="+mn-lt"/>
                          <a:ea typeface="+mn-ea"/>
                          <a:cs typeface="+mn-cs"/>
                        </a:rPr>
                        <a:t>14</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lvl="0" indent="0" algn="ctr" defTabSz="1175644" rtl="0" eaLnBrk="1" latinLnBrk="0" hangingPunct="1">
                        <a:spcAft>
                          <a:spcPts val="600"/>
                        </a:spcAft>
                        <a:buFont typeface="Symbol" panose="05050102010706020507" pitchFamily="18" charset="2"/>
                        <a:buNone/>
                      </a:pPr>
                      <a:r>
                        <a:rPr lang="en-US" sz="850" b="1" kern="1200" dirty="0">
                          <a:solidFill>
                            <a:schemeClr val="tx1"/>
                          </a:solidFill>
                          <a:latin typeface="+mj-lt"/>
                          <a:ea typeface="Open Sans" panose="020B0606030504020204" pitchFamily="34" charset="0"/>
                          <a:cs typeface="Calibri" panose="020F0502020204030204" pitchFamily="34" charset="0"/>
                        </a:rPr>
                        <a:t>Azure Encrypter</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lt"/>
                          <a:ea typeface="Calibri" panose="020F0502020204030204" pitchFamily="34" charset="0"/>
                        </a:rPr>
                        <a:t>Spark based Ingestion framework which encrypts the data when in transit </a:t>
                      </a:r>
                      <a:endParaRPr lang="en-US" sz="900" dirty="0">
                        <a:effectLst/>
                        <a:latin typeface="+mn-lt"/>
                        <a:ea typeface="Calibri" panose="020F0502020204030204" pitchFamily="34" charset="0"/>
                      </a:endParaRPr>
                    </a:p>
                  </a:txBody>
                  <a:tcPr marL="68580" marR="68580" marT="0"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lang="en-US" sz="750" b="0" i="0" u="none" strike="noStrike" kern="1200" noProof="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92D05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C00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chemeClr val="accent5">
                        <a:lumMod val="60000"/>
                        <a:lumOff val="40000"/>
                      </a:schemeClr>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0070C0"/>
                    </a:solidFill>
                  </a:tcPr>
                </a:tc>
                <a:extLst>
                  <a:ext uri="{0D108BD9-81ED-4DB2-BD59-A6C34878D82A}">
                    <a16:rowId xmlns:a16="http://schemas.microsoft.com/office/drawing/2014/main" val="2137127073"/>
                  </a:ext>
                </a:extLst>
              </a:tr>
            </a:tbl>
          </a:graphicData>
        </a:graphic>
      </p:graphicFrame>
    </p:spTree>
    <p:extLst>
      <p:ext uri="{BB962C8B-B14F-4D97-AF65-F5344CB8AC3E}">
        <p14:creationId xmlns:p14="http://schemas.microsoft.com/office/powerpoint/2010/main" val="251565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69EB9965-5A8E-4FDB-9ADF-04E60CBE3D52}"/>
              </a:ext>
            </a:extLst>
          </p:cNvPr>
          <p:cNvSpPr>
            <a:spLocks noGrp="1"/>
          </p:cNvSpPr>
          <p:nvPr>
            <p:ph type="title"/>
          </p:nvPr>
        </p:nvSpPr>
        <p:spPr>
          <a:xfrm>
            <a:off x="188214" y="19878"/>
            <a:ext cx="7820091" cy="334102"/>
          </a:xfrm>
        </p:spPr>
        <p:txBody>
          <a:bodyPr/>
          <a:lstStyle/>
          <a:p>
            <a:r>
              <a:rPr lang="en-US" sz="2000" spc="38" dirty="0">
                <a:solidFill>
                  <a:schemeClr val="tx2"/>
                </a:solidFill>
                <a:latin typeface="Verdana" panose="020B0604030504040204" pitchFamily="34" charset="0"/>
                <a:ea typeface="Verdana" panose="020B0604030504040204" pitchFamily="34" charset="0"/>
              </a:rPr>
              <a:t>Non-Azure DFTEs Mapped to Priority Campaigns </a:t>
            </a:r>
          </a:p>
        </p:txBody>
      </p:sp>
      <p:graphicFrame>
        <p:nvGraphicFramePr>
          <p:cNvPr id="7" name="Table 6">
            <a:extLst>
              <a:ext uri="{FF2B5EF4-FFF2-40B4-BE49-F238E27FC236}">
                <a16:creationId xmlns:a16="http://schemas.microsoft.com/office/drawing/2014/main" id="{7A13EF5B-1CD2-4860-B1A4-6F228213E266}"/>
              </a:ext>
            </a:extLst>
          </p:cNvPr>
          <p:cNvGraphicFramePr>
            <a:graphicFrameLocks noGrp="1"/>
          </p:cNvGraphicFramePr>
          <p:nvPr>
            <p:extLst>
              <p:ext uri="{D42A27DB-BD31-4B8C-83A1-F6EECF244321}">
                <p14:modId xmlns:p14="http://schemas.microsoft.com/office/powerpoint/2010/main" val="3027475658"/>
              </p:ext>
            </p:extLst>
          </p:nvPr>
        </p:nvGraphicFramePr>
        <p:xfrm>
          <a:off x="188214" y="507244"/>
          <a:ext cx="11100773" cy="3383280"/>
        </p:xfrm>
        <a:graphic>
          <a:graphicData uri="http://schemas.openxmlformats.org/drawingml/2006/table">
            <a:tbl>
              <a:tblPr/>
              <a:tblGrid>
                <a:gridCol w="257067">
                  <a:extLst>
                    <a:ext uri="{9D8B030D-6E8A-4147-A177-3AD203B41FA5}">
                      <a16:colId xmlns:a16="http://schemas.microsoft.com/office/drawing/2014/main" val="2578295935"/>
                    </a:ext>
                  </a:extLst>
                </a:gridCol>
                <a:gridCol w="1413336">
                  <a:extLst>
                    <a:ext uri="{9D8B030D-6E8A-4147-A177-3AD203B41FA5}">
                      <a16:colId xmlns:a16="http://schemas.microsoft.com/office/drawing/2014/main" val="104334498"/>
                    </a:ext>
                  </a:extLst>
                </a:gridCol>
                <a:gridCol w="6242394">
                  <a:extLst>
                    <a:ext uri="{9D8B030D-6E8A-4147-A177-3AD203B41FA5}">
                      <a16:colId xmlns:a16="http://schemas.microsoft.com/office/drawing/2014/main" val="1739862366"/>
                    </a:ext>
                  </a:extLst>
                </a:gridCol>
                <a:gridCol w="796994">
                  <a:extLst>
                    <a:ext uri="{9D8B030D-6E8A-4147-A177-3AD203B41FA5}">
                      <a16:colId xmlns:a16="http://schemas.microsoft.com/office/drawing/2014/main" val="3344642470"/>
                    </a:ext>
                  </a:extLst>
                </a:gridCol>
                <a:gridCol w="796994">
                  <a:extLst>
                    <a:ext uri="{9D8B030D-6E8A-4147-A177-3AD203B41FA5}">
                      <a16:colId xmlns:a16="http://schemas.microsoft.com/office/drawing/2014/main" val="3946960079"/>
                    </a:ext>
                  </a:extLst>
                </a:gridCol>
                <a:gridCol w="796994">
                  <a:extLst>
                    <a:ext uri="{9D8B030D-6E8A-4147-A177-3AD203B41FA5}">
                      <a16:colId xmlns:a16="http://schemas.microsoft.com/office/drawing/2014/main" val="2695661988"/>
                    </a:ext>
                  </a:extLst>
                </a:gridCol>
                <a:gridCol w="796994">
                  <a:extLst>
                    <a:ext uri="{9D8B030D-6E8A-4147-A177-3AD203B41FA5}">
                      <a16:colId xmlns:a16="http://schemas.microsoft.com/office/drawing/2014/main" val="4071008486"/>
                    </a:ext>
                  </a:extLst>
                </a:gridCol>
              </a:tblGrid>
              <a:tr h="182880">
                <a:tc rowSpan="2">
                  <a:txBody>
                    <a:bodyPr/>
                    <a:lstStyle/>
                    <a:p>
                      <a:pPr marL="0" algn="ctr" defTabSz="914400" rtl="0" eaLnBrk="1" fontAlgn="ctr" latinLnBrk="0" hangingPunct="1"/>
                      <a:r>
                        <a:rPr lang="en-US" sz="900" b="0" i="0" u="none" strike="noStrike" kern="1200" dirty="0">
                          <a:solidFill>
                            <a:schemeClr val="bg1"/>
                          </a:solidFill>
                          <a:effectLst/>
                          <a:latin typeface="+mj-lt"/>
                          <a:ea typeface="Verdana" panose="020B0604030504040204" pitchFamily="34" charset="0"/>
                          <a:cs typeface="+mn-cs"/>
                        </a:rPr>
                        <a:t>#</a:t>
                      </a:r>
                    </a:p>
                  </a:txBody>
                  <a:tcPr marL="3502" marR="3502" marT="3502" marB="0" anchor="ctr">
                    <a:lnL>
                      <a:noFill/>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3E0"/>
                    </a:solidFill>
                  </a:tcPr>
                </a:tc>
                <a:tc rowSpan="2">
                  <a:txBody>
                    <a:bodyPr/>
                    <a:lstStyle/>
                    <a:p>
                      <a:pPr marL="0" algn="ctr" defTabSz="914400" rtl="0" eaLnBrk="1" fontAlgn="ctr" latinLnBrk="0" hangingPunct="1"/>
                      <a:r>
                        <a:rPr lang="en-US" sz="900" b="1" i="0" u="none" strike="noStrike" kern="1200" dirty="0">
                          <a:solidFill>
                            <a:schemeClr val="bg1"/>
                          </a:solidFill>
                          <a:effectLst/>
                          <a:latin typeface="+mj-lt"/>
                          <a:ea typeface="Verdana" panose="020B0604030504040204" pitchFamily="34" charset="0"/>
                          <a:cs typeface="+mn-cs"/>
                        </a:rPr>
                        <a:t>Digital FTE</a:t>
                      </a:r>
                    </a:p>
                  </a:txBody>
                  <a:tcPr marL="3502" marR="3502" marT="350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3E0"/>
                    </a:solidFill>
                  </a:tcPr>
                </a:tc>
                <a:tc rowSpan="2">
                  <a:txBody>
                    <a:bodyPr/>
                    <a:lstStyle/>
                    <a:p>
                      <a:pPr marL="0" algn="ctr" defTabSz="914400" rtl="0" eaLnBrk="1" fontAlgn="ctr" latinLnBrk="0" hangingPunct="1"/>
                      <a:r>
                        <a:rPr lang="en-US" sz="900" b="1" u="none" strike="noStrike" kern="1200" dirty="0">
                          <a:solidFill>
                            <a:schemeClr val="lt1"/>
                          </a:solidFill>
                          <a:effectLst/>
                          <a:latin typeface="+mj-lt"/>
                          <a:ea typeface="+mn-ea"/>
                          <a:cs typeface="+mn-cs"/>
                        </a:rPr>
                        <a:t>Functionality Support</a:t>
                      </a:r>
                    </a:p>
                  </a:txBody>
                  <a:tcPr marL="3502" marR="3502" marT="350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3E0"/>
                    </a:solidFill>
                  </a:tcPr>
                </a:tc>
                <a:tc gridSpan="4">
                  <a:txBody>
                    <a:bodyPr/>
                    <a:lstStyle/>
                    <a:p>
                      <a:pPr algn="ctr" rtl="0" fontAlgn="ctr"/>
                      <a:r>
                        <a:rPr lang="en-US" sz="900" b="1" i="0" u="none" strike="noStrike" kern="1200" dirty="0">
                          <a:solidFill>
                            <a:schemeClr val="bg1"/>
                          </a:solidFill>
                          <a:effectLst/>
                          <a:latin typeface="+mj-lt"/>
                          <a:ea typeface="Verdana" panose="020B0604030504040204" pitchFamily="34" charset="0"/>
                          <a:cs typeface="+mn-cs"/>
                        </a:rPr>
                        <a:t>Azure Campaigns</a:t>
                      </a:r>
                    </a:p>
                  </a:txBody>
                  <a:tcPr marL="3502" marR="3502" marT="350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3E0"/>
                    </a:solidFill>
                  </a:tcPr>
                </a:tc>
                <a:tc hMerge="1">
                  <a:txBody>
                    <a:bodyPr/>
                    <a:lstStyle/>
                    <a:p>
                      <a:endParaRPr lang="en-US"/>
                    </a:p>
                  </a:txBody>
                  <a:tcPr>
                    <a:lnL w="12700" cap="flat" cmpd="sng" algn="ctr">
                      <a:solidFill>
                        <a:srgbClr val="FFFFFF"/>
                      </a:solidFill>
                      <a:prstDash val="solid"/>
                      <a:round/>
                      <a:headEnd type="none" w="med" len="med"/>
                      <a:tailEnd type="none" w="med" len="med"/>
                    </a:lnL>
                  </a:tcPr>
                </a:tc>
                <a:tc hMerge="1">
                  <a:txBody>
                    <a:bodyPr/>
                    <a:lstStyle/>
                    <a:p>
                      <a:endParaRPr lang="en-US"/>
                    </a:p>
                  </a:txBody>
                  <a:tcPr>
                    <a:lnL w="12700" cap="flat" cmpd="sng" algn="ctr">
                      <a:solidFill>
                        <a:srgbClr val="FFFFFF"/>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375008359"/>
                  </a:ext>
                </a:extLst>
              </a:tr>
              <a:tr h="27432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lnSpc>
                          <a:spcPts val="900"/>
                        </a:lnSpc>
                        <a:spcBef>
                          <a:spcPts val="3000"/>
                        </a:spcBef>
                      </a:pPr>
                      <a:r>
                        <a:rPr lang="en-US" sz="800" b="1" i="0" u="none" strike="noStrike" kern="1200" dirty="0">
                          <a:solidFill>
                            <a:schemeClr val="bg1"/>
                          </a:solidFill>
                          <a:effectLst/>
                          <a:latin typeface="+mj-lt"/>
                          <a:ea typeface="Verdana" panose="020B0604030504040204" pitchFamily="34" charset="0"/>
                          <a:cs typeface="+mn-cs"/>
                        </a:rPr>
                        <a:t>Appliance Offload</a:t>
                      </a:r>
                    </a:p>
                  </a:txBody>
                  <a:tcPr marL="3502" marR="3502" marT="350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3E0"/>
                    </a:solidFill>
                  </a:tcPr>
                </a:tc>
                <a:tc>
                  <a:txBody>
                    <a:bodyPr/>
                    <a:lstStyle/>
                    <a:p>
                      <a:pPr algn="ctr" rtl="0" fontAlgn="ctr">
                        <a:lnSpc>
                          <a:spcPts val="900"/>
                        </a:lnSpc>
                        <a:spcBef>
                          <a:spcPts val="3000"/>
                        </a:spcBef>
                      </a:pPr>
                      <a:r>
                        <a:rPr lang="en-US" sz="800" b="1" i="0" u="none" strike="noStrike" kern="1200" dirty="0">
                          <a:solidFill>
                            <a:schemeClr val="bg1"/>
                          </a:solidFill>
                          <a:effectLst/>
                          <a:latin typeface="+mj-lt"/>
                          <a:ea typeface="Verdana" panose="020B0604030504040204" pitchFamily="34" charset="0"/>
                          <a:cs typeface="+mn-cs"/>
                        </a:rPr>
                        <a:t>BI Modernization</a:t>
                      </a:r>
                    </a:p>
                  </a:txBody>
                  <a:tcPr marL="3502" marR="3502" marT="350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3E0"/>
                    </a:solidFill>
                  </a:tcPr>
                </a:tc>
                <a:tc>
                  <a:txBody>
                    <a:bodyPr/>
                    <a:lstStyle/>
                    <a:p>
                      <a:pPr algn="ctr" rtl="0" fontAlgn="ctr">
                        <a:lnSpc>
                          <a:spcPts val="900"/>
                        </a:lnSpc>
                        <a:spcBef>
                          <a:spcPts val="3000"/>
                        </a:spcBef>
                      </a:pPr>
                      <a:r>
                        <a:rPr lang="en-US" sz="800" b="1" i="0" u="none" strike="noStrike" kern="1200" dirty="0">
                          <a:solidFill>
                            <a:schemeClr val="bg1"/>
                          </a:solidFill>
                          <a:effectLst/>
                          <a:latin typeface="+mj-lt"/>
                          <a:ea typeface="Verdana" panose="020B0604030504040204" pitchFamily="34" charset="0"/>
                          <a:cs typeface="+mn-cs"/>
                        </a:rPr>
                        <a:t>Accelerate AI/ML</a:t>
                      </a:r>
                    </a:p>
                  </a:txBody>
                  <a:tcPr marL="3502" marR="3502" marT="350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3E0"/>
                    </a:solidFill>
                  </a:tcPr>
                </a:tc>
                <a:tc>
                  <a:txBody>
                    <a:bodyPr/>
                    <a:lstStyle/>
                    <a:p>
                      <a:pPr algn="ctr" rtl="0" fontAlgn="ctr">
                        <a:lnSpc>
                          <a:spcPts val="900"/>
                        </a:lnSpc>
                        <a:spcBef>
                          <a:spcPts val="3000"/>
                        </a:spcBef>
                      </a:pPr>
                      <a:r>
                        <a:rPr lang="en-US" sz="800" b="1" i="0" u="none" strike="noStrike" kern="1200" dirty="0">
                          <a:solidFill>
                            <a:schemeClr val="bg1"/>
                          </a:solidFill>
                          <a:effectLst/>
                          <a:latin typeface="+mj-lt"/>
                          <a:ea typeface="Verdana" panose="020B0604030504040204" pitchFamily="34" charset="0"/>
                          <a:cs typeface="+mn-cs"/>
                        </a:rPr>
                        <a:t>Data in Motion</a:t>
                      </a:r>
                    </a:p>
                  </a:txBody>
                  <a:tcPr marL="3502" marR="3502" marT="350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3E0"/>
                    </a:solidFill>
                  </a:tcPr>
                </a:tc>
                <a:extLst>
                  <a:ext uri="{0D108BD9-81ED-4DB2-BD59-A6C34878D82A}">
                    <a16:rowId xmlns:a16="http://schemas.microsoft.com/office/drawing/2014/main" val="3960382172"/>
                  </a:ext>
                </a:extLst>
              </a:tr>
              <a:tr h="365760">
                <a:tc>
                  <a:txBody>
                    <a:bodyPr/>
                    <a:lstStyle/>
                    <a:p>
                      <a:pPr algn="ctr" rtl="0" fontAlgn="ctr"/>
                      <a:r>
                        <a:rPr lang="en-US" sz="900" b="0" kern="1200" dirty="0">
                          <a:solidFill>
                            <a:schemeClr val="tx1">
                              <a:lumMod val="50000"/>
                              <a:lumOff val="50000"/>
                            </a:schemeClr>
                          </a:solidFill>
                          <a:latin typeface="+mn-lt"/>
                          <a:ea typeface="+mn-ea"/>
                          <a:cs typeface="+mn-cs"/>
                        </a:rPr>
                        <a:t>1</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175644" rtl="0" eaLnBrk="1" latinLnBrk="0" hangingPunct="1">
                        <a:defRPr sz="2300" kern="1200">
                          <a:solidFill>
                            <a:schemeClr val="tx1"/>
                          </a:solidFill>
                          <a:latin typeface="Open Sans"/>
                        </a:defRPr>
                      </a:lvl1pPr>
                      <a:lvl2pPr marL="587822" algn="l" defTabSz="1175644" rtl="0" eaLnBrk="1" latinLnBrk="0" hangingPunct="1">
                        <a:defRPr sz="2300" kern="1200">
                          <a:solidFill>
                            <a:schemeClr val="tx1"/>
                          </a:solidFill>
                          <a:latin typeface="Open Sans"/>
                        </a:defRPr>
                      </a:lvl2pPr>
                      <a:lvl3pPr marL="1175644" algn="l" defTabSz="1175644" rtl="0" eaLnBrk="1" latinLnBrk="0" hangingPunct="1">
                        <a:defRPr sz="2300" kern="1200">
                          <a:solidFill>
                            <a:schemeClr val="tx1"/>
                          </a:solidFill>
                          <a:latin typeface="Open Sans"/>
                        </a:defRPr>
                      </a:lvl3pPr>
                      <a:lvl4pPr marL="1763466" algn="l" defTabSz="1175644" rtl="0" eaLnBrk="1" latinLnBrk="0" hangingPunct="1">
                        <a:defRPr sz="2300" kern="1200">
                          <a:solidFill>
                            <a:schemeClr val="tx1"/>
                          </a:solidFill>
                          <a:latin typeface="Open Sans"/>
                        </a:defRPr>
                      </a:lvl4pPr>
                      <a:lvl5pPr marL="2351288" algn="l" defTabSz="1175644" rtl="0" eaLnBrk="1" latinLnBrk="0" hangingPunct="1">
                        <a:defRPr sz="2300" kern="1200">
                          <a:solidFill>
                            <a:schemeClr val="tx1"/>
                          </a:solidFill>
                          <a:latin typeface="Open Sans"/>
                        </a:defRPr>
                      </a:lvl5pPr>
                      <a:lvl6pPr marL="2939110" algn="l" defTabSz="1175644" rtl="0" eaLnBrk="1" latinLnBrk="0" hangingPunct="1">
                        <a:defRPr sz="2300" kern="1200">
                          <a:solidFill>
                            <a:schemeClr val="tx1"/>
                          </a:solidFill>
                          <a:latin typeface="Open Sans"/>
                        </a:defRPr>
                      </a:lvl6pPr>
                      <a:lvl7pPr marL="3526932" algn="l" defTabSz="1175644" rtl="0" eaLnBrk="1" latinLnBrk="0" hangingPunct="1">
                        <a:defRPr sz="2300" kern="1200">
                          <a:solidFill>
                            <a:schemeClr val="tx1"/>
                          </a:solidFill>
                          <a:latin typeface="Open Sans"/>
                        </a:defRPr>
                      </a:lvl7pPr>
                      <a:lvl8pPr marL="4114754" algn="l" defTabSz="1175644" rtl="0" eaLnBrk="1" latinLnBrk="0" hangingPunct="1">
                        <a:defRPr sz="2300" kern="1200">
                          <a:solidFill>
                            <a:schemeClr val="tx1"/>
                          </a:solidFill>
                          <a:latin typeface="Open Sans"/>
                        </a:defRPr>
                      </a:lvl8pPr>
                      <a:lvl9pPr marL="4702576" algn="l" defTabSz="1175644" rtl="0" eaLnBrk="1" latinLnBrk="0" hangingPunct="1">
                        <a:defRPr sz="2300" kern="1200">
                          <a:solidFill>
                            <a:schemeClr val="tx1"/>
                          </a:solidFill>
                          <a:latin typeface="Open Sans"/>
                        </a:defRPr>
                      </a:lvl9pPr>
                    </a:lstStyle>
                    <a:p>
                      <a:pPr marL="0" marR="0" lvl="0" indent="0" algn="ctr" defTabSz="1175644" rtl="0" eaLnBrk="1" fontAlgn="auto" latinLnBrk="0" hangingPunct="1">
                        <a:lnSpc>
                          <a:spcPct val="100000"/>
                        </a:lnSpc>
                        <a:spcBef>
                          <a:spcPts val="0"/>
                        </a:spcBef>
                        <a:spcAft>
                          <a:spcPts val="600"/>
                        </a:spcAft>
                        <a:buClrTx/>
                        <a:buSzTx/>
                        <a:buFont typeface="Symbol" panose="05050102010706020507" pitchFamily="18" charset="2"/>
                        <a:buNone/>
                        <a:tabLst/>
                        <a:defRPr/>
                      </a:pPr>
                      <a:r>
                        <a:rPr lang="en-US" sz="850" b="1" kern="1200" dirty="0">
                          <a:solidFill>
                            <a:schemeClr val="tx1"/>
                          </a:solidFill>
                          <a:latin typeface="+mn-lt"/>
                          <a:ea typeface="Open Sans" panose="020B0606030504020204" pitchFamily="34" charset="0"/>
                          <a:cs typeface="Calibri"/>
                        </a:rPr>
                        <a:t>UNDIAL RE</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175644" rtl="0" eaLnBrk="1" latinLnBrk="0" hangingPunct="1">
                        <a:defRPr sz="2300" kern="1200">
                          <a:solidFill>
                            <a:schemeClr val="tx1"/>
                          </a:solidFill>
                          <a:latin typeface="Open Sans"/>
                        </a:defRPr>
                      </a:lvl1pPr>
                      <a:lvl2pPr marL="587822" algn="l" defTabSz="1175644" rtl="0" eaLnBrk="1" latinLnBrk="0" hangingPunct="1">
                        <a:defRPr sz="2300" kern="1200">
                          <a:solidFill>
                            <a:schemeClr val="tx1"/>
                          </a:solidFill>
                          <a:latin typeface="Open Sans"/>
                        </a:defRPr>
                      </a:lvl2pPr>
                      <a:lvl3pPr marL="1175644" algn="l" defTabSz="1175644" rtl="0" eaLnBrk="1" latinLnBrk="0" hangingPunct="1">
                        <a:defRPr sz="2300" kern="1200">
                          <a:solidFill>
                            <a:schemeClr val="tx1"/>
                          </a:solidFill>
                          <a:latin typeface="Open Sans"/>
                        </a:defRPr>
                      </a:lvl3pPr>
                      <a:lvl4pPr marL="1763466" algn="l" defTabSz="1175644" rtl="0" eaLnBrk="1" latinLnBrk="0" hangingPunct="1">
                        <a:defRPr sz="2300" kern="1200">
                          <a:solidFill>
                            <a:schemeClr val="tx1"/>
                          </a:solidFill>
                          <a:latin typeface="Open Sans"/>
                        </a:defRPr>
                      </a:lvl4pPr>
                      <a:lvl5pPr marL="2351288" algn="l" defTabSz="1175644" rtl="0" eaLnBrk="1" latinLnBrk="0" hangingPunct="1">
                        <a:defRPr sz="2300" kern="1200">
                          <a:solidFill>
                            <a:schemeClr val="tx1"/>
                          </a:solidFill>
                          <a:latin typeface="Open Sans"/>
                        </a:defRPr>
                      </a:lvl5pPr>
                      <a:lvl6pPr marL="2939110" algn="l" defTabSz="1175644" rtl="0" eaLnBrk="1" latinLnBrk="0" hangingPunct="1">
                        <a:defRPr sz="2300" kern="1200">
                          <a:solidFill>
                            <a:schemeClr val="tx1"/>
                          </a:solidFill>
                          <a:latin typeface="Open Sans"/>
                        </a:defRPr>
                      </a:lvl6pPr>
                      <a:lvl7pPr marL="3526932" algn="l" defTabSz="1175644" rtl="0" eaLnBrk="1" latinLnBrk="0" hangingPunct="1">
                        <a:defRPr sz="2300" kern="1200">
                          <a:solidFill>
                            <a:schemeClr val="tx1"/>
                          </a:solidFill>
                          <a:latin typeface="Open Sans"/>
                        </a:defRPr>
                      </a:lvl7pPr>
                      <a:lvl8pPr marL="4114754" algn="l" defTabSz="1175644" rtl="0" eaLnBrk="1" latinLnBrk="0" hangingPunct="1">
                        <a:defRPr sz="2300" kern="1200">
                          <a:solidFill>
                            <a:schemeClr val="tx1"/>
                          </a:solidFill>
                          <a:latin typeface="Open Sans"/>
                        </a:defRPr>
                      </a:lvl8pPr>
                      <a:lvl9pPr marL="4702576" algn="l" defTabSz="1175644" rtl="0" eaLnBrk="1" latinLnBrk="0" hangingPunct="1">
                        <a:defRPr sz="2300" kern="1200">
                          <a:solidFill>
                            <a:schemeClr val="tx1"/>
                          </a:solidFill>
                          <a:latin typeface="Open Sans"/>
                        </a:defRPr>
                      </a:lvl9pPr>
                    </a:lstStyle>
                    <a:p>
                      <a:pPr marL="0" lvl="0" indent="0" algn="l">
                        <a:spcAft>
                          <a:spcPts val="600"/>
                        </a:spcAft>
                        <a:buFont typeface="Symbol" panose="05050102010706020507" pitchFamily="18" charset="2"/>
                        <a:buNone/>
                      </a:pPr>
                      <a:r>
                        <a:rPr lang="en-US" sz="850" b="0" i="0" u="none" strike="noStrike" kern="1200" dirty="0">
                          <a:solidFill>
                            <a:schemeClr val="tx1"/>
                          </a:solidFill>
                          <a:effectLst/>
                          <a:latin typeface="+mn-lt"/>
                          <a:ea typeface="+mn-ea"/>
                          <a:cs typeface="+mn-cs"/>
                        </a:rPr>
                        <a:t>A reverse engineering tool capable of creating source to target mapping, transformation rules, &amp; data lineage in data migration work</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kumimoji="0" lang="en-US" sz="750" b="0" i="0" u="none" strike="noStrike" kern="1200" cap="none" spc="0" normalizeH="0" baseline="0" noProof="0" dirty="0">
                        <a:ln>
                          <a:noFill/>
                        </a:ln>
                        <a:solidFill>
                          <a:prstClr val="white">
                            <a:lumMod val="50000"/>
                          </a:prstClr>
                        </a:solidFill>
                        <a:effectLst/>
                        <a:uLnTx/>
                        <a:uFillTx/>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92D05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C000"/>
                    </a:solidFill>
                  </a:tcPr>
                </a:tc>
                <a:tc>
                  <a:txBody>
                    <a:bodyPr/>
                    <a:lstStyle/>
                    <a:p>
                      <a:pPr algn="ctr" fontAlgn="b">
                        <a:lnSpc>
                          <a:spcPts val="900"/>
                        </a:lnSpc>
                        <a:spcBef>
                          <a:spcPts val="3000"/>
                        </a:spcBef>
                      </a:pPr>
                      <a:endParaRPr lang="en-US" sz="750" b="0" i="0" u="none" strike="noStrike" dirty="0">
                        <a:solidFill>
                          <a:srgbClr val="000000"/>
                        </a:solidFill>
                        <a:effectLst/>
                        <a:latin typeface="+mn-lt"/>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dirty="0">
                        <a:solidFill>
                          <a:srgbClr val="000000"/>
                        </a:solidFill>
                        <a:effectLst/>
                        <a:latin typeface="+mn-lt"/>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3320092988"/>
                  </a:ext>
                </a:extLst>
              </a:tr>
              <a:tr h="365760">
                <a:tc>
                  <a:txBody>
                    <a:bodyPr/>
                    <a:lstStyle/>
                    <a:p>
                      <a:pPr algn="ctr" rtl="0" fontAlgn="ctr"/>
                      <a:r>
                        <a:rPr lang="en-US" sz="900" b="0" kern="1200" dirty="0">
                          <a:solidFill>
                            <a:schemeClr val="tx1">
                              <a:lumMod val="50000"/>
                              <a:lumOff val="50000"/>
                            </a:schemeClr>
                          </a:solidFill>
                          <a:latin typeface="+mn-lt"/>
                          <a:ea typeface="+mn-ea"/>
                          <a:cs typeface="+mn-cs"/>
                        </a:rPr>
                        <a:t>2</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1175644" rtl="0">
                        <a:lnSpc>
                          <a:spcPct val="100000"/>
                        </a:lnSpc>
                        <a:spcBef>
                          <a:spcPts val="0"/>
                        </a:spcBef>
                        <a:spcAft>
                          <a:spcPts val="600"/>
                        </a:spcAft>
                        <a:buFont typeface="Symbol" panose="05050102010706020507" pitchFamily="18" charset="2"/>
                        <a:buNone/>
                      </a:pPr>
                      <a:r>
                        <a:rPr lang="en-US" sz="850" b="1" kern="1200" dirty="0">
                          <a:solidFill>
                            <a:schemeClr val="tx1"/>
                          </a:solidFill>
                          <a:latin typeface="+mn-lt"/>
                          <a:ea typeface="Open Sans" panose="020B0606030504020204" pitchFamily="34" charset="0"/>
                          <a:cs typeface="Calibri"/>
                        </a:rPr>
                        <a:t>D-Ingest</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lvl="0" indent="0" algn="l">
                        <a:spcAft>
                          <a:spcPts val="600"/>
                        </a:spcAft>
                        <a:buFont typeface="Symbol" panose="05050102010706020507" pitchFamily="18" charset="2"/>
                        <a:buNone/>
                      </a:pPr>
                      <a:r>
                        <a:rPr lang="en-US" sz="850" b="0" i="0" u="none" strike="noStrike" kern="1200" cap="none" spc="-14" normalizeH="0" baseline="0" dirty="0">
                          <a:ln>
                            <a:noFill/>
                          </a:ln>
                          <a:solidFill>
                            <a:schemeClr val="tx1"/>
                          </a:solidFill>
                          <a:effectLst/>
                          <a:uLnTx/>
                          <a:uFillTx/>
                          <a:latin typeface="+mn-lt"/>
                          <a:ea typeface="+mn-ea"/>
                          <a:cs typeface="Calibri"/>
                        </a:rPr>
                        <a:t>Collection of reusable metadata driven Apache </a:t>
                      </a:r>
                      <a:r>
                        <a:rPr lang="en-US" sz="850" b="0" i="0" u="none" strike="noStrike" kern="1200" cap="none" spc="-14" normalizeH="0" baseline="0" dirty="0" err="1">
                          <a:ln>
                            <a:noFill/>
                          </a:ln>
                          <a:solidFill>
                            <a:schemeClr val="tx1"/>
                          </a:solidFill>
                          <a:effectLst/>
                          <a:uLnTx/>
                          <a:uFillTx/>
                          <a:latin typeface="+mn-lt"/>
                          <a:ea typeface="+mn-ea"/>
                          <a:cs typeface="Calibri"/>
                        </a:rPr>
                        <a:t>NiFi</a:t>
                      </a:r>
                      <a:r>
                        <a:rPr lang="en-US" sz="850" b="0" i="0" u="none" strike="noStrike" kern="1200" cap="none" spc="-14" normalizeH="0" baseline="0" dirty="0">
                          <a:ln>
                            <a:noFill/>
                          </a:ln>
                          <a:solidFill>
                            <a:schemeClr val="tx1"/>
                          </a:solidFill>
                          <a:effectLst/>
                          <a:uLnTx/>
                          <a:uFillTx/>
                          <a:latin typeface="+mn-lt"/>
                          <a:ea typeface="+mn-ea"/>
                          <a:cs typeface="Calibri"/>
                        </a:rPr>
                        <a:t> processors to assemble data ingestion pipelines for both structured and semi-structured files, perform configurable file validations and route data to HDFS with/without Kafka</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92D050"/>
                    </a:solidFill>
                  </a:tcPr>
                </a:tc>
                <a:tc>
                  <a:txBody>
                    <a:bodyPr/>
                    <a:lstStyle/>
                    <a:p>
                      <a:pPr algn="ctr" fontAlgn="b">
                        <a:lnSpc>
                          <a:spcPts val="900"/>
                        </a:lnSpc>
                        <a:spcBef>
                          <a:spcPts val="3000"/>
                        </a:spcBef>
                      </a:pPr>
                      <a:endParaRPr lang="en-US" sz="750" b="0" i="0" u="none" strike="noStrike" dirty="0">
                        <a:solidFill>
                          <a:srgbClr val="000000"/>
                        </a:solidFill>
                        <a:effectLst/>
                        <a:latin typeface="+mn-lt"/>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C00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206714135"/>
                  </a:ext>
                </a:extLst>
              </a:tr>
              <a:tr h="365760">
                <a:tc>
                  <a:txBody>
                    <a:bodyPr/>
                    <a:lstStyle/>
                    <a:p>
                      <a:pPr algn="ctr" rtl="0" fontAlgn="ctr"/>
                      <a:r>
                        <a:rPr lang="en-US" sz="900" b="0" kern="1200" dirty="0">
                          <a:solidFill>
                            <a:schemeClr val="tx1">
                              <a:lumMod val="50000"/>
                              <a:lumOff val="50000"/>
                            </a:schemeClr>
                          </a:solidFill>
                          <a:latin typeface="+mn-lt"/>
                          <a:ea typeface="+mn-ea"/>
                          <a:cs typeface="+mn-cs"/>
                        </a:rPr>
                        <a:t>3</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175644" rtl="0" eaLnBrk="1" latinLnBrk="0" hangingPunct="1">
                        <a:defRPr sz="2300" kern="1200">
                          <a:solidFill>
                            <a:schemeClr val="tx1"/>
                          </a:solidFill>
                          <a:latin typeface="Open Sans"/>
                        </a:defRPr>
                      </a:lvl1pPr>
                      <a:lvl2pPr marL="587822" algn="l" defTabSz="1175644" rtl="0" eaLnBrk="1" latinLnBrk="0" hangingPunct="1">
                        <a:defRPr sz="2300" kern="1200">
                          <a:solidFill>
                            <a:schemeClr val="tx1"/>
                          </a:solidFill>
                          <a:latin typeface="Open Sans"/>
                        </a:defRPr>
                      </a:lvl2pPr>
                      <a:lvl3pPr marL="1175644" algn="l" defTabSz="1175644" rtl="0" eaLnBrk="1" latinLnBrk="0" hangingPunct="1">
                        <a:defRPr sz="2300" kern="1200">
                          <a:solidFill>
                            <a:schemeClr val="tx1"/>
                          </a:solidFill>
                          <a:latin typeface="Open Sans"/>
                        </a:defRPr>
                      </a:lvl3pPr>
                      <a:lvl4pPr marL="1763466" algn="l" defTabSz="1175644" rtl="0" eaLnBrk="1" latinLnBrk="0" hangingPunct="1">
                        <a:defRPr sz="2300" kern="1200">
                          <a:solidFill>
                            <a:schemeClr val="tx1"/>
                          </a:solidFill>
                          <a:latin typeface="Open Sans"/>
                        </a:defRPr>
                      </a:lvl4pPr>
                      <a:lvl5pPr marL="2351288" algn="l" defTabSz="1175644" rtl="0" eaLnBrk="1" latinLnBrk="0" hangingPunct="1">
                        <a:defRPr sz="2300" kern="1200">
                          <a:solidFill>
                            <a:schemeClr val="tx1"/>
                          </a:solidFill>
                          <a:latin typeface="Open Sans"/>
                        </a:defRPr>
                      </a:lvl5pPr>
                      <a:lvl6pPr marL="2939110" algn="l" defTabSz="1175644" rtl="0" eaLnBrk="1" latinLnBrk="0" hangingPunct="1">
                        <a:defRPr sz="2300" kern="1200">
                          <a:solidFill>
                            <a:schemeClr val="tx1"/>
                          </a:solidFill>
                          <a:latin typeface="Open Sans"/>
                        </a:defRPr>
                      </a:lvl6pPr>
                      <a:lvl7pPr marL="3526932" algn="l" defTabSz="1175644" rtl="0" eaLnBrk="1" latinLnBrk="0" hangingPunct="1">
                        <a:defRPr sz="2300" kern="1200">
                          <a:solidFill>
                            <a:schemeClr val="tx1"/>
                          </a:solidFill>
                          <a:latin typeface="Open Sans"/>
                        </a:defRPr>
                      </a:lvl7pPr>
                      <a:lvl8pPr marL="4114754" algn="l" defTabSz="1175644" rtl="0" eaLnBrk="1" latinLnBrk="0" hangingPunct="1">
                        <a:defRPr sz="2300" kern="1200">
                          <a:solidFill>
                            <a:schemeClr val="tx1"/>
                          </a:solidFill>
                          <a:latin typeface="Open Sans"/>
                        </a:defRPr>
                      </a:lvl8pPr>
                      <a:lvl9pPr marL="4702576" algn="l" defTabSz="1175644" rtl="0" eaLnBrk="1" latinLnBrk="0" hangingPunct="1">
                        <a:defRPr sz="2300" kern="1200">
                          <a:solidFill>
                            <a:schemeClr val="tx1"/>
                          </a:solidFill>
                          <a:latin typeface="Open Sans"/>
                        </a:defRPr>
                      </a:lvl9pPr>
                    </a:lstStyle>
                    <a:p>
                      <a:pPr marL="0" marR="0" lvl="0" indent="0" algn="ctr" defTabSz="1175644" rtl="0">
                        <a:lnSpc>
                          <a:spcPct val="100000"/>
                        </a:lnSpc>
                        <a:spcBef>
                          <a:spcPts val="0"/>
                        </a:spcBef>
                        <a:spcAft>
                          <a:spcPts val="600"/>
                        </a:spcAft>
                        <a:buFont typeface="Symbol" panose="05050102010706020507" pitchFamily="18" charset="2"/>
                        <a:buNone/>
                      </a:pPr>
                      <a:r>
                        <a:rPr lang="en-US" sz="850" b="1" kern="1200" dirty="0">
                          <a:solidFill>
                            <a:schemeClr val="tx1"/>
                          </a:solidFill>
                          <a:latin typeface="+mn-lt"/>
                          <a:ea typeface="Open Sans" panose="020B0606030504020204" pitchFamily="34" charset="0"/>
                          <a:cs typeface="Calibri"/>
                        </a:rPr>
                        <a:t>ADLFx</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175644" rtl="0" eaLnBrk="1" latinLnBrk="0" hangingPunct="1">
                        <a:defRPr sz="2300" kern="1200">
                          <a:solidFill>
                            <a:schemeClr val="tx1"/>
                          </a:solidFill>
                          <a:latin typeface="Open Sans"/>
                        </a:defRPr>
                      </a:lvl1pPr>
                      <a:lvl2pPr marL="587822" algn="l" defTabSz="1175644" rtl="0" eaLnBrk="1" latinLnBrk="0" hangingPunct="1">
                        <a:defRPr sz="2300" kern="1200">
                          <a:solidFill>
                            <a:schemeClr val="tx1"/>
                          </a:solidFill>
                          <a:latin typeface="Open Sans"/>
                        </a:defRPr>
                      </a:lvl2pPr>
                      <a:lvl3pPr marL="1175644" algn="l" defTabSz="1175644" rtl="0" eaLnBrk="1" latinLnBrk="0" hangingPunct="1">
                        <a:defRPr sz="2300" kern="1200">
                          <a:solidFill>
                            <a:schemeClr val="tx1"/>
                          </a:solidFill>
                          <a:latin typeface="Open Sans"/>
                        </a:defRPr>
                      </a:lvl3pPr>
                      <a:lvl4pPr marL="1763466" algn="l" defTabSz="1175644" rtl="0" eaLnBrk="1" latinLnBrk="0" hangingPunct="1">
                        <a:defRPr sz="2300" kern="1200">
                          <a:solidFill>
                            <a:schemeClr val="tx1"/>
                          </a:solidFill>
                          <a:latin typeface="Open Sans"/>
                        </a:defRPr>
                      </a:lvl4pPr>
                      <a:lvl5pPr marL="2351288" algn="l" defTabSz="1175644" rtl="0" eaLnBrk="1" latinLnBrk="0" hangingPunct="1">
                        <a:defRPr sz="2300" kern="1200">
                          <a:solidFill>
                            <a:schemeClr val="tx1"/>
                          </a:solidFill>
                          <a:latin typeface="Open Sans"/>
                        </a:defRPr>
                      </a:lvl5pPr>
                      <a:lvl6pPr marL="2939110" algn="l" defTabSz="1175644" rtl="0" eaLnBrk="1" latinLnBrk="0" hangingPunct="1">
                        <a:defRPr sz="2300" kern="1200">
                          <a:solidFill>
                            <a:schemeClr val="tx1"/>
                          </a:solidFill>
                          <a:latin typeface="Open Sans"/>
                        </a:defRPr>
                      </a:lvl6pPr>
                      <a:lvl7pPr marL="3526932" algn="l" defTabSz="1175644" rtl="0" eaLnBrk="1" latinLnBrk="0" hangingPunct="1">
                        <a:defRPr sz="2300" kern="1200">
                          <a:solidFill>
                            <a:schemeClr val="tx1"/>
                          </a:solidFill>
                          <a:latin typeface="Open Sans"/>
                        </a:defRPr>
                      </a:lvl7pPr>
                      <a:lvl8pPr marL="4114754" algn="l" defTabSz="1175644" rtl="0" eaLnBrk="1" latinLnBrk="0" hangingPunct="1">
                        <a:defRPr sz="2300" kern="1200">
                          <a:solidFill>
                            <a:schemeClr val="tx1"/>
                          </a:solidFill>
                          <a:latin typeface="Open Sans"/>
                        </a:defRPr>
                      </a:lvl8pPr>
                      <a:lvl9pPr marL="4702576" algn="l" defTabSz="1175644" rtl="0" eaLnBrk="1" latinLnBrk="0" hangingPunct="1">
                        <a:defRPr sz="2300" kern="1200">
                          <a:solidFill>
                            <a:schemeClr val="tx1"/>
                          </a:solidFill>
                          <a:latin typeface="Open Sans"/>
                        </a:defRPr>
                      </a:lvl9pPr>
                    </a:lstStyle>
                    <a:p>
                      <a:pPr marL="0" lvl="0" indent="0" algn="l">
                        <a:spcAft>
                          <a:spcPts val="600"/>
                        </a:spcAft>
                        <a:buFont typeface="Symbol" panose="05050102010706020507" pitchFamily="18" charset="2"/>
                        <a:buNone/>
                      </a:pPr>
                      <a:r>
                        <a:rPr lang="en-US" sz="850" b="0" i="0" u="none" strike="noStrike" kern="1200" dirty="0">
                          <a:solidFill>
                            <a:schemeClr val="tx1"/>
                          </a:solidFill>
                          <a:effectLst/>
                          <a:latin typeface="+mn-lt"/>
                          <a:ea typeface="+mn-ea"/>
                          <a:cs typeface="+mn-cs"/>
                        </a:rPr>
                        <a:t>ADLFX is a </a:t>
                      </a:r>
                      <a:r>
                        <a:rPr kumimoji="0" lang="en-US" sz="850" b="0" i="0" u="none" strike="noStrike" kern="1200" dirty="0">
                          <a:solidFill>
                            <a:schemeClr val="tx1"/>
                          </a:solidFill>
                          <a:effectLst/>
                          <a:latin typeface="+mn-lt"/>
                          <a:ea typeface="+mn-ea"/>
                          <a:cs typeface="+mn-cs"/>
                        </a:rPr>
                        <a:t>data &amp; </a:t>
                      </a:r>
                      <a:r>
                        <a:rPr lang="en-US" sz="850" b="0" i="0" u="none" strike="noStrike" kern="1200" dirty="0">
                          <a:solidFill>
                            <a:schemeClr val="tx1"/>
                          </a:solidFill>
                          <a:effectLst/>
                          <a:latin typeface="+mn-lt"/>
                          <a:ea typeface="+mn-ea"/>
                          <a:cs typeface="+mn-cs"/>
                        </a:rPr>
                        <a:t>analytics framework that provides capabilities to provide scalability and flexibility </a:t>
                      </a:r>
                      <a:r>
                        <a:rPr kumimoji="0" lang="en-US" sz="850" b="0" i="0" u="none" strike="noStrike" kern="1200" dirty="0">
                          <a:solidFill>
                            <a:schemeClr val="tx1"/>
                          </a:solidFill>
                          <a:effectLst/>
                          <a:latin typeface="+mn-lt"/>
                          <a:ea typeface="+mn-ea"/>
                          <a:cs typeface="+mn-cs"/>
                        </a:rPr>
                        <a:t>with </a:t>
                      </a:r>
                      <a:r>
                        <a:rPr lang="en-US" sz="850" b="0" i="0" u="none" strike="noStrike" kern="1200" dirty="0">
                          <a:solidFill>
                            <a:schemeClr val="tx1"/>
                          </a:solidFill>
                          <a:effectLst/>
                          <a:latin typeface="+mn-lt"/>
                          <a:ea typeface="+mn-ea"/>
                          <a:cs typeface="+mn-cs"/>
                        </a:rPr>
                        <a:t>data processing</a:t>
                      </a:r>
                      <a:r>
                        <a:rPr kumimoji="0" lang="en-US" sz="850" b="0" i="0" u="none" strike="noStrike" kern="1200" dirty="0">
                          <a:solidFill>
                            <a:schemeClr val="tx1"/>
                          </a:solidFill>
                          <a:effectLst/>
                          <a:latin typeface="+mn-lt"/>
                          <a:ea typeface="+mn-ea"/>
                          <a:cs typeface="+mn-cs"/>
                        </a:rPr>
                        <a:t>, </a:t>
                      </a:r>
                      <a:r>
                        <a:rPr lang="en-US" sz="850" b="0" i="0" u="none" strike="noStrike" kern="1200" dirty="0">
                          <a:solidFill>
                            <a:schemeClr val="tx1"/>
                          </a:solidFill>
                          <a:effectLst/>
                          <a:latin typeface="+mn-lt"/>
                          <a:ea typeface="+mn-ea"/>
                          <a:cs typeface="+mn-cs"/>
                        </a:rPr>
                        <a:t>provisioning and end user self service capabilities to rapidly stand-up data lakes</a:t>
                      </a:r>
                      <a:r>
                        <a:rPr lang="en-US" sz="850" b="0" i="0" kern="1200" dirty="0">
                          <a:solidFill>
                            <a:schemeClr val="tx1"/>
                          </a:solidFill>
                          <a:effectLst/>
                          <a:latin typeface="+mn-lt"/>
                          <a:ea typeface="+mn-ea"/>
                          <a:cs typeface="+mn-cs"/>
                        </a:rPr>
                        <a:t>​</a:t>
                      </a:r>
                      <a:endParaRPr lang="en-US" sz="850" b="0" i="0" u="none" strike="noStrike" kern="1200" cap="none" spc="-14" normalizeH="0" baseline="0" dirty="0">
                        <a:ln>
                          <a:noFill/>
                        </a:ln>
                        <a:solidFill>
                          <a:schemeClr val="tx1"/>
                        </a:solidFill>
                        <a:effectLst/>
                        <a:uLnTx/>
                        <a:uFillTx/>
                        <a:latin typeface="+mn-lt"/>
                        <a:ea typeface="+mn-ea"/>
                        <a:cs typeface="Calibri"/>
                      </a:endParaRP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92D050"/>
                    </a:solidFill>
                  </a:tcPr>
                </a:tc>
                <a:tc>
                  <a:txBody>
                    <a:bodyPr/>
                    <a:lstStyle/>
                    <a:p>
                      <a:pPr algn="ctr" fontAlgn="b">
                        <a:lnSpc>
                          <a:spcPts val="900"/>
                        </a:lnSpc>
                        <a:spcBef>
                          <a:spcPts val="3000"/>
                        </a:spcBef>
                      </a:pPr>
                      <a:endParaRPr lang="en-US" sz="750" b="0" i="0" u="none" strike="noStrike" dirty="0">
                        <a:solidFill>
                          <a:srgbClr val="000000"/>
                        </a:solidFill>
                        <a:effectLst/>
                        <a:latin typeface="+mn-lt"/>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chemeClr val="bg1"/>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3609192151"/>
                  </a:ext>
                </a:extLst>
              </a:tr>
              <a:tr h="365760">
                <a:tc>
                  <a:txBody>
                    <a:bodyPr/>
                    <a:lstStyle/>
                    <a:p>
                      <a:pPr algn="ctr" rtl="0" fontAlgn="ctr"/>
                      <a:r>
                        <a:rPr lang="en-US" sz="900" b="0" kern="1200" dirty="0">
                          <a:solidFill>
                            <a:schemeClr val="tx1">
                              <a:lumMod val="50000"/>
                              <a:lumOff val="50000"/>
                            </a:schemeClr>
                          </a:solidFill>
                          <a:latin typeface="+mn-lt"/>
                          <a:ea typeface="+mn-ea"/>
                          <a:cs typeface="+mn-cs"/>
                        </a:rPr>
                        <a:t>4</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175644" rtl="0" eaLnBrk="1" latinLnBrk="0" hangingPunct="1">
                        <a:defRPr sz="2300" kern="1200">
                          <a:solidFill>
                            <a:schemeClr val="tx1"/>
                          </a:solidFill>
                          <a:latin typeface="Open Sans"/>
                        </a:defRPr>
                      </a:lvl1pPr>
                      <a:lvl2pPr marL="587822" algn="l" defTabSz="1175644" rtl="0" eaLnBrk="1" latinLnBrk="0" hangingPunct="1">
                        <a:defRPr sz="2300" kern="1200">
                          <a:solidFill>
                            <a:schemeClr val="tx1"/>
                          </a:solidFill>
                          <a:latin typeface="Open Sans"/>
                        </a:defRPr>
                      </a:lvl2pPr>
                      <a:lvl3pPr marL="1175644" algn="l" defTabSz="1175644" rtl="0" eaLnBrk="1" latinLnBrk="0" hangingPunct="1">
                        <a:defRPr sz="2300" kern="1200">
                          <a:solidFill>
                            <a:schemeClr val="tx1"/>
                          </a:solidFill>
                          <a:latin typeface="Open Sans"/>
                        </a:defRPr>
                      </a:lvl3pPr>
                      <a:lvl4pPr marL="1763466" algn="l" defTabSz="1175644" rtl="0" eaLnBrk="1" latinLnBrk="0" hangingPunct="1">
                        <a:defRPr sz="2300" kern="1200">
                          <a:solidFill>
                            <a:schemeClr val="tx1"/>
                          </a:solidFill>
                          <a:latin typeface="Open Sans"/>
                        </a:defRPr>
                      </a:lvl4pPr>
                      <a:lvl5pPr marL="2351288" algn="l" defTabSz="1175644" rtl="0" eaLnBrk="1" latinLnBrk="0" hangingPunct="1">
                        <a:defRPr sz="2300" kern="1200">
                          <a:solidFill>
                            <a:schemeClr val="tx1"/>
                          </a:solidFill>
                          <a:latin typeface="Open Sans"/>
                        </a:defRPr>
                      </a:lvl5pPr>
                      <a:lvl6pPr marL="2939110" algn="l" defTabSz="1175644" rtl="0" eaLnBrk="1" latinLnBrk="0" hangingPunct="1">
                        <a:defRPr sz="2300" kern="1200">
                          <a:solidFill>
                            <a:schemeClr val="tx1"/>
                          </a:solidFill>
                          <a:latin typeface="Open Sans"/>
                        </a:defRPr>
                      </a:lvl6pPr>
                      <a:lvl7pPr marL="3526932" algn="l" defTabSz="1175644" rtl="0" eaLnBrk="1" latinLnBrk="0" hangingPunct="1">
                        <a:defRPr sz="2300" kern="1200">
                          <a:solidFill>
                            <a:schemeClr val="tx1"/>
                          </a:solidFill>
                          <a:latin typeface="Open Sans"/>
                        </a:defRPr>
                      </a:lvl7pPr>
                      <a:lvl8pPr marL="4114754" algn="l" defTabSz="1175644" rtl="0" eaLnBrk="1" latinLnBrk="0" hangingPunct="1">
                        <a:defRPr sz="2300" kern="1200">
                          <a:solidFill>
                            <a:schemeClr val="tx1"/>
                          </a:solidFill>
                          <a:latin typeface="Open Sans"/>
                        </a:defRPr>
                      </a:lvl8pPr>
                      <a:lvl9pPr marL="4702576" algn="l" defTabSz="1175644" rtl="0" eaLnBrk="1" latinLnBrk="0" hangingPunct="1">
                        <a:defRPr sz="2300" kern="1200">
                          <a:solidFill>
                            <a:schemeClr val="tx1"/>
                          </a:solidFill>
                          <a:latin typeface="Open Sans"/>
                        </a:defRPr>
                      </a:lvl9pPr>
                    </a:lstStyle>
                    <a:p>
                      <a:pPr marL="0" lvl="0" indent="0" algn="ctr" defTabSz="1175644" rtl="0" eaLnBrk="1" latinLnBrk="0" hangingPunct="1">
                        <a:spcAft>
                          <a:spcPts val="600"/>
                        </a:spcAft>
                        <a:buFont typeface="Symbol" panose="05050102010706020507" pitchFamily="18" charset="2"/>
                        <a:buNone/>
                      </a:pPr>
                      <a:r>
                        <a:rPr lang="en-US" sz="850" b="1" kern="1200" dirty="0">
                          <a:solidFill>
                            <a:schemeClr val="tx1"/>
                          </a:solidFill>
                          <a:latin typeface="+mn-lt"/>
                          <a:ea typeface="Open Sans" panose="020B0606030504020204" pitchFamily="34" charset="0"/>
                          <a:cs typeface="Calibri"/>
                        </a:rPr>
                        <a:t>AutoScript</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175644" rtl="0" eaLnBrk="1" latinLnBrk="0" hangingPunct="1">
                        <a:defRPr sz="2300" kern="1200">
                          <a:solidFill>
                            <a:schemeClr val="tx1"/>
                          </a:solidFill>
                          <a:latin typeface="Open Sans"/>
                        </a:defRPr>
                      </a:lvl1pPr>
                      <a:lvl2pPr marL="587822" algn="l" defTabSz="1175644" rtl="0" eaLnBrk="1" latinLnBrk="0" hangingPunct="1">
                        <a:defRPr sz="2300" kern="1200">
                          <a:solidFill>
                            <a:schemeClr val="tx1"/>
                          </a:solidFill>
                          <a:latin typeface="Open Sans"/>
                        </a:defRPr>
                      </a:lvl2pPr>
                      <a:lvl3pPr marL="1175644" algn="l" defTabSz="1175644" rtl="0" eaLnBrk="1" latinLnBrk="0" hangingPunct="1">
                        <a:defRPr sz="2300" kern="1200">
                          <a:solidFill>
                            <a:schemeClr val="tx1"/>
                          </a:solidFill>
                          <a:latin typeface="Open Sans"/>
                        </a:defRPr>
                      </a:lvl3pPr>
                      <a:lvl4pPr marL="1763466" algn="l" defTabSz="1175644" rtl="0" eaLnBrk="1" latinLnBrk="0" hangingPunct="1">
                        <a:defRPr sz="2300" kern="1200">
                          <a:solidFill>
                            <a:schemeClr val="tx1"/>
                          </a:solidFill>
                          <a:latin typeface="Open Sans"/>
                        </a:defRPr>
                      </a:lvl4pPr>
                      <a:lvl5pPr marL="2351288" algn="l" defTabSz="1175644" rtl="0" eaLnBrk="1" latinLnBrk="0" hangingPunct="1">
                        <a:defRPr sz="2300" kern="1200">
                          <a:solidFill>
                            <a:schemeClr val="tx1"/>
                          </a:solidFill>
                          <a:latin typeface="Open Sans"/>
                        </a:defRPr>
                      </a:lvl5pPr>
                      <a:lvl6pPr marL="2939110" algn="l" defTabSz="1175644" rtl="0" eaLnBrk="1" latinLnBrk="0" hangingPunct="1">
                        <a:defRPr sz="2300" kern="1200">
                          <a:solidFill>
                            <a:schemeClr val="tx1"/>
                          </a:solidFill>
                          <a:latin typeface="Open Sans"/>
                        </a:defRPr>
                      </a:lvl6pPr>
                      <a:lvl7pPr marL="3526932" algn="l" defTabSz="1175644" rtl="0" eaLnBrk="1" latinLnBrk="0" hangingPunct="1">
                        <a:defRPr sz="2300" kern="1200">
                          <a:solidFill>
                            <a:schemeClr val="tx1"/>
                          </a:solidFill>
                          <a:latin typeface="Open Sans"/>
                        </a:defRPr>
                      </a:lvl7pPr>
                      <a:lvl8pPr marL="4114754" algn="l" defTabSz="1175644" rtl="0" eaLnBrk="1" latinLnBrk="0" hangingPunct="1">
                        <a:defRPr sz="2300" kern="1200">
                          <a:solidFill>
                            <a:schemeClr val="tx1"/>
                          </a:solidFill>
                          <a:latin typeface="Open Sans"/>
                        </a:defRPr>
                      </a:lvl8pPr>
                      <a:lvl9pPr marL="4702576" algn="l" defTabSz="1175644" rtl="0" eaLnBrk="1" latinLnBrk="0" hangingPunct="1">
                        <a:defRPr sz="2300" kern="1200">
                          <a:solidFill>
                            <a:schemeClr val="tx1"/>
                          </a:solidFill>
                          <a:latin typeface="Open Sans"/>
                        </a:defRPr>
                      </a:lvl9pPr>
                    </a:lstStyle>
                    <a:p>
                      <a:pPr marL="0" marR="0" lvl="0" indent="0" algn="l" defTabSz="914400" rtl="0" eaLnBrk="1" fontAlgn="auto" latinLnBrk="0" hangingPunct="1">
                        <a:lnSpc>
                          <a:spcPct val="100000"/>
                        </a:lnSpc>
                        <a:spcBef>
                          <a:spcPts val="0"/>
                        </a:spcBef>
                        <a:spcAft>
                          <a:spcPts val="600"/>
                        </a:spcAft>
                        <a:buClrTx/>
                        <a:buSzTx/>
                        <a:buFont typeface="Symbol" panose="05050102010706020507" pitchFamily="18" charset="2"/>
                        <a:buNone/>
                        <a:tabLst/>
                        <a:defRPr/>
                      </a:pPr>
                      <a:r>
                        <a:rPr kumimoji="0" lang="en-US" sz="850" b="0" i="0" u="none" strike="noStrike" kern="1200" cap="none" spc="-14" normalizeH="0" baseline="0" noProof="0" dirty="0">
                          <a:ln>
                            <a:noFill/>
                          </a:ln>
                          <a:solidFill>
                            <a:schemeClr val="tx1"/>
                          </a:solidFill>
                          <a:effectLst/>
                          <a:uLnTx/>
                          <a:uFillTx/>
                          <a:latin typeface="+mn-lt"/>
                          <a:ea typeface="+mn-ea"/>
                          <a:cs typeface="Calibri"/>
                        </a:rPr>
                        <a:t>Python based testing framework which facilitates parallel testing for large number of objects and test scenario</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lang="en-US" sz="750" b="0" i="0" u="none" strike="noStrike" kern="1200" noProof="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92D05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chemeClr val="bg1"/>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4054930780"/>
                  </a:ext>
                </a:extLst>
              </a:tr>
              <a:tr h="365760">
                <a:tc>
                  <a:txBody>
                    <a:bodyPr/>
                    <a:lstStyle/>
                    <a:p>
                      <a:pPr algn="ctr" rtl="0" fontAlgn="ctr"/>
                      <a:r>
                        <a:rPr lang="en-US" sz="900" b="0" kern="1200" dirty="0">
                          <a:solidFill>
                            <a:schemeClr val="tx1">
                              <a:lumMod val="50000"/>
                              <a:lumOff val="50000"/>
                            </a:schemeClr>
                          </a:solidFill>
                          <a:latin typeface="+mn-lt"/>
                          <a:ea typeface="+mn-ea"/>
                          <a:cs typeface="+mn-cs"/>
                        </a:rPr>
                        <a:t>5</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lvl="0" indent="0" algn="ctr" defTabSz="1175644" rtl="0" eaLnBrk="1" latinLnBrk="0" hangingPunct="1">
                        <a:spcAft>
                          <a:spcPts val="600"/>
                        </a:spcAft>
                        <a:buFont typeface="Symbol" panose="05050102010706020507" pitchFamily="18" charset="2"/>
                        <a:buNone/>
                      </a:pPr>
                      <a:r>
                        <a:rPr lang="en-US" sz="850" b="1" kern="1200" dirty="0" err="1">
                          <a:solidFill>
                            <a:schemeClr val="tx1"/>
                          </a:solidFill>
                          <a:latin typeface="+mn-lt"/>
                          <a:ea typeface="Open Sans" panose="020B0606030504020204" pitchFamily="34" charset="0"/>
                          <a:cs typeface="Calibri"/>
                        </a:rPr>
                        <a:t>Dmask</a:t>
                      </a:r>
                      <a:endParaRPr lang="en-US" sz="850" b="1" kern="1200" dirty="0">
                        <a:solidFill>
                          <a:schemeClr val="tx1"/>
                        </a:solidFill>
                        <a:latin typeface="+mn-lt"/>
                        <a:ea typeface="Open Sans" panose="020B0606030504020204" pitchFamily="34" charset="0"/>
                        <a:cs typeface="Calibri"/>
                      </a:endParaRP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600"/>
                        </a:spcAft>
                        <a:buClrTx/>
                        <a:buSzTx/>
                        <a:buFont typeface="Symbol" panose="05050102010706020507" pitchFamily="18" charset="2"/>
                        <a:buNone/>
                        <a:tabLst/>
                        <a:defRPr/>
                      </a:pPr>
                      <a:r>
                        <a:rPr kumimoji="0" lang="en-US" sz="850" b="0" i="0" u="none" strike="noStrike" kern="1200" cap="none" spc="-14" normalizeH="0" baseline="0" noProof="0" dirty="0">
                          <a:ln>
                            <a:noFill/>
                          </a:ln>
                          <a:solidFill>
                            <a:schemeClr val="tx1"/>
                          </a:solidFill>
                          <a:effectLst/>
                          <a:uLnTx/>
                          <a:uFillTx/>
                          <a:latin typeface="+mn-lt"/>
                          <a:ea typeface="+mn-ea"/>
                          <a:cs typeface="Calibri"/>
                        </a:rPr>
                        <a:t>D-Mask formerly known as </a:t>
                      </a:r>
                      <a:r>
                        <a:rPr kumimoji="0" lang="en-US" sz="850" b="0" i="0" u="none" strike="noStrike" kern="1200" cap="none" spc="-14" normalizeH="0" baseline="0" noProof="0" dirty="0" err="1">
                          <a:ln>
                            <a:noFill/>
                          </a:ln>
                          <a:solidFill>
                            <a:schemeClr val="tx1"/>
                          </a:solidFill>
                          <a:effectLst/>
                          <a:uLnTx/>
                          <a:uFillTx/>
                          <a:latin typeface="+mn-lt"/>
                          <a:ea typeface="+mn-ea"/>
                          <a:cs typeface="Calibri"/>
                        </a:rPr>
                        <a:t>DMart</a:t>
                      </a:r>
                      <a:r>
                        <a:rPr kumimoji="0" lang="en-US" sz="850" b="0" i="0" u="none" strike="noStrike" kern="1200" cap="none" spc="-14" normalizeH="0" baseline="0" noProof="0" dirty="0">
                          <a:ln>
                            <a:noFill/>
                          </a:ln>
                          <a:solidFill>
                            <a:schemeClr val="tx1"/>
                          </a:solidFill>
                          <a:effectLst/>
                          <a:uLnTx/>
                          <a:uFillTx/>
                          <a:latin typeface="+mn-lt"/>
                          <a:ea typeface="+mn-ea"/>
                          <a:cs typeface="Calibri"/>
                        </a:rPr>
                        <a:t>, provides capability to not only camouflage but also replicate data volumes with a wide variety of values. It can mask and generate millions of records maintaining referential integrity between various entities</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lang="en-US" sz="750" b="0" i="0" u="none" strike="noStrike" kern="1200" noProof="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C00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1487609055"/>
                  </a:ext>
                </a:extLst>
              </a:tr>
              <a:tr h="365760">
                <a:tc>
                  <a:txBody>
                    <a:bodyPr/>
                    <a:lstStyle/>
                    <a:p>
                      <a:pPr algn="ctr" rtl="0" fontAlgn="ctr"/>
                      <a:r>
                        <a:rPr lang="en-US" sz="900" b="0" kern="1200" dirty="0">
                          <a:solidFill>
                            <a:schemeClr val="tx1">
                              <a:lumMod val="50000"/>
                              <a:lumOff val="50000"/>
                            </a:schemeClr>
                          </a:solidFill>
                          <a:latin typeface="+mn-lt"/>
                          <a:ea typeface="+mn-ea"/>
                          <a:cs typeface="+mn-cs"/>
                        </a:rPr>
                        <a:t>6</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lvl="0" indent="0" algn="ctr" defTabSz="1175644" rtl="0" eaLnBrk="1" latinLnBrk="0" hangingPunct="1">
                        <a:spcAft>
                          <a:spcPts val="600"/>
                        </a:spcAft>
                        <a:buFont typeface="Symbol" panose="05050102010706020507" pitchFamily="18" charset="2"/>
                        <a:buNone/>
                      </a:pPr>
                      <a:r>
                        <a:rPr lang="en-US" sz="850" b="1" kern="1200" dirty="0">
                          <a:solidFill>
                            <a:schemeClr val="tx1"/>
                          </a:solidFill>
                          <a:latin typeface="+mn-lt"/>
                          <a:ea typeface="Open Sans" panose="020B0606030504020204" pitchFamily="34" charset="0"/>
                          <a:cs typeface="Calibri"/>
                        </a:rPr>
                        <a:t>Snowflake </a:t>
                      </a:r>
                      <a:r>
                        <a:rPr lang="en-US" sz="850" b="1" kern="1200" dirty="0" err="1">
                          <a:solidFill>
                            <a:schemeClr val="tx1"/>
                          </a:solidFill>
                          <a:latin typeface="+mn-lt"/>
                          <a:ea typeface="Open Sans" panose="020B0606030504020204" pitchFamily="34" charset="0"/>
                          <a:cs typeface="Calibri"/>
                        </a:rPr>
                        <a:t>Dadmin</a:t>
                      </a:r>
                      <a:endParaRPr lang="en-US" sz="850" b="1" kern="1200" dirty="0">
                        <a:solidFill>
                          <a:schemeClr val="tx1"/>
                        </a:solidFill>
                        <a:latin typeface="+mn-lt"/>
                        <a:ea typeface="Open Sans" panose="020B0606030504020204" pitchFamily="34" charset="0"/>
                        <a:cs typeface="Calibri"/>
                      </a:endParaRP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600"/>
                        </a:spcAft>
                        <a:buClrTx/>
                        <a:buSzTx/>
                        <a:buFont typeface="Symbol" panose="05050102010706020507" pitchFamily="18" charset="2"/>
                        <a:buNone/>
                        <a:tabLst/>
                        <a:defRPr/>
                      </a:pPr>
                      <a:r>
                        <a:rPr kumimoji="0" lang="en-US" sz="850" b="0" i="0" u="none" strike="noStrike" kern="1200" cap="none" spc="-14" normalizeH="0" baseline="0" noProof="0" dirty="0">
                          <a:ln>
                            <a:noFill/>
                          </a:ln>
                          <a:solidFill>
                            <a:schemeClr val="tx1"/>
                          </a:solidFill>
                          <a:effectLst/>
                          <a:uLnTx/>
                          <a:uFillTx/>
                          <a:latin typeface="+mn-lt"/>
                          <a:ea typeface="+mn-ea"/>
                          <a:cs typeface="Calibri"/>
                        </a:rPr>
                        <a:t>Automating Snowflake user setup and migration</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lang="en-US" sz="750" b="0" i="0" u="none" strike="noStrike" kern="1200" noProof="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chemeClr val="bg1"/>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C00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880521925"/>
                  </a:ext>
                </a:extLst>
              </a:tr>
              <a:tr h="365760">
                <a:tc>
                  <a:txBody>
                    <a:bodyPr/>
                    <a:lstStyle/>
                    <a:p>
                      <a:pPr algn="ctr" rtl="0" fontAlgn="ctr"/>
                      <a:r>
                        <a:rPr lang="en-US" sz="900" b="0" kern="1200" dirty="0">
                          <a:solidFill>
                            <a:schemeClr val="tx1">
                              <a:lumMod val="50000"/>
                              <a:lumOff val="50000"/>
                            </a:schemeClr>
                          </a:solidFill>
                          <a:latin typeface="+mn-lt"/>
                          <a:ea typeface="+mn-ea"/>
                          <a:cs typeface="+mn-cs"/>
                        </a:rPr>
                        <a:t>7</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lvl="0" indent="0" algn="ctr" defTabSz="1175644" rtl="0" eaLnBrk="1" latinLnBrk="0" hangingPunct="1">
                        <a:spcAft>
                          <a:spcPts val="600"/>
                        </a:spcAft>
                        <a:buFont typeface="Symbol" panose="05050102010706020507" pitchFamily="18" charset="2"/>
                        <a:buNone/>
                      </a:pPr>
                      <a:r>
                        <a:rPr lang="en-US" sz="850" b="1" kern="1200" dirty="0">
                          <a:solidFill>
                            <a:schemeClr val="tx1"/>
                          </a:solidFill>
                          <a:latin typeface="+mn-lt"/>
                          <a:ea typeface="Open Sans" panose="020B0606030504020204" pitchFamily="34" charset="0"/>
                          <a:cs typeface="Calibri" panose="020F0502020204030204" pitchFamily="34" charset="0"/>
                        </a:rPr>
                        <a:t>Schemanator</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600"/>
                        </a:spcAft>
                        <a:buClrTx/>
                        <a:buSzTx/>
                        <a:buFont typeface="Symbol" panose="05050102010706020507" pitchFamily="18" charset="2"/>
                        <a:buNone/>
                        <a:tabLst/>
                        <a:defRPr/>
                      </a:pPr>
                      <a:r>
                        <a:rPr kumimoji="0" lang="en-US" sz="850" b="0" i="0" u="none" strike="noStrike" kern="1200" cap="none" spc="-14" normalizeH="0" baseline="0" dirty="0">
                          <a:ln>
                            <a:noFill/>
                          </a:ln>
                          <a:solidFill>
                            <a:schemeClr val="tx1"/>
                          </a:solidFill>
                          <a:effectLst/>
                          <a:uLnTx/>
                          <a:uFillTx/>
                          <a:latin typeface="+mn-lt"/>
                          <a:ea typeface="+mn-ea"/>
                          <a:cs typeface="Calibri"/>
                        </a:rPr>
                        <a:t>Automates the conversion of source RDBMS metadata to Hive/HBase table objects, expediting creation of Hive/HBase Schema in platform modernization</a:t>
                      </a: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lvl="0" indent="0" algn="ctr" defTabSz="685800" rtl="0" eaLnBrk="1" fontAlgn="b" latinLnBrk="0" hangingPunct="1">
                        <a:lnSpc>
                          <a:spcPts val="900"/>
                        </a:lnSpc>
                        <a:spcBef>
                          <a:spcPts val="3000"/>
                        </a:spcBef>
                        <a:spcAft>
                          <a:spcPts val="0"/>
                        </a:spcAft>
                        <a:buClrTx/>
                        <a:buSzTx/>
                        <a:buFontTx/>
                        <a:buNone/>
                        <a:tabLst/>
                        <a:defRPr/>
                      </a:pPr>
                      <a:endParaRPr lang="en-US" sz="750" b="0" i="0" u="none" strike="noStrike" kern="1200" noProof="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chemeClr val="bg1"/>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chemeClr val="bg1"/>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chemeClr val="accent5">
                        <a:lumMod val="60000"/>
                        <a:lumOff val="40000"/>
                      </a:schemeClr>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1465465075"/>
                  </a:ext>
                </a:extLst>
              </a:tr>
              <a:tr h="365760">
                <a:tc>
                  <a:txBody>
                    <a:bodyPr/>
                    <a:lstStyle/>
                    <a:p>
                      <a:pPr algn="ctr" rtl="0" fontAlgn="ctr"/>
                      <a:r>
                        <a:rPr lang="en-US" sz="900" b="0" kern="1200" dirty="0">
                          <a:solidFill>
                            <a:schemeClr val="tx1">
                              <a:lumMod val="50000"/>
                              <a:lumOff val="50000"/>
                            </a:schemeClr>
                          </a:solidFill>
                          <a:latin typeface="+mn-lt"/>
                          <a:ea typeface="+mn-ea"/>
                          <a:cs typeface="+mn-cs"/>
                        </a:rPr>
                        <a:t>8</a:t>
                      </a: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lvl="0" indent="0" algn="ctr" defTabSz="1175644" rtl="0" eaLnBrk="1" latinLnBrk="0" hangingPunct="1">
                        <a:spcAft>
                          <a:spcPts val="600"/>
                        </a:spcAft>
                        <a:buFont typeface="Symbol" panose="05050102010706020507" pitchFamily="18" charset="2"/>
                        <a:buNone/>
                      </a:pPr>
                      <a:r>
                        <a:rPr lang="en-US" sz="850" b="1" kern="1200" dirty="0" err="1">
                          <a:solidFill>
                            <a:schemeClr val="tx1"/>
                          </a:solidFill>
                          <a:latin typeface="+mn-lt"/>
                          <a:ea typeface="Open Sans" panose="020B0606030504020204" pitchFamily="34" charset="0"/>
                          <a:cs typeface="Calibri" panose="020F0502020204030204" pitchFamily="34" charset="0"/>
                        </a:rPr>
                        <a:t>PyBOT</a:t>
                      </a:r>
                      <a:endParaRPr lang="en-US" sz="850" b="1" kern="1200" dirty="0">
                        <a:solidFill>
                          <a:schemeClr val="tx1"/>
                        </a:solidFill>
                        <a:latin typeface="+mn-lt"/>
                        <a:ea typeface="Open Sans" panose="020B0606030504020204" pitchFamily="34" charset="0"/>
                        <a:cs typeface="Calibri" panose="020F0502020204030204" pitchFamily="34" charset="0"/>
                      </a:endParaRPr>
                    </a:p>
                  </a:txBody>
                  <a:tcPr marL="40341" marR="40341" marT="40341" marB="40341"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kern="1200" dirty="0">
                          <a:solidFill>
                            <a:srgbClr val="000000"/>
                          </a:solidFill>
                          <a:effectLst/>
                          <a:latin typeface="Open Sans" panose="020B0606030504020204" pitchFamily="34" charset="0"/>
                          <a:ea typeface="+mn-ea"/>
                          <a:cs typeface="+mn-cs"/>
                        </a:rPr>
                        <a:t>PYBOT is a </a:t>
                      </a:r>
                      <a:r>
                        <a:rPr lang="en-US" sz="900" kern="1200" dirty="0" err="1">
                          <a:solidFill>
                            <a:srgbClr val="000000"/>
                          </a:solidFill>
                          <a:effectLst/>
                          <a:latin typeface="Open Sans" panose="020B0606030504020204" pitchFamily="34" charset="0"/>
                          <a:ea typeface="+mn-ea"/>
                          <a:cs typeface="+mn-cs"/>
                        </a:rPr>
                        <a:t>PySpark</a:t>
                      </a:r>
                      <a:r>
                        <a:rPr lang="en-US" sz="900" kern="1200" dirty="0">
                          <a:solidFill>
                            <a:srgbClr val="000000"/>
                          </a:solidFill>
                          <a:effectLst/>
                          <a:latin typeface="Open Sans" panose="020B0606030504020204" pitchFamily="34" charset="0"/>
                          <a:ea typeface="+mn-ea"/>
                          <a:cs typeface="+mn-cs"/>
                        </a:rPr>
                        <a:t> code generation asset which can be deployed on any scalable Spark based Cloud/On-Prem platform</a:t>
                      </a:r>
                      <a:endParaRPr lang="en-US" sz="900" kern="1200" dirty="0">
                        <a:solidFill>
                          <a:srgbClr val="000000"/>
                        </a:solidFill>
                        <a:effectLst/>
                        <a:latin typeface="Open Sans" panose="020B0606030504020204" pitchFamily="34" charset="0"/>
                        <a:ea typeface="Calibri" panose="020F0502020204030204" pitchFamily="34" charset="0"/>
                        <a:cs typeface="+mn-cs"/>
                      </a:endParaRPr>
                    </a:p>
                  </a:txBody>
                  <a:tcPr marL="68580" marR="68580" marT="0"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FFFF"/>
                    </a:solidFill>
                  </a:tcPr>
                </a:tc>
                <a:tc>
                  <a:txBody>
                    <a:bodyPr/>
                    <a:lstStyle/>
                    <a:p>
                      <a:pPr algn="ctr" fontAlgn="b">
                        <a:lnSpc>
                          <a:spcPts val="900"/>
                        </a:lnSpc>
                        <a:spcBef>
                          <a:spcPts val="3000"/>
                        </a:spcBef>
                      </a:pPr>
                      <a:endParaRPr lang="en-US" sz="750" b="0" i="0" u="none" strike="noStrike" dirty="0">
                        <a:solidFill>
                          <a:srgbClr val="000000"/>
                        </a:solidFill>
                        <a:effectLst/>
                        <a:latin typeface="+mn-lt"/>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CACACA"/>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chemeClr val="bg1"/>
                    </a:solidFill>
                  </a:tcPr>
                </a:tc>
                <a:tc>
                  <a:txBody>
                    <a:bodyPr/>
                    <a:lstStyle/>
                    <a:p>
                      <a:pPr algn="ctr" fontAlgn="b">
                        <a:lnSpc>
                          <a:spcPts val="900"/>
                        </a:lnSpc>
                        <a:spcBef>
                          <a:spcPts val="3000"/>
                        </a:spcBef>
                      </a:pPr>
                      <a:endParaRPr lang="en-US" sz="750" b="0" i="0" u="none" strike="noStrike" dirty="0">
                        <a:solidFill>
                          <a:srgbClr val="000000"/>
                        </a:solidFill>
                        <a:effectLst/>
                        <a:latin typeface="+mn-lt"/>
                      </a:endParaRPr>
                    </a:p>
                  </a:txBody>
                  <a:tcPr marL="3502" marR="3502" marT="3502" marB="0" anchor="ctr">
                    <a:lnL w="12700" cap="flat" cmpd="sng" algn="ctr">
                      <a:solidFill>
                        <a:srgbClr val="CACACA"/>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rgbClr val="FFC000"/>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solidFill>
                      <a:schemeClr val="accent5">
                        <a:lumMod val="60000"/>
                        <a:lumOff val="40000"/>
                      </a:schemeClr>
                    </a:solidFill>
                  </a:tcPr>
                </a:tc>
                <a:tc>
                  <a:txBody>
                    <a:bodyPr/>
                    <a:lstStyle/>
                    <a:p>
                      <a:pPr algn="ctr" fontAlgn="b">
                        <a:lnSpc>
                          <a:spcPts val="900"/>
                        </a:lnSpc>
                        <a:spcBef>
                          <a:spcPts val="3000"/>
                        </a:spcBef>
                      </a:pPr>
                      <a:endParaRPr lang="en-US" sz="750" b="0" i="0" u="none" strike="noStrike" kern="1200" dirty="0">
                        <a:solidFill>
                          <a:srgbClr val="000000"/>
                        </a:solidFill>
                        <a:effectLst/>
                        <a:latin typeface="+mn-lt"/>
                        <a:ea typeface="+mn-ea"/>
                        <a:cs typeface="+mn-cs"/>
                      </a:endParaRPr>
                    </a:p>
                  </a:txBody>
                  <a:tcPr marL="3502" marR="3502" marT="3502" marB="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CACACA"/>
                      </a:solidFill>
                      <a:prstDash val="solid"/>
                      <a:round/>
                      <a:headEnd type="none" w="med" len="med"/>
                      <a:tailEnd type="none" w="med" len="med"/>
                    </a:lnT>
                    <a:lnB w="12700" cap="flat" cmpd="sng" algn="ctr">
                      <a:solidFill>
                        <a:srgbClr val="CACACA"/>
                      </a:solidFill>
                      <a:prstDash val="solid"/>
                      <a:round/>
                      <a:headEnd type="none" w="med" len="med"/>
                      <a:tailEnd type="none" w="med" len="med"/>
                    </a:lnB>
                    <a:noFill/>
                  </a:tcPr>
                </a:tc>
                <a:extLst>
                  <a:ext uri="{0D108BD9-81ED-4DB2-BD59-A6C34878D82A}">
                    <a16:rowId xmlns:a16="http://schemas.microsoft.com/office/drawing/2014/main" val="1171508124"/>
                  </a:ext>
                </a:extLst>
              </a:tr>
            </a:tbl>
          </a:graphicData>
        </a:graphic>
      </p:graphicFrame>
    </p:spTree>
    <p:extLst>
      <p:ext uri="{BB962C8B-B14F-4D97-AF65-F5344CB8AC3E}">
        <p14:creationId xmlns:p14="http://schemas.microsoft.com/office/powerpoint/2010/main" val="193330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Clipboard">
            <a:extLst>
              <a:ext uri="{FF2B5EF4-FFF2-40B4-BE49-F238E27FC236}">
                <a16:creationId xmlns:a16="http://schemas.microsoft.com/office/drawing/2014/main" id="{7300D084-B7B7-4250-877B-1FF94424741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26624" y="1059725"/>
            <a:ext cx="323717" cy="323717"/>
          </a:xfrm>
          <a:prstGeom prst="rect">
            <a:avLst/>
          </a:prstGeom>
        </p:spPr>
      </p:pic>
      <p:sp>
        <p:nvSpPr>
          <p:cNvPr id="29" name="Text Placeholder 4">
            <a:extLst>
              <a:ext uri="{FF2B5EF4-FFF2-40B4-BE49-F238E27FC236}">
                <a16:creationId xmlns:a16="http://schemas.microsoft.com/office/drawing/2014/main" id="{4D4CD75B-8E74-4EDF-A0FC-F0652F118A15}"/>
              </a:ext>
            </a:extLst>
          </p:cNvPr>
          <p:cNvSpPr txBox="1">
            <a:spLocks/>
          </p:cNvSpPr>
          <p:nvPr>
            <p:custDataLst>
              <p:tags r:id="rId1"/>
            </p:custDataLst>
          </p:nvPr>
        </p:nvSpPr>
        <p:spPr>
          <a:xfrm>
            <a:off x="457200" y="640080"/>
            <a:ext cx="11376145" cy="307777"/>
          </a:xfrm>
          <a:prstGeom prst="rect">
            <a:avLst/>
          </a:prstGeom>
        </p:spPr>
        <p:txBody>
          <a:bodyPr wrap="square">
            <a:spAutoFit/>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defRPr/>
            </a:pPr>
            <a:r>
              <a:rPr lang="en-US" sz="1400" dirty="0"/>
              <a:t>Reusable cloud-based Tools, Accelerators and Utilities developed by Deloitte for rapid and quality deliverables</a:t>
            </a:r>
          </a:p>
        </p:txBody>
      </p:sp>
      <p:sp>
        <p:nvSpPr>
          <p:cNvPr id="50" name="Text Placeholder 12">
            <a:extLst>
              <a:ext uri="{FF2B5EF4-FFF2-40B4-BE49-F238E27FC236}">
                <a16:creationId xmlns:a16="http://schemas.microsoft.com/office/drawing/2014/main" id="{F6824FCA-56ED-4892-B3DC-D527D286915E}"/>
              </a:ext>
            </a:extLst>
          </p:cNvPr>
          <p:cNvSpPr txBox="1">
            <a:spLocks/>
          </p:cNvSpPr>
          <p:nvPr/>
        </p:nvSpPr>
        <p:spPr>
          <a:xfrm>
            <a:off x="2840376" y="1125814"/>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nSpc>
                <a:spcPct val="107000"/>
              </a:lnSpc>
              <a:spcBef>
                <a:spcPts val="0"/>
              </a:spcBef>
              <a:spcAft>
                <a:spcPts val="800"/>
              </a:spcAft>
              <a:buNone/>
            </a:pPr>
            <a:r>
              <a:rPr lang="en-US" b="1">
                <a:latin typeface="Open Sans"/>
                <a:cs typeface="Arial"/>
              </a:rPr>
              <a:t>Definition</a:t>
            </a:r>
          </a:p>
        </p:txBody>
      </p:sp>
      <p:sp>
        <p:nvSpPr>
          <p:cNvPr id="6" name="TextBox 5">
            <a:extLst>
              <a:ext uri="{FF2B5EF4-FFF2-40B4-BE49-F238E27FC236}">
                <a16:creationId xmlns:a16="http://schemas.microsoft.com/office/drawing/2014/main" id="{6171D69B-DFCC-4DDE-9239-64501D6FD69B}"/>
              </a:ext>
            </a:extLst>
          </p:cNvPr>
          <p:cNvSpPr txBox="1"/>
          <p:nvPr/>
        </p:nvSpPr>
        <p:spPr>
          <a:xfrm>
            <a:off x="567423" y="4273772"/>
            <a:ext cx="1311180" cy="430887"/>
          </a:xfrm>
          <a:prstGeom prst="rect">
            <a:avLst/>
          </a:prstGeom>
          <a:noFill/>
        </p:spPr>
        <p:txBody>
          <a:bodyPr wrap="square" lIns="0" tIns="0" rIns="0" bIns="0" rtlCol="0">
            <a:spAutoFit/>
          </a:bodyPr>
          <a:lstStyle/>
          <a:p>
            <a:pPr algn="ctr">
              <a:spcBef>
                <a:spcPts val="600"/>
              </a:spcBef>
              <a:buSzPct val="100000"/>
            </a:pPr>
            <a:r>
              <a:rPr lang="en-US" sz="1400" b="1" dirty="0">
                <a:solidFill>
                  <a:srgbClr val="313131"/>
                </a:solidFill>
              </a:rPr>
              <a:t>Azure Deployer</a:t>
            </a:r>
          </a:p>
        </p:txBody>
      </p:sp>
      <p:sp>
        <p:nvSpPr>
          <p:cNvPr id="51" name="Text Placeholder 12">
            <a:extLst>
              <a:ext uri="{FF2B5EF4-FFF2-40B4-BE49-F238E27FC236}">
                <a16:creationId xmlns:a16="http://schemas.microsoft.com/office/drawing/2014/main" id="{AF4DFB5C-4CBC-476F-9183-02678FF7F5BC}"/>
              </a:ext>
            </a:extLst>
          </p:cNvPr>
          <p:cNvSpPr txBox="1">
            <a:spLocks/>
          </p:cNvSpPr>
          <p:nvPr/>
        </p:nvSpPr>
        <p:spPr>
          <a:xfrm>
            <a:off x="5285494" y="1125815"/>
            <a:ext cx="843597" cy="219291"/>
          </a:xfrm>
          <a:prstGeom prst="rect">
            <a:avLst/>
          </a:prstGeom>
          <a:solidFill>
            <a:schemeClr val="bg1"/>
          </a:solidFill>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nSpc>
                <a:spcPct val="107000"/>
              </a:lnSpc>
              <a:spcBef>
                <a:spcPts val="0"/>
              </a:spcBef>
              <a:spcAft>
                <a:spcPts val="800"/>
              </a:spcAft>
              <a:buNone/>
            </a:pPr>
            <a:r>
              <a:rPr lang="en-US" b="1">
                <a:solidFill>
                  <a:srgbClr val="6FC2B4"/>
                </a:solidFill>
                <a:latin typeface="Open Sans"/>
                <a:cs typeface="Arial"/>
              </a:rPr>
              <a:t>Features</a:t>
            </a:r>
          </a:p>
        </p:txBody>
      </p:sp>
      <p:pic>
        <p:nvPicPr>
          <p:cNvPr id="8" name="Graphic 7" descr="Classroom">
            <a:extLst>
              <a:ext uri="{FF2B5EF4-FFF2-40B4-BE49-F238E27FC236}">
                <a16:creationId xmlns:a16="http://schemas.microsoft.com/office/drawing/2014/main" id="{050D01E7-E809-4866-AFBD-945A6D135DB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37378" y="1069626"/>
            <a:ext cx="375319" cy="375319"/>
          </a:xfrm>
          <a:prstGeom prst="rect">
            <a:avLst/>
          </a:prstGeom>
        </p:spPr>
      </p:pic>
      <p:sp>
        <p:nvSpPr>
          <p:cNvPr id="20" name="TextBox 19">
            <a:extLst>
              <a:ext uri="{FF2B5EF4-FFF2-40B4-BE49-F238E27FC236}">
                <a16:creationId xmlns:a16="http://schemas.microsoft.com/office/drawing/2014/main" id="{2988E052-6BDE-4925-8DE7-F14C7CCE5CE7}"/>
              </a:ext>
            </a:extLst>
          </p:cNvPr>
          <p:cNvSpPr txBox="1"/>
          <p:nvPr/>
        </p:nvSpPr>
        <p:spPr>
          <a:xfrm>
            <a:off x="1995302" y="3761518"/>
            <a:ext cx="2137025" cy="1738938"/>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A framework that defines set of dev, testing and deploy rules for Azure application development.</a:t>
            </a:r>
          </a:p>
          <a:p>
            <a:pPr marL="203200" indent="-203200">
              <a:spcBef>
                <a:spcPts val="600"/>
              </a:spcBef>
              <a:buSzPct val="100000"/>
              <a:buFont typeface="Arial"/>
              <a:buChar char="•"/>
            </a:pPr>
            <a:r>
              <a:rPr lang="en-US" sz="1200">
                <a:solidFill>
                  <a:srgbClr val="313131"/>
                </a:solidFill>
              </a:rPr>
              <a:t>Provides a standardized and optimized way of code management, code versioning and automated deployment</a:t>
            </a:r>
          </a:p>
        </p:txBody>
      </p:sp>
      <p:sp>
        <p:nvSpPr>
          <p:cNvPr id="21" name="TextBox 20">
            <a:extLst>
              <a:ext uri="{FF2B5EF4-FFF2-40B4-BE49-F238E27FC236}">
                <a16:creationId xmlns:a16="http://schemas.microsoft.com/office/drawing/2014/main" id="{96CA7DD9-57A3-43B0-BBDD-4678A30D2EE8}"/>
              </a:ext>
            </a:extLst>
          </p:cNvPr>
          <p:cNvSpPr txBox="1"/>
          <p:nvPr/>
        </p:nvSpPr>
        <p:spPr>
          <a:xfrm>
            <a:off x="4304089" y="3761518"/>
            <a:ext cx="2137025" cy="1523494"/>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Deployment automation</a:t>
            </a:r>
          </a:p>
          <a:p>
            <a:pPr marL="203200" indent="-203200">
              <a:spcBef>
                <a:spcPts val="600"/>
              </a:spcBef>
              <a:buSzPct val="100000"/>
              <a:buFont typeface="Arial"/>
              <a:buChar char="•"/>
            </a:pPr>
            <a:r>
              <a:rPr lang="en-US" sz="1200">
                <a:solidFill>
                  <a:srgbClr val="313131"/>
                </a:solidFill>
              </a:rPr>
              <a:t>Support for Agile methodology</a:t>
            </a:r>
          </a:p>
          <a:p>
            <a:pPr marL="203200" indent="-203200">
              <a:spcBef>
                <a:spcPts val="600"/>
              </a:spcBef>
              <a:buSzPct val="100000"/>
              <a:buFont typeface="Arial"/>
              <a:buChar char="•"/>
            </a:pPr>
            <a:r>
              <a:rPr lang="en-US" sz="1200">
                <a:solidFill>
                  <a:srgbClr val="313131"/>
                </a:solidFill>
              </a:rPr>
              <a:t>Automated email approval process for Code Merge</a:t>
            </a:r>
          </a:p>
          <a:p>
            <a:pPr marL="203200" indent="-203200">
              <a:spcBef>
                <a:spcPts val="600"/>
              </a:spcBef>
              <a:buSzPct val="100000"/>
              <a:buFont typeface="Arial"/>
              <a:buChar char="•"/>
            </a:pPr>
            <a:r>
              <a:rPr lang="en-US" sz="1200">
                <a:solidFill>
                  <a:srgbClr val="313131"/>
                </a:solidFill>
              </a:rPr>
              <a:t>Notification alert when a pull or merge is requested</a:t>
            </a:r>
          </a:p>
        </p:txBody>
      </p:sp>
      <p:sp>
        <p:nvSpPr>
          <p:cNvPr id="22" name="TextBox 21">
            <a:extLst>
              <a:ext uri="{FF2B5EF4-FFF2-40B4-BE49-F238E27FC236}">
                <a16:creationId xmlns:a16="http://schemas.microsoft.com/office/drawing/2014/main" id="{51CCCBEF-0B3C-4861-B896-EC01CF95D982}"/>
              </a:ext>
            </a:extLst>
          </p:cNvPr>
          <p:cNvSpPr txBox="1"/>
          <p:nvPr/>
        </p:nvSpPr>
        <p:spPr>
          <a:xfrm>
            <a:off x="6535568" y="3778042"/>
            <a:ext cx="2497532" cy="141577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Reduced project timelines</a:t>
            </a:r>
          </a:p>
          <a:p>
            <a:pPr marL="203200" indent="-203200">
              <a:spcBef>
                <a:spcPts val="600"/>
              </a:spcBef>
              <a:buSzPct val="100000"/>
              <a:buFont typeface="Arial"/>
              <a:buChar char="•"/>
            </a:pPr>
            <a:r>
              <a:rPr lang="en-US" sz="1200">
                <a:solidFill>
                  <a:srgbClr val="313131"/>
                </a:solidFill>
              </a:rPr>
              <a:t>Automated notification</a:t>
            </a:r>
          </a:p>
          <a:p>
            <a:pPr marL="203200" indent="-203200">
              <a:spcBef>
                <a:spcPts val="600"/>
              </a:spcBef>
              <a:buSzPct val="100000"/>
              <a:buFont typeface="Arial"/>
              <a:buChar char="•"/>
            </a:pPr>
            <a:r>
              <a:rPr lang="en-US" sz="1200">
                <a:solidFill>
                  <a:srgbClr val="313131"/>
                </a:solidFill>
              </a:rPr>
              <a:t>Improved operational efficiency</a:t>
            </a:r>
          </a:p>
          <a:p>
            <a:pPr marL="203200" indent="-203200">
              <a:spcBef>
                <a:spcPts val="600"/>
              </a:spcBef>
              <a:buSzPct val="100000"/>
              <a:buFont typeface="Arial"/>
              <a:buChar char="•"/>
            </a:pPr>
            <a:r>
              <a:rPr lang="en-US" sz="1200">
                <a:solidFill>
                  <a:srgbClr val="313131"/>
                </a:solidFill>
              </a:rPr>
              <a:t>Controlled code pull and merge</a:t>
            </a:r>
          </a:p>
          <a:p>
            <a:pPr marL="203200" indent="-203200">
              <a:spcBef>
                <a:spcPts val="600"/>
              </a:spcBef>
              <a:buSzPct val="100000"/>
              <a:buFont typeface="Arial"/>
              <a:buChar char="•"/>
            </a:pPr>
            <a:r>
              <a:rPr lang="en-US" sz="1200">
                <a:solidFill>
                  <a:srgbClr val="313131"/>
                </a:solidFill>
              </a:rPr>
              <a:t>Reduced errors due to lesser human intervention</a:t>
            </a:r>
          </a:p>
        </p:txBody>
      </p:sp>
      <p:sp>
        <p:nvSpPr>
          <p:cNvPr id="25" name="TextBox 24">
            <a:extLst>
              <a:ext uri="{FF2B5EF4-FFF2-40B4-BE49-F238E27FC236}">
                <a16:creationId xmlns:a16="http://schemas.microsoft.com/office/drawing/2014/main" id="{C8DAAD44-2455-439D-845C-06EDEF7406C5}"/>
              </a:ext>
            </a:extLst>
          </p:cNvPr>
          <p:cNvSpPr txBox="1"/>
          <p:nvPr/>
        </p:nvSpPr>
        <p:spPr>
          <a:xfrm>
            <a:off x="9310338" y="3830892"/>
            <a:ext cx="2422912" cy="1261884"/>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Automated CI/CD process using Azure DevOps</a:t>
            </a:r>
          </a:p>
          <a:p>
            <a:pPr marL="203200" indent="-203200">
              <a:spcBef>
                <a:spcPts val="600"/>
              </a:spcBef>
              <a:buSzPct val="100000"/>
              <a:buFont typeface="Arial"/>
              <a:buChar char="•"/>
            </a:pPr>
            <a:r>
              <a:rPr lang="en-US" sz="1200">
                <a:solidFill>
                  <a:srgbClr val="313131"/>
                </a:solidFill>
              </a:rPr>
              <a:t>Incremental features release management</a:t>
            </a:r>
          </a:p>
          <a:p>
            <a:pPr marL="203200" indent="-203200">
              <a:spcBef>
                <a:spcPts val="600"/>
              </a:spcBef>
              <a:buSzPct val="100000"/>
              <a:buFont typeface="Arial"/>
              <a:buChar char="•"/>
            </a:pPr>
            <a:r>
              <a:rPr lang="en-US" sz="1200">
                <a:solidFill>
                  <a:srgbClr val="313131"/>
                </a:solidFill>
              </a:rPr>
              <a:t>Agile process management for code versioning</a:t>
            </a:r>
          </a:p>
        </p:txBody>
      </p:sp>
      <p:cxnSp>
        <p:nvCxnSpPr>
          <p:cNvPr id="26" name="Straight Connector 25">
            <a:extLst>
              <a:ext uri="{FF2B5EF4-FFF2-40B4-BE49-F238E27FC236}">
                <a16:creationId xmlns:a16="http://schemas.microsoft.com/office/drawing/2014/main" id="{F0C5BB0C-8ACF-4D30-A0C6-60421D786E20}"/>
              </a:ext>
            </a:extLst>
          </p:cNvPr>
          <p:cNvCxnSpPr>
            <a:cxnSpLocks/>
          </p:cNvCxnSpPr>
          <p:nvPr/>
        </p:nvCxnSpPr>
        <p:spPr>
          <a:xfrm flipV="1">
            <a:off x="445267" y="3495669"/>
            <a:ext cx="11287983" cy="10913"/>
          </a:xfrm>
          <a:prstGeom prst="line">
            <a:avLst/>
          </a:prstGeom>
          <a:ln>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47" name="Text Placeholder 12">
            <a:extLst>
              <a:ext uri="{FF2B5EF4-FFF2-40B4-BE49-F238E27FC236}">
                <a16:creationId xmlns:a16="http://schemas.microsoft.com/office/drawing/2014/main" id="{CA4F6421-35FA-440A-89F7-6838B506E6EE}"/>
              </a:ext>
            </a:extLst>
          </p:cNvPr>
          <p:cNvSpPr txBox="1">
            <a:spLocks/>
          </p:cNvSpPr>
          <p:nvPr/>
        </p:nvSpPr>
        <p:spPr>
          <a:xfrm>
            <a:off x="1017372" y="1131403"/>
            <a:ext cx="1068599"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nSpc>
                <a:spcPct val="107000"/>
              </a:lnSpc>
              <a:spcBef>
                <a:spcPts val="0"/>
              </a:spcBef>
              <a:spcAft>
                <a:spcPts val="800"/>
              </a:spcAft>
              <a:buNone/>
            </a:pPr>
            <a:r>
              <a:rPr lang="en-US" b="1">
                <a:solidFill>
                  <a:schemeClr val="accent3">
                    <a:lumMod val="75000"/>
                  </a:schemeClr>
                </a:solidFill>
                <a:latin typeface="Open Sans"/>
                <a:cs typeface="Arial"/>
              </a:rPr>
              <a:t>DFTE</a:t>
            </a:r>
          </a:p>
        </p:txBody>
      </p:sp>
      <p:pic>
        <p:nvPicPr>
          <p:cNvPr id="10" name="Graphic 9" descr="Rocket">
            <a:extLst>
              <a:ext uri="{FF2B5EF4-FFF2-40B4-BE49-F238E27FC236}">
                <a16:creationId xmlns:a16="http://schemas.microsoft.com/office/drawing/2014/main" id="{4997F7EF-5E67-43FD-A995-12703ABFB0B3}"/>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5321" y="1077417"/>
            <a:ext cx="367528" cy="367528"/>
          </a:xfrm>
          <a:prstGeom prst="rect">
            <a:avLst/>
          </a:prstGeom>
        </p:spPr>
      </p:pic>
      <p:sp>
        <p:nvSpPr>
          <p:cNvPr id="31" name="TextBox 30">
            <a:extLst>
              <a:ext uri="{FF2B5EF4-FFF2-40B4-BE49-F238E27FC236}">
                <a16:creationId xmlns:a16="http://schemas.microsoft.com/office/drawing/2014/main" id="{52D53F0A-48D3-40F2-9FDE-142BA05F0FA8}"/>
              </a:ext>
            </a:extLst>
          </p:cNvPr>
          <p:cNvSpPr txBox="1"/>
          <p:nvPr/>
        </p:nvSpPr>
        <p:spPr>
          <a:xfrm>
            <a:off x="2095397" y="1867806"/>
            <a:ext cx="2137025" cy="1184940"/>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Framework is a collection of reusable metadata driven engines.</a:t>
            </a:r>
          </a:p>
          <a:p>
            <a:pPr marL="203200" indent="-203200">
              <a:spcBef>
                <a:spcPts val="600"/>
              </a:spcBef>
              <a:buSzPct val="100000"/>
              <a:buFont typeface="Arial"/>
              <a:buChar char="•"/>
            </a:pPr>
            <a:r>
              <a:rPr lang="en-US" sz="1200">
                <a:solidFill>
                  <a:srgbClr val="313131"/>
                </a:solidFill>
              </a:rPr>
              <a:t>It enables seamless ingestion of various source types in Azure using ADF</a:t>
            </a:r>
          </a:p>
        </p:txBody>
      </p:sp>
      <p:sp>
        <p:nvSpPr>
          <p:cNvPr id="33" name="TextBox 32">
            <a:extLst>
              <a:ext uri="{FF2B5EF4-FFF2-40B4-BE49-F238E27FC236}">
                <a16:creationId xmlns:a16="http://schemas.microsoft.com/office/drawing/2014/main" id="{83C3815A-A8CC-49D1-A575-C80DA05C9489}"/>
              </a:ext>
            </a:extLst>
          </p:cNvPr>
          <p:cNvSpPr txBox="1"/>
          <p:nvPr/>
        </p:nvSpPr>
        <p:spPr>
          <a:xfrm>
            <a:off x="4404184" y="1885381"/>
            <a:ext cx="2231479" cy="1338828"/>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Batch data integration</a:t>
            </a:r>
          </a:p>
          <a:p>
            <a:pPr marL="203200" indent="-203200">
              <a:spcBef>
                <a:spcPts val="600"/>
              </a:spcBef>
              <a:buSzPct val="100000"/>
              <a:buFont typeface="Arial"/>
              <a:buChar char="•"/>
            </a:pPr>
            <a:r>
              <a:rPr lang="en-US" sz="1200">
                <a:solidFill>
                  <a:srgbClr val="313131"/>
                </a:solidFill>
              </a:rPr>
              <a:t>Metadata driven</a:t>
            </a:r>
          </a:p>
          <a:p>
            <a:pPr marL="203200" indent="-203200">
              <a:spcBef>
                <a:spcPts val="600"/>
              </a:spcBef>
              <a:buSzPct val="100000"/>
              <a:buFont typeface="Arial"/>
              <a:buChar char="•"/>
            </a:pPr>
            <a:r>
              <a:rPr lang="en-US" sz="1200">
                <a:solidFill>
                  <a:srgbClr val="313131"/>
                </a:solidFill>
              </a:rPr>
              <a:t>Data validation, auditing and monitoring</a:t>
            </a:r>
          </a:p>
          <a:p>
            <a:pPr marL="203200" indent="-203200">
              <a:spcBef>
                <a:spcPts val="600"/>
              </a:spcBef>
              <a:buSzPct val="100000"/>
              <a:buFont typeface="Arial"/>
              <a:buChar char="•"/>
            </a:pPr>
            <a:r>
              <a:rPr lang="en-US" sz="1200">
                <a:solidFill>
                  <a:srgbClr val="313131"/>
                </a:solidFill>
              </a:rPr>
              <a:t>Leverage Azure connectors for better connectivity</a:t>
            </a:r>
          </a:p>
        </p:txBody>
      </p:sp>
      <p:sp>
        <p:nvSpPr>
          <p:cNvPr id="35" name="TextBox 34">
            <a:extLst>
              <a:ext uri="{FF2B5EF4-FFF2-40B4-BE49-F238E27FC236}">
                <a16:creationId xmlns:a16="http://schemas.microsoft.com/office/drawing/2014/main" id="{7EEA0BB7-DD46-435A-B4A0-11520298728C}"/>
              </a:ext>
            </a:extLst>
          </p:cNvPr>
          <p:cNvSpPr txBox="1"/>
          <p:nvPr/>
        </p:nvSpPr>
        <p:spPr>
          <a:xfrm>
            <a:off x="6635663" y="1899205"/>
            <a:ext cx="2691663" cy="969496"/>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Data ingestion at speed and scale</a:t>
            </a:r>
          </a:p>
          <a:p>
            <a:pPr marL="203200" indent="-203200">
              <a:spcBef>
                <a:spcPts val="600"/>
              </a:spcBef>
              <a:buSzPct val="100000"/>
              <a:buFont typeface="Arial"/>
              <a:buChar char="•"/>
            </a:pPr>
            <a:r>
              <a:rPr lang="en-US" sz="1200" dirty="0">
                <a:solidFill>
                  <a:srgbClr val="313131"/>
                </a:solidFill>
              </a:rPr>
              <a:t>Reduced overall development time</a:t>
            </a:r>
          </a:p>
          <a:p>
            <a:pPr marL="203200" indent="-203200">
              <a:spcBef>
                <a:spcPts val="600"/>
              </a:spcBef>
              <a:buSzPct val="100000"/>
              <a:buFont typeface="Arial"/>
              <a:buChar char="•"/>
            </a:pPr>
            <a:r>
              <a:rPr lang="en-US" sz="1200" dirty="0">
                <a:solidFill>
                  <a:srgbClr val="313131"/>
                </a:solidFill>
              </a:rPr>
              <a:t>Error logging and notifications</a:t>
            </a:r>
          </a:p>
          <a:p>
            <a:pPr marL="203200" indent="-203200">
              <a:spcBef>
                <a:spcPts val="600"/>
              </a:spcBef>
              <a:buSzPct val="100000"/>
              <a:buFont typeface="Arial"/>
              <a:buChar char="•"/>
            </a:pPr>
            <a:r>
              <a:rPr lang="en-US" sz="1200" dirty="0">
                <a:solidFill>
                  <a:srgbClr val="313131"/>
                </a:solidFill>
              </a:rPr>
              <a:t>Defect free variables</a:t>
            </a:r>
          </a:p>
        </p:txBody>
      </p:sp>
      <p:sp>
        <p:nvSpPr>
          <p:cNvPr id="37" name="TextBox 36">
            <a:extLst>
              <a:ext uri="{FF2B5EF4-FFF2-40B4-BE49-F238E27FC236}">
                <a16:creationId xmlns:a16="http://schemas.microsoft.com/office/drawing/2014/main" id="{7ABFECBF-1169-4C10-A74B-AEE7FAEBF205}"/>
              </a:ext>
            </a:extLst>
          </p:cNvPr>
          <p:cNvSpPr txBox="1"/>
          <p:nvPr/>
        </p:nvSpPr>
        <p:spPr>
          <a:xfrm>
            <a:off x="9410433" y="1911210"/>
            <a:ext cx="2322817" cy="446276"/>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ABC framework</a:t>
            </a:r>
          </a:p>
          <a:p>
            <a:pPr marL="203200" indent="-203200">
              <a:spcBef>
                <a:spcPts val="600"/>
              </a:spcBef>
              <a:buSzPct val="100000"/>
              <a:buFont typeface="Arial"/>
              <a:buChar char="•"/>
            </a:pPr>
            <a:r>
              <a:rPr lang="en-US" sz="1200">
                <a:solidFill>
                  <a:srgbClr val="313131"/>
                </a:solidFill>
              </a:rPr>
              <a:t>Ingestion framework  </a:t>
            </a:r>
          </a:p>
        </p:txBody>
      </p:sp>
      <p:sp>
        <p:nvSpPr>
          <p:cNvPr id="39" name="TextBox 38">
            <a:extLst>
              <a:ext uri="{FF2B5EF4-FFF2-40B4-BE49-F238E27FC236}">
                <a16:creationId xmlns:a16="http://schemas.microsoft.com/office/drawing/2014/main" id="{F5D19592-A992-48E1-B804-2D806A5FE095}"/>
              </a:ext>
            </a:extLst>
          </p:cNvPr>
          <p:cNvSpPr txBox="1"/>
          <p:nvPr/>
        </p:nvSpPr>
        <p:spPr>
          <a:xfrm>
            <a:off x="612455" y="2297592"/>
            <a:ext cx="1221116" cy="430887"/>
          </a:xfrm>
          <a:prstGeom prst="rect">
            <a:avLst/>
          </a:prstGeom>
          <a:noFill/>
        </p:spPr>
        <p:txBody>
          <a:bodyPr wrap="square" lIns="0" tIns="0" rIns="0" bIns="0" rtlCol="0">
            <a:spAutoFit/>
          </a:bodyPr>
          <a:lstStyle/>
          <a:p>
            <a:pPr algn="ctr">
              <a:spcBef>
                <a:spcPts val="600"/>
              </a:spcBef>
              <a:buSzPct val="100000"/>
            </a:pPr>
            <a:r>
              <a:rPr lang="en-US" sz="1400" b="1">
                <a:solidFill>
                  <a:srgbClr val="313131"/>
                </a:solidFill>
              </a:rPr>
              <a:t>Azure Ingester</a:t>
            </a:r>
          </a:p>
        </p:txBody>
      </p:sp>
      <p:sp>
        <p:nvSpPr>
          <p:cNvPr id="27" name="Title 1">
            <a:extLst>
              <a:ext uri="{FF2B5EF4-FFF2-40B4-BE49-F238E27FC236}">
                <a16:creationId xmlns:a16="http://schemas.microsoft.com/office/drawing/2014/main" id="{B91FF64D-8405-4448-8419-9D59112F51AD}"/>
              </a:ext>
            </a:extLst>
          </p:cNvPr>
          <p:cNvSpPr txBox="1">
            <a:spLocks/>
          </p:cNvSpPr>
          <p:nvPr/>
        </p:nvSpPr>
        <p:spPr bwMode="gray">
          <a:xfrm>
            <a:off x="457200" y="180509"/>
            <a:ext cx="11188700" cy="334101"/>
          </a:xfrm>
          <a:prstGeom prst="rect">
            <a:avLst/>
          </a:prstGeom>
        </p:spPr>
        <p:txBody>
          <a:bodyPr vert="horz" lIns="0" tIns="0" rIns="0" bIns="0" rtlCol="0" anchor="t" anchorCtr="0">
            <a:noAutofit/>
          </a:bodyPr>
          <a:lstStyle>
            <a:lvl1pPr algn="l" defTabSz="1219170" rtl="0" eaLnBrk="1" latinLnBrk="0" hangingPunct="1">
              <a:lnSpc>
                <a:spcPct val="90000"/>
              </a:lnSpc>
              <a:spcBef>
                <a:spcPct val="0"/>
              </a:spcBef>
              <a:buNone/>
              <a:defRPr sz="2000" kern="1200">
                <a:solidFill>
                  <a:schemeClr val="tx1"/>
                </a:solidFill>
                <a:latin typeface="+mj-lt"/>
                <a:ea typeface="+mj-ea"/>
                <a:cs typeface="+mj-cs"/>
              </a:defRPr>
            </a:lvl1pPr>
          </a:lstStyle>
          <a:p>
            <a:r>
              <a:rPr lang="en-US" sz="2800" spc="-75" dirty="0"/>
              <a:t>DFTEs / Accelerators</a:t>
            </a:r>
            <a:endParaRPr lang="en-US" sz="2800" spc="-75" dirty="0">
              <a:latin typeface="+mn-lt"/>
            </a:endParaRPr>
          </a:p>
        </p:txBody>
      </p:sp>
      <p:pic>
        <p:nvPicPr>
          <p:cNvPr id="28" name="Graphic 27" descr="Dollar">
            <a:extLst>
              <a:ext uri="{FF2B5EF4-FFF2-40B4-BE49-F238E27FC236}">
                <a16:creationId xmlns:a16="http://schemas.microsoft.com/office/drawing/2014/main" id="{5FCF5A8A-072B-4C5B-B0A4-E31B63F224DF}"/>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13365" y="1089550"/>
            <a:ext cx="272346" cy="272346"/>
          </a:xfrm>
          <a:prstGeom prst="rect">
            <a:avLst/>
          </a:prstGeom>
        </p:spPr>
      </p:pic>
      <p:sp>
        <p:nvSpPr>
          <p:cNvPr id="30" name="Text Placeholder 12">
            <a:extLst>
              <a:ext uri="{FF2B5EF4-FFF2-40B4-BE49-F238E27FC236}">
                <a16:creationId xmlns:a16="http://schemas.microsoft.com/office/drawing/2014/main" id="{049DAC96-BB94-40AE-A852-BF4B8DA2E256}"/>
              </a:ext>
            </a:extLst>
          </p:cNvPr>
          <p:cNvSpPr txBox="1">
            <a:spLocks/>
          </p:cNvSpPr>
          <p:nvPr/>
        </p:nvSpPr>
        <p:spPr>
          <a:xfrm>
            <a:off x="7302624" y="1119857"/>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86BC25"/>
                </a:solidFill>
                <a:effectLst/>
                <a:uLnTx/>
                <a:uFillTx/>
                <a:latin typeface="Open Sans"/>
                <a:ea typeface="+mn-ea"/>
                <a:cs typeface="Arial"/>
              </a:rPr>
              <a:t>Benefits</a:t>
            </a:r>
          </a:p>
        </p:txBody>
      </p:sp>
      <p:sp>
        <p:nvSpPr>
          <p:cNvPr id="32" name="Text Placeholder 12">
            <a:extLst>
              <a:ext uri="{FF2B5EF4-FFF2-40B4-BE49-F238E27FC236}">
                <a16:creationId xmlns:a16="http://schemas.microsoft.com/office/drawing/2014/main" id="{954D6385-0E7E-4A9D-B42E-93FC8C3605D0}"/>
              </a:ext>
            </a:extLst>
          </p:cNvPr>
          <p:cNvSpPr txBox="1">
            <a:spLocks/>
          </p:cNvSpPr>
          <p:nvPr/>
        </p:nvSpPr>
        <p:spPr>
          <a:xfrm>
            <a:off x="9888915" y="1127673"/>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2B5E5"/>
                </a:solidFill>
                <a:effectLst/>
                <a:uLnTx/>
                <a:uFillTx/>
                <a:latin typeface="Open Sans"/>
                <a:ea typeface="+mn-ea"/>
                <a:cs typeface="Arial"/>
              </a:rPr>
              <a:t>Use Cases</a:t>
            </a:r>
          </a:p>
        </p:txBody>
      </p:sp>
      <p:pic>
        <p:nvPicPr>
          <p:cNvPr id="34" name="Graphic 33" descr="Checklist RTL">
            <a:extLst>
              <a:ext uri="{FF2B5EF4-FFF2-40B4-BE49-F238E27FC236}">
                <a16:creationId xmlns:a16="http://schemas.microsoft.com/office/drawing/2014/main" id="{EA21C9A2-614B-44D0-970D-26DFF85F5D3E}"/>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554800" y="1115198"/>
            <a:ext cx="287450" cy="287450"/>
          </a:xfrm>
          <a:prstGeom prst="rect">
            <a:avLst/>
          </a:prstGeom>
        </p:spPr>
      </p:pic>
    </p:spTree>
    <p:extLst>
      <p:ext uri="{BB962C8B-B14F-4D97-AF65-F5344CB8AC3E}">
        <p14:creationId xmlns:p14="http://schemas.microsoft.com/office/powerpoint/2010/main" val="328073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ollar">
            <a:extLst>
              <a:ext uri="{FF2B5EF4-FFF2-40B4-BE49-F238E27FC236}">
                <a16:creationId xmlns:a16="http://schemas.microsoft.com/office/drawing/2014/main" id="{838A87CF-634F-49F3-8E19-C166AE2DC49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13365" y="1089550"/>
            <a:ext cx="272346" cy="272346"/>
          </a:xfrm>
          <a:prstGeom prst="rect">
            <a:avLst/>
          </a:prstGeom>
        </p:spPr>
      </p:pic>
      <p:pic>
        <p:nvPicPr>
          <p:cNvPr id="5" name="Graphic 4" descr="Clipboard">
            <a:extLst>
              <a:ext uri="{FF2B5EF4-FFF2-40B4-BE49-F238E27FC236}">
                <a16:creationId xmlns:a16="http://schemas.microsoft.com/office/drawing/2014/main" id="{7300D084-B7B7-4250-877B-1FF94424741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26624" y="1059725"/>
            <a:ext cx="323717" cy="323717"/>
          </a:xfrm>
          <a:prstGeom prst="rect">
            <a:avLst/>
          </a:prstGeom>
        </p:spPr>
      </p:pic>
      <p:sp>
        <p:nvSpPr>
          <p:cNvPr id="50" name="Text Placeholder 12">
            <a:extLst>
              <a:ext uri="{FF2B5EF4-FFF2-40B4-BE49-F238E27FC236}">
                <a16:creationId xmlns:a16="http://schemas.microsoft.com/office/drawing/2014/main" id="{F6824FCA-56ED-4892-B3DC-D527D286915E}"/>
              </a:ext>
            </a:extLst>
          </p:cNvPr>
          <p:cNvSpPr txBox="1">
            <a:spLocks/>
          </p:cNvSpPr>
          <p:nvPr/>
        </p:nvSpPr>
        <p:spPr>
          <a:xfrm>
            <a:off x="2840376" y="1125814"/>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0097A9"/>
                </a:solidFill>
                <a:effectLst/>
                <a:uLnTx/>
                <a:uFillTx/>
                <a:latin typeface="Open Sans"/>
                <a:ea typeface="+mn-ea"/>
                <a:cs typeface="Arial"/>
              </a:rPr>
              <a:t>Definition</a:t>
            </a:r>
          </a:p>
        </p:txBody>
      </p:sp>
      <p:sp>
        <p:nvSpPr>
          <p:cNvPr id="51" name="Text Placeholder 12">
            <a:extLst>
              <a:ext uri="{FF2B5EF4-FFF2-40B4-BE49-F238E27FC236}">
                <a16:creationId xmlns:a16="http://schemas.microsoft.com/office/drawing/2014/main" id="{AF4DFB5C-4CBC-476F-9183-02678FF7F5BC}"/>
              </a:ext>
            </a:extLst>
          </p:cNvPr>
          <p:cNvSpPr txBox="1">
            <a:spLocks/>
          </p:cNvSpPr>
          <p:nvPr/>
        </p:nvSpPr>
        <p:spPr>
          <a:xfrm>
            <a:off x="5285494" y="1125815"/>
            <a:ext cx="843597" cy="219291"/>
          </a:xfrm>
          <a:prstGeom prst="rect">
            <a:avLst/>
          </a:prstGeom>
          <a:solidFill>
            <a:schemeClr val="bg1"/>
          </a:solidFill>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FC2B4"/>
                </a:solidFill>
                <a:effectLst/>
                <a:uLnTx/>
                <a:uFillTx/>
                <a:latin typeface="Open Sans"/>
                <a:ea typeface="+mn-ea"/>
                <a:cs typeface="Arial"/>
              </a:rPr>
              <a:t>Features</a:t>
            </a:r>
          </a:p>
        </p:txBody>
      </p:sp>
      <p:pic>
        <p:nvPicPr>
          <p:cNvPr id="8" name="Graphic 7" descr="Classroom">
            <a:extLst>
              <a:ext uri="{FF2B5EF4-FFF2-40B4-BE49-F238E27FC236}">
                <a16:creationId xmlns:a16="http://schemas.microsoft.com/office/drawing/2014/main" id="{050D01E7-E809-4866-AFBD-945A6D135DB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37378" y="1069626"/>
            <a:ext cx="375319" cy="375319"/>
          </a:xfrm>
          <a:prstGeom prst="rect">
            <a:avLst/>
          </a:prstGeom>
        </p:spPr>
      </p:pic>
      <p:sp>
        <p:nvSpPr>
          <p:cNvPr id="52" name="Text Placeholder 12">
            <a:extLst>
              <a:ext uri="{FF2B5EF4-FFF2-40B4-BE49-F238E27FC236}">
                <a16:creationId xmlns:a16="http://schemas.microsoft.com/office/drawing/2014/main" id="{36DE6280-B2AC-4A25-AF97-3A9D674121A0}"/>
              </a:ext>
            </a:extLst>
          </p:cNvPr>
          <p:cNvSpPr txBox="1">
            <a:spLocks/>
          </p:cNvSpPr>
          <p:nvPr/>
        </p:nvSpPr>
        <p:spPr>
          <a:xfrm>
            <a:off x="7302624" y="1119857"/>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86BC25"/>
                </a:solidFill>
                <a:effectLst/>
                <a:uLnTx/>
                <a:uFillTx/>
                <a:latin typeface="Open Sans"/>
                <a:ea typeface="+mn-ea"/>
                <a:cs typeface="Arial"/>
              </a:rPr>
              <a:t>Benefits</a:t>
            </a:r>
          </a:p>
        </p:txBody>
      </p:sp>
      <p:sp>
        <p:nvSpPr>
          <p:cNvPr id="53" name="Text Placeholder 12">
            <a:extLst>
              <a:ext uri="{FF2B5EF4-FFF2-40B4-BE49-F238E27FC236}">
                <a16:creationId xmlns:a16="http://schemas.microsoft.com/office/drawing/2014/main" id="{9615D852-AA09-4FC1-835C-C7FFE874EDFC}"/>
              </a:ext>
            </a:extLst>
          </p:cNvPr>
          <p:cNvSpPr txBox="1">
            <a:spLocks/>
          </p:cNvSpPr>
          <p:nvPr/>
        </p:nvSpPr>
        <p:spPr>
          <a:xfrm>
            <a:off x="9888915" y="1127673"/>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2B5E5"/>
                </a:solidFill>
                <a:effectLst/>
                <a:uLnTx/>
                <a:uFillTx/>
                <a:latin typeface="Open Sans"/>
                <a:ea typeface="+mn-ea"/>
                <a:cs typeface="Arial"/>
              </a:rPr>
              <a:t>Use Cases</a:t>
            </a:r>
          </a:p>
        </p:txBody>
      </p:sp>
      <p:pic>
        <p:nvPicPr>
          <p:cNvPr id="4" name="Graphic 3" descr="Checklist RTL">
            <a:extLst>
              <a:ext uri="{FF2B5EF4-FFF2-40B4-BE49-F238E27FC236}">
                <a16:creationId xmlns:a16="http://schemas.microsoft.com/office/drawing/2014/main" id="{00370039-6B78-4D77-B3E6-CB46408492E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54800" y="1115198"/>
            <a:ext cx="287450" cy="287450"/>
          </a:xfrm>
          <a:prstGeom prst="rect">
            <a:avLst/>
          </a:prstGeom>
        </p:spPr>
      </p:pic>
      <p:sp>
        <p:nvSpPr>
          <p:cNvPr id="47" name="Text Placeholder 12">
            <a:extLst>
              <a:ext uri="{FF2B5EF4-FFF2-40B4-BE49-F238E27FC236}">
                <a16:creationId xmlns:a16="http://schemas.microsoft.com/office/drawing/2014/main" id="{CA4F6421-35FA-440A-89F7-6838B506E6EE}"/>
              </a:ext>
            </a:extLst>
          </p:cNvPr>
          <p:cNvSpPr txBox="1">
            <a:spLocks/>
          </p:cNvSpPr>
          <p:nvPr/>
        </p:nvSpPr>
        <p:spPr>
          <a:xfrm>
            <a:off x="1017372" y="1131403"/>
            <a:ext cx="1068599"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2B5E5">
                    <a:lumMod val="75000"/>
                  </a:srgbClr>
                </a:solidFill>
                <a:effectLst/>
                <a:uLnTx/>
                <a:uFillTx/>
                <a:latin typeface="Open Sans"/>
                <a:ea typeface="+mn-ea"/>
                <a:cs typeface="Arial"/>
              </a:rPr>
              <a:t>DFTE</a:t>
            </a:r>
          </a:p>
        </p:txBody>
      </p:sp>
      <p:pic>
        <p:nvPicPr>
          <p:cNvPr id="10" name="Graphic 9" descr="Rocket">
            <a:extLst>
              <a:ext uri="{FF2B5EF4-FFF2-40B4-BE49-F238E27FC236}">
                <a16:creationId xmlns:a16="http://schemas.microsoft.com/office/drawing/2014/main" id="{4997F7EF-5E67-43FD-A995-12703ABFB0B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5321" y="1077417"/>
            <a:ext cx="367528" cy="367528"/>
          </a:xfrm>
          <a:prstGeom prst="rect">
            <a:avLst/>
          </a:prstGeom>
        </p:spPr>
      </p:pic>
      <p:sp>
        <p:nvSpPr>
          <p:cNvPr id="31" name="Title 1">
            <a:extLst>
              <a:ext uri="{FF2B5EF4-FFF2-40B4-BE49-F238E27FC236}">
                <a16:creationId xmlns:a16="http://schemas.microsoft.com/office/drawing/2014/main" id="{9BF9B609-6EFE-45E9-AFB2-1F877709C508}"/>
              </a:ext>
            </a:extLst>
          </p:cNvPr>
          <p:cNvSpPr txBox="1">
            <a:spLocks/>
          </p:cNvSpPr>
          <p:nvPr/>
        </p:nvSpPr>
        <p:spPr bwMode="gray">
          <a:xfrm>
            <a:off x="457200" y="180509"/>
            <a:ext cx="11188700" cy="334101"/>
          </a:xfrm>
          <a:prstGeom prst="rect">
            <a:avLst/>
          </a:prstGeom>
        </p:spPr>
        <p:txBody>
          <a:bodyPr vert="horz" lIns="0" tIns="0" rIns="0" bIns="0" rtlCol="0" anchor="t" anchorCtr="0">
            <a:noAutofit/>
          </a:bodyPr>
          <a:lstStyle>
            <a:lvl1pPr algn="l" defTabSz="1219170" rtl="0" eaLnBrk="1" latinLnBrk="0" hangingPunct="1">
              <a:lnSpc>
                <a:spcPct val="90000"/>
              </a:lnSpc>
              <a:spcBef>
                <a:spcPct val="0"/>
              </a:spcBef>
              <a:buNone/>
              <a:defRPr sz="2000" kern="1200">
                <a:solidFill>
                  <a:schemeClr val="tx1"/>
                </a:solidFill>
                <a:latin typeface="+mj-lt"/>
                <a:ea typeface="+mj-ea"/>
                <a:cs typeface="+mj-cs"/>
              </a:defRPr>
            </a:lvl1pPr>
          </a:lstStyle>
          <a:p>
            <a:r>
              <a:rPr lang="en-US" sz="2800" spc="-75" dirty="0"/>
              <a:t>DFTEs / Accelerators</a:t>
            </a:r>
            <a:endParaRPr lang="en-US" sz="2800" spc="-75" dirty="0">
              <a:latin typeface="+mn-lt"/>
            </a:endParaRPr>
          </a:p>
        </p:txBody>
      </p:sp>
      <p:sp>
        <p:nvSpPr>
          <p:cNvPr id="33" name="Text Placeholder 4">
            <a:extLst>
              <a:ext uri="{FF2B5EF4-FFF2-40B4-BE49-F238E27FC236}">
                <a16:creationId xmlns:a16="http://schemas.microsoft.com/office/drawing/2014/main" id="{CEB3AD4D-A906-4C47-8776-596BDB846EDD}"/>
              </a:ext>
            </a:extLst>
          </p:cNvPr>
          <p:cNvSpPr txBox="1">
            <a:spLocks/>
          </p:cNvSpPr>
          <p:nvPr>
            <p:custDataLst>
              <p:tags r:id="rId1"/>
            </p:custDataLst>
          </p:nvPr>
        </p:nvSpPr>
        <p:spPr>
          <a:xfrm>
            <a:off x="457200" y="640080"/>
            <a:ext cx="11376145" cy="307777"/>
          </a:xfrm>
          <a:prstGeom prst="rect">
            <a:avLst/>
          </a:prstGeom>
        </p:spPr>
        <p:txBody>
          <a:bodyPr wrap="square">
            <a:spAutoFit/>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defRPr/>
            </a:pPr>
            <a:r>
              <a:rPr lang="en-US" sz="1400" dirty="0"/>
              <a:t>Reusable cloud-based Tools, Accelerators and Utilities developed by Deloitte for rapid and quality deliverables</a:t>
            </a:r>
          </a:p>
        </p:txBody>
      </p:sp>
      <p:sp>
        <p:nvSpPr>
          <p:cNvPr id="23" name="TextBox 22">
            <a:extLst>
              <a:ext uri="{FF2B5EF4-FFF2-40B4-BE49-F238E27FC236}">
                <a16:creationId xmlns:a16="http://schemas.microsoft.com/office/drawing/2014/main" id="{2738DAF5-0282-4266-83D5-CBFD6E452B14}"/>
              </a:ext>
            </a:extLst>
          </p:cNvPr>
          <p:cNvSpPr txBox="1"/>
          <p:nvPr/>
        </p:nvSpPr>
        <p:spPr>
          <a:xfrm>
            <a:off x="865666" y="2062323"/>
            <a:ext cx="1107937" cy="430887"/>
          </a:xfrm>
          <a:prstGeom prst="rect">
            <a:avLst/>
          </a:prstGeom>
          <a:noFill/>
        </p:spPr>
        <p:txBody>
          <a:bodyPr wrap="square" lIns="0" tIns="0" rIns="0" bIns="0" rtlCol="0">
            <a:spAutoFit/>
          </a:bodyPr>
          <a:lstStyle/>
          <a:p>
            <a:pPr algn="ctr">
              <a:spcBef>
                <a:spcPts val="600"/>
              </a:spcBef>
              <a:buSzPct val="100000"/>
            </a:pPr>
            <a:r>
              <a:rPr lang="en-US" sz="1400" b="1" dirty="0">
                <a:solidFill>
                  <a:srgbClr val="313131"/>
                </a:solidFill>
              </a:rPr>
              <a:t>Azure PaaS EnvMaker  </a:t>
            </a:r>
          </a:p>
        </p:txBody>
      </p:sp>
      <p:sp>
        <p:nvSpPr>
          <p:cNvPr id="24" name="TextBox 23">
            <a:extLst>
              <a:ext uri="{FF2B5EF4-FFF2-40B4-BE49-F238E27FC236}">
                <a16:creationId xmlns:a16="http://schemas.microsoft.com/office/drawing/2014/main" id="{1FF62AAB-2D5D-4811-9CF5-5319C063EB5A}"/>
              </a:ext>
            </a:extLst>
          </p:cNvPr>
          <p:cNvSpPr txBox="1"/>
          <p:nvPr/>
        </p:nvSpPr>
        <p:spPr>
          <a:xfrm>
            <a:off x="2260743" y="1705371"/>
            <a:ext cx="2311685" cy="1923604"/>
          </a:xfrm>
          <a:prstGeom prst="rect">
            <a:avLst/>
          </a:prstGeom>
          <a:noFill/>
        </p:spPr>
        <p:txBody>
          <a:bodyPr wrap="square" lIns="0" tIns="0" rIns="0" bIns="0" rtlCol="0">
            <a:spAutoFit/>
          </a:bodyPr>
          <a:lstStyle/>
          <a:p>
            <a:pPr marL="171450" indent="-171450">
              <a:spcBef>
                <a:spcPts val="600"/>
              </a:spcBef>
              <a:buSzPct val="100000"/>
              <a:buFont typeface="Arial" panose="020B0604020202020204" pitchFamily="34" charset="0"/>
              <a:buChar char="•"/>
            </a:pPr>
            <a:r>
              <a:rPr lang="en-US" sz="1200" dirty="0">
                <a:solidFill>
                  <a:srgbClr val="313131"/>
                </a:solidFill>
              </a:rPr>
              <a:t>An automated tool for Azure based PaaS Environment set up which fastens the resources creation in Azure Environment. </a:t>
            </a:r>
          </a:p>
          <a:p>
            <a:pPr marL="171450" indent="-171450">
              <a:spcBef>
                <a:spcPts val="600"/>
              </a:spcBef>
              <a:buSzPct val="100000"/>
              <a:buFont typeface="Arial" panose="020B0604020202020204" pitchFamily="34" charset="0"/>
              <a:buChar char="•"/>
            </a:pPr>
            <a:r>
              <a:rPr lang="en-US" sz="1200" dirty="0">
                <a:solidFill>
                  <a:srgbClr val="313131"/>
                </a:solidFill>
              </a:rPr>
              <a:t>It also brings up multiple environments with predefined set up of Azure resources in a short interval of time. </a:t>
            </a:r>
          </a:p>
        </p:txBody>
      </p:sp>
      <p:sp>
        <p:nvSpPr>
          <p:cNvPr id="27" name="TextBox 26">
            <a:extLst>
              <a:ext uri="{FF2B5EF4-FFF2-40B4-BE49-F238E27FC236}">
                <a16:creationId xmlns:a16="http://schemas.microsoft.com/office/drawing/2014/main" id="{22F2FF29-E7E0-4560-9820-7A7DF5B4A59A}"/>
              </a:ext>
            </a:extLst>
          </p:cNvPr>
          <p:cNvSpPr txBox="1"/>
          <p:nvPr/>
        </p:nvSpPr>
        <p:spPr>
          <a:xfrm>
            <a:off x="4544622" y="1677602"/>
            <a:ext cx="2231479" cy="1000274"/>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Reduces manual efforts significantly for multiple environment provisions</a:t>
            </a:r>
          </a:p>
          <a:p>
            <a:pPr marL="203200" indent="-203200">
              <a:spcBef>
                <a:spcPts val="600"/>
              </a:spcBef>
              <a:buSzPct val="100000"/>
              <a:buFont typeface="Arial"/>
              <a:buChar char="•"/>
            </a:pPr>
            <a:r>
              <a:rPr lang="en-US" sz="1200">
                <a:solidFill>
                  <a:srgbClr val="313131"/>
                </a:solidFill>
              </a:rPr>
              <a:t>Saves environment set up time and rework</a:t>
            </a:r>
          </a:p>
        </p:txBody>
      </p:sp>
      <p:sp>
        <p:nvSpPr>
          <p:cNvPr id="28" name="TextBox 27">
            <a:extLst>
              <a:ext uri="{FF2B5EF4-FFF2-40B4-BE49-F238E27FC236}">
                <a16:creationId xmlns:a16="http://schemas.microsoft.com/office/drawing/2014/main" id="{283E6CCF-38FB-499D-945D-7F75919C0B07}"/>
              </a:ext>
            </a:extLst>
          </p:cNvPr>
          <p:cNvSpPr txBox="1"/>
          <p:nvPr/>
        </p:nvSpPr>
        <p:spPr>
          <a:xfrm>
            <a:off x="6831297" y="1677602"/>
            <a:ext cx="2382548" cy="1631216"/>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Reduces processing timeline by 85%</a:t>
            </a:r>
          </a:p>
          <a:p>
            <a:pPr marL="203200" indent="-203200">
              <a:spcBef>
                <a:spcPts val="600"/>
              </a:spcBef>
              <a:buSzPct val="100000"/>
              <a:buFont typeface="Arial"/>
              <a:buChar char="•"/>
            </a:pPr>
            <a:r>
              <a:rPr lang="en-US" sz="1200" dirty="0">
                <a:solidFill>
                  <a:srgbClr val="313131"/>
                </a:solidFill>
              </a:rPr>
              <a:t>Plug in play solution, can be configured in any Azure based client environment</a:t>
            </a:r>
          </a:p>
          <a:p>
            <a:pPr marL="203200" indent="-203200">
              <a:spcBef>
                <a:spcPts val="600"/>
              </a:spcBef>
              <a:buSzPct val="100000"/>
              <a:buFont typeface="Arial"/>
              <a:buChar char="•"/>
            </a:pPr>
            <a:r>
              <a:rPr lang="en-US" sz="1200" dirty="0">
                <a:solidFill>
                  <a:srgbClr val="313131"/>
                </a:solidFill>
              </a:rPr>
              <a:t>Save efforts in environment set up and cost of hiring Human resources</a:t>
            </a:r>
          </a:p>
        </p:txBody>
      </p:sp>
      <p:sp>
        <p:nvSpPr>
          <p:cNvPr id="30" name="TextBox 29">
            <a:extLst>
              <a:ext uri="{FF2B5EF4-FFF2-40B4-BE49-F238E27FC236}">
                <a16:creationId xmlns:a16="http://schemas.microsoft.com/office/drawing/2014/main" id="{DBDB03D6-93F1-4083-A5DA-3374B83E443E}"/>
              </a:ext>
            </a:extLst>
          </p:cNvPr>
          <p:cNvSpPr txBox="1"/>
          <p:nvPr/>
        </p:nvSpPr>
        <p:spPr>
          <a:xfrm>
            <a:off x="9543640" y="1658578"/>
            <a:ext cx="2174512" cy="815608"/>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Azure Infrastructure Provision</a:t>
            </a:r>
          </a:p>
          <a:p>
            <a:pPr marL="203200" indent="-203200">
              <a:spcBef>
                <a:spcPts val="600"/>
              </a:spcBef>
              <a:buSzPct val="100000"/>
              <a:buFont typeface="Arial"/>
              <a:buChar char="•"/>
            </a:pPr>
            <a:r>
              <a:rPr lang="en-US" sz="1200">
                <a:solidFill>
                  <a:srgbClr val="313131"/>
                </a:solidFill>
              </a:rPr>
              <a:t>Multiple environments like QA/Dev/Prod setup</a:t>
            </a:r>
          </a:p>
        </p:txBody>
      </p:sp>
      <p:cxnSp>
        <p:nvCxnSpPr>
          <p:cNvPr id="39" name="Straight Connector 38">
            <a:extLst>
              <a:ext uri="{FF2B5EF4-FFF2-40B4-BE49-F238E27FC236}">
                <a16:creationId xmlns:a16="http://schemas.microsoft.com/office/drawing/2014/main" id="{5328C7A7-E9E5-4135-90FB-C1A0E610FCBC}"/>
              </a:ext>
            </a:extLst>
          </p:cNvPr>
          <p:cNvCxnSpPr>
            <a:cxnSpLocks/>
          </p:cNvCxnSpPr>
          <p:nvPr/>
        </p:nvCxnSpPr>
        <p:spPr>
          <a:xfrm flipV="1">
            <a:off x="662547" y="3827275"/>
            <a:ext cx="11287983" cy="10913"/>
          </a:xfrm>
          <a:prstGeom prst="line">
            <a:avLst/>
          </a:prstGeom>
          <a:ln>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7A13D22-9668-41A6-83B8-F8B6E55A0E8B}"/>
              </a:ext>
            </a:extLst>
          </p:cNvPr>
          <p:cNvSpPr txBox="1"/>
          <p:nvPr/>
        </p:nvSpPr>
        <p:spPr>
          <a:xfrm>
            <a:off x="829634" y="4471511"/>
            <a:ext cx="1174605" cy="430887"/>
          </a:xfrm>
          <a:prstGeom prst="rect">
            <a:avLst/>
          </a:prstGeom>
          <a:noFill/>
        </p:spPr>
        <p:txBody>
          <a:bodyPr wrap="square" lIns="0" tIns="0" rIns="0" bIns="0" rtlCol="0">
            <a:spAutoFit/>
          </a:bodyPr>
          <a:lstStyle/>
          <a:p>
            <a:pPr algn="ctr">
              <a:spcBef>
                <a:spcPts val="600"/>
              </a:spcBef>
              <a:buSzPct val="100000"/>
            </a:pPr>
            <a:r>
              <a:rPr lang="en-US" sz="1400" b="1">
                <a:solidFill>
                  <a:srgbClr val="313131"/>
                </a:solidFill>
              </a:rPr>
              <a:t>Azure Runner</a:t>
            </a:r>
          </a:p>
        </p:txBody>
      </p:sp>
      <p:sp>
        <p:nvSpPr>
          <p:cNvPr id="37" name="TextBox 36">
            <a:extLst>
              <a:ext uri="{FF2B5EF4-FFF2-40B4-BE49-F238E27FC236}">
                <a16:creationId xmlns:a16="http://schemas.microsoft.com/office/drawing/2014/main" id="{D07B35BE-EC5D-4AFB-922A-464C072174C3}"/>
              </a:ext>
            </a:extLst>
          </p:cNvPr>
          <p:cNvSpPr txBox="1"/>
          <p:nvPr/>
        </p:nvSpPr>
        <p:spPr>
          <a:xfrm>
            <a:off x="2260743" y="4015392"/>
            <a:ext cx="2350631" cy="1631216"/>
          </a:xfrm>
          <a:prstGeom prst="rect">
            <a:avLst/>
          </a:prstGeom>
          <a:noFill/>
        </p:spPr>
        <p:txBody>
          <a:bodyPr wrap="square" lIns="0" tIns="0" rIns="0" bIns="0" rtlCol="0">
            <a:spAutoFit/>
          </a:bodyPr>
          <a:lstStyle/>
          <a:p>
            <a:pPr marL="171450" indent="-171450">
              <a:spcBef>
                <a:spcPts val="600"/>
              </a:spcBef>
              <a:buSzPct val="100000"/>
              <a:buFont typeface="Arial" panose="020B0604020202020204" pitchFamily="34" charset="0"/>
              <a:buChar char="•"/>
            </a:pPr>
            <a:r>
              <a:rPr lang="en-US" sz="1200">
                <a:solidFill>
                  <a:srgbClr val="313131"/>
                </a:solidFill>
              </a:rPr>
              <a:t>Solution for most common 5 scenarios in a BI project that can be solved effectively via Logic Apps</a:t>
            </a:r>
          </a:p>
          <a:p>
            <a:pPr marL="171450" indent="-171450">
              <a:spcBef>
                <a:spcPts val="600"/>
              </a:spcBef>
              <a:buSzPct val="100000"/>
              <a:buFont typeface="Arial" panose="020B0604020202020204" pitchFamily="34" charset="0"/>
              <a:buChar char="•"/>
            </a:pPr>
            <a:endParaRPr lang="en-US" sz="1200">
              <a:solidFill>
                <a:srgbClr val="313131"/>
              </a:solidFill>
            </a:endParaRPr>
          </a:p>
          <a:p>
            <a:pPr marL="171450" indent="-171450">
              <a:spcBef>
                <a:spcPts val="600"/>
              </a:spcBef>
              <a:buSzPct val="100000"/>
              <a:buFont typeface="Arial" panose="020B0604020202020204" pitchFamily="34" charset="0"/>
              <a:buChar char="•"/>
            </a:pPr>
            <a:r>
              <a:rPr lang="en-US" sz="1200">
                <a:solidFill>
                  <a:srgbClr val="313131"/>
                </a:solidFill>
              </a:rPr>
              <a:t>Automates the build of the logic apps with parametrized framework </a:t>
            </a:r>
          </a:p>
        </p:txBody>
      </p:sp>
      <p:sp>
        <p:nvSpPr>
          <p:cNvPr id="43" name="TextBox 42">
            <a:extLst>
              <a:ext uri="{FF2B5EF4-FFF2-40B4-BE49-F238E27FC236}">
                <a16:creationId xmlns:a16="http://schemas.microsoft.com/office/drawing/2014/main" id="{90EA0793-003D-486B-A202-B33F84A1BA78}"/>
              </a:ext>
            </a:extLst>
          </p:cNvPr>
          <p:cNvSpPr txBox="1"/>
          <p:nvPr/>
        </p:nvSpPr>
        <p:spPr>
          <a:xfrm>
            <a:off x="4575202" y="3994874"/>
            <a:ext cx="2155910" cy="155427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ARM templates that can be deployed in any environment to build the logic apps</a:t>
            </a:r>
          </a:p>
          <a:p>
            <a:pPr marL="203200" indent="-203200">
              <a:spcBef>
                <a:spcPts val="600"/>
              </a:spcBef>
              <a:buSzPct val="100000"/>
              <a:buFont typeface="Arial"/>
              <a:buChar char="•"/>
            </a:pPr>
            <a:r>
              <a:rPr lang="en-US" sz="1200" dirty="0">
                <a:solidFill>
                  <a:srgbClr val="313131"/>
                </a:solidFill>
              </a:rPr>
              <a:t>Same templates can be used to migrate the logic apps across different environments</a:t>
            </a:r>
          </a:p>
        </p:txBody>
      </p:sp>
      <p:sp>
        <p:nvSpPr>
          <p:cNvPr id="44" name="TextBox 43">
            <a:extLst>
              <a:ext uri="{FF2B5EF4-FFF2-40B4-BE49-F238E27FC236}">
                <a16:creationId xmlns:a16="http://schemas.microsoft.com/office/drawing/2014/main" id="{3334B2A2-269B-4DDC-92D7-7A3CCBE8D744}"/>
              </a:ext>
            </a:extLst>
          </p:cNvPr>
          <p:cNvSpPr txBox="1"/>
          <p:nvPr/>
        </p:nvSpPr>
        <p:spPr>
          <a:xfrm>
            <a:off x="6864448" y="3967599"/>
            <a:ext cx="2422688" cy="2185214"/>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Process Efficiency – Accelerates the development process as the DFTE takes care of design process to solve common use cases</a:t>
            </a:r>
          </a:p>
          <a:p>
            <a:pPr marL="203200" indent="-203200">
              <a:spcBef>
                <a:spcPts val="600"/>
              </a:spcBef>
              <a:buSzPct val="100000"/>
              <a:buFont typeface="Arial"/>
              <a:buChar char="•"/>
            </a:pPr>
            <a:r>
              <a:rPr lang="en-US" sz="1200">
                <a:solidFill>
                  <a:srgbClr val="313131"/>
                </a:solidFill>
              </a:rPr>
              <a:t>Consistency – Ensure code is consistent with standards</a:t>
            </a:r>
          </a:p>
          <a:p>
            <a:pPr marL="203200" indent="-203200">
              <a:spcBef>
                <a:spcPts val="600"/>
              </a:spcBef>
              <a:buSzPct val="100000"/>
              <a:buFont typeface="Arial"/>
              <a:buChar char="•"/>
            </a:pPr>
            <a:r>
              <a:rPr lang="en-US" sz="1200">
                <a:solidFill>
                  <a:srgbClr val="313131"/>
                </a:solidFill>
              </a:rPr>
              <a:t>Rapid development–  Logic apps can be deployed in any environment using ARM templates</a:t>
            </a:r>
          </a:p>
        </p:txBody>
      </p:sp>
      <p:sp>
        <p:nvSpPr>
          <p:cNvPr id="45" name="TextBox 44">
            <a:extLst>
              <a:ext uri="{FF2B5EF4-FFF2-40B4-BE49-F238E27FC236}">
                <a16:creationId xmlns:a16="http://schemas.microsoft.com/office/drawing/2014/main" id="{3B541E12-D70D-47AA-8F1F-2CBEB260ACA8}"/>
              </a:ext>
            </a:extLst>
          </p:cNvPr>
          <p:cNvSpPr txBox="1"/>
          <p:nvPr/>
        </p:nvSpPr>
        <p:spPr>
          <a:xfrm>
            <a:off x="9543640" y="3948708"/>
            <a:ext cx="2211147" cy="1600438"/>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Email Functionality (Attachment enabled)</a:t>
            </a:r>
          </a:p>
          <a:p>
            <a:pPr marL="203200" indent="-203200">
              <a:spcBef>
                <a:spcPts val="600"/>
              </a:spcBef>
              <a:buSzPct val="100000"/>
              <a:buFont typeface="Arial"/>
              <a:buChar char="•"/>
            </a:pPr>
            <a:r>
              <a:rPr lang="en-US" sz="1200" dirty="0">
                <a:solidFill>
                  <a:srgbClr val="313131"/>
                </a:solidFill>
              </a:rPr>
              <a:t>AAS Refresh Functionality</a:t>
            </a:r>
          </a:p>
          <a:p>
            <a:pPr marL="203200" indent="-203200">
              <a:spcBef>
                <a:spcPts val="600"/>
              </a:spcBef>
              <a:buSzPct val="100000"/>
              <a:buFont typeface="Arial"/>
              <a:buChar char="•"/>
            </a:pPr>
            <a:r>
              <a:rPr lang="en-US" sz="1200" dirty="0">
                <a:solidFill>
                  <a:srgbClr val="313131"/>
                </a:solidFill>
              </a:rPr>
              <a:t>File based ADF trigger Functionality</a:t>
            </a:r>
          </a:p>
          <a:p>
            <a:pPr marL="203200" indent="-203200">
              <a:spcBef>
                <a:spcPts val="600"/>
              </a:spcBef>
              <a:buSzPct val="100000"/>
              <a:buFont typeface="Arial"/>
              <a:buChar char="•"/>
            </a:pPr>
            <a:r>
              <a:rPr lang="en-US" sz="1200" dirty="0">
                <a:solidFill>
                  <a:srgbClr val="313131"/>
                </a:solidFill>
              </a:rPr>
              <a:t>Power BI Dataset refresh</a:t>
            </a:r>
          </a:p>
          <a:p>
            <a:pPr marL="203200" indent="-203200">
              <a:spcBef>
                <a:spcPts val="600"/>
              </a:spcBef>
              <a:buSzPct val="100000"/>
              <a:buFont typeface="Arial"/>
              <a:buChar char="•"/>
            </a:pPr>
            <a:r>
              <a:rPr lang="en-US" sz="1200" dirty="0">
                <a:solidFill>
                  <a:srgbClr val="313131"/>
                </a:solidFill>
              </a:rPr>
              <a:t>Scrum Board Monitor</a:t>
            </a:r>
          </a:p>
        </p:txBody>
      </p:sp>
    </p:spTree>
    <p:extLst>
      <p:ext uri="{BB962C8B-B14F-4D97-AF65-F5344CB8AC3E}">
        <p14:creationId xmlns:p14="http://schemas.microsoft.com/office/powerpoint/2010/main" val="2537993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ollar">
            <a:extLst>
              <a:ext uri="{FF2B5EF4-FFF2-40B4-BE49-F238E27FC236}">
                <a16:creationId xmlns:a16="http://schemas.microsoft.com/office/drawing/2014/main" id="{838A87CF-634F-49F3-8E19-C166AE2DC49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13365" y="1089550"/>
            <a:ext cx="272346" cy="272346"/>
          </a:xfrm>
          <a:prstGeom prst="rect">
            <a:avLst/>
          </a:prstGeom>
        </p:spPr>
      </p:pic>
      <p:pic>
        <p:nvPicPr>
          <p:cNvPr id="5" name="Graphic 4" descr="Clipboard">
            <a:extLst>
              <a:ext uri="{FF2B5EF4-FFF2-40B4-BE49-F238E27FC236}">
                <a16:creationId xmlns:a16="http://schemas.microsoft.com/office/drawing/2014/main" id="{7300D084-B7B7-4250-877B-1FF94424741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26624" y="1059725"/>
            <a:ext cx="323717" cy="323717"/>
          </a:xfrm>
          <a:prstGeom prst="rect">
            <a:avLst/>
          </a:prstGeom>
        </p:spPr>
      </p:pic>
      <p:sp>
        <p:nvSpPr>
          <p:cNvPr id="50" name="Text Placeholder 12">
            <a:extLst>
              <a:ext uri="{FF2B5EF4-FFF2-40B4-BE49-F238E27FC236}">
                <a16:creationId xmlns:a16="http://schemas.microsoft.com/office/drawing/2014/main" id="{F6824FCA-56ED-4892-B3DC-D527D286915E}"/>
              </a:ext>
            </a:extLst>
          </p:cNvPr>
          <p:cNvSpPr txBox="1">
            <a:spLocks/>
          </p:cNvSpPr>
          <p:nvPr/>
        </p:nvSpPr>
        <p:spPr>
          <a:xfrm>
            <a:off x="2840376" y="1125814"/>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0097A9"/>
                </a:solidFill>
                <a:effectLst/>
                <a:uLnTx/>
                <a:uFillTx/>
                <a:latin typeface="Open Sans"/>
                <a:ea typeface="+mn-ea"/>
                <a:cs typeface="Arial"/>
              </a:rPr>
              <a:t>Definition</a:t>
            </a:r>
          </a:p>
        </p:txBody>
      </p:sp>
      <p:sp>
        <p:nvSpPr>
          <p:cNvPr id="6" name="TextBox 5">
            <a:extLst>
              <a:ext uri="{FF2B5EF4-FFF2-40B4-BE49-F238E27FC236}">
                <a16:creationId xmlns:a16="http://schemas.microsoft.com/office/drawing/2014/main" id="{6171D69B-DFCC-4DDE-9239-64501D6FD69B}"/>
              </a:ext>
            </a:extLst>
          </p:cNvPr>
          <p:cNvSpPr txBox="1"/>
          <p:nvPr/>
        </p:nvSpPr>
        <p:spPr>
          <a:xfrm>
            <a:off x="756822" y="2050861"/>
            <a:ext cx="1190130" cy="646331"/>
          </a:xfrm>
          <a:prstGeom prst="rect">
            <a:avLst/>
          </a:prstGeom>
          <a:noFill/>
        </p:spPr>
        <p:txBody>
          <a:bodyPr wrap="square" lIns="0" tIns="0" rIns="0" bIns="0" rtlCol="0">
            <a:spAutoFit/>
          </a:bodyPr>
          <a:lstStyle/>
          <a:p>
            <a:pPr lvl="0" algn="ctr">
              <a:spcBef>
                <a:spcPts val="600"/>
              </a:spcBef>
              <a:buSzPct val="100000"/>
              <a:defRPr/>
            </a:pPr>
            <a:r>
              <a:rPr lang="en-US" sz="1400" b="1">
                <a:solidFill>
                  <a:srgbClr val="313131"/>
                </a:solidFill>
              </a:rPr>
              <a:t>Azure DQ &amp; CDC Rule Engine</a:t>
            </a:r>
            <a:endParaRPr kumimoji="0" lang="en-US" sz="1400" b="1" i="0" u="none" strike="noStrike" kern="1200" cap="none" spc="0" normalizeH="0" baseline="0" noProof="0">
              <a:ln>
                <a:noFill/>
              </a:ln>
              <a:solidFill>
                <a:srgbClr val="313131"/>
              </a:solidFill>
              <a:effectLst/>
              <a:uLnTx/>
              <a:uFillTx/>
              <a:latin typeface="Open Sans"/>
              <a:ea typeface="+mn-ea"/>
              <a:cs typeface="+mn-cs"/>
            </a:endParaRPr>
          </a:p>
        </p:txBody>
      </p:sp>
      <p:sp>
        <p:nvSpPr>
          <p:cNvPr id="51" name="Text Placeholder 12">
            <a:extLst>
              <a:ext uri="{FF2B5EF4-FFF2-40B4-BE49-F238E27FC236}">
                <a16:creationId xmlns:a16="http://schemas.microsoft.com/office/drawing/2014/main" id="{AF4DFB5C-4CBC-476F-9183-02678FF7F5BC}"/>
              </a:ext>
            </a:extLst>
          </p:cNvPr>
          <p:cNvSpPr txBox="1">
            <a:spLocks/>
          </p:cNvSpPr>
          <p:nvPr/>
        </p:nvSpPr>
        <p:spPr>
          <a:xfrm>
            <a:off x="5285494" y="1125815"/>
            <a:ext cx="843597" cy="219291"/>
          </a:xfrm>
          <a:prstGeom prst="rect">
            <a:avLst/>
          </a:prstGeom>
          <a:solidFill>
            <a:schemeClr val="bg1"/>
          </a:solidFill>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FC2B4"/>
                </a:solidFill>
                <a:effectLst/>
                <a:uLnTx/>
                <a:uFillTx/>
                <a:latin typeface="Open Sans"/>
                <a:ea typeface="+mn-ea"/>
                <a:cs typeface="Arial"/>
              </a:rPr>
              <a:t>Features</a:t>
            </a:r>
          </a:p>
        </p:txBody>
      </p:sp>
      <p:pic>
        <p:nvPicPr>
          <p:cNvPr id="8" name="Graphic 7" descr="Classroom">
            <a:extLst>
              <a:ext uri="{FF2B5EF4-FFF2-40B4-BE49-F238E27FC236}">
                <a16:creationId xmlns:a16="http://schemas.microsoft.com/office/drawing/2014/main" id="{050D01E7-E809-4866-AFBD-945A6D135DB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37378" y="1069626"/>
            <a:ext cx="375319" cy="375319"/>
          </a:xfrm>
          <a:prstGeom prst="rect">
            <a:avLst/>
          </a:prstGeom>
        </p:spPr>
      </p:pic>
      <p:sp>
        <p:nvSpPr>
          <p:cNvPr id="52" name="Text Placeholder 12">
            <a:extLst>
              <a:ext uri="{FF2B5EF4-FFF2-40B4-BE49-F238E27FC236}">
                <a16:creationId xmlns:a16="http://schemas.microsoft.com/office/drawing/2014/main" id="{36DE6280-B2AC-4A25-AF97-3A9D674121A0}"/>
              </a:ext>
            </a:extLst>
          </p:cNvPr>
          <p:cNvSpPr txBox="1">
            <a:spLocks/>
          </p:cNvSpPr>
          <p:nvPr/>
        </p:nvSpPr>
        <p:spPr>
          <a:xfrm>
            <a:off x="7302624" y="1119857"/>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86BC25"/>
                </a:solidFill>
                <a:effectLst/>
                <a:uLnTx/>
                <a:uFillTx/>
                <a:latin typeface="Open Sans"/>
                <a:ea typeface="+mn-ea"/>
                <a:cs typeface="Arial"/>
              </a:rPr>
              <a:t>Benefits</a:t>
            </a:r>
          </a:p>
        </p:txBody>
      </p:sp>
      <p:sp>
        <p:nvSpPr>
          <p:cNvPr id="53" name="Text Placeholder 12">
            <a:extLst>
              <a:ext uri="{FF2B5EF4-FFF2-40B4-BE49-F238E27FC236}">
                <a16:creationId xmlns:a16="http://schemas.microsoft.com/office/drawing/2014/main" id="{9615D852-AA09-4FC1-835C-C7FFE874EDFC}"/>
              </a:ext>
            </a:extLst>
          </p:cNvPr>
          <p:cNvSpPr txBox="1">
            <a:spLocks/>
          </p:cNvSpPr>
          <p:nvPr/>
        </p:nvSpPr>
        <p:spPr>
          <a:xfrm>
            <a:off x="9888915" y="1127673"/>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2B5E5"/>
                </a:solidFill>
                <a:effectLst/>
                <a:uLnTx/>
                <a:uFillTx/>
                <a:latin typeface="Open Sans"/>
                <a:ea typeface="+mn-ea"/>
                <a:cs typeface="Arial"/>
              </a:rPr>
              <a:t>Use Cases</a:t>
            </a:r>
          </a:p>
        </p:txBody>
      </p:sp>
      <p:sp>
        <p:nvSpPr>
          <p:cNvPr id="20" name="TextBox 19">
            <a:extLst>
              <a:ext uri="{FF2B5EF4-FFF2-40B4-BE49-F238E27FC236}">
                <a16:creationId xmlns:a16="http://schemas.microsoft.com/office/drawing/2014/main" id="{2988E052-6BDE-4925-8DE7-F14C7CCE5CE7}"/>
              </a:ext>
            </a:extLst>
          </p:cNvPr>
          <p:cNvSpPr txBox="1"/>
          <p:nvPr/>
        </p:nvSpPr>
        <p:spPr>
          <a:xfrm>
            <a:off x="2183066" y="1568993"/>
            <a:ext cx="2137025" cy="1923604"/>
          </a:xfrm>
          <a:prstGeom prst="rect">
            <a:avLst/>
          </a:prstGeom>
          <a:noFill/>
        </p:spPr>
        <p:txBody>
          <a:bodyPr wrap="square" lIns="0" tIns="0" rIns="0" bIns="0" rtlCol="0">
            <a:spAutoFit/>
          </a:bodyPr>
          <a:lstStyle/>
          <a:p>
            <a:pPr marL="203200" lvl="0" indent="-203200">
              <a:spcBef>
                <a:spcPts val="600"/>
              </a:spcBef>
              <a:buSzPct val="100000"/>
              <a:buFont typeface="Arial"/>
              <a:buChar char="•"/>
              <a:defRPr/>
            </a:pPr>
            <a:r>
              <a:rPr lang="en-US" sz="1200">
                <a:solidFill>
                  <a:srgbClr val="313131"/>
                </a:solidFill>
              </a:rPr>
              <a:t>A library of pluggable code and logic to support SCD functionality and Common DQ logic</a:t>
            </a:r>
            <a:endParaRPr kumimoji="0" lang="en-US" sz="1200" b="0" i="0" u="none" strike="noStrike" kern="1200" cap="none" spc="0" normalizeH="0" baseline="0" noProof="0">
              <a:ln>
                <a:noFill/>
              </a:ln>
              <a:solidFill>
                <a:srgbClr val="313131"/>
              </a:solidFill>
              <a:effectLst/>
              <a:uLnTx/>
              <a:uFillTx/>
              <a:ea typeface="+mn-ea"/>
              <a:cs typeface="+mn-cs"/>
            </a:endParaRPr>
          </a:p>
          <a:p>
            <a:pPr marL="203200" lvl="0" indent="-203200">
              <a:spcBef>
                <a:spcPts val="600"/>
              </a:spcBef>
              <a:buSzPct val="100000"/>
              <a:buFont typeface="Arial"/>
              <a:buChar char="•"/>
              <a:defRPr/>
            </a:pPr>
            <a:r>
              <a:rPr lang="en-US" sz="1200">
                <a:solidFill>
                  <a:srgbClr val="313131"/>
                </a:solidFill>
              </a:rPr>
              <a:t>This Code leverages SCD and Data Quality Assessment which are in demand for AI/Data Mining and Data warehousing engagement's</a:t>
            </a:r>
            <a:endParaRPr kumimoji="0" lang="en-US" sz="1200" b="0" i="0" u="none" strike="noStrike" kern="1200" cap="none" spc="0" normalizeH="0" baseline="0" noProof="0">
              <a:ln>
                <a:noFill/>
              </a:ln>
              <a:solidFill>
                <a:srgbClr val="313131"/>
              </a:solidFill>
              <a:effectLst/>
              <a:uLnTx/>
              <a:uFillTx/>
              <a:ea typeface="+mn-ea"/>
              <a:cs typeface="+mn-cs"/>
            </a:endParaRPr>
          </a:p>
        </p:txBody>
      </p:sp>
      <p:sp>
        <p:nvSpPr>
          <p:cNvPr id="21" name="TextBox 20">
            <a:extLst>
              <a:ext uri="{FF2B5EF4-FFF2-40B4-BE49-F238E27FC236}">
                <a16:creationId xmlns:a16="http://schemas.microsoft.com/office/drawing/2014/main" id="{96CA7DD9-57A3-43B0-BBDD-4678A30D2EE8}"/>
              </a:ext>
            </a:extLst>
          </p:cNvPr>
          <p:cNvSpPr txBox="1"/>
          <p:nvPr/>
        </p:nvSpPr>
        <p:spPr>
          <a:xfrm>
            <a:off x="4497524" y="1493498"/>
            <a:ext cx="2137025" cy="2262158"/>
          </a:xfrm>
          <a:prstGeom prst="rect">
            <a:avLst/>
          </a:prstGeom>
          <a:noFill/>
        </p:spPr>
        <p:txBody>
          <a:bodyPr wrap="square" lIns="0" tIns="0" rIns="0" bIns="0" rtlCol="0">
            <a:spAutoFit/>
          </a:bodyPr>
          <a:lstStyle/>
          <a:p>
            <a:pPr marL="203200" lvl="0" indent="-203200">
              <a:spcBef>
                <a:spcPts val="600"/>
              </a:spcBef>
              <a:buSzPct val="100000"/>
              <a:buFont typeface="Arial"/>
              <a:buChar char="•"/>
              <a:defRPr/>
            </a:pPr>
            <a:r>
              <a:rPr lang="en-US" sz="1200">
                <a:solidFill>
                  <a:srgbClr val="313131"/>
                </a:solidFill>
              </a:rPr>
              <a:t>Significant reduction in manual efforts and uncertainty in the server load management</a:t>
            </a:r>
            <a:endParaRPr kumimoji="0" lang="en-US" sz="1200" b="0" i="0" u="none" strike="noStrike" kern="1200" cap="none" spc="0" normalizeH="0" baseline="0" noProof="0">
              <a:ln>
                <a:noFill/>
              </a:ln>
              <a:solidFill>
                <a:srgbClr val="313131"/>
              </a:solidFill>
              <a:effectLst/>
              <a:uLnTx/>
              <a:uFillTx/>
              <a:latin typeface="Open Sans"/>
              <a:ea typeface="+mn-ea"/>
              <a:cs typeface="+mn-cs"/>
            </a:endParaRPr>
          </a:p>
          <a:p>
            <a:pPr marL="203200" lvl="0" indent="-203200">
              <a:spcBef>
                <a:spcPts val="600"/>
              </a:spcBef>
              <a:buSzPct val="100000"/>
              <a:buFont typeface="Arial"/>
              <a:buChar char="•"/>
              <a:defRPr/>
            </a:pPr>
            <a:r>
              <a:rPr lang="en-US" sz="1200">
                <a:solidFill>
                  <a:srgbClr val="313131"/>
                </a:solidFill>
              </a:rPr>
              <a:t>Metadata driven and configurable for similar scenarios and Scalable</a:t>
            </a:r>
            <a:endParaRPr kumimoji="0" lang="en-US" sz="1200" b="0" i="0" u="none" strike="noStrike" kern="1200" cap="none" spc="0" normalizeH="0" baseline="0" noProof="0">
              <a:ln>
                <a:noFill/>
              </a:ln>
              <a:solidFill>
                <a:srgbClr val="313131"/>
              </a:solidFill>
              <a:effectLst/>
              <a:uLnTx/>
              <a:uFillTx/>
              <a:latin typeface="Open Sans"/>
              <a:ea typeface="+mn-ea"/>
              <a:cs typeface="+mn-cs"/>
            </a:endParaRPr>
          </a:p>
          <a:p>
            <a:pPr marL="203200" lvl="0" indent="-203200">
              <a:spcBef>
                <a:spcPts val="600"/>
              </a:spcBef>
              <a:buSzPct val="100000"/>
              <a:buFont typeface="Arial"/>
              <a:buChar char="•"/>
              <a:defRPr/>
            </a:pPr>
            <a:r>
              <a:rPr kumimoji="0" lang="en-US" sz="1200" b="0" i="0" u="none" strike="noStrike" kern="1200" cap="none" spc="0" normalizeH="0" baseline="0" noProof="0">
                <a:ln>
                  <a:noFill/>
                </a:ln>
                <a:solidFill>
                  <a:srgbClr val="313131"/>
                </a:solidFill>
                <a:effectLst/>
                <a:uLnTx/>
                <a:uFillTx/>
                <a:latin typeface="Open Sans"/>
                <a:ea typeface="+mn-ea"/>
                <a:cs typeface="+mn-cs"/>
              </a:rPr>
              <a:t>Reusable </a:t>
            </a:r>
            <a:r>
              <a:rPr lang="en-US" sz="1200">
                <a:solidFill>
                  <a:srgbClr val="313131"/>
                </a:solidFill>
              </a:rPr>
              <a:t>- Subroutine (Code) can accommodate any Input Schema</a:t>
            </a:r>
          </a:p>
          <a:p>
            <a:pPr lvl="0">
              <a:spcBef>
                <a:spcPts val="600"/>
              </a:spcBef>
              <a:buSzPct val="100000"/>
              <a:defRPr/>
            </a:pPr>
            <a:endParaRPr kumimoji="0" lang="en-US" sz="1200" b="0" i="0" u="none" strike="noStrike" kern="1200" cap="none" spc="0" normalizeH="0" baseline="0" noProof="0">
              <a:ln>
                <a:noFill/>
              </a:ln>
              <a:solidFill>
                <a:srgbClr val="313131"/>
              </a:solidFill>
              <a:effectLst/>
              <a:uLnTx/>
              <a:uFillTx/>
              <a:latin typeface="Open Sans"/>
              <a:ea typeface="+mn-ea"/>
              <a:cs typeface="+mn-cs"/>
            </a:endParaRPr>
          </a:p>
        </p:txBody>
      </p:sp>
      <p:sp>
        <p:nvSpPr>
          <p:cNvPr id="22" name="TextBox 21">
            <a:extLst>
              <a:ext uri="{FF2B5EF4-FFF2-40B4-BE49-F238E27FC236}">
                <a16:creationId xmlns:a16="http://schemas.microsoft.com/office/drawing/2014/main" id="{51CCCBEF-0B3C-4861-B896-EC01CF95D982}"/>
              </a:ext>
            </a:extLst>
          </p:cNvPr>
          <p:cNvSpPr txBox="1"/>
          <p:nvPr/>
        </p:nvSpPr>
        <p:spPr>
          <a:xfrm>
            <a:off x="6890862" y="1567601"/>
            <a:ext cx="2497532" cy="1892826"/>
          </a:xfrm>
          <a:prstGeom prst="rect">
            <a:avLst/>
          </a:prstGeom>
          <a:noFill/>
        </p:spPr>
        <p:txBody>
          <a:bodyPr wrap="square" lIns="0" tIns="0" rIns="0" bIns="0" rtlCol="0">
            <a:spAutoFit/>
          </a:bodyPr>
          <a:lstStyle/>
          <a:p>
            <a:pPr marL="203200" lvl="0" indent="-203200">
              <a:spcBef>
                <a:spcPts val="600"/>
              </a:spcBef>
              <a:buSzPct val="100000"/>
              <a:buFont typeface="Arial"/>
              <a:buChar char="•"/>
              <a:defRPr/>
            </a:pPr>
            <a:r>
              <a:rPr lang="en-US" sz="1200">
                <a:solidFill>
                  <a:srgbClr val="313131"/>
                </a:solidFill>
              </a:rPr>
              <a:t>Can reduce manual effort by 70% to 80% given in core Design, Code, Testing, Deployment and Maintenance phase of a project</a:t>
            </a:r>
          </a:p>
          <a:p>
            <a:pPr marL="203200" lvl="0" indent="-203200">
              <a:spcBef>
                <a:spcPts val="600"/>
              </a:spcBef>
              <a:buSzPct val="100000"/>
              <a:buFont typeface="Arial"/>
              <a:buChar char="•"/>
              <a:defRPr/>
            </a:pPr>
            <a:r>
              <a:rPr lang="en-US" sz="1200">
                <a:solidFill>
                  <a:srgbClr val="313131"/>
                </a:solidFill>
              </a:rPr>
              <a:t>Resource Utilization</a:t>
            </a:r>
            <a:endParaRPr kumimoji="0" lang="en-US" sz="1200" b="0" i="0" u="none" strike="noStrike" kern="1200" cap="none" spc="0" normalizeH="0" baseline="0" noProof="0">
              <a:ln>
                <a:noFill/>
              </a:ln>
              <a:solidFill>
                <a:srgbClr val="313131"/>
              </a:solidFill>
              <a:effectLst/>
              <a:uLnTx/>
              <a:uFillTx/>
              <a:latin typeface="Open Sans"/>
              <a:ea typeface="+mn-ea"/>
              <a:cs typeface="+mn-cs"/>
            </a:endParaRPr>
          </a:p>
          <a:p>
            <a:pPr marL="203200" lvl="0" indent="-203200">
              <a:spcBef>
                <a:spcPts val="600"/>
              </a:spcBef>
              <a:buSzPct val="100000"/>
              <a:buFont typeface="Arial"/>
              <a:buChar char="•"/>
              <a:defRPr/>
            </a:pPr>
            <a:r>
              <a:rPr lang="en-US" sz="1200">
                <a:solidFill>
                  <a:srgbClr val="313131"/>
                </a:solidFill>
              </a:rPr>
              <a:t>Data ingestion at speed and scale</a:t>
            </a:r>
            <a:endParaRPr kumimoji="0" lang="en-US" sz="1200" b="0" i="0" u="none" strike="noStrike" kern="1200" cap="none" spc="0" normalizeH="0" baseline="0" noProof="0">
              <a:ln>
                <a:noFill/>
              </a:ln>
              <a:solidFill>
                <a:srgbClr val="313131"/>
              </a:solidFill>
              <a:effectLst/>
              <a:uLnTx/>
              <a:uFillTx/>
              <a:latin typeface="Open Sans"/>
              <a:ea typeface="+mn-ea"/>
              <a:cs typeface="+mn-cs"/>
            </a:endParaRPr>
          </a:p>
          <a:p>
            <a:pPr marL="203200" lvl="0" indent="-203200">
              <a:spcBef>
                <a:spcPts val="600"/>
              </a:spcBef>
              <a:buSzPct val="100000"/>
              <a:buFont typeface="Arial"/>
              <a:buChar char="•"/>
              <a:defRPr/>
            </a:pPr>
            <a:r>
              <a:rPr lang="en-US" sz="1200">
                <a:solidFill>
                  <a:srgbClr val="313131"/>
                </a:solidFill>
              </a:rPr>
              <a:t>Improved operational efficiency</a:t>
            </a:r>
          </a:p>
        </p:txBody>
      </p:sp>
      <p:pic>
        <p:nvPicPr>
          <p:cNvPr id="4" name="Graphic 3" descr="Checklist RTL">
            <a:extLst>
              <a:ext uri="{FF2B5EF4-FFF2-40B4-BE49-F238E27FC236}">
                <a16:creationId xmlns:a16="http://schemas.microsoft.com/office/drawing/2014/main" id="{00370039-6B78-4D77-B3E6-CB46408492E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54800" y="1115198"/>
            <a:ext cx="287450" cy="287450"/>
          </a:xfrm>
          <a:prstGeom prst="rect">
            <a:avLst/>
          </a:prstGeom>
        </p:spPr>
      </p:pic>
      <p:cxnSp>
        <p:nvCxnSpPr>
          <p:cNvPr id="26" name="Straight Connector 25">
            <a:extLst>
              <a:ext uri="{FF2B5EF4-FFF2-40B4-BE49-F238E27FC236}">
                <a16:creationId xmlns:a16="http://schemas.microsoft.com/office/drawing/2014/main" id="{F0C5BB0C-8ACF-4D30-A0C6-60421D786E20}"/>
              </a:ext>
            </a:extLst>
          </p:cNvPr>
          <p:cNvCxnSpPr>
            <a:cxnSpLocks/>
          </p:cNvCxnSpPr>
          <p:nvPr/>
        </p:nvCxnSpPr>
        <p:spPr>
          <a:xfrm flipV="1">
            <a:off x="665321" y="3736639"/>
            <a:ext cx="11287983" cy="10913"/>
          </a:xfrm>
          <a:prstGeom prst="line">
            <a:avLst/>
          </a:prstGeom>
          <a:ln>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47" name="Text Placeholder 12">
            <a:extLst>
              <a:ext uri="{FF2B5EF4-FFF2-40B4-BE49-F238E27FC236}">
                <a16:creationId xmlns:a16="http://schemas.microsoft.com/office/drawing/2014/main" id="{CA4F6421-35FA-440A-89F7-6838B506E6EE}"/>
              </a:ext>
            </a:extLst>
          </p:cNvPr>
          <p:cNvSpPr txBox="1">
            <a:spLocks/>
          </p:cNvSpPr>
          <p:nvPr/>
        </p:nvSpPr>
        <p:spPr>
          <a:xfrm>
            <a:off x="1017372" y="1131403"/>
            <a:ext cx="1068599"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2B5E5">
                    <a:lumMod val="75000"/>
                  </a:srgbClr>
                </a:solidFill>
                <a:effectLst/>
                <a:uLnTx/>
                <a:uFillTx/>
                <a:latin typeface="Open Sans"/>
                <a:ea typeface="+mn-ea"/>
                <a:cs typeface="Arial"/>
              </a:rPr>
              <a:t>DFTE</a:t>
            </a:r>
          </a:p>
        </p:txBody>
      </p:sp>
      <p:pic>
        <p:nvPicPr>
          <p:cNvPr id="10" name="Graphic 9" descr="Rocket">
            <a:extLst>
              <a:ext uri="{FF2B5EF4-FFF2-40B4-BE49-F238E27FC236}">
                <a16:creationId xmlns:a16="http://schemas.microsoft.com/office/drawing/2014/main" id="{4997F7EF-5E67-43FD-A995-12703ABFB0B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5321" y="1077417"/>
            <a:ext cx="367528" cy="367528"/>
          </a:xfrm>
          <a:prstGeom prst="rect">
            <a:avLst/>
          </a:prstGeom>
        </p:spPr>
      </p:pic>
      <p:sp>
        <p:nvSpPr>
          <p:cNvPr id="31" name="Title 1">
            <a:extLst>
              <a:ext uri="{FF2B5EF4-FFF2-40B4-BE49-F238E27FC236}">
                <a16:creationId xmlns:a16="http://schemas.microsoft.com/office/drawing/2014/main" id="{9BF9B609-6EFE-45E9-AFB2-1F877709C508}"/>
              </a:ext>
            </a:extLst>
          </p:cNvPr>
          <p:cNvSpPr txBox="1">
            <a:spLocks/>
          </p:cNvSpPr>
          <p:nvPr/>
        </p:nvSpPr>
        <p:spPr bwMode="gray">
          <a:xfrm>
            <a:off x="457200" y="180509"/>
            <a:ext cx="11188700" cy="334101"/>
          </a:xfrm>
          <a:prstGeom prst="rect">
            <a:avLst/>
          </a:prstGeom>
        </p:spPr>
        <p:txBody>
          <a:bodyPr vert="horz" lIns="0" tIns="0" rIns="0" bIns="0" rtlCol="0" anchor="t" anchorCtr="0">
            <a:noAutofit/>
          </a:bodyPr>
          <a:lstStyle>
            <a:lvl1pPr algn="l" defTabSz="1219170" rtl="0" eaLnBrk="1" latinLnBrk="0" hangingPunct="1">
              <a:lnSpc>
                <a:spcPct val="90000"/>
              </a:lnSpc>
              <a:spcBef>
                <a:spcPct val="0"/>
              </a:spcBef>
              <a:buNone/>
              <a:defRPr sz="2000" kern="1200">
                <a:solidFill>
                  <a:schemeClr val="tx1"/>
                </a:solidFill>
                <a:latin typeface="+mj-lt"/>
                <a:ea typeface="+mj-ea"/>
                <a:cs typeface="+mj-cs"/>
              </a:defRPr>
            </a:lvl1pPr>
          </a:lstStyle>
          <a:p>
            <a:r>
              <a:rPr lang="en-US" sz="2800" spc="-75"/>
              <a:t>DFTEs / Accelerators</a:t>
            </a:r>
            <a:endParaRPr lang="en-US" sz="2800" spc="-75">
              <a:latin typeface="+mn-lt"/>
            </a:endParaRPr>
          </a:p>
        </p:txBody>
      </p:sp>
      <p:sp>
        <p:nvSpPr>
          <p:cNvPr id="33" name="Text Placeholder 4">
            <a:extLst>
              <a:ext uri="{FF2B5EF4-FFF2-40B4-BE49-F238E27FC236}">
                <a16:creationId xmlns:a16="http://schemas.microsoft.com/office/drawing/2014/main" id="{CEB3AD4D-A906-4C47-8776-596BDB846EDD}"/>
              </a:ext>
            </a:extLst>
          </p:cNvPr>
          <p:cNvSpPr txBox="1">
            <a:spLocks/>
          </p:cNvSpPr>
          <p:nvPr>
            <p:custDataLst>
              <p:tags r:id="rId1"/>
            </p:custDataLst>
          </p:nvPr>
        </p:nvSpPr>
        <p:spPr>
          <a:xfrm>
            <a:off x="457200" y="640080"/>
            <a:ext cx="11376145" cy="307777"/>
          </a:xfrm>
          <a:prstGeom prst="rect">
            <a:avLst/>
          </a:prstGeom>
        </p:spPr>
        <p:txBody>
          <a:bodyPr wrap="square">
            <a:spAutoFit/>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defRPr/>
            </a:pPr>
            <a:r>
              <a:rPr lang="en-US" sz="1400" dirty="0"/>
              <a:t>Reusable cloud-based Tools, Accelerators and Utilities developed by Deloitte for rapid and quality deliverables</a:t>
            </a:r>
          </a:p>
        </p:txBody>
      </p:sp>
      <p:sp>
        <p:nvSpPr>
          <p:cNvPr id="29" name="TextBox 28">
            <a:extLst>
              <a:ext uri="{FF2B5EF4-FFF2-40B4-BE49-F238E27FC236}">
                <a16:creationId xmlns:a16="http://schemas.microsoft.com/office/drawing/2014/main" id="{1514F2D6-15E7-432F-99B4-A923BA7B56A4}"/>
              </a:ext>
            </a:extLst>
          </p:cNvPr>
          <p:cNvSpPr txBox="1"/>
          <p:nvPr/>
        </p:nvSpPr>
        <p:spPr>
          <a:xfrm>
            <a:off x="9554800" y="1535671"/>
            <a:ext cx="2322817" cy="815608"/>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Incremental Data Consumption using </a:t>
            </a:r>
            <a:r>
              <a:rPr lang="en-US" sz="1200" dirty="0" err="1">
                <a:solidFill>
                  <a:srgbClr val="313131"/>
                </a:solidFill>
              </a:rPr>
              <a:t>databricks</a:t>
            </a:r>
            <a:endParaRPr lang="en-US" sz="1200" dirty="0">
              <a:solidFill>
                <a:srgbClr val="313131"/>
              </a:solidFill>
            </a:endParaRPr>
          </a:p>
          <a:p>
            <a:pPr marL="203200" indent="-203200">
              <a:spcBef>
                <a:spcPts val="600"/>
              </a:spcBef>
              <a:buSzPct val="100000"/>
              <a:buFont typeface="Arial"/>
              <a:buChar char="•"/>
            </a:pPr>
            <a:r>
              <a:rPr lang="en-US" sz="1200" dirty="0">
                <a:solidFill>
                  <a:srgbClr val="313131"/>
                </a:solidFill>
              </a:rPr>
              <a:t>Robust </a:t>
            </a:r>
            <a:r>
              <a:rPr lang="en-US" sz="1200">
                <a:solidFill>
                  <a:srgbClr val="313131"/>
                </a:solidFill>
              </a:rPr>
              <a:t>DQ Framework</a:t>
            </a:r>
          </a:p>
        </p:txBody>
      </p:sp>
      <p:cxnSp>
        <p:nvCxnSpPr>
          <p:cNvPr id="25" name="Straight Connector 24">
            <a:extLst>
              <a:ext uri="{FF2B5EF4-FFF2-40B4-BE49-F238E27FC236}">
                <a16:creationId xmlns:a16="http://schemas.microsoft.com/office/drawing/2014/main" id="{E40845C9-4B92-4E18-9BE8-F09F28A94C15}"/>
              </a:ext>
            </a:extLst>
          </p:cNvPr>
          <p:cNvCxnSpPr>
            <a:cxnSpLocks/>
          </p:cNvCxnSpPr>
          <p:nvPr/>
        </p:nvCxnSpPr>
        <p:spPr>
          <a:xfrm flipV="1">
            <a:off x="665321" y="3736639"/>
            <a:ext cx="11287983" cy="10913"/>
          </a:xfrm>
          <a:prstGeom prst="line">
            <a:avLst/>
          </a:prstGeom>
          <a:ln>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7BF3D2F-D16E-4850-B621-43DFA03B7C71}"/>
              </a:ext>
            </a:extLst>
          </p:cNvPr>
          <p:cNvCxnSpPr>
            <a:cxnSpLocks/>
          </p:cNvCxnSpPr>
          <p:nvPr/>
        </p:nvCxnSpPr>
        <p:spPr>
          <a:xfrm flipV="1">
            <a:off x="665321" y="3736639"/>
            <a:ext cx="11287983" cy="10913"/>
          </a:xfrm>
          <a:prstGeom prst="line">
            <a:avLst/>
          </a:prstGeom>
          <a:ln>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BBA864A-F5E8-42C9-AEA1-EACA625A65DA}"/>
              </a:ext>
            </a:extLst>
          </p:cNvPr>
          <p:cNvCxnSpPr>
            <a:cxnSpLocks/>
          </p:cNvCxnSpPr>
          <p:nvPr/>
        </p:nvCxnSpPr>
        <p:spPr>
          <a:xfrm flipV="1">
            <a:off x="665321" y="3736639"/>
            <a:ext cx="11287983" cy="10913"/>
          </a:xfrm>
          <a:prstGeom prst="line">
            <a:avLst/>
          </a:prstGeom>
          <a:ln>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C95D3B0-B37B-4BDD-BDB8-5FF8D4BC6B07}"/>
              </a:ext>
            </a:extLst>
          </p:cNvPr>
          <p:cNvSpPr txBox="1"/>
          <p:nvPr/>
        </p:nvSpPr>
        <p:spPr>
          <a:xfrm>
            <a:off x="788585" y="5149296"/>
            <a:ext cx="1126603" cy="215444"/>
          </a:xfrm>
          <a:prstGeom prst="rect">
            <a:avLst/>
          </a:prstGeom>
          <a:noFill/>
        </p:spPr>
        <p:txBody>
          <a:bodyPr wrap="square" lIns="0" tIns="0" rIns="0" bIns="0" rtlCol="0">
            <a:spAutoFit/>
          </a:bodyPr>
          <a:lstStyle/>
          <a:p>
            <a:pPr algn="ctr">
              <a:spcBef>
                <a:spcPts val="600"/>
              </a:spcBef>
              <a:buSzPct val="100000"/>
            </a:pPr>
            <a:r>
              <a:rPr lang="en-US" sz="1400" b="1">
                <a:solidFill>
                  <a:srgbClr val="313131"/>
                </a:solidFill>
              </a:rPr>
              <a:t>AAS Utilities</a:t>
            </a:r>
          </a:p>
        </p:txBody>
      </p:sp>
      <p:sp>
        <p:nvSpPr>
          <p:cNvPr id="34" name="TextBox 33">
            <a:extLst>
              <a:ext uri="{FF2B5EF4-FFF2-40B4-BE49-F238E27FC236}">
                <a16:creationId xmlns:a16="http://schemas.microsoft.com/office/drawing/2014/main" id="{6036ED27-4DEE-4E46-A6BB-422E7740AE2D}"/>
              </a:ext>
            </a:extLst>
          </p:cNvPr>
          <p:cNvSpPr txBox="1"/>
          <p:nvPr/>
        </p:nvSpPr>
        <p:spPr>
          <a:xfrm>
            <a:off x="2213644" y="3938280"/>
            <a:ext cx="2269075" cy="2739211"/>
          </a:xfrm>
          <a:prstGeom prst="rect">
            <a:avLst/>
          </a:prstGeom>
          <a:noFill/>
        </p:spPr>
        <p:txBody>
          <a:bodyPr wrap="square" lIns="0" tIns="0" rIns="0" bIns="0" rtlCol="0">
            <a:spAutoFit/>
          </a:bodyPr>
          <a:lstStyle/>
          <a:p>
            <a:pPr marL="171450" indent="-171450">
              <a:spcBef>
                <a:spcPts val="600"/>
              </a:spcBef>
              <a:buSzPct val="100000"/>
              <a:buFont typeface="Arial" panose="020B0604020202020204" pitchFamily="34" charset="0"/>
              <a:buChar char="•"/>
            </a:pPr>
            <a:r>
              <a:rPr lang="en-US" sz="1200">
                <a:solidFill>
                  <a:srgbClr val="313131"/>
                </a:solidFill>
              </a:rPr>
              <a:t>Optimized and automated utility for Azure Analysis services to create enterprise-grade data models in the cloud</a:t>
            </a:r>
          </a:p>
          <a:p>
            <a:pPr marL="171450" indent="-171450">
              <a:spcBef>
                <a:spcPts val="600"/>
              </a:spcBef>
              <a:buSzPct val="100000"/>
              <a:buFont typeface="Arial" panose="020B0604020202020204" pitchFamily="34" charset="0"/>
              <a:buChar char="•"/>
            </a:pPr>
            <a:r>
              <a:rPr lang="en-US" sz="1200">
                <a:solidFill>
                  <a:srgbClr val="313131"/>
                </a:solidFill>
              </a:rPr>
              <a:t>Azure AAS Utility is an Automated framework for  automating the process of scheduled refresh of AAS Model objects</a:t>
            </a:r>
          </a:p>
          <a:p>
            <a:pPr marL="171450" indent="-171450">
              <a:spcBef>
                <a:spcPts val="600"/>
              </a:spcBef>
              <a:buSzPct val="100000"/>
              <a:buFont typeface="Arial" panose="020B0604020202020204" pitchFamily="34" charset="0"/>
              <a:buChar char="•"/>
            </a:pPr>
            <a:r>
              <a:rPr lang="en-US" sz="1200">
                <a:solidFill>
                  <a:srgbClr val="313131"/>
                </a:solidFill>
              </a:rPr>
              <a:t>Auto Back up and Restore and Auto Scale up/down of Azure Analysis services based on the Business hours.</a:t>
            </a:r>
          </a:p>
        </p:txBody>
      </p:sp>
      <p:sp>
        <p:nvSpPr>
          <p:cNvPr id="35" name="TextBox 34">
            <a:extLst>
              <a:ext uri="{FF2B5EF4-FFF2-40B4-BE49-F238E27FC236}">
                <a16:creationId xmlns:a16="http://schemas.microsoft.com/office/drawing/2014/main" id="{9A6B0375-C240-4C6B-BD33-35E9CE2B0B37}"/>
              </a:ext>
            </a:extLst>
          </p:cNvPr>
          <p:cNvSpPr txBox="1"/>
          <p:nvPr/>
        </p:nvSpPr>
        <p:spPr>
          <a:xfrm>
            <a:off x="4564275" y="3931473"/>
            <a:ext cx="2193629" cy="2562240"/>
          </a:xfrm>
          <a:prstGeom prst="rect">
            <a:avLst/>
          </a:prstGeom>
          <a:noFill/>
        </p:spPr>
        <p:txBody>
          <a:bodyPr wrap="square" lIns="0" tIns="0" rIns="0" bIns="0" rtlCol="0">
            <a:spAutoFit/>
          </a:bodyPr>
          <a:lstStyle/>
          <a:p>
            <a:pPr marL="171450" indent="-171450" defTabSz="831230">
              <a:spcAft>
                <a:spcPts val="909"/>
              </a:spcAft>
              <a:buFont typeface="Arial" panose="020B0604020202020204" pitchFamily="34" charset="0"/>
              <a:buChar char="•"/>
            </a:pPr>
            <a:r>
              <a:rPr lang="en-US" sz="1200">
                <a:solidFill>
                  <a:srgbClr val="313131"/>
                </a:solidFill>
              </a:rPr>
              <a:t>Automatic scale up and down</a:t>
            </a:r>
          </a:p>
          <a:p>
            <a:pPr marL="171450" indent="-171450" defTabSz="831230">
              <a:spcAft>
                <a:spcPts val="909"/>
              </a:spcAft>
              <a:buFont typeface="Arial" panose="020B0604020202020204" pitchFamily="34" charset="0"/>
              <a:buChar char="•"/>
            </a:pPr>
            <a:r>
              <a:rPr lang="en-US" sz="1200">
                <a:solidFill>
                  <a:srgbClr val="313131"/>
                </a:solidFill>
              </a:rPr>
              <a:t>Automated model refresh with input parameters using secure data gateway</a:t>
            </a:r>
          </a:p>
          <a:p>
            <a:pPr marL="171450" indent="-171450" defTabSz="831230">
              <a:spcAft>
                <a:spcPts val="909"/>
              </a:spcAft>
              <a:buFont typeface="Arial" panose="020B0604020202020204" pitchFamily="34" charset="0"/>
              <a:buChar char="•"/>
            </a:pPr>
            <a:r>
              <a:rPr lang="en-US" sz="1200">
                <a:solidFill>
                  <a:srgbClr val="313131"/>
                </a:solidFill>
              </a:rPr>
              <a:t>Easily restore and backup up on request</a:t>
            </a:r>
          </a:p>
          <a:p>
            <a:pPr marL="171450" indent="-171450" defTabSz="831230">
              <a:spcAft>
                <a:spcPts val="909"/>
              </a:spcAft>
              <a:buFont typeface="Arial" panose="020B0604020202020204" pitchFamily="34" charset="0"/>
              <a:buChar char="•"/>
            </a:pPr>
            <a:r>
              <a:rPr lang="en-US" sz="1200">
                <a:solidFill>
                  <a:srgbClr val="313131"/>
                </a:solidFill>
              </a:rPr>
              <a:t>Cross region replication gives the redundancy of data and faster query response, if user base is across different regions</a:t>
            </a:r>
          </a:p>
        </p:txBody>
      </p:sp>
      <p:sp>
        <p:nvSpPr>
          <p:cNvPr id="36" name="TextBox 35">
            <a:extLst>
              <a:ext uri="{FF2B5EF4-FFF2-40B4-BE49-F238E27FC236}">
                <a16:creationId xmlns:a16="http://schemas.microsoft.com/office/drawing/2014/main" id="{6999D27E-70FA-490A-B3FD-C08A390C9627}"/>
              </a:ext>
            </a:extLst>
          </p:cNvPr>
          <p:cNvSpPr txBox="1"/>
          <p:nvPr/>
        </p:nvSpPr>
        <p:spPr>
          <a:xfrm>
            <a:off x="6848546" y="3931473"/>
            <a:ext cx="2615612" cy="2708434"/>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Resource Optimization - Scale resources to match your business needs </a:t>
            </a:r>
          </a:p>
          <a:p>
            <a:pPr marL="203200" indent="-203200">
              <a:spcBef>
                <a:spcPts val="600"/>
              </a:spcBef>
              <a:buSzPct val="100000"/>
              <a:buFont typeface="Arial"/>
              <a:buChar char="•"/>
            </a:pPr>
            <a:r>
              <a:rPr lang="en-US" sz="1200">
                <a:solidFill>
                  <a:srgbClr val="313131"/>
                </a:solidFill>
              </a:rPr>
              <a:t>Process Efficiency – Accelerates query response for multiple region user base by functionality of cross region replication</a:t>
            </a:r>
          </a:p>
          <a:p>
            <a:pPr marL="203200" indent="-203200">
              <a:spcBef>
                <a:spcPts val="600"/>
              </a:spcBef>
              <a:buSzPct val="100000"/>
              <a:buFont typeface="Arial"/>
              <a:buChar char="•"/>
            </a:pPr>
            <a:r>
              <a:rPr lang="en-US" sz="1200">
                <a:solidFill>
                  <a:srgbClr val="313131"/>
                </a:solidFill>
              </a:rPr>
              <a:t>Optimized backup – Based on business hours auto backup and restores auto scale of Azure analytics services</a:t>
            </a:r>
          </a:p>
          <a:p>
            <a:pPr marL="203200" indent="-203200">
              <a:spcBef>
                <a:spcPts val="600"/>
              </a:spcBef>
              <a:buSzPct val="100000"/>
              <a:buFont typeface="Arial"/>
              <a:buChar char="•"/>
            </a:pPr>
            <a:endParaRPr lang="en-US" sz="1200">
              <a:solidFill>
                <a:srgbClr val="313131"/>
              </a:solidFill>
            </a:endParaRPr>
          </a:p>
          <a:p>
            <a:pPr marL="203200" indent="-203200">
              <a:spcBef>
                <a:spcPts val="600"/>
              </a:spcBef>
              <a:buSzPct val="100000"/>
              <a:buFont typeface="Arial"/>
              <a:buChar char="•"/>
            </a:pPr>
            <a:endParaRPr lang="en-US" sz="1200">
              <a:solidFill>
                <a:srgbClr val="313131"/>
              </a:solidFill>
            </a:endParaRPr>
          </a:p>
        </p:txBody>
      </p:sp>
      <p:sp>
        <p:nvSpPr>
          <p:cNvPr id="37" name="TextBox 36">
            <a:extLst>
              <a:ext uri="{FF2B5EF4-FFF2-40B4-BE49-F238E27FC236}">
                <a16:creationId xmlns:a16="http://schemas.microsoft.com/office/drawing/2014/main" id="{6CFE3FA2-43A0-448F-888C-26845319D981}"/>
              </a:ext>
            </a:extLst>
          </p:cNvPr>
          <p:cNvSpPr txBox="1"/>
          <p:nvPr/>
        </p:nvSpPr>
        <p:spPr>
          <a:xfrm>
            <a:off x="9554800" y="3931473"/>
            <a:ext cx="2211147" cy="1600438"/>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Enterprise grade data models creation</a:t>
            </a:r>
          </a:p>
          <a:p>
            <a:pPr marL="203200" indent="-203200">
              <a:spcBef>
                <a:spcPts val="600"/>
              </a:spcBef>
              <a:buSzPct val="100000"/>
              <a:buFont typeface="Arial"/>
              <a:buChar char="•"/>
            </a:pPr>
            <a:r>
              <a:rPr lang="en-US" sz="1200" dirty="0">
                <a:solidFill>
                  <a:srgbClr val="313131"/>
                </a:solidFill>
              </a:rPr>
              <a:t>Automate AAS model objects refresh process</a:t>
            </a:r>
          </a:p>
          <a:p>
            <a:pPr marL="203200" indent="-203200">
              <a:spcBef>
                <a:spcPts val="600"/>
              </a:spcBef>
              <a:buSzPct val="100000"/>
              <a:buFont typeface="Arial"/>
              <a:buChar char="•"/>
            </a:pPr>
            <a:r>
              <a:rPr lang="en-US" sz="1200" dirty="0">
                <a:solidFill>
                  <a:srgbClr val="313131"/>
                </a:solidFill>
              </a:rPr>
              <a:t>Auto Back up &amp; restore</a:t>
            </a:r>
          </a:p>
          <a:p>
            <a:pPr marL="203200" indent="-203200">
              <a:spcBef>
                <a:spcPts val="600"/>
              </a:spcBef>
              <a:buSzPct val="100000"/>
              <a:buFont typeface="Arial"/>
              <a:buChar char="•"/>
            </a:pPr>
            <a:r>
              <a:rPr lang="en-US" sz="1200" dirty="0">
                <a:solidFill>
                  <a:srgbClr val="313131"/>
                </a:solidFill>
              </a:rPr>
              <a:t>Resource optimization</a:t>
            </a:r>
          </a:p>
          <a:p>
            <a:pPr marL="203200" indent="-203200">
              <a:spcBef>
                <a:spcPts val="600"/>
              </a:spcBef>
              <a:buSzPct val="100000"/>
              <a:buFont typeface="Arial"/>
              <a:buChar char="•"/>
            </a:pPr>
            <a:endParaRPr lang="en-US" sz="1200" dirty="0">
              <a:solidFill>
                <a:srgbClr val="313131"/>
              </a:solidFill>
            </a:endParaRPr>
          </a:p>
        </p:txBody>
      </p:sp>
    </p:spTree>
    <p:extLst>
      <p:ext uri="{BB962C8B-B14F-4D97-AF65-F5344CB8AC3E}">
        <p14:creationId xmlns:p14="http://schemas.microsoft.com/office/powerpoint/2010/main" val="418076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ollar">
            <a:extLst>
              <a:ext uri="{FF2B5EF4-FFF2-40B4-BE49-F238E27FC236}">
                <a16:creationId xmlns:a16="http://schemas.microsoft.com/office/drawing/2014/main" id="{838A87CF-634F-49F3-8E19-C166AE2DC49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13365" y="1089550"/>
            <a:ext cx="272346" cy="272346"/>
          </a:xfrm>
          <a:prstGeom prst="rect">
            <a:avLst/>
          </a:prstGeom>
        </p:spPr>
      </p:pic>
      <p:pic>
        <p:nvPicPr>
          <p:cNvPr id="5" name="Graphic 4" descr="Clipboard">
            <a:extLst>
              <a:ext uri="{FF2B5EF4-FFF2-40B4-BE49-F238E27FC236}">
                <a16:creationId xmlns:a16="http://schemas.microsoft.com/office/drawing/2014/main" id="{7300D084-B7B7-4250-877B-1FF94424741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26624" y="1059725"/>
            <a:ext cx="323717" cy="323717"/>
          </a:xfrm>
          <a:prstGeom prst="rect">
            <a:avLst/>
          </a:prstGeom>
        </p:spPr>
      </p:pic>
      <p:sp>
        <p:nvSpPr>
          <p:cNvPr id="50" name="Text Placeholder 12">
            <a:extLst>
              <a:ext uri="{FF2B5EF4-FFF2-40B4-BE49-F238E27FC236}">
                <a16:creationId xmlns:a16="http://schemas.microsoft.com/office/drawing/2014/main" id="{F6824FCA-56ED-4892-B3DC-D527D286915E}"/>
              </a:ext>
            </a:extLst>
          </p:cNvPr>
          <p:cNvSpPr txBox="1">
            <a:spLocks/>
          </p:cNvSpPr>
          <p:nvPr/>
        </p:nvSpPr>
        <p:spPr>
          <a:xfrm>
            <a:off x="2840376" y="1125814"/>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0097A9"/>
                </a:solidFill>
                <a:effectLst/>
                <a:uLnTx/>
                <a:uFillTx/>
                <a:latin typeface="Open Sans"/>
                <a:ea typeface="+mn-ea"/>
                <a:cs typeface="Arial"/>
              </a:rPr>
              <a:t>Definition</a:t>
            </a:r>
          </a:p>
        </p:txBody>
      </p:sp>
      <p:sp>
        <p:nvSpPr>
          <p:cNvPr id="51" name="Text Placeholder 12">
            <a:extLst>
              <a:ext uri="{FF2B5EF4-FFF2-40B4-BE49-F238E27FC236}">
                <a16:creationId xmlns:a16="http://schemas.microsoft.com/office/drawing/2014/main" id="{AF4DFB5C-4CBC-476F-9183-02678FF7F5BC}"/>
              </a:ext>
            </a:extLst>
          </p:cNvPr>
          <p:cNvSpPr txBox="1">
            <a:spLocks/>
          </p:cNvSpPr>
          <p:nvPr/>
        </p:nvSpPr>
        <p:spPr>
          <a:xfrm>
            <a:off x="5285494" y="1125815"/>
            <a:ext cx="843597" cy="219291"/>
          </a:xfrm>
          <a:prstGeom prst="rect">
            <a:avLst/>
          </a:prstGeom>
          <a:solidFill>
            <a:schemeClr val="bg1"/>
          </a:solidFill>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FC2B4"/>
                </a:solidFill>
                <a:effectLst/>
                <a:uLnTx/>
                <a:uFillTx/>
                <a:latin typeface="Open Sans"/>
                <a:ea typeface="+mn-ea"/>
                <a:cs typeface="Arial"/>
              </a:rPr>
              <a:t>Features</a:t>
            </a:r>
          </a:p>
        </p:txBody>
      </p:sp>
      <p:pic>
        <p:nvPicPr>
          <p:cNvPr id="8" name="Graphic 7" descr="Classroom">
            <a:extLst>
              <a:ext uri="{FF2B5EF4-FFF2-40B4-BE49-F238E27FC236}">
                <a16:creationId xmlns:a16="http://schemas.microsoft.com/office/drawing/2014/main" id="{050D01E7-E809-4866-AFBD-945A6D135DB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37378" y="1069626"/>
            <a:ext cx="375319" cy="375319"/>
          </a:xfrm>
          <a:prstGeom prst="rect">
            <a:avLst/>
          </a:prstGeom>
        </p:spPr>
      </p:pic>
      <p:sp>
        <p:nvSpPr>
          <p:cNvPr id="52" name="Text Placeholder 12">
            <a:extLst>
              <a:ext uri="{FF2B5EF4-FFF2-40B4-BE49-F238E27FC236}">
                <a16:creationId xmlns:a16="http://schemas.microsoft.com/office/drawing/2014/main" id="{36DE6280-B2AC-4A25-AF97-3A9D674121A0}"/>
              </a:ext>
            </a:extLst>
          </p:cNvPr>
          <p:cNvSpPr txBox="1">
            <a:spLocks/>
          </p:cNvSpPr>
          <p:nvPr/>
        </p:nvSpPr>
        <p:spPr>
          <a:xfrm>
            <a:off x="7302624" y="1119857"/>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86BC25"/>
                </a:solidFill>
                <a:effectLst/>
                <a:uLnTx/>
                <a:uFillTx/>
                <a:latin typeface="Open Sans"/>
                <a:ea typeface="+mn-ea"/>
                <a:cs typeface="Arial"/>
              </a:rPr>
              <a:t>Benefits</a:t>
            </a:r>
          </a:p>
        </p:txBody>
      </p:sp>
      <p:sp>
        <p:nvSpPr>
          <p:cNvPr id="53" name="Text Placeholder 12">
            <a:extLst>
              <a:ext uri="{FF2B5EF4-FFF2-40B4-BE49-F238E27FC236}">
                <a16:creationId xmlns:a16="http://schemas.microsoft.com/office/drawing/2014/main" id="{9615D852-AA09-4FC1-835C-C7FFE874EDFC}"/>
              </a:ext>
            </a:extLst>
          </p:cNvPr>
          <p:cNvSpPr txBox="1">
            <a:spLocks/>
          </p:cNvSpPr>
          <p:nvPr/>
        </p:nvSpPr>
        <p:spPr>
          <a:xfrm>
            <a:off x="9888915" y="1127673"/>
            <a:ext cx="1554491"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2B5E5"/>
                </a:solidFill>
                <a:effectLst/>
                <a:uLnTx/>
                <a:uFillTx/>
                <a:latin typeface="Open Sans"/>
                <a:ea typeface="+mn-ea"/>
                <a:cs typeface="Arial"/>
              </a:rPr>
              <a:t>Use Cases</a:t>
            </a:r>
          </a:p>
        </p:txBody>
      </p:sp>
      <p:pic>
        <p:nvPicPr>
          <p:cNvPr id="4" name="Graphic 3" descr="Checklist RTL">
            <a:extLst>
              <a:ext uri="{FF2B5EF4-FFF2-40B4-BE49-F238E27FC236}">
                <a16:creationId xmlns:a16="http://schemas.microsoft.com/office/drawing/2014/main" id="{00370039-6B78-4D77-B3E6-CB46408492E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54800" y="1115198"/>
            <a:ext cx="287450" cy="287450"/>
          </a:xfrm>
          <a:prstGeom prst="rect">
            <a:avLst/>
          </a:prstGeom>
        </p:spPr>
      </p:pic>
      <p:cxnSp>
        <p:nvCxnSpPr>
          <p:cNvPr id="26" name="Straight Connector 25">
            <a:extLst>
              <a:ext uri="{FF2B5EF4-FFF2-40B4-BE49-F238E27FC236}">
                <a16:creationId xmlns:a16="http://schemas.microsoft.com/office/drawing/2014/main" id="{F0C5BB0C-8ACF-4D30-A0C6-60421D786E20}"/>
              </a:ext>
            </a:extLst>
          </p:cNvPr>
          <p:cNvCxnSpPr>
            <a:cxnSpLocks/>
          </p:cNvCxnSpPr>
          <p:nvPr/>
        </p:nvCxnSpPr>
        <p:spPr>
          <a:xfrm flipV="1">
            <a:off x="540695" y="3811940"/>
            <a:ext cx="11478157" cy="11696"/>
          </a:xfrm>
          <a:prstGeom prst="line">
            <a:avLst/>
          </a:prstGeom>
          <a:ln>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47" name="Text Placeholder 12">
            <a:extLst>
              <a:ext uri="{FF2B5EF4-FFF2-40B4-BE49-F238E27FC236}">
                <a16:creationId xmlns:a16="http://schemas.microsoft.com/office/drawing/2014/main" id="{CA4F6421-35FA-440A-89F7-6838B506E6EE}"/>
              </a:ext>
            </a:extLst>
          </p:cNvPr>
          <p:cNvSpPr txBox="1">
            <a:spLocks/>
          </p:cNvSpPr>
          <p:nvPr/>
        </p:nvSpPr>
        <p:spPr>
          <a:xfrm>
            <a:off x="1017372" y="1131403"/>
            <a:ext cx="1068599" cy="219291"/>
          </a:xfrm>
          <a:prstGeom prst="rect">
            <a:avLst/>
          </a:prstGeom>
          <a:ln>
            <a:noFill/>
          </a:ln>
        </p:spPr>
        <p:txBody>
          <a:bodyPr vert="horz" wrap="square" lIns="0" tIns="0" rIns="0" bIns="0" rtlCol="0" anchor="t">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lang="en-US" sz="1400" kern="1200" baseline="0" dirty="0">
                <a:solidFill>
                  <a:schemeClr val="accent5"/>
                </a:solidFill>
                <a:latin typeface="+mn-lt"/>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a:solidFill>
                  <a:srgbClr val="E7E7E8"/>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0"/>
              </a:spcBef>
              <a:spcAft>
                <a:spcPts val="800"/>
              </a:spcAft>
              <a:buClr>
                <a:srgbClr val="0097A9"/>
              </a:buClr>
              <a:buSzPct val="75000"/>
              <a:buFont typeface="Arial" panose="020B0604020202020204" pitchFamily="34" charset="0"/>
              <a:buNone/>
              <a:tabLst/>
              <a:defRPr/>
            </a:pPr>
            <a:r>
              <a:rPr kumimoji="0" lang="en-US" sz="1400" b="1" i="0" u="none" strike="noStrike" kern="1200" cap="none" spc="0" normalizeH="0" baseline="0" noProof="0">
                <a:ln>
                  <a:noFill/>
                </a:ln>
                <a:solidFill>
                  <a:srgbClr val="62B5E5">
                    <a:lumMod val="75000"/>
                  </a:srgbClr>
                </a:solidFill>
                <a:effectLst/>
                <a:uLnTx/>
                <a:uFillTx/>
                <a:latin typeface="Open Sans"/>
                <a:ea typeface="+mn-ea"/>
                <a:cs typeface="Arial"/>
              </a:rPr>
              <a:t>DFTE</a:t>
            </a:r>
          </a:p>
        </p:txBody>
      </p:sp>
      <p:pic>
        <p:nvPicPr>
          <p:cNvPr id="10" name="Graphic 9" descr="Rocket">
            <a:extLst>
              <a:ext uri="{FF2B5EF4-FFF2-40B4-BE49-F238E27FC236}">
                <a16:creationId xmlns:a16="http://schemas.microsoft.com/office/drawing/2014/main" id="{4997F7EF-5E67-43FD-A995-12703ABFB0B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5321" y="1077417"/>
            <a:ext cx="367528" cy="367528"/>
          </a:xfrm>
          <a:prstGeom prst="rect">
            <a:avLst/>
          </a:prstGeom>
        </p:spPr>
      </p:pic>
      <p:sp>
        <p:nvSpPr>
          <p:cNvPr id="31" name="Title 1">
            <a:extLst>
              <a:ext uri="{FF2B5EF4-FFF2-40B4-BE49-F238E27FC236}">
                <a16:creationId xmlns:a16="http://schemas.microsoft.com/office/drawing/2014/main" id="{9BF9B609-6EFE-45E9-AFB2-1F877709C508}"/>
              </a:ext>
            </a:extLst>
          </p:cNvPr>
          <p:cNvSpPr txBox="1">
            <a:spLocks/>
          </p:cNvSpPr>
          <p:nvPr/>
        </p:nvSpPr>
        <p:spPr bwMode="gray">
          <a:xfrm>
            <a:off x="457200" y="180509"/>
            <a:ext cx="11188700" cy="334101"/>
          </a:xfrm>
          <a:prstGeom prst="rect">
            <a:avLst/>
          </a:prstGeom>
        </p:spPr>
        <p:txBody>
          <a:bodyPr vert="horz" lIns="0" tIns="0" rIns="0" bIns="0" rtlCol="0" anchor="t" anchorCtr="0">
            <a:noAutofit/>
          </a:bodyPr>
          <a:lstStyle>
            <a:lvl1pPr algn="l" defTabSz="1219170" rtl="0" eaLnBrk="1" latinLnBrk="0" hangingPunct="1">
              <a:lnSpc>
                <a:spcPct val="90000"/>
              </a:lnSpc>
              <a:spcBef>
                <a:spcPct val="0"/>
              </a:spcBef>
              <a:buNone/>
              <a:defRPr sz="2000" kern="1200">
                <a:solidFill>
                  <a:schemeClr val="tx1"/>
                </a:solidFill>
                <a:latin typeface="+mj-lt"/>
                <a:ea typeface="+mj-ea"/>
                <a:cs typeface="+mj-cs"/>
              </a:defRPr>
            </a:lvl1pPr>
          </a:lstStyle>
          <a:p>
            <a:r>
              <a:rPr lang="en-US" sz="2800" spc="-75"/>
              <a:t>DFTEs / Accelerators</a:t>
            </a:r>
            <a:endParaRPr lang="en-US" sz="2800" spc="-75">
              <a:latin typeface="+mn-lt"/>
            </a:endParaRPr>
          </a:p>
        </p:txBody>
      </p:sp>
      <p:sp>
        <p:nvSpPr>
          <p:cNvPr id="33" name="Text Placeholder 4">
            <a:extLst>
              <a:ext uri="{FF2B5EF4-FFF2-40B4-BE49-F238E27FC236}">
                <a16:creationId xmlns:a16="http://schemas.microsoft.com/office/drawing/2014/main" id="{CEB3AD4D-A906-4C47-8776-596BDB846EDD}"/>
              </a:ext>
            </a:extLst>
          </p:cNvPr>
          <p:cNvSpPr txBox="1">
            <a:spLocks/>
          </p:cNvSpPr>
          <p:nvPr>
            <p:custDataLst>
              <p:tags r:id="rId1"/>
            </p:custDataLst>
          </p:nvPr>
        </p:nvSpPr>
        <p:spPr>
          <a:xfrm>
            <a:off x="457200" y="640080"/>
            <a:ext cx="11376145" cy="307777"/>
          </a:xfrm>
          <a:prstGeom prst="rect">
            <a:avLst/>
          </a:prstGeom>
        </p:spPr>
        <p:txBody>
          <a:bodyPr wrap="square">
            <a:spAutoFit/>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defRPr/>
            </a:pPr>
            <a:r>
              <a:rPr lang="en-US" sz="1400" dirty="0"/>
              <a:t>Reusable cloud-based Tools, Accelerators and Utilities developed by Deloitte for rapid and quality deliverables</a:t>
            </a:r>
          </a:p>
        </p:txBody>
      </p:sp>
      <p:sp>
        <p:nvSpPr>
          <p:cNvPr id="25" name="TextBox 24">
            <a:extLst>
              <a:ext uri="{FF2B5EF4-FFF2-40B4-BE49-F238E27FC236}">
                <a16:creationId xmlns:a16="http://schemas.microsoft.com/office/drawing/2014/main" id="{D93F06E5-CB7D-4966-9697-28EA2877F8C1}"/>
              </a:ext>
            </a:extLst>
          </p:cNvPr>
          <p:cNvSpPr txBox="1"/>
          <p:nvPr/>
        </p:nvSpPr>
        <p:spPr>
          <a:xfrm>
            <a:off x="812445" y="2025475"/>
            <a:ext cx="1126603" cy="646331"/>
          </a:xfrm>
          <a:prstGeom prst="rect">
            <a:avLst/>
          </a:prstGeom>
          <a:noFill/>
        </p:spPr>
        <p:txBody>
          <a:bodyPr wrap="square" lIns="0" tIns="0" rIns="0" bIns="0" rtlCol="0">
            <a:spAutoFit/>
          </a:bodyPr>
          <a:lstStyle/>
          <a:p>
            <a:pPr algn="ctr">
              <a:spcBef>
                <a:spcPts val="600"/>
              </a:spcBef>
              <a:buSzPct val="100000"/>
            </a:pPr>
            <a:r>
              <a:rPr lang="en-US" sz="1400" b="1">
                <a:solidFill>
                  <a:srgbClr val="313131"/>
                </a:solidFill>
              </a:rPr>
              <a:t>Power BI Documentation </a:t>
            </a:r>
            <a:r>
              <a:rPr lang="en-US" sz="1400" b="1" err="1">
                <a:solidFill>
                  <a:srgbClr val="313131"/>
                </a:solidFill>
              </a:rPr>
              <a:t>ToolKit</a:t>
            </a:r>
            <a:endParaRPr lang="en-US" sz="1400" b="1">
              <a:solidFill>
                <a:srgbClr val="313131"/>
              </a:solidFill>
            </a:endParaRPr>
          </a:p>
        </p:txBody>
      </p:sp>
      <p:sp>
        <p:nvSpPr>
          <p:cNvPr id="34" name="TextBox 33">
            <a:extLst>
              <a:ext uri="{FF2B5EF4-FFF2-40B4-BE49-F238E27FC236}">
                <a16:creationId xmlns:a16="http://schemas.microsoft.com/office/drawing/2014/main" id="{8E4D608F-7B8C-4845-A8B0-3E81B86031B9}"/>
              </a:ext>
            </a:extLst>
          </p:cNvPr>
          <p:cNvSpPr txBox="1"/>
          <p:nvPr/>
        </p:nvSpPr>
        <p:spPr>
          <a:xfrm>
            <a:off x="2207522" y="1580269"/>
            <a:ext cx="2350631" cy="2000548"/>
          </a:xfrm>
          <a:prstGeom prst="rect">
            <a:avLst/>
          </a:prstGeom>
          <a:noFill/>
        </p:spPr>
        <p:txBody>
          <a:bodyPr wrap="square" lIns="0" tIns="0" rIns="0" bIns="0" rtlCol="0">
            <a:spAutoFit/>
          </a:bodyPr>
          <a:lstStyle/>
          <a:p>
            <a:pPr marL="171450" indent="-171450">
              <a:spcBef>
                <a:spcPts val="600"/>
              </a:spcBef>
              <a:buSzPct val="100000"/>
              <a:buFont typeface="Arial" panose="020B0604020202020204" pitchFamily="34" charset="0"/>
              <a:buChar char="•"/>
            </a:pPr>
            <a:r>
              <a:rPr lang="en-US" sz="1200">
                <a:solidFill>
                  <a:srgbClr val="313131"/>
                </a:solidFill>
              </a:rPr>
              <a:t>Allows to create power BI reports mapping for future enhancement analysis, impacts due to change</a:t>
            </a:r>
          </a:p>
          <a:p>
            <a:pPr marL="171450" indent="-171450">
              <a:spcBef>
                <a:spcPts val="600"/>
              </a:spcBef>
              <a:buSzPct val="100000"/>
              <a:buFont typeface="Arial" panose="020B0604020202020204" pitchFamily="34" charset="0"/>
              <a:buChar char="•"/>
            </a:pPr>
            <a:r>
              <a:rPr lang="en-US" sz="1200">
                <a:solidFill>
                  <a:srgbClr val="313131"/>
                </a:solidFill>
              </a:rPr>
              <a:t>Automate the documentation of reports mapping with low level details.</a:t>
            </a:r>
          </a:p>
          <a:p>
            <a:pPr marL="171450" indent="-171450">
              <a:spcBef>
                <a:spcPts val="600"/>
              </a:spcBef>
              <a:buSzPct val="100000"/>
              <a:buFont typeface="Arial" panose="020B0604020202020204" pitchFamily="34" charset="0"/>
              <a:buChar char="•"/>
            </a:pPr>
            <a:r>
              <a:rPr lang="en-US" sz="1200">
                <a:solidFill>
                  <a:srgbClr val="313131"/>
                </a:solidFill>
              </a:rPr>
              <a:t>Ability to validate power BI source for logic and calculations</a:t>
            </a:r>
          </a:p>
        </p:txBody>
      </p:sp>
      <p:sp>
        <p:nvSpPr>
          <p:cNvPr id="35" name="TextBox 34">
            <a:extLst>
              <a:ext uri="{FF2B5EF4-FFF2-40B4-BE49-F238E27FC236}">
                <a16:creationId xmlns:a16="http://schemas.microsoft.com/office/drawing/2014/main" id="{A4B297E2-AA37-4D78-A163-65F07ADA5116}"/>
              </a:ext>
            </a:extLst>
          </p:cNvPr>
          <p:cNvSpPr txBox="1"/>
          <p:nvPr/>
        </p:nvSpPr>
        <p:spPr>
          <a:xfrm>
            <a:off x="4549689" y="1559751"/>
            <a:ext cx="2269074" cy="155427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Simple UI based python utility which supports path details of the reports to document the details by reading the </a:t>
            </a:r>
            <a:r>
              <a:rPr lang="en-US" sz="1200" err="1">
                <a:solidFill>
                  <a:srgbClr val="313131"/>
                </a:solidFill>
              </a:rPr>
              <a:t>pbix</a:t>
            </a:r>
            <a:r>
              <a:rPr lang="en-US" sz="1200">
                <a:solidFill>
                  <a:srgbClr val="313131"/>
                </a:solidFill>
              </a:rPr>
              <a:t> file</a:t>
            </a:r>
          </a:p>
          <a:p>
            <a:pPr marL="203200" indent="-203200">
              <a:spcBef>
                <a:spcPts val="600"/>
              </a:spcBef>
              <a:buSzPct val="100000"/>
              <a:buFont typeface="Arial"/>
              <a:buChar char="•"/>
            </a:pPr>
            <a:r>
              <a:rPr lang="en-US" sz="1200">
                <a:solidFill>
                  <a:srgbClr val="313131"/>
                </a:solidFill>
              </a:rPr>
              <a:t>Reverse engineer old/unused power BI reports with mapping information </a:t>
            </a:r>
          </a:p>
        </p:txBody>
      </p:sp>
      <p:sp>
        <p:nvSpPr>
          <p:cNvPr id="36" name="TextBox 35">
            <a:extLst>
              <a:ext uri="{FF2B5EF4-FFF2-40B4-BE49-F238E27FC236}">
                <a16:creationId xmlns:a16="http://schemas.microsoft.com/office/drawing/2014/main" id="{CE795D17-1151-4DC3-A303-96E65DE29F56}"/>
              </a:ext>
            </a:extLst>
          </p:cNvPr>
          <p:cNvSpPr txBox="1"/>
          <p:nvPr/>
        </p:nvSpPr>
        <p:spPr>
          <a:xfrm>
            <a:off x="6842424" y="1532476"/>
            <a:ext cx="2615612" cy="2185214"/>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Process Efficiency – Accelerates the reports mapping and lineage documentation</a:t>
            </a:r>
          </a:p>
          <a:p>
            <a:pPr marL="203200" indent="-203200">
              <a:spcBef>
                <a:spcPts val="600"/>
              </a:spcBef>
              <a:buSzPct val="100000"/>
              <a:buFont typeface="Arial"/>
              <a:buChar char="•"/>
            </a:pPr>
            <a:r>
              <a:rPr lang="en-US" sz="1200">
                <a:solidFill>
                  <a:srgbClr val="313131"/>
                </a:solidFill>
              </a:rPr>
              <a:t>Lineage Reconciler – Data lineage from layout to source table can be identified along with the connection details, filters and transformations applied </a:t>
            </a:r>
          </a:p>
          <a:p>
            <a:pPr marL="203200" indent="-203200">
              <a:spcBef>
                <a:spcPts val="600"/>
              </a:spcBef>
              <a:buSzPct val="100000"/>
              <a:buFont typeface="Arial"/>
              <a:buChar char="•"/>
            </a:pPr>
            <a:r>
              <a:rPr lang="en-US" sz="1200">
                <a:solidFill>
                  <a:srgbClr val="313131"/>
                </a:solidFill>
              </a:rPr>
              <a:t>Rapid development– Correcting multiple reports dashboards with any change quickly</a:t>
            </a:r>
          </a:p>
        </p:txBody>
      </p:sp>
      <p:sp>
        <p:nvSpPr>
          <p:cNvPr id="37" name="TextBox 36">
            <a:extLst>
              <a:ext uri="{FF2B5EF4-FFF2-40B4-BE49-F238E27FC236}">
                <a16:creationId xmlns:a16="http://schemas.microsoft.com/office/drawing/2014/main" id="{4BF56E35-7566-45FE-A2EC-F25F2F43BE3F}"/>
              </a:ext>
            </a:extLst>
          </p:cNvPr>
          <p:cNvSpPr txBox="1"/>
          <p:nvPr/>
        </p:nvSpPr>
        <p:spPr>
          <a:xfrm>
            <a:off x="9579257" y="1504723"/>
            <a:ext cx="2211147" cy="969496"/>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a:solidFill>
                  <a:srgbClr val="313131"/>
                </a:solidFill>
              </a:rPr>
              <a:t>Design Documentation</a:t>
            </a:r>
          </a:p>
          <a:p>
            <a:pPr marL="203200" indent="-203200">
              <a:spcBef>
                <a:spcPts val="600"/>
              </a:spcBef>
              <a:buSzPct val="100000"/>
              <a:buFont typeface="Arial"/>
              <a:buChar char="•"/>
            </a:pPr>
            <a:r>
              <a:rPr lang="en-US" sz="1200">
                <a:solidFill>
                  <a:srgbClr val="313131"/>
                </a:solidFill>
              </a:rPr>
              <a:t>Reverse Engineering</a:t>
            </a:r>
          </a:p>
          <a:p>
            <a:pPr marL="203200" indent="-203200">
              <a:spcBef>
                <a:spcPts val="600"/>
              </a:spcBef>
              <a:buSzPct val="100000"/>
              <a:buFont typeface="Arial"/>
              <a:buChar char="•"/>
            </a:pPr>
            <a:r>
              <a:rPr lang="en-US" sz="1200">
                <a:solidFill>
                  <a:srgbClr val="313131"/>
                </a:solidFill>
              </a:rPr>
              <a:t>Code Review</a:t>
            </a:r>
          </a:p>
          <a:p>
            <a:pPr marL="203200" indent="-203200">
              <a:spcBef>
                <a:spcPts val="600"/>
              </a:spcBef>
              <a:buSzPct val="100000"/>
              <a:buFont typeface="Arial"/>
              <a:buChar char="•"/>
            </a:pPr>
            <a:endParaRPr lang="en-US" sz="1200">
              <a:solidFill>
                <a:srgbClr val="313131"/>
              </a:solidFill>
            </a:endParaRPr>
          </a:p>
        </p:txBody>
      </p:sp>
      <p:sp>
        <p:nvSpPr>
          <p:cNvPr id="27" name="TextBox 26">
            <a:extLst>
              <a:ext uri="{FF2B5EF4-FFF2-40B4-BE49-F238E27FC236}">
                <a16:creationId xmlns:a16="http://schemas.microsoft.com/office/drawing/2014/main" id="{21B2BBEA-D226-4E4A-BE27-B16849B42C97}"/>
              </a:ext>
            </a:extLst>
          </p:cNvPr>
          <p:cNvSpPr txBox="1"/>
          <p:nvPr/>
        </p:nvSpPr>
        <p:spPr>
          <a:xfrm>
            <a:off x="812445" y="4675415"/>
            <a:ext cx="1126603" cy="430887"/>
          </a:xfrm>
          <a:prstGeom prst="rect">
            <a:avLst/>
          </a:prstGeom>
          <a:noFill/>
        </p:spPr>
        <p:txBody>
          <a:bodyPr wrap="square" lIns="0" tIns="0" rIns="0" bIns="0" rtlCol="0">
            <a:spAutoFit/>
          </a:bodyPr>
          <a:lstStyle/>
          <a:p>
            <a:pPr algn="ctr">
              <a:spcBef>
                <a:spcPts val="600"/>
              </a:spcBef>
              <a:buSzPct val="100000"/>
            </a:pPr>
            <a:r>
              <a:rPr lang="en-US" sz="1400" b="1" dirty="0">
                <a:solidFill>
                  <a:srgbClr val="313131"/>
                </a:solidFill>
              </a:rPr>
              <a:t>ADF Extractor</a:t>
            </a:r>
          </a:p>
        </p:txBody>
      </p:sp>
      <p:sp>
        <p:nvSpPr>
          <p:cNvPr id="28" name="TextBox 27">
            <a:extLst>
              <a:ext uri="{FF2B5EF4-FFF2-40B4-BE49-F238E27FC236}">
                <a16:creationId xmlns:a16="http://schemas.microsoft.com/office/drawing/2014/main" id="{27780352-19BE-463E-8482-C7E84B3DD796}"/>
              </a:ext>
            </a:extLst>
          </p:cNvPr>
          <p:cNvSpPr txBox="1"/>
          <p:nvPr/>
        </p:nvSpPr>
        <p:spPr>
          <a:xfrm>
            <a:off x="2199058" y="4209188"/>
            <a:ext cx="2350631" cy="1815882"/>
          </a:xfrm>
          <a:prstGeom prst="rect">
            <a:avLst/>
          </a:prstGeom>
          <a:noFill/>
        </p:spPr>
        <p:txBody>
          <a:bodyPr wrap="square" lIns="0" tIns="0" rIns="0" bIns="0" rtlCol="0">
            <a:spAutoFit/>
          </a:bodyPr>
          <a:lstStyle/>
          <a:p>
            <a:pPr marL="171450" indent="-171450">
              <a:spcBef>
                <a:spcPts val="600"/>
              </a:spcBef>
              <a:buSzPct val="100000"/>
              <a:buFont typeface="Arial" panose="020B0604020202020204" pitchFamily="34" charset="0"/>
              <a:buChar char="•"/>
            </a:pPr>
            <a:r>
              <a:rPr lang="en-US" sz="1200" dirty="0">
                <a:solidFill>
                  <a:srgbClr val="313131"/>
                </a:solidFill>
              </a:rPr>
              <a:t>Allows to create data driven workflows for data movement and transformation</a:t>
            </a:r>
          </a:p>
          <a:p>
            <a:pPr marL="171450" indent="-171450">
              <a:spcBef>
                <a:spcPts val="600"/>
              </a:spcBef>
              <a:buSzPct val="100000"/>
              <a:buFont typeface="Arial" panose="020B0604020202020204" pitchFamily="34" charset="0"/>
              <a:buChar char="•"/>
            </a:pPr>
            <a:r>
              <a:rPr lang="en-US" sz="1200" dirty="0">
                <a:solidFill>
                  <a:srgbClr val="313131"/>
                </a:solidFill>
              </a:rPr>
              <a:t>Automate the documentation of pipelines with low level details.</a:t>
            </a:r>
          </a:p>
          <a:p>
            <a:pPr marL="171450" indent="-171450">
              <a:spcBef>
                <a:spcPts val="600"/>
              </a:spcBef>
              <a:buSzPct val="100000"/>
              <a:buFont typeface="Arial" panose="020B0604020202020204" pitchFamily="34" charset="0"/>
              <a:buChar char="•"/>
            </a:pPr>
            <a:r>
              <a:rPr lang="en-US" sz="1200" dirty="0">
                <a:solidFill>
                  <a:srgbClr val="313131"/>
                </a:solidFill>
              </a:rPr>
              <a:t>Ability to apply mass corrections on multiple ADF pipelines </a:t>
            </a:r>
          </a:p>
        </p:txBody>
      </p:sp>
      <p:sp>
        <p:nvSpPr>
          <p:cNvPr id="29" name="TextBox 28">
            <a:extLst>
              <a:ext uri="{FF2B5EF4-FFF2-40B4-BE49-F238E27FC236}">
                <a16:creationId xmlns:a16="http://schemas.microsoft.com/office/drawing/2014/main" id="{28F6F3EF-4FD1-4348-9736-279305BFAA62}"/>
              </a:ext>
            </a:extLst>
          </p:cNvPr>
          <p:cNvSpPr txBox="1"/>
          <p:nvPr/>
        </p:nvSpPr>
        <p:spPr>
          <a:xfrm>
            <a:off x="4558153" y="4179056"/>
            <a:ext cx="2269074" cy="2292935"/>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Simple UI based python utility which supports input as ARM template with multiple ADF pipeline as well as single pipeline to document the details by reading the json code behind</a:t>
            </a:r>
          </a:p>
          <a:p>
            <a:pPr marL="203200" indent="-203200">
              <a:spcBef>
                <a:spcPts val="600"/>
              </a:spcBef>
              <a:buSzPct val="100000"/>
              <a:buFont typeface="Arial"/>
              <a:buChar char="•"/>
            </a:pPr>
            <a:r>
              <a:rPr lang="en-US" sz="1200" dirty="0">
                <a:solidFill>
                  <a:srgbClr val="313131"/>
                </a:solidFill>
              </a:rPr>
              <a:t>Reverse engineer old/unused ADF pipelines with the activity level detailed information </a:t>
            </a:r>
          </a:p>
        </p:txBody>
      </p:sp>
      <p:sp>
        <p:nvSpPr>
          <p:cNvPr id="30" name="TextBox 29">
            <a:extLst>
              <a:ext uri="{FF2B5EF4-FFF2-40B4-BE49-F238E27FC236}">
                <a16:creationId xmlns:a16="http://schemas.microsoft.com/office/drawing/2014/main" id="{34813D1E-4D92-4448-BE92-003B5EA794FB}"/>
              </a:ext>
            </a:extLst>
          </p:cNvPr>
          <p:cNvSpPr txBox="1"/>
          <p:nvPr/>
        </p:nvSpPr>
        <p:spPr>
          <a:xfrm>
            <a:off x="6842424" y="4157667"/>
            <a:ext cx="2422688" cy="1631216"/>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Process Efficiency – Accelerates the review process</a:t>
            </a:r>
          </a:p>
          <a:p>
            <a:pPr marL="203200" indent="-203200">
              <a:spcBef>
                <a:spcPts val="600"/>
              </a:spcBef>
              <a:buSzPct val="100000"/>
              <a:buFont typeface="Arial"/>
              <a:buChar char="•"/>
            </a:pPr>
            <a:r>
              <a:rPr lang="en-US" sz="1200" dirty="0">
                <a:solidFill>
                  <a:srgbClr val="313131"/>
                </a:solidFill>
              </a:rPr>
              <a:t>Consistency – Ensure code is consistent with standards</a:t>
            </a:r>
          </a:p>
          <a:p>
            <a:pPr marL="203200" indent="-203200">
              <a:spcBef>
                <a:spcPts val="600"/>
              </a:spcBef>
              <a:buSzPct val="100000"/>
              <a:buFont typeface="Arial"/>
              <a:buChar char="•"/>
            </a:pPr>
            <a:r>
              <a:rPr lang="en-US" sz="1200" dirty="0">
                <a:solidFill>
                  <a:srgbClr val="313131"/>
                </a:solidFill>
              </a:rPr>
              <a:t>Rapid development– Correcting multiple ADF pipelines with any change quickly</a:t>
            </a:r>
          </a:p>
        </p:txBody>
      </p:sp>
      <p:sp>
        <p:nvSpPr>
          <p:cNvPr id="42" name="TextBox 41">
            <a:extLst>
              <a:ext uri="{FF2B5EF4-FFF2-40B4-BE49-F238E27FC236}">
                <a16:creationId xmlns:a16="http://schemas.microsoft.com/office/drawing/2014/main" id="{66892245-9CD0-4948-959F-DDD281F391AE}"/>
              </a:ext>
            </a:extLst>
          </p:cNvPr>
          <p:cNvSpPr txBox="1"/>
          <p:nvPr/>
        </p:nvSpPr>
        <p:spPr>
          <a:xfrm>
            <a:off x="9579257" y="4136806"/>
            <a:ext cx="2211147" cy="969496"/>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200" dirty="0">
                <a:solidFill>
                  <a:srgbClr val="313131"/>
                </a:solidFill>
              </a:rPr>
              <a:t>ADF Documentation</a:t>
            </a:r>
          </a:p>
          <a:p>
            <a:pPr marL="203200" indent="-203200">
              <a:spcBef>
                <a:spcPts val="600"/>
              </a:spcBef>
              <a:buSzPct val="100000"/>
              <a:buFont typeface="Arial"/>
              <a:buChar char="•"/>
            </a:pPr>
            <a:r>
              <a:rPr lang="en-US" sz="1200" dirty="0">
                <a:solidFill>
                  <a:srgbClr val="313131"/>
                </a:solidFill>
              </a:rPr>
              <a:t>Reverse Engineering</a:t>
            </a:r>
          </a:p>
          <a:p>
            <a:pPr marL="203200" indent="-203200">
              <a:spcBef>
                <a:spcPts val="600"/>
              </a:spcBef>
              <a:buSzPct val="100000"/>
              <a:buFont typeface="Arial"/>
              <a:buChar char="•"/>
            </a:pPr>
            <a:r>
              <a:rPr lang="en-US" sz="1200" dirty="0">
                <a:solidFill>
                  <a:srgbClr val="313131"/>
                </a:solidFill>
              </a:rPr>
              <a:t>Code Review</a:t>
            </a:r>
          </a:p>
          <a:p>
            <a:pPr marL="203200" indent="-203200">
              <a:spcBef>
                <a:spcPts val="600"/>
              </a:spcBef>
              <a:buSzPct val="100000"/>
              <a:buFont typeface="Arial"/>
              <a:buChar char="•"/>
            </a:pPr>
            <a:endParaRPr lang="en-US" sz="1200" dirty="0">
              <a:solidFill>
                <a:srgbClr val="313131"/>
              </a:solidFill>
            </a:endParaRPr>
          </a:p>
        </p:txBody>
      </p:sp>
    </p:spTree>
    <p:extLst>
      <p:ext uri="{BB962C8B-B14F-4D97-AF65-F5344CB8AC3E}">
        <p14:creationId xmlns:p14="http://schemas.microsoft.com/office/powerpoint/2010/main" val="25420747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3ZjRRDiUpUWefWfCvyVlQ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3ZjRRDiUpUWefWfCvyVlQ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3ZjRRDiUpUWefWfCvyVlQ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3ZjRRDiUpUWefWfCvyVlQ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3ZjRRDiUpUWefWfCvyVlQ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3ZjRRDiUpUWefWfCvyVlQ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3ZjRRDiUpUWefWfCvyVlQ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3ZjRRDiUpUWefWfCvyVlQ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3ZjRRDiUpUWefWfCvyVlQw"/>
</p:tagLst>
</file>

<file path=ppt/theme/theme1.xml><?xml version="1.0" encoding="utf-8"?>
<a:theme xmlns:a="http://schemas.openxmlformats.org/drawingml/2006/main" name="DD Template Feb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Agency">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RebrandMaster_16x9_v1" id="{90B4DB23-4054-474E-A189-0311DCA37F9F}" vid="{49D8AB05-F05B-114C-B15F-F8DA1370C64F}"/>
    </a:ext>
  </a:extLst>
</a:theme>
</file>

<file path=ppt/theme/theme2.xml><?xml version="1.0" encoding="utf-8"?>
<a:theme xmlns:a="http://schemas.openxmlformats.org/drawingml/2006/main" name="DD_White v1">
  <a:themeElements>
    <a:clrScheme name="Custom 1">
      <a:dk1>
        <a:srgbClr val="5C5C5C"/>
      </a:dk1>
      <a:lt1>
        <a:sysClr val="window" lastClr="FFFFFF"/>
      </a:lt1>
      <a:dk2>
        <a:srgbClr val="3F3F3F"/>
      </a:dk2>
      <a:lt2>
        <a:srgbClr val="E7E7E8"/>
      </a:lt2>
      <a:accent1>
        <a:srgbClr val="000000"/>
      </a:accent1>
      <a:accent2>
        <a:srgbClr val="8C8C8C"/>
      </a:accent2>
      <a:accent3>
        <a:srgbClr val="B4B4B4"/>
      </a:accent3>
      <a:accent4>
        <a:srgbClr val="DCDCDC"/>
      </a:accent4>
      <a:accent5>
        <a:srgbClr val="81BC00"/>
      </a:accent5>
      <a:accent6>
        <a:srgbClr val="00A1DE"/>
      </a:accent6>
      <a:hlink>
        <a:srgbClr val="8CC249"/>
      </a:hlink>
      <a:folHlink>
        <a:srgbClr val="8CC249"/>
      </a:folHlink>
    </a:clrScheme>
    <a:fontScheme name="Deloitte Digital">
      <a:majorFont>
        <a:latin typeface="Knockout HTF27-JuniorBantamwt"/>
        <a:ea typeface=""/>
        <a:cs typeface=""/>
      </a:majorFont>
      <a:minorFont>
        <a:latin typeface="Frutiger Nex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DD_White v1">
  <a:themeElements>
    <a:clrScheme name="Custom 1">
      <a:dk1>
        <a:srgbClr val="5C5C5C"/>
      </a:dk1>
      <a:lt1>
        <a:sysClr val="window" lastClr="FFFFFF"/>
      </a:lt1>
      <a:dk2>
        <a:srgbClr val="3F3F3F"/>
      </a:dk2>
      <a:lt2>
        <a:srgbClr val="E7E7E8"/>
      </a:lt2>
      <a:accent1>
        <a:srgbClr val="000000"/>
      </a:accent1>
      <a:accent2>
        <a:srgbClr val="8C8C8C"/>
      </a:accent2>
      <a:accent3>
        <a:srgbClr val="B4B4B4"/>
      </a:accent3>
      <a:accent4>
        <a:srgbClr val="DCDCDC"/>
      </a:accent4>
      <a:accent5>
        <a:srgbClr val="81BC00"/>
      </a:accent5>
      <a:accent6>
        <a:srgbClr val="00A1DE"/>
      </a:accent6>
      <a:hlink>
        <a:srgbClr val="8CC249"/>
      </a:hlink>
      <a:folHlink>
        <a:srgbClr val="8CC249"/>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lumMod val="60000"/>
            <a:lumOff val="40000"/>
          </a:schemeClr>
        </a:solidFill>
        <a:ln w="12700" cap="rnd" algn="ctr">
          <a:solidFill>
            <a:schemeClr val="tx2"/>
          </a:solidFill>
          <a:miter lim="800000"/>
          <a:headEnd/>
          <a:tailEnd/>
        </a:ln>
      </a:spPr>
      <a:bodyPr lIns="0" rIns="0" rtlCol="0" anchor="ctr" anchorCtr="1"/>
      <a:lstStyle>
        <a:defPPr algn="ctr" fontAlgn="auto">
          <a:spcBef>
            <a:spcPts val="0"/>
          </a:spcBef>
          <a:spcAft>
            <a:spcPts val="0"/>
          </a:spcAft>
          <a:defRPr sz="1100" b="1" cap="small" dirty="0" smtClean="0">
            <a:solidFill>
              <a:schemeClr val="bg1"/>
            </a:solidFill>
            <a:latin typeface="Calibri" panose="020F0502020204030204" pitchFamily="34" charset="0"/>
            <a:cs typeface="Calibri" panose="020F0502020204030204" pitchFamily="34" charset="0"/>
          </a:defRPr>
        </a:defPPr>
      </a:lstStyle>
    </a:spDef>
    <a:txDef>
      <a:spPr>
        <a:solidFill>
          <a:schemeClr val="accent5">
            <a:lumMod val="20000"/>
            <a:lumOff val="80000"/>
          </a:schemeClr>
        </a:solidFill>
      </a:spPr>
      <a:bodyPr wrap="square" rtlCol="0">
        <a:noAutofit/>
      </a:bodyPr>
      <a:lstStyle>
        <a:defPPr>
          <a:defRPr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5" id="{21219445-7334-4AA3-9246-0115222D80DA}" vid="{F469ED6C-1D06-4A16-8A79-F12014AA15C8}"/>
    </a:ext>
  </a:extLst>
</a:theme>
</file>

<file path=ppt/theme/theme5.xml><?xml version="1.0" encoding="utf-8"?>
<a:theme xmlns:a="http://schemas.openxmlformats.org/drawingml/2006/main" name="DE_Template">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_Template" id="{2280FD2F-75DE-4B3D-8DDC-0943321252D8}" vid="{F04EA3FB-3F20-467E-9E58-AE195B2E38A6}"/>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B5DF86533A5849AC8E73786765724B" ma:contentTypeVersion="3" ma:contentTypeDescription="Create a new document." ma:contentTypeScope="" ma:versionID="50c7c73c796520783b2d02652a99c2f2">
  <xsd:schema xmlns:xsd="http://www.w3.org/2001/XMLSchema" xmlns:xs="http://www.w3.org/2001/XMLSchema" xmlns:p="http://schemas.microsoft.com/office/2006/metadata/properties" xmlns:ns2="0e02e02c-ceaf-41f0-b9eb-20737863bce7" targetNamespace="http://schemas.microsoft.com/office/2006/metadata/properties" ma:root="true" ma:fieldsID="fc069f64b532b0a9dc9472151a6e4160" ns2:_="">
    <xsd:import namespace="0e02e02c-ceaf-41f0-b9eb-20737863bce7"/>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2e02c-ceaf-41f0-b9eb-20737863bc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D1DBC6-C3E2-4123-9798-0757866415B7}">
  <ds:schemaRefs>
    <ds:schemaRef ds:uri="0e02e02c-ceaf-41f0-b9eb-20737863bc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C342768-D15E-4E9F-89AA-BC386966A4C8}">
  <ds:schemaRefs>
    <ds:schemaRef ds:uri="http://schemas.microsoft.com/sharepoint/v3/contenttype/forms"/>
  </ds:schemaRefs>
</ds:datastoreItem>
</file>

<file path=customXml/itemProps3.xml><?xml version="1.0" encoding="utf-8"?>
<ds:datastoreItem xmlns:ds="http://schemas.openxmlformats.org/officeDocument/2006/customXml" ds:itemID="{8AC983C2-C789-4DDB-9770-EFDECDEB008A}">
  <ds:schemaRefs>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http://purl.org/dc/elements/1.1/"/>
    <ds:schemaRef ds:uri="http://schemas.microsoft.com/office/2006/metadata/properties"/>
    <ds:schemaRef ds:uri="0e02e02c-ceaf-41f0-b9eb-20737863bce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837</TotalTime>
  <Words>3906</Words>
  <Application>Microsoft Office PowerPoint</Application>
  <PresentationFormat>Widescreen</PresentationFormat>
  <Paragraphs>579</Paragraphs>
  <Slides>17</Slides>
  <Notes>13</Notes>
  <HiddenSlides>0</HiddenSlides>
  <MMClips>0</MMClips>
  <ScaleCrop>false</ScaleCrop>
  <HeadingPairs>
    <vt:vector size="8" baseType="variant">
      <vt:variant>
        <vt:lpstr>Fonts Used</vt:lpstr>
      </vt:variant>
      <vt:variant>
        <vt:i4>17</vt:i4>
      </vt:variant>
      <vt:variant>
        <vt:lpstr>Theme</vt:lpstr>
      </vt:variant>
      <vt:variant>
        <vt:i4>5</vt:i4>
      </vt:variant>
      <vt:variant>
        <vt:lpstr>Embedded OLE Servers</vt:lpstr>
      </vt:variant>
      <vt:variant>
        <vt:i4>1</vt:i4>
      </vt:variant>
      <vt:variant>
        <vt:lpstr>Slide Titles</vt:lpstr>
      </vt:variant>
      <vt:variant>
        <vt:i4>17</vt:i4>
      </vt:variant>
    </vt:vector>
  </HeadingPairs>
  <TitlesOfParts>
    <vt:vector size="40" baseType="lpstr">
      <vt:lpstr>Abadi</vt:lpstr>
      <vt:lpstr>Arial</vt:lpstr>
      <vt:lpstr>Calibri</vt:lpstr>
      <vt:lpstr>Chronicle Display Black</vt:lpstr>
      <vt:lpstr>Courier New</vt:lpstr>
      <vt:lpstr>Frutiger Next Pro Bold</vt:lpstr>
      <vt:lpstr>Frutiger Next Pro Light</vt:lpstr>
      <vt:lpstr>Frutiger Next Pro Light (Body)</vt:lpstr>
      <vt:lpstr>Knockout HTF27-JuniorBantamwt</vt:lpstr>
      <vt:lpstr>Nexa Black</vt:lpstr>
      <vt:lpstr>Open Sans</vt:lpstr>
      <vt:lpstr>Open Sans Light</vt:lpstr>
      <vt:lpstr>Open Sans Semibold</vt:lpstr>
      <vt:lpstr>Symbol</vt:lpstr>
      <vt:lpstr>Verdana</vt:lpstr>
      <vt:lpstr>Wingdings</vt:lpstr>
      <vt:lpstr>Wingdings 2</vt:lpstr>
      <vt:lpstr>DD Template Feb 2017 16x9</vt:lpstr>
      <vt:lpstr>DD_White v1</vt:lpstr>
      <vt:lpstr>3_DD_White v1</vt:lpstr>
      <vt:lpstr>Deloitte_US_Onscreen</vt:lpstr>
      <vt:lpstr>DE_Template</vt:lpstr>
      <vt:lpstr>think-cell Slide</vt:lpstr>
      <vt:lpstr>Azure analytics</vt:lpstr>
      <vt:lpstr>Microsoft Azure Cloud DFTEs</vt:lpstr>
      <vt:lpstr>Microsoft Azure Cloud DFTEs - Backlog</vt:lpstr>
      <vt:lpstr>Azure DFTEs Mapped to Priority Campaigns </vt:lpstr>
      <vt:lpstr>Non-Azure DFTEs Mapped to Priority Campaigns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A&amp;C Data Modernization &amp; Analytics Bundle: SKU and BOM Details</vt:lpstr>
      <vt:lpstr>DFTE Logos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 Demand Driven Big Data Analytics Workloads</dc:title>
  <dc:creator>Debarshi Dey</dc:creator>
  <cp:lastModifiedBy>Malik, Kanishk</cp:lastModifiedBy>
  <cp:revision>56</cp:revision>
  <dcterms:created xsi:type="dcterms:W3CDTF">2020-04-20T01:18:16Z</dcterms:created>
  <dcterms:modified xsi:type="dcterms:W3CDTF">2021-10-25T06:49:28Z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0x010100D8B5DF86533A5849AC8E73786765724B</vt:lpwstr>
  </property>
  <property fmtid="{D5CDD505-2E9C-101B-9397-08002B2CF9AE}" pid="3" name="MSIP_Label_ea60d57e-af5b-4752-ac57-3e4f28ca11dc_Enabled">
    <vt:lpwstr>true</vt:lpwstr>
  </property>
  <property fmtid="{D5CDD505-2E9C-101B-9397-08002B2CF9AE}" pid="4" name="MSIP_Label_ea60d57e-af5b-4752-ac57-3e4f28ca11dc_SetDate">
    <vt:lpwstr>2021-09-27T06:51:41Z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ab0ce418-3417-423f-919a-c62558664625</vt:lpwstr>
  </property>
  <property fmtid="{D5CDD505-2E9C-101B-9397-08002B2CF9AE}" pid="9" name="MSIP_Label_ea60d57e-af5b-4752-ac57-3e4f28ca11dc_ContentBits">
    <vt:lpwstr>0</vt:lpwstr>
  </property>
</Properties>
</file>