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3" r:id="rId3"/>
    <p:sldId id="476" r:id="rId4"/>
    <p:sldId id="258" r:id="rId5"/>
    <p:sldId id="475" r:id="rId6"/>
    <p:sldId id="4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56E3-1C01-4E62-A133-94894A52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A9D04-E390-4EB4-9A16-DA2FB723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BBEB-E427-475B-8F86-77CCD937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4CD4-468C-4E2E-A03B-3AFA1499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F0C3-30BB-4486-8AFD-2E4AA1A8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D10-5B4E-4F17-8FCC-4B016C1D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9C80-FA63-43F6-8E7F-885850371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2161-FF1D-4C20-913B-BDD4C105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47AC-A420-4A60-B69A-6C326FBF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F78D-CB6D-4DB5-9C65-B8DDA40C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F7FF-41F0-467C-84C0-3E7C1ABE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B2BC-3103-474E-8B90-0B347575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C802-D91F-42D4-85B0-52C96280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6678-A323-4C53-8552-C2F9891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902D-3AAB-4568-965A-10844195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21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46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254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64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121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6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04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6C72-3D14-4EE2-8FC9-19B8378648A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D6D4-A7EF-4778-918E-421EFE68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9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7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14EE-BEB4-423D-8F9D-59FA6B20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DD00-D725-4EA9-AF32-0A0B143D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3693-B8AB-4153-90D6-2A986843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A537-16DA-4DCB-B87B-A379642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B6A5-6576-46C0-B5AC-5465219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7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US" sz="9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15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A4EC-E96C-483A-92DA-478CEF4E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BFAB8-23E8-4714-BA64-C922539D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34C3-3DEB-4C46-A760-A7FCEE57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3064-0660-4E23-9970-7CCA57BB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5828-4324-43E0-BBA4-6897F61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1F8-3779-4774-B47A-200A893A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B9C9-FDCB-40D8-A145-26E43D7F3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20984-2960-48C1-879D-18E365459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C3F51-7EB7-49B3-B42C-A7741D2B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A771-4D7F-4BC3-AD82-DC20086C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1B76-7943-467A-8760-F866B3F7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2ECE-A8F2-42D5-9424-10EE23EB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4FFFB-F9E2-4F6F-AF5E-B5233041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0CCC-9E48-425E-A68E-F759E9C6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0B9-5B5D-4DCE-B4A0-F84A3561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690F3-5123-43F1-9EAD-06A5B6A18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E492-3988-433D-8EF5-E0C68D07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AFB19-78BB-4059-9FEC-854AA8B6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6B518-D0CC-4788-8E73-C1A793D7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F81B-0B11-44D4-AEBC-C815F8C4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1BEED-0E83-483C-9500-1D65E38C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F85F-F717-43AC-A6B9-3B4C2E8D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E22A4-B016-44B8-B4E4-7D99031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EA22A-9389-46AE-A736-10AF5001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225C8-90D6-4D23-951B-F9D41E4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B290B-83E7-4016-937A-FD6E77BC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80F8-B555-4DDF-9ABC-1D8E07C1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C727-C230-4A9E-9E09-F69B1EE5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5093-3896-4708-BA41-B2428B26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6A89-55AA-439D-BDE3-791128D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1D208-D42F-4783-8702-25A1AAC5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55541-A6E4-4F78-8731-B6389F46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F6DD-1069-4D0A-8A20-BE28B09C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9C3BB-E117-41F6-8CCF-0857A308F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FC8C-88FE-44A2-BBF3-6BBD8AD24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D515D-24C0-493A-A323-AA14400F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B15C-CF7D-4E8D-A556-862A1E68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174DA-BFAD-4B6D-AD69-BB7ACE10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F842-E7D0-4C29-85FC-42627425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0D6C-6F06-43AD-A1E7-3244A731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BB2D-A8CB-4C56-921F-6B8CB6F34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6265-6A74-4BAA-B1B6-A4BC08505C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9A6C-D612-41D6-A273-A82FF6DBA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63A3-63B5-479E-AF3D-08D5AF60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DBD8-2F6D-44BE-A16B-59795C72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4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5D7F0D2-5271-4EEC-BDDE-079D9A4E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 bwMode="auto">
          <a:xfrm>
            <a:off x="5795963" y="392113"/>
            <a:ext cx="56769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AD7C7743-025E-4EB4-80B7-F48C478A50E2}"/>
              </a:ext>
            </a:extLst>
          </p:cNvPr>
          <p:cNvSpPr txBox="1">
            <a:spLocks/>
          </p:cNvSpPr>
          <p:nvPr/>
        </p:nvSpPr>
        <p:spPr>
          <a:xfrm>
            <a:off x="533400" y="5029200"/>
            <a:ext cx="7705725" cy="13082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Azure Ingestor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Digital FTE </a:t>
            </a:r>
          </a:p>
        </p:txBody>
      </p:sp>
    </p:spTree>
    <p:extLst>
      <p:ext uri="{BB962C8B-B14F-4D97-AF65-F5344CB8AC3E}">
        <p14:creationId xmlns:p14="http://schemas.microsoft.com/office/powerpoint/2010/main" val="4901452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DF6A-62FD-43CB-A77C-917AC55A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250"/>
            <a:ext cx="10515600" cy="83502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Azure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Ingestor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C71E4-960F-49F2-A2F8-30FDD767CB67}"/>
              </a:ext>
            </a:extLst>
          </p:cNvPr>
          <p:cNvSpPr txBox="1"/>
          <p:nvPr/>
        </p:nvSpPr>
        <p:spPr>
          <a:xfrm>
            <a:off x="457200" y="1200150"/>
            <a:ext cx="10610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Ingestor  is a collection of reusable metadata driven  engine to automate data ingestion pipelines for structured files, perform Data Quality validations and ingest to data lake (ADLS).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salient features Azure Ingestor framework  are 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Batch Data Integration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Validation, Auditing , Monitoring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handling and notifications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 Driven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Overall Impact of the Ingestion Framework on business 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Reduces development efforts by 60%.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 operational efficiencies.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54DAA-5210-4E90-A269-904FC721D859}"/>
              </a:ext>
            </a:extLst>
          </p:cNvPr>
          <p:cNvSpPr/>
          <p:nvPr/>
        </p:nvSpPr>
        <p:spPr>
          <a:xfrm>
            <a:off x="257101" y="1006475"/>
            <a:ext cx="11677797" cy="5524500"/>
          </a:xfrm>
          <a:prstGeom prst="rect">
            <a:avLst/>
          </a:prstGeom>
          <a:ln w="3175"/>
          <a:effectLst>
            <a:outerShdw blurRad="50800" dist="50800" dir="540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45720" t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9D6D25A-6CE8-4282-80ED-6A93D86EFD54}"/>
              </a:ext>
            </a:extLst>
          </p:cNvPr>
          <p:cNvSpPr/>
          <p:nvPr/>
        </p:nvSpPr>
        <p:spPr>
          <a:xfrm>
            <a:off x="9910763" y="1983225"/>
            <a:ext cx="1971673" cy="1953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48054-5C93-4E80-8EB7-666749B0A058}"/>
              </a:ext>
            </a:extLst>
          </p:cNvPr>
          <p:cNvSpPr txBox="1"/>
          <p:nvPr/>
        </p:nvSpPr>
        <p:spPr>
          <a:xfrm>
            <a:off x="10313194" y="2474119"/>
            <a:ext cx="11620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Ingestor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F4584-9689-4D37-BEEF-687B4886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54" y="6586276"/>
            <a:ext cx="904875" cy="2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292ACC54-66F7-43D4-BE69-9B9778422A15}"/>
              </a:ext>
            </a:extLst>
          </p:cNvPr>
          <p:cNvSpPr txBox="1"/>
          <p:nvPr/>
        </p:nvSpPr>
        <p:spPr>
          <a:xfrm>
            <a:off x="148545" y="129326"/>
            <a:ext cx="992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Azure Ingestor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Process Flow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F1EA1D-E68F-4E8D-B3EC-2D37490D501A}"/>
              </a:ext>
            </a:extLst>
          </p:cNvPr>
          <p:cNvSpPr txBox="1"/>
          <p:nvPr/>
        </p:nvSpPr>
        <p:spPr>
          <a:xfrm>
            <a:off x="6840761" y="1948484"/>
            <a:ext cx="3369237" cy="306467"/>
          </a:xfrm>
          <a:prstGeom prst="flowChartAlternate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2312F2-D045-4AE8-8912-C02F0CA02E11}"/>
              </a:ext>
            </a:extLst>
          </p:cNvPr>
          <p:cNvSpPr txBox="1"/>
          <p:nvPr/>
        </p:nvSpPr>
        <p:spPr>
          <a:xfrm>
            <a:off x="2401062" y="1950247"/>
            <a:ext cx="2523999" cy="306467"/>
          </a:xfrm>
          <a:prstGeom prst="flowChartAlternate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IT WORKS ?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DF7444-5E44-4879-8AAE-55ED2623EE4F}"/>
              </a:ext>
            </a:extLst>
          </p:cNvPr>
          <p:cNvGrpSpPr/>
          <p:nvPr/>
        </p:nvGrpSpPr>
        <p:grpSpPr>
          <a:xfrm>
            <a:off x="10249493" y="1876409"/>
            <a:ext cx="589135" cy="648003"/>
            <a:chOff x="-1295189" y="2573855"/>
            <a:chExt cx="435751" cy="424201"/>
          </a:xfrm>
          <a:solidFill>
            <a:srgbClr val="BCCDF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3AF0C5-99D4-4E35-9A25-D368B91584FD}"/>
                </a:ext>
              </a:extLst>
            </p:cNvPr>
            <p:cNvSpPr/>
            <p:nvPr/>
          </p:nvSpPr>
          <p:spPr>
            <a:xfrm rot="14039772">
              <a:off x="-1289414" y="2568080"/>
              <a:ext cx="424201" cy="4357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7" dirty="0">
                <a:latin typeface="Verdana (Body)"/>
                <a:cs typeface="Segoe UI" panose="020B0502040204020203" pitchFamily="34" charset="0"/>
              </a:endParaRPr>
            </a:p>
          </p:txBody>
        </p:sp>
        <p:grpSp>
          <p:nvGrpSpPr>
            <p:cNvPr id="72" name="Group 79">
              <a:extLst>
                <a:ext uri="{FF2B5EF4-FFF2-40B4-BE49-F238E27FC236}">
                  <a16:creationId xmlns:a16="http://schemas.microsoft.com/office/drawing/2014/main" id="{4CF38030-11EC-432D-A065-8A3A274D03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951058" y="2758691"/>
              <a:ext cx="7593" cy="37394"/>
              <a:chOff x="2016" y="2428"/>
              <a:chExt cx="26" cy="141"/>
            </a:xfrm>
            <a:grpFill/>
          </p:grpSpPr>
          <p:sp>
            <p:nvSpPr>
              <p:cNvPr id="73" name="Freeform 81">
                <a:extLst>
                  <a:ext uri="{FF2B5EF4-FFF2-40B4-BE49-F238E27FC236}">
                    <a16:creationId xmlns:a16="http://schemas.microsoft.com/office/drawing/2014/main" id="{200F80FE-F501-46F5-8A14-E311BF6FC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530"/>
                <a:ext cx="26" cy="39"/>
              </a:xfrm>
              <a:custGeom>
                <a:avLst/>
                <a:gdLst>
                  <a:gd name="T0" fmla="*/ 2 w 16"/>
                  <a:gd name="T1" fmla="*/ 23 h 23"/>
                  <a:gd name="T2" fmla="*/ 14 w 16"/>
                  <a:gd name="T3" fmla="*/ 23 h 23"/>
                  <a:gd name="T4" fmla="*/ 16 w 16"/>
                  <a:gd name="T5" fmla="*/ 21 h 23"/>
                  <a:gd name="T6" fmla="*/ 16 w 16"/>
                  <a:gd name="T7" fmla="*/ 1 h 23"/>
                  <a:gd name="T8" fmla="*/ 14 w 16"/>
                  <a:gd name="T9" fmla="*/ 0 h 23"/>
                  <a:gd name="T10" fmla="*/ 2 w 16"/>
                  <a:gd name="T11" fmla="*/ 0 h 23"/>
                  <a:gd name="T12" fmla="*/ 0 w 16"/>
                  <a:gd name="T13" fmla="*/ 1 h 23"/>
                  <a:gd name="T14" fmla="*/ 0 w 16"/>
                  <a:gd name="T15" fmla="*/ 21 h 23"/>
                  <a:gd name="T16" fmla="*/ 2 w 1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3">
                    <a:moveTo>
                      <a:pt x="2" y="23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3"/>
                      <a:pt x="16" y="22"/>
                      <a:pt x="16" y="2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90" tIns="39745" rIns="79490" bIns="39745" numCol="1" anchor="t" anchorCtr="0" compatLnSpc="1">
                <a:prstTxWarp prst="textNoShape">
                  <a:avLst/>
                </a:prstTxWarp>
              </a:bodyPr>
              <a:lstStyle/>
              <a:p>
                <a:pPr defTabSz="794883">
                  <a:defRPr/>
                </a:pPr>
                <a:endParaRPr lang="en-US" sz="1391" dirty="0">
                  <a:solidFill>
                    <a:schemeClr val="tx2"/>
                  </a:solidFill>
                  <a:latin typeface="Verdana (Body)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Freeform 82">
                <a:extLst>
                  <a:ext uri="{FF2B5EF4-FFF2-40B4-BE49-F238E27FC236}">
                    <a16:creationId xmlns:a16="http://schemas.microsoft.com/office/drawing/2014/main" id="{143537A8-109E-4ABF-B7E3-0C0A6FB07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428"/>
                <a:ext cx="26" cy="38"/>
              </a:xfrm>
              <a:custGeom>
                <a:avLst/>
                <a:gdLst>
                  <a:gd name="T0" fmla="*/ 2 w 16"/>
                  <a:gd name="T1" fmla="*/ 23 h 23"/>
                  <a:gd name="T2" fmla="*/ 14 w 16"/>
                  <a:gd name="T3" fmla="*/ 23 h 23"/>
                  <a:gd name="T4" fmla="*/ 16 w 16"/>
                  <a:gd name="T5" fmla="*/ 21 h 23"/>
                  <a:gd name="T6" fmla="*/ 16 w 16"/>
                  <a:gd name="T7" fmla="*/ 2 h 23"/>
                  <a:gd name="T8" fmla="*/ 14 w 16"/>
                  <a:gd name="T9" fmla="*/ 0 h 23"/>
                  <a:gd name="T10" fmla="*/ 2 w 16"/>
                  <a:gd name="T11" fmla="*/ 0 h 23"/>
                  <a:gd name="T12" fmla="*/ 0 w 16"/>
                  <a:gd name="T13" fmla="*/ 2 h 23"/>
                  <a:gd name="T14" fmla="*/ 0 w 16"/>
                  <a:gd name="T15" fmla="*/ 21 h 23"/>
                  <a:gd name="T16" fmla="*/ 2 w 1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3">
                    <a:moveTo>
                      <a:pt x="2" y="23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1" y="23"/>
                      <a:pt x="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90" tIns="39745" rIns="79490" bIns="39745" numCol="1" anchor="t" anchorCtr="0" compatLnSpc="1">
                <a:prstTxWarp prst="textNoShape">
                  <a:avLst/>
                </a:prstTxWarp>
              </a:bodyPr>
              <a:lstStyle/>
              <a:p>
                <a:pPr defTabSz="794883">
                  <a:defRPr/>
                </a:pPr>
                <a:endParaRPr lang="en-US" sz="1391" dirty="0">
                  <a:solidFill>
                    <a:schemeClr val="tx2"/>
                  </a:solidFill>
                  <a:latin typeface="Verdana (Body)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DD55F421-F03E-45A8-8B61-B41FFD3C23A4}"/>
              </a:ext>
            </a:extLst>
          </p:cNvPr>
          <p:cNvSpPr/>
          <p:nvPr/>
        </p:nvSpPr>
        <p:spPr>
          <a:xfrm rot="14039772">
            <a:off x="1929570" y="2310227"/>
            <a:ext cx="599644" cy="560171"/>
          </a:xfrm>
          <a:prstGeom prst="ellipse">
            <a:avLst/>
          </a:prstGeom>
          <a:solidFill>
            <a:srgbClr val="BE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>
              <a:latin typeface="Verdana (Body)"/>
              <a:cs typeface="Segoe UI" panose="020B0502040204020203" pitchFamily="34" charset="0"/>
            </a:endParaRPr>
          </a:p>
        </p:txBody>
      </p:sp>
      <p:sp>
        <p:nvSpPr>
          <p:cNvPr id="76" name="Freeform 728">
            <a:extLst>
              <a:ext uri="{FF2B5EF4-FFF2-40B4-BE49-F238E27FC236}">
                <a16:creationId xmlns:a16="http://schemas.microsoft.com/office/drawing/2014/main" id="{B9B5E2E4-3036-40F1-9398-E14AE3C5BD80}"/>
              </a:ext>
            </a:extLst>
          </p:cNvPr>
          <p:cNvSpPr>
            <a:spLocks noEditPoints="1"/>
          </p:cNvSpPr>
          <p:nvPr/>
        </p:nvSpPr>
        <p:spPr bwMode="auto">
          <a:xfrm>
            <a:off x="10381937" y="1979464"/>
            <a:ext cx="332864" cy="401878"/>
          </a:xfrm>
          <a:custGeom>
            <a:avLst/>
            <a:gdLst>
              <a:gd name="T0" fmla="*/ 256 w 288"/>
              <a:gd name="T1" fmla="*/ 32 h 288"/>
              <a:gd name="T2" fmla="*/ 245 w 288"/>
              <a:gd name="T3" fmla="*/ 0 h 288"/>
              <a:gd name="T4" fmla="*/ 235 w 288"/>
              <a:gd name="T5" fmla="*/ 39 h 288"/>
              <a:gd name="T6" fmla="*/ 139 w 288"/>
              <a:gd name="T7" fmla="*/ 11 h 288"/>
              <a:gd name="T8" fmla="*/ 44 w 288"/>
              <a:gd name="T9" fmla="*/ 251 h 288"/>
              <a:gd name="T10" fmla="*/ 24 w 288"/>
              <a:gd name="T11" fmla="*/ 285 h 288"/>
              <a:gd name="T12" fmla="*/ 40 w 288"/>
              <a:gd name="T13" fmla="*/ 285 h 288"/>
              <a:gd name="T14" fmla="*/ 139 w 288"/>
              <a:gd name="T15" fmla="*/ 288 h 288"/>
              <a:gd name="T16" fmla="*/ 238 w 288"/>
              <a:gd name="T17" fmla="*/ 285 h 288"/>
              <a:gd name="T18" fmla="*/ 253 w 288"/>
              <a:gd name="T19" fmla="*/ 285 h 288"/>
              <a:gd name="T20" fmla="*/ 233 w 288"/>
              <a:gd name="T21" fmla="*/ 251 h 288"/>
              <a:gd name="T22" fmla="*/ 244 w 288"/>
              <a:gd name="T23" fmla="*/ 60 h 288"/>
              <a:gd name="T24" fmla="*/ 277 w 288"/>
              <a:gd name="T25" fmla="*/ 54 h 288"/>
              <a:gd name="T26" fmla="*/ 277 w 288"/>
              <a:gd name="T27" fmla="*/ 32 h 288"/>
              <a:gd name="T28" fmla="*/ 139 w 288"/>
              <a:gd name="T29" fmla="*/ 267 h 288"/>
              <a:gd name="T30" fmla="*/ 139 w 288"/>
              <a:gd name="T31" fmla="*/ 32 h 288"/>
              <a:gd name="T32" fmla="*/ 199 w 288"/>
              <a:gd name="T33" fmla="*/ 75 h 288"/>
              <a:gd name="T34" fmla="*/ 43 w 288"/>
              <a:gd name="T35" fmla="*/ 150 h 288"/>
              <a:gd name="T36" fmla="*/ 235 w 288"/>
              <a:gd name="T37" fmla="*/ 150 h 288"/>
              <a:gd name="T38" fmla="*/ 229 w 288"/>
              <a:gd name="T39" fmla="*/ 75 h 288"/>
              <a:gd name="T40" fmla="*/ 213 w 288"/>
              <a:gd name="T41" fmla="*/ 150 h 288"/>
              <a:gd name="T42" fmla="*/ 64 w 288"/>
              <a:gd name="T43" fmla="*/ 150 h 288"/>
              <a:gd name="T44" fmla="*/ 183 w 288"/>
              <a:gd name="T45" fmla="*/ 90 h 288"/>
              <a:gd name="T46" fmla="*/ 139 w 288"/>
              <a:gd name="T47" fmla="*/ 96 h 288"/>
              <a:gd name="T48" fmla="*/ 139 w 288"/>
              <a:gd name="T49" fmla="*/ 203 h 288"/>
              <a:gd name="T50" fmla="*/ 183 w 288"/>
              <a:gd name="T51" fmla="*/ 120 h 288"/>
              <a:gd name="T52" fmla="*/ 213 w 288"/>
              <a:gd name="T53" fmla="*/ 150 h 288"/>
              <a:gd name="T54" fmla="*/ 139 w 288"/>
              <a:gd name="T55" fmla="*/ 182 h 288"/>
              <a:gd name="T56" fmla="*/ 139 w 288"/>
              <a:gd name="T57" fmla="*/ 118 h 288"/>
              <a:gd name="T58" fmla="*/ 131 w 288"/>
              <a:gd name="T59" fmla="*/ 142 h 288"/>
              <a:gd name="T60" fmla="*/ 139 w 288"/>
              <a:gd name="T61" fmla="*/ 160 h 288"/>
              <a:gd name="T62" fmla="*/ 167 w 288"/>
              <a:gd name="T63" fmla="*/ 13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" h="288">
                <a:moveTo>
                  <a:pt x="277" y="32"/>
                </a:moveTo>
                <a:cubicBezTo>
                  <a:pt x="256" y="32"/>
                  <a:pt x="256" y="32"/>
                  <a:pt x="256" y="32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5"/>
                  <a:pt x="251" y="0"/>
                  <a:pt x="245" y="0"/>
                </a:cubicBezTo>
                <a:cubicBezTo>
                  <a:pt x="239" y="0"/>
                  <a:pt x="235" y="5"/>
                  <a:pt x="235" y="11"/>
                </a:cubicBezTo>
                <a:cubicBezTo>
                  <a:pt x="235" y="39"/>
                  <a:pt x="235" y="39"/>
                  <a:pt x="235" y="39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05" y="24"/>
                  <a:pt x="173" y="11"/>
                  <a:pt x="139" y="11"/>
                </a:cubicBezTo>
                <a:cubicBezTo>
                  <a:pt x="62" y="11"/>
                  <a:pt x="0" y="73"/>
                  <a:pt x="0" y="150"/>
                </a:cubicBezTo>
                <a:cubicBezTo>
                  <a:pt x="0" y="189"/>
                  <a:pt x="17" y="225"/>
                  <a:pt x="44" y="251"/>
                </a:cubicBezTo>
                <a:cubicBezTo>
                  <a:pt x="24" y="270"/>
                  <a:pt x="24" y="270"/>
                  <a:pt x="24" y="270"/>
                </a:cubicBezTo>
                <a:cubicBezTo>
                  <a:pt x="20" y="274"/>
                  <a:pt x="20" y="281"/>
                  <a:pt x="24" y="285"/>
                </a:cubicBezTo>
                <a:cubicBezTo>
                  <a:pt x="27" y="287"/>
                  <a:pt x="29" y="288"/>
                  <a:pt x="32" y="288"/>
                </a:cubicBezTo>
                <a:cubicBezTo>
                  <a:pt x="35" y="288"/>
                  <a:pt x="37" y="287"/>
                  <a:pt x="40" y="285"/>
                </a:cubicBezTo>
                <a:cubicBezTo>
                  <a:pt x="61" y="264"/>
                  <a:pt x="61" y="264"/>
                  <a:pt x="61" y="264"/>
                </a:cubicBezTo>
                <a:cubicBezTo>
                  <a:pt x="83" y="279"/>
                  <a:pt x="110" y="288"/>
                  <a:pt x="139" y="288"/>
                </a:cubicBezTo>
                <a:cubicBezTo>
                  <a:pt x="168" y="288"/>
                  <a:pt x="194" y="279"/>
                  <a:pt x="217" y="264"/>
                </a:cubicBezTo>
                <a:cubicBezTo>
                  <a:pt x="238" y="285"/>
                  <a:pt x="238" y="285"/>
                  <a:pt x="238" y="285"/>
                </a:cubicBezTo>
                <a:cubicBezTo>
                  <a:pt x="240" y="287"/>
                  <a:pt x="243" y="288"/>
                  <a:pt x="245" y="288"/>
                </a:cubicBezTo>
                <a:cubicBezTo>
                  <a:pt x="248" y="288"/>
                  <a:pt x="251" y="287"/>
                  <a:pt x="253" y="285"/>
                </a:cubicBezTo>
                <a:cubicBezTo>
                  <a:pt x="257" y="281"/>
                  <a:pt x="257" y="274"/>
                  <a:pt x="253" y="270"/>
                </a:cubicBezTo>
                <a:cubicBezTo>
                  <a:pt x="233" y="251"/>
                  <a:pt x="233" y="251"/>
                  <a:pt x="233" y="251"/>
                </a:cubicBezTo>
                <a:cubicBezTo>
                  <a:pt x="260" y="225"/>
                  <a:pt x="277" y="189"/>
                  <a:pt x="277" y="150"/>
                </a:cubicBezTo>
                <a:cubicBezTo>
                  <a:pt x="277" y="115"/>
                  <a:pt x="265" y="84"/>
                  <a:pt x="244" y="60"/>
                </a:cubicBezTo>
                <a:cubicBezTo>
                  <a:pt x="250" y="54"/>
                  <a:pt x="250" y="54"/>
                  <a:pt x="250" y="54"/>
                </a:cubicBezTo>
                <a:cubicBezTo>
                  <a:pt x="277" y="54"/>
                  <a:pt x="277" y="54"/>
                  <a:pt x="277" y="54"/>
                </a:cubicBezTo>
                <a:cubicBezTo>
                  <a:pt x="283" y="54"/>
                  <a:pt x="288" y="49"/>
                  <a:pt x="288" y="43"/>
                </a:cubicBezTo>
                <a:cubicBezTo>
                  <a:pt x="288" y="37"/>
                  <a:pt x="283" y="32"/>
                  <a:pt x="277" y="32"/>
                </a:cubicBezTo>
                <a:close/>
                <a:moveTo>
                  <a:pt x="256" y="150"/>
                </a:moveTo>
                <a:cubicBezTo>
                  <a:pt x="256" y="214"/>
                  <a:pt x="203" y="267"/>
                  <a:pt x="139" y="267"/>
                </a:cubicBezTo>
                <a:cubicBezTo>
                  <a:pt x="74" y="267"/>
                  <a:pt x="21" y="214"/>
                  <a:pt x="21" y="150"/>
                </a:cubicBezTo>
                <a:cubicBezTo>
                  <a:pt x="21" y="85"/>
                  <a:pt x="74" y="32"/>
                  <a:pt x="139" y="32"/>
                </a:cubicBezTo>
                <a:cubicBezTo>
                  <a:pt x="167" y="32"/>
                  <a:pt x="193" y="43"/>
                  <a:pt x="214" y="60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82" y="62"/>
                  <a:pt x="161" y="54"/>
                  <a:pt x="139" y="54"/>
                </a:cubicBezTo>
                <a:cubicBezTo>
                  <a:pt x="86" y="54"/>
                  <a:pt x="43" y="97"/>
                  <a:pt x="43" y="150"/>
                </a:cubicBezTo>
                <a:cubicBezTo>
                  <a:pt x="43" y="203"/>
                  <a:pt x="86" y="246"/>
                  <a:pt x="139" y="246"/>
                </a:cubicBezTo>
                <a:cubicBezTo>
                  <a:pt x="192" y="246"/>
                  <a:pt x="235" y="203"/>
                  <a:pt x="235" y="150"/>
                </a:cubicBezTo>
                <a:cubicBezTo>
                  <a:pt x="235" y="127"/>
                  <a:pt x="227" y="106"/>
                  <a:pt x="214" y="90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46" y="95"/>
                  <a:pt x="256" y="121"/>
                  <a:pt x="256" y="150"/>
                </a:cubicBezTo>
                <a:close/>
                <a:moveTo>
                  <a:pt x="213" y="150"/>
                </a:moveTo>
                <a:cubicBezTo>
                  <a:pt x="213" y="191"/>
                  <a:pt x="180" y="224"/>
                  <a:pt x="139" y="224"/>
                </a:cubicBezTo>
                <a:cubicBezTo>
                  <a:pt x="97" y="224"/>
                  <a:pt x="64" y="191"/>
                  <a:pt x="64" y="150"/>
                </a:cubicBezTo>
                <a:cubicBezTo>
                  <a:pt x="64" y="108"/>
                  <a:pt x="97" y="75"/>
                  <a:pt x="139" y="75"/>
                </a:cubicBezTo>
                <a:cubicBezTo>
                  <a:pt x="155" y="75"/>
                  <a:pt x="171" y="81"/>
                  <a:pt x="183" y="90"/>
                </a:cubicBezTo>
                <a:cubicBezTo>
                  <a:pt x="168" y="105"/>
                  <a:pt x="168" y="105"/>
                  <a:pt x="168" y="105"/>
                </a:cubicBezTo>
                <a:cubicBezTo>
                  <a:pt x="160" y="100"/>
                  <a:pt x="150" y="96"/>
                  <a:pt x="139" y="96"/>
                </a:cubicBezTo>
                <a:cubicBezTo>
                  <a:pt x="109" y="96"/>
                  <a:pt x="85" y="120"/>
                  <a:pt x="85" y="150"/>
                </a:cubicBezTo>
                <a:cubicBezTo>
                  <a:pt x="85" y="179"/>
                  <a:pt x="109" y="203"/>
                  <a:pt x="139" y="203"/>
                </a:cubicBezTo>
                <a:cubicBezTo>
                  <a:pt x="168" y="203"/>
                  <a:pt x="192" y="179"/>
                  <a:pt x="192" y="150"/>
                </a:cubicBezTo>
                <a:cubicBezTo>
                  <a:pt x="192" y="139"/>
                  <a:pt x="189" y="129"/>
                  <a:pt x="183" y="120"/>
                </a:cubicBezTo>
                <a:cubicBezTo>
                  <a:pt x="198" y="105"/>
                  <a:pt x="198" y="105"/>
                  <a:pt x="198" y="105"/>
                </a:cubicBezTo>
                <a:cubicBezTo>
                  <a:pt x="208" y="118"/>
                  <a:pt x="213" y="133"/>
                  <a:pt x="213" y="150"/>
                </a:cubicBezTo>
                <a:close/>
                <a:moveTo>
                  <a:pt x="171" y="150"/>
                </a:moveTo>
                <a:cubicBezTo>
                  <a:pt x="171" y="167"/>
                  <a:pt x="156" y="182"/>
                  <a:pt x="139" y="182"/>
                </a:cubicBezTo>
                <a:cubicBezTo>
                  <a:pt x="121" y="182"/>
                  <a:pt x="107" y="167"/>
                  <a:pt x="107" y="150"/>
                </a:cubicBezTo>
                <a:cubicBezTo>
                  <a:pt x="107" y="132"/>
                  <a:pt x="121" y="118"/>
                  <a:pt x="139" y="118"/>
                </a:cubicBezTo>
                <a:cubicBezTo>
                  <a:pt x="144" y="118"/>
                  <a:pt x="148" y="119"/>
                  <a:pt x="152" y="121"/>
                </a:cubicBezTo>
                <a:cubicBezTo>
                  <a:pt x="131" y="142"/>
                  <a:pt x="131" y="142"/>
                  <a:pt x="131" y="142"/>
                </a:cubicBezTo>
                <a:cubicBezTo>
                  <a:pt x="127" y="146"/>
                  <a:pt x="127" y="153"/>
                  <a:pt x="131" y="157"/>
                </a:cubicBezTo>
                <a:cubicBezTo>
                  <a:pt x="133" y="159"/>
                  <a:pt x="136" y="160"/>
                  <a:pt x="139" y="160"/>
                </a:cubicBezTo>
                <a:cubicBezTo>
                  <a:pt x="141" y="160"/>
                  <a:pt x="144" y="159"/>
                  <a:pt x="146" y="157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9" y="140"/>
                  <a:pt x="171" y="145"/>
                  <a:pt x="171" y="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464">
            <a:extLst>
              <a:ext uri="{FF2B5EF4-FFF2-40B4-BE49-F238E27FC236}">
                <a16:creationId xmlns:a16="http://schemas.microsoft.com/office/drawing/2014/main" id="{684E60CC-E11E-45A7-AC9B-C45708A71974}"/>
              </a:ext>
            </a:extLst>
          </p:cNvPr>
          <p:cNvSpPr>
            <a:spLocks noEditPoints="1"/>
          </p:cNvSpPr>
          <p:nvPr/>
        </p:nvSpPr>
        <p:spPr bwMode="auto">
          <a:xfrm>
            <a:off x="2000118" y="2460303"/>
            <a:ext cx="448348" cy="282656"/>
          </a:xfrm>
          <a:custGeom>
            <a:avLst/>
            <a:gdLst>
              <a:gd name="T0" fmla="*/ 277 w 320"/>
              <a:gd name="T1" fmla="*/ 0 h 224"/>
              <a:gd name="T2" fmla="*/ 234 w 320"/>
              <a:gd name="T3" fmla="*/ 43 h 224"/>
              <a:gd name="T4" fmla="*/ 246 w 320"/>
              <a:gd name="T5" fmla="*/ 73 h 224"/>
              <a:gd name="T6" fmla="*/ 204 w 320"/>
              <a:gd name="T7" fmla="*/ 141 h 224"/>
              <a:gd name="T8" fmla="*/ 192 w 320"/>
              <a:gd name="T9" fmla="*/ 139 h 224"/>
              <a:gd name="T10" fmla="*/ 182 w 320"/>
              <a:gd name="T11" fmla="*/ 140 h 224"/>
              <a:gd name="T12" fmla="*/ 146 w 320"/>
              <a:gd name="T13" fmla="*/ 74 h 224"/>
              <a:gd name="T14" fmla="*/ 160 w 320"/>
              <a:gd name="T15" fmla="*/ 43 h 224"/>
              <a:gd name="T16" fmla="*/ 117 w 320"/>
              <a:gd name="T17" fmla="*/ 0 h 224"/>
              <a:gd name="T18" fmla="*/ 74 w 320"/>
              <a:gd name="T19" fmla="*/ 43 h 224"/>
              <a:gd name="T20" fmla="*/ 88 w 320"/>
              <a:gd name="T21" fmla="*/ 74 h 224"/>
              <a:gd name="T22" fmla="*/ 52 w 320"/>
              <a:gd name="T23" fmla="*/ 140 h 224"/>
              <a:gd name="T24" fmla="*/ 42 w 320"/>
              <a:gd name="T25" fmla="*/ 139 h 224"/>
              <a:gd name="T26" fmla="*/ 0 w 320"/>
              <a:gd name="T27" fmla="*/ 182 h 224"/>
              <a:gd name="T28" fmla="*/ 42 w 320"/>
              <a:gd name="T29" fmla="*/ 224 h 224"/>
              <a:gd name="T30" fmla="*/ 85 w 320"/>
              <a:gd name="T31" fmla="*/ 182 h 224"/>
              <a:gd name="T32" fmla="*/ 71 w 320"/>
              <a:gd name="T33" fmla="*/ 150 h 224"/>
              <a:gd name="T34" fmla="*/ 107 w 320"/>
              <a:gd name="T35" fmla="*/ 84 h 224"/>
              <a:gd name="T36" fmla="*/ 117 w 320"/>
              <a:gd name="T37" fmla="*/ 86 h 224"/>
              <a:gd name="T38" fmla="*/ 127 w 320"/>
              <a:gd name="T39" fmla="*/ 84 h 224"/>
              <a:gd name="T40" fmla="*/ 163 w 320"/>
              <a:gd name="T41" fmla="*/ 150 h 224"/>
              <a:gd name="T42" fmla="*/ 149 w 320"/>
              <a:gd name="T43" fmla="*/ 182 h 224"/>
              <a:gd name="T44" fmla="*/ 192 w 320"/>
              <a:gd name="T45" fmla="*/ 224 h 224"/>
              <a:gd name="T46" fmla="*/ 234 w 320"/>
              <a:gd name="T47" fmla="*/ 182 h 224"/>
              <a:gd name="T48" fmla="*/ 222 w 320"/>
              <a:gd name="T49" fmla="*/ 152 h 224"/>
              <a:gd name="T50" fmla="*/ 265 w 320"/>
              <a:gd name="T51" fmla="*/ 84 h 224"/>
              <a:gd name="T52" fmla="*/ 277 w 320"/>
              <a:gd name="T53" fmla="*/ 86 h 224"/>
              <a:gd name="T54" fmla="*/ 320 w 320"/>
              <a:gd name="T55" fmla="*/ 43 h 224"/>
              <a:gd name="T56" fmla="*/ 277 w 320"/>
              <a:gd name="T57" fmla="*/ 0 h 224"/>
              <a:gd name="T58" fmla="*/ 42 w 320"/>
              <a:gd name="T59" fmla="*/ 203 h 224"/>
              <a:gd name="T60" fmla="*/ 21 w 320"/>
              <a:gd name="T61" fmla="*/ 182 h 224"/>
              <a:gd name="T62" fmla="*/ 42 w 320"/>
              <a:gd name="T63" fmla="*/ 160 h 224"/>
              <a:gd name="T64" fmla="*/ 64 w 320"/>
              <a:gd name="T65" fmla="*/ 182 h 224"/>
              <a:gd name="T66" fmla="*/ 42 w 320"/>
              <a:gd name="T67" fmla="*/ 203 h 224"/>
              <a:gd name="T68" fmla="*/ 96 w 320"/>
              <a:gd name="T69" fmla="*/ 43 h 224"/>
              <a:gd name="T70" fmla="*/ 117 w 320"/>
              <a:gd name="T71" fmla="*/ 22 h 224"/>
              <a:gd name="T72" fmla="*/ 138 w 320"/>
              <a:gd name="T73" fmla="*/ 43 h 224"/>
              <a:gd name="T74" fmla="*/ 117 w 320"/>
              <a:gd name="T75" fmla="*/ 64 h 224"/>
              <a:gd name="T76" fmla="*/ 96 w 320"/>
              <a:gd name="T77" fmla="*/ 43 h 224"/>
              <a:gd name="T78" fmla="*/ 192 w 320"/>
              <a:gd name="T79" fmla="*/ 203 h 224"/>
              <a:gd name="T80" fmla="*/ 170 w 320"/>
              <a:gd name="T81" fmla="*/ 182 h 224"/>
              <a:gd name="T82" fmla="*/ 192 w 320"/>
              <a:gd name="T83" fmla="*/ 160 h 224"/>
              <a:gd name="T84" fmla="*/ 213 w 320"/>
              <a:gd name="T85" fmla="*/ 182 h 224"/>
              <a:gd name="T86" fmla="*/ 192 w 320"/>
              <a:gd name="T87" fmla="*/ 203 h 224"/>
              <a:gd name="T88" fmla="*/ 277 w 320"/>
              <a:gd name="T89" fmla="*/ 64 h 224"/>
              <a:gd name="T90" fmla="*/ 256 w 320"/>
              <a:gd name="T91" fmla="*/ 43 h 224"/>
              <a:gd name="T92" fmla="*/ 277 w 320"/>
              <a:gd name="T93" fmla="*/ 22 h 224"/>
              <a:gd name="T94" fmla="*/ 298 w 320"/>
              <a:gd name="T95" fmla="*/ 43 h 224"/>
              <a:gd name="T96" fmla="*/ 277 w 320"/>
              <a:gd name="T97" fmla="*/ 6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" h="224">
                <a:moveTo>
                  <a:pt x="277" y="0"/>
                </a:moveTo>
                <a:cubicBezTo>
                  <a:pt x="253" y="0"/>
                  <a:pt x="234" y="19"/>
                  <a:pt x="234" y="43"/>
                </a:cubicBezTo>
                <a:cubicBezTo>
                  <a:pt x="234" y="54"/>
                  <a:pt x="239" y="65"/>
                  <a:pt x="246" y="73"/>
                </a:cubicBezTo>
                <a:cubicBezTo>
                  <a:pt x="204" y="141"/>
                  <a:pt x="204" y="141"/>
                  <a:pt x="204" y="141"/>
                </a:cubicBezTo>
                <a:cubicBezTo>
                  <a:pt x="200" y="140"/>
                  <a:pt x="196" y="139"/>
                  <a:pt x="192" y="139"/>
                </a:cubicBezTo>
                <a:cubicBezTo>
                  <a:pt x="188" y="139"/>
                  <a:pt x="185" y="140"/>
                  <a:pt x="182" y="140"/>
                </a:cubicBezTo>
                <a:cubicBezTo>
                  <a:pt x="146" y="74"/>
                  <a:pt x="146" y="74"/>
                  <a:pt x="146" y="74"/>
                </a:cubicBezTo>
                <a:cubicBezTo>
                  <a:pt x="154" y="66"/>
                  <a:pt x="160" y="55"/>
                  <a:pt x="160" y="43"/>
                </a:cubicBezTo>
                <a:cubicBezTo>
                  <a:pt x="160" y="19"/>
                  <a:pt x="141" y="0"/>
                  <a:pt x="117" y="0"/>
                </a:cubicBezTo>
                <a:cubicBezTo>
                  <a:pt x="93" y="0"/>
                  <a:pt x="74" y="19"/>
                  <a:pt x="74" y="43"/>
                </a:cubicBezTo>
                <a:cubicBezTo>
                  <a:pt x="74" y="55"/>
                  <a:pt x="80" y="66"/>
                  <a:pt x="88" y="74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49" y="140"/>
                  <a:pt x="46" y="139"/>
                  <a:pt x="42" y="139"/>
                </a:cubicBezTo>
                <a:cubicBezTo>
                  <a:pt x="19" y="139"/>
                  <a:pt x="0" y="158"/>
                  <a:pt x="0" y="182"/>
                </a:cubicBezTo>
                <a:cubicBezTo>
                  <a:pt x="0" y="205"/>
                  <a:pt x="19" y="224"/>
                  <a:pt x="42" y="224"/>
                </a:cubicBezTo>
                <a:cubicBezTo>
                  <a:pt x="66" y="224"/>
                  <a:pt x="85" y="205"/>
                  <a:pt x="85" y="182"/>
                </a:cubicBezTo>
                <a:cubicBezTo>
                  <a:pt x="85" y="169"/>
                  <a:pt x="80" y="158"/>
                  <a:pt x="71" y="150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10" y="85"/>
                  <a:pt x="113" y="86"/>
                  <a:pt x="117" y="86"/>
                </a:cubicBezTo>
                <a:cubicBezTo>
                  <a:pt x="121" y="86"/>
                  <a:pt x="124" y="85"/>
                  <a:pt x="127" y="84"/>
                </a:cubicBezTo>
                <a:cubicBezTo>
                  <a:pt x="163" y="150"/>
                  <a:pt x="163" y="150"/>
                  <a:pt x="163" y="150"/>
                </a:cubicBezTo>
                <a:cubicBezTo>
                  <a:pt x="154" y="158"/>
                  <a:pt x="149" y="169"/>
                  <a:pt x="149" y="182"/>
                </a:cubicBezTo>
                <a:cubicBezTo>
                  <a:pt x="149" y="205"/>
                  <a:pt x="168" y="224"/>
                  <a:pt x="192" y="224"/>
                </a:cubicBezTo>
                <a:cubicBezTo>
                  <a:pt x="215" y="224"/>
                  <a:pt x="234" y="205"/>
                  <a:pt x="234" y="182"/>
                </a:cubicBezTo>
                <a:cubicBezTo>
                  <a:pt x="234" y="170"/>
                  <a:pt x="230" y="160"/>
                  <a:pt x="222" y="152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69" y="85"/>
                  <a:pt x="273" y="86"/>
                  <a:pt x="277" y="86"/>
                </a:cubicBezTo>
                <a:cubicBezTo>
                  <a:pt x="301" y="86"/>
                  <a:pt x="320" y="67"/>
                  <a:pt x="320" y="43"/>
                </a:cubicBezTo>
                <a:cubicBezTo>
                  <a:pt x="320" y="19"/>
                  <a:pt x="301" y="0"/>
                  <a:pt x="277" y="0"/>
                </a:cubicBezTo>
                <a:close/>
                <a:moveTo>
                  <a:pt x="42" y="203"/>
                </a:moveTo>
                <a:cubicBezTo>
                  <a:pt x="31" y="203"/>
                  <a:pt x="21" y="193"/>
                  <a:pt x="21" y="182"/>
                </a:cubicBezTo>
                <a:cubicBezTo>
                  <a:pt x="21" y="170"/>
                  <a:pt x="31" y="160"/>
                  <a:pt x="42" y="160"/>
                </a:cubicBezTo>
                <a:cubicBezTo>
                  <a:pt x="54" y="160"/>
                  <a:pt x="64" y="170"/>
                  <a:pt x="64" y="182"/>
                </a:cubicBezTo>
                <a:cubicBezTo>
                  <a:pt x="64" y="193"/>
                  <a:pt x="54" y="203"/>
                  <a:pt x="42" y="203"/>
                </a:cubicBezTo>
                <a:close/>
                <a:moveTo>
                  <a:pt x="96" y="43"/>
                </a:moveTo>
                <a:cubicBezTo>
                  <a:pt x="96" y="31"/>
                  <a:pt x="105" y="22"/>
                  <a:pt x="117" y="22"/>
                </a:cubicBezTo>
                <a:cubicBezTo>
                  <a:pt x="129" y="22"/>
                  <a:pt x="138" y="31"/>
                  <a:pt x="138" y="43"/>
                </a:cubicBezTo>
                <a:cubicBezTo>
                  <a:pt x="138" y="55"/>
                  <a:pt x="129" y="64"/>
                  <a:pt x="117" y="64"/>
                </a:cubicBezTo>
                <a:cubicBezTo>
                  <a:pt x="105" y="64"/>
                  <a:pt x="96" y="55"/>
                  <a:pt x="96" y="43"/>
                </a:cubicBezTo>
                <a:close/>
                <a:moveTo>
                  <a:pt x="192" y="203"/>
                </a:moveTo>
                <a:cubicBezTo>
                  <a:pt x="180" y="203"/>
                  <a:pt x="170" y="193"/>
                  <a:pt x="170" y="182"/>
                </a:cubicBezTo>
                <a:cubicBezTo>
                  <a:pt x="170" y="170"/>
                  <a:pt x="180" y="160"/>
                  <a:pt x="192" y="160"/>
                </a:cubicBezTo>
                <a:cubicBezTo>
                  <a:pt x="203" y="160"/>
                  <a:pt x="213" y="170"/>
                  <a:pt x="213" y="182"/>
                </a:cubicBezTo>
                <a:cubicBezTo>
                  <a:pt x="213" y="193"/>
                  <a:pt x="203" y="203"/>
                  <a:pt x="192" y="203"/>
                </a:cubicBezTo>
                <a:close/>
                <a:moveTo>
                  <a:pt x="277" y="64"/>
                </a:moveTo>
                <a:cubicBezTo>
                  <a:pt x="265" y="64"/>
                  <a:pt x="256" y="55"/>
                  <a:pt x="256" y="43"/>
                </a:cubicBezTo>
                <a:cubicBezTo>
                  <a:pt x="256" y="31"/>
                  <a:pt x="265" y="22"/>
                  <a:pt x="277" y="22"/>
                </a:cubicBezTo>
                <a:cubicBezTo>
                  <a:pt x="289" y="22"/>
                  <a:pt x="298" y="31"/>
                  <a:pt x="298" y="43"/>
                </a:cubicBezTo>
                <a:cubicBezTo>
                  <a:pt x="298" y="55"/>
                  <a:pt x="289" y="64"/>
                  <a:pt x="277" y="6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9CA9F0-73CE-4664-B3BB-89099F74E93C}"/>
              </a:ext>
            </a:extLst>
          </p:cNvPr>
          <p:cNvGrpSpPr/>
          <p:nvPr/>
        </p:nvGrpSpPr>
        <p:grpSpPr>
          <a:xfrm>
            <a:off x="6953093" y="2695492"/>
            <a:ext cx="409815" cy="440174"/>
            <a:chOff x="3813464" y="6665767"/>
            <a:chExt cx="659823" cy="5091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172768-5332-417E-A36D-08713511EB54}"/>
                </a:ext>
              </a:extLst>
            </p:cNvPr>
            <p:cNvSpPr txBox="1"/>
            <p:nvPr/>
          </p:nvSpPr>
          <p:spPr>
            <a:xfrm>
              <a:off x="3823409" y="6696338"/>
              <a:ext cx="560574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1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CB54504-74A3-44A4-90DE-AB0283ACF66B}"/>
                </a:ext>
              </a:extLst>
            </p:cNvPr>
            <p:cNvSpPr/>
            <p:nvPr/>
          </p:nvSpPr>
          <p:spPr>
            <a:xfrm>
              <a:off x="3813464" y="6665767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DA842B7-7E92-41CD-83DA-479BBBA49F6D}"/>
              </a:ext>
            </a:extLst>
          </p:cNvPr>
          <p:cNvSpPr txBox="1"/>
          <p:nvPr/>
        </p:nvSpPr>
        <p:spPr>
          <a:xfrm>
            <a:off x="7602958" y="2533832"/>
            <a:ext cx="346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</a:t>
            </a:r>
          </a:p>
          <a:p>
            <a:r>
              <a:rPr lang="en-US" sz="1000" dirty="0">
                <a:latin typeface="Open Sans"/>
                <a:cs typeface="Open Sans"/>
              </a:rPr>
              <a:t>Make entries into Metadata Tables for the files to be ingested.(Azure SQL DB, On-Prem File Share)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245A57-301D-42B4-B52F-8FE2BD02716E}"/>
              </a:ext>
            </a:extLst>
          </p:cNvPr>
          <p:cNvSpPr txBox="1"/>
          <p:nvPr/>
        </p:nvSpPr>
        <p:spPr>
          <a:xfrm>
            <a:off x="7582369" y="3340852"/>
            <a:ext cx="376414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Ingestion </a:t>
            </a:r>
          </a:p>
          <a:p>
            <a:pPr marL="12700" marR="5080">
              <a:lnSpc>
                <a:spcPct val="113700"/>
              </a:lnSpc>
              <a:spcBef>
                <a:spcPts val="15"/>
              </a:spcBef>
            </a:pPr>
            <a:r>
              <a:rPr lang="en-US" sz="1000" spc="-5" dirty="0">
                <a:latin typeface="Open Sans"/>
                <a:cs typeface="Open Sans"/>
              </a:rPr>
              <a:t>Ingestion Process is started by starting Batch and making entries in </a:t>
            </a:r>
            <a:r>
              <a:rPr lang="en-US" sz="1000" spc="-5" dirty="0" err="1">
                <a:latin typeface="Open Sans"/>
                <a:cs typeface="Open Sans"/>
              </a:rPr>
              <a:t>pipeline_run_stats</a:t>
            </a:r>
            <a:r>
              <a:rPr lang="en-US" sz="1000" spc="-5" dirty="0">
                <a:latin typeface="Open Sans"/>
                <a:cs typeface="Open Sans"/>
              </a:rPr>
              <a:t>. Here the source files are loaded to inbound layer (ADLS)</a:t>
            </a:r>
            <a:endParaRPr lang="en-US" sz="1000" dirty="0">
              <a:latin typeface="Open Sans"/>
              <a:cs typeface="Open San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4D2FE0-0674-4390-A7E9-8C81D367583D}"/>
              </a:ext>
            </a:extLst>
          </p:cNvPr>
          <p:cNvSpPr txBox="1"/>
          <p:nvPr/>
        </p:nvSpPr>
        <p:spPr>
          <a:xfrm>
            <a:off x="7581370" y="4070996"/>
            <a:ext cx="3836703" cy="8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</a:t>
            </a:r>
          </a:p>
          <a:p>
            <a:pPr marL="12700" marR="5080">
              <a:lnSpc>
                <a:spcPct val="113100"/>
              </a:lnSpc>
              <a:spcBef>
                <a:spcPts val="30"/>
              </a:spcBef>
            </a:pPr>
            <a:r>
              <a:rPr lang="en-US" sz="1000" dirty="0">
                <a:latin typeface="Open Sans"/>
                <a:cs typeface="Open Sans"/>
              </a:rPr>
              <a:t>Digital FTE will consume the inputs and validate the</a:t>
            </a:r>
          </a:p>
          <a:p>
            <a:pPr marL="12700" marR="5080">
              <a:lnSpc>
                <a:spcPct val="113100"/>
              </a:lnSpc>
              <a:spcBef>
                <a:spcPts val="30"/>
              </a:spcBef>
            </a:pPr>
            <a:r>
              <a:rPr lang="en-US" sz="1000" dirty="0">
                <a:latin typeface="Open Sans"/>
                <a:cs typeface="Open Sans"/>
              </a:rPr>
              <a:t>Files based on entries in metadata tables and perform Data qualities/ Data Cleansing.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07488B-4469-4F41-9BA1-FC24CC28D472}"/>
              </a:ext>
            </a:extLst>
          </p:cNvPr>
          <p:cNvSpPr txBox="1"/>
          <p:nvPr/>
        </p:nvSpPr>
        <p:spPr>
          <a:xfrm>
            <a:off x="1567042" y="2838810"/>
            <a:ext cx="13381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On-Premise file share </a:t>
            </a:r>
            <a:endParaRPr lang="en-US" sz="1000" b="1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5774AA16-7778-4886-BFF1-847146FA2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81BC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716" y="2864488"/>
            <a:ext cx="319496" cy="57509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7F082A-8712-43C9-A36E-62E4AD5EFDF1}"/>
              </a:ext>
            </a:extLst>
          </p:cNvPr>
          <p:cNvCxnSpPr>
            <a:cxnSpLocks/>
          </p:cNvCxnSpPr>
          <p:nvPr/>
        </p:nvCxnSpPr>
        <p:spPr>
          <a:xfrm>
            <a:off x="3036747" y="3071077"/>
            <a:ext cx="629644" cy="5656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63D11B-0BEA-466E-B5E6-C308E517CE7D}"/>
              </a:ext>
            </a:extLst>
          </p:cNvPr>
          <p:cNvSpPr txBox="1"/>
          <p:nvPr/>
        </p:nvSpPr>
        <p:spPr>
          <a:xfrm>
            <a:off x="2600098" y="2674049"/>
            <a:ext cx="259447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Ingestor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DFBF7E-7169-4632-A2A3-DBDF812EE813}"/>
              </a:ext>
            </a:extLst>
          </p:cNvPr>
          <p:cNvSpPr/>
          <p:nvPr/>
        </p:nvSpPr>
        <p:spPr>
          <a:xfrm>
            <a:off x="678875" y="863224"/>
            <a:ext cx="10578956" cy="8750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0390" marR="589280">
              <a:lnSpc>
                <a:spcPct val="100000"/>
              </a:lnSpc>
              <a:spcBef>
                <a:spcPts val="155"/>
              </a:spcBef>
            </a:pPr>
            <a:r>
              <a:rPr lang="en-US" sz="1600" b="1" spc="-25" dirty="0">
                <a:solidFill>
                  <a:schemeClr val="bg1"/>
                </a:solidFill>
                <a:latin typeface="Open Sans"/>
                <a:cs typeface="Open Sans"/>
              </a:rPr>
              <a:t>Azure </a:t>
            </a:r>
            <a:r>
              <a:rPr lang="en-US" sz="1600" b="1" spc="-15" dirty="0">
                <a:solidFill>
                  <a:schemeClr val="bg1"/>
                </a:solidFill>
                <a:latin typeface="Open Sans"/>
                <a:cs typeface="Open Sans"/>
              </a:rPr>
              <a:t>Data 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ingestion </a:t>
            </a:r>
            <a:r>
              <a:rPr lang="en-US" sz="1600" b="1" spc="-25" dirty="0">
                <a:solidFill>
                  <a:schemeClr val="bg1"/>
                </a:solidFill>
                <a:latin typeface="Open Sans"/>
                <a:cs typeface="Open Sans"/>
              </a:rPr>
              <a:t>framework </a:t>
            </a:r>
            <a:r>
              <a:rPr lang="en-US" sz="1600" b="1" spc="-5" dirty="0">
                <a:solidFill>
                  <a:schemeClr val="bg1"/>
                </a:solidFill>
                <a:latin typeface="Open Sans"/>
                <a:cs typeface="Open Sans"/>
              </a:rPr>
              <a:t>is a 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collection </a:t>
            </a:r>
            <a:r>
              <a:rPr lang="en-US" sz="1600" b="1" spc="-5" dirty="0">
                <a:solidFill>
                  <a:schemeClr val="bg1"/>
                </a:solidFill>
                <a:latin typeface="Open Sans"/>
                <a:cs typeface="Open Sans"/>
              </a:rPr>
              <a:t>of 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reusable metadata </a:t>
            </a:r>
            <a:r>
              <a:rPr lang="en-US" sz="1600" b="1" spc="-15" dirty="0">
                <a:solidFill>
                  <a:schemeClr val="bg1"/>
                </a:solidFill>
                <a:latin typeface="Open Sans"/>
                <a:cs typeface="Open Sans"/>
              </a:rPr>
              <a:t>driven  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engine </a:t>
            </a:r>
            <a:r>
              <a:rPr lang="en-US" sz="1600" b="1" spc="-5" dirty="0">
                <a:solidFill>
                  <a:schemeClr val="bg1"/>
                </a:solidFill>
                <a:latin typeface="Open Sans"/>
                <a:cs typeface="Open Sans"/>
              </a:rPr>
              <a:t>to </a:t>
            </a:r>
            <a:r>
              <a:rPr lang="en-US" sz="1600" b="1" spc="-10" dirty="0">
                <a:solidFill>
                  <a:schemeClr val="bg1"/>
                </a:solidFill>
                <a:latin typeface="Open Sans"/>
                <a:cs typeface="Open Sans"/>
              </a:rPr>
              <a:t>automate data </a:t>
            </a:r>
            <a:r>
              <a:rPr lang="en-US" sz="1600" b="1" spc="-5" dirty="0">
                <a:solidFill>
                  <a:schemeClr val="bg1"/>
                </a:solidFill>
                <a:latin typeface="Open Sans"/>
                <a:cs typeface="Open Sans"/>
              </a:rPr>
              <a:t>ingestion pipelines for </a:t>
            </a:r>
            <a:r>
              <a:rPr lang="en-US" sz="1600" b="1" spc="-10" dirty="0">
                <a:solidFill>
                  <a:schemeClr val="bg1"/>
                </a:solidFill>
                <a:latin typeface="Open Sans"/>
                <a:cs typeface="Open Sans"/>
              </a:rPr>
              <a:t>structured </a:t>
            </a:r>
            <a:r>
              <a:rPr lang="en-US" sz="1600" b="1" spc="-5" dirty="0">
                <a:solidFill>
                  <a:schemeClr val="bg1"/>
                </a:solidFill>
                <a:latin typeface="Open Sans"/>
                <a:cs typeface="Open Sans"/>
              </a:rPr>
              <a:t>files, </a:t>
            </a:r>
            <a:r>
              <a:rPr lang="en-US" sz="1600" b="1" spc="-15" dirty="0">
                <a:solidFill>
                  <a:schemeClr val="bg1"/>
                </a:solidFill>
                <a:latin typeface="Open Sans"/>
                <a:cs typeface="Open Sans"/>
              </a:rPr>
              <a:t>perform  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configurable </a:t>
            </a:r>
            <a:r>
              <a:rPr lang="en-US" sz="1600" b="1" spc="-15" dirty="0">
                <a:solidFill>
                  <a:schemeClr val="bg1"/>
                </a:solidFill>
                <a:latin typeface="Open Sans"/>
                <a:cs typeface="Open Sans"/>
              </a:rPr>
              <a:t>Data 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Quality validations </a:t>
            </a:r>
            <a:r>
              <a:rPr lang="en-US" sz="1600" b="1" spc="-15" dirty="0">
                <a:solidFill>
                  <a:schemeClr val="bg1"/>
                </a:solidFill>
                <a:latin typeface="Open Sans"/>
                <a:cs typeface="Open Sans"/>
              </a:rPr>
              <a:t>and ingest </a:t>
            </a:r>
            <a:r>
              <a:rPr lang="en-US" sz="1600" b="1" spc="-5" dirty="0">
                <a:solidFill>
                  <a:schemeClr val="bg1"/>
                </a:solidFill>
                <a:latin typeface="Open Sans"/>
                <a:cs typeface="Open Sans"/>
              </a:rPr>
              <a:t>to </a:t>
            </a:r>
            <a:r>
              <a:rPr lang="en-US" sz="1600" b="1" spc="-15" dirty="0">
                <a:solidFill>
                  <a:schemeClr val="bg1"/>
                </a:solidFill>
                <a:latin typeface="Open Sans"/>
                <a:cs typeface="Open Sans"/>
              </a:rPr>
              <a:t>Azure SQL Datawarehouse</a:t>
            </a:r>
            <a:r>
              <a:rPr lang="en-US" sz="1600" b="1" spc="-20" dirty="0">
                <a:solidFill>
                  <a:schemeClr val="bg1"/>
                </a:solidFill>
                <a:latin typeface="Open Sans"/>
                <a:cs typeface="Open Sans"/>
              </a:rPr>
              <a:t>.</a:t>
            </a:r>
            <a:endParaRPr lang="en-US" sz="16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4A7FE70-278A-4CFB-8428-A06C843E96E2}"/>
              </a:ext>
            </a:extLst>
          </p:cNvPr>
          <p:cNvCxnSpPr>
            <a:cxnSpLocks/>
          </p:cNvCxnSpPr>
          <p:nvPr/>
        </p:nvCxnSpPr>
        <p:spPr>
          <a:xfrm flipV="1">
            <a:off x="3897337" y="5205729"/>
            <a:ext cx="83802" cy="2929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550DAE70-EFFA-40BE-BA1B-7AE63529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198" y="5719038"/>
            <a:ext cx="291321" cy="596526"/>
          </a:xfrm>
          <a:prstGeom prst="rect">
            <a:avLst/>
          </a:prstGeom>
        </p:spPr>
      </p:pic>
      <p:sp>
        <p:nvSpPr>
          <p:cNvPr id="91" name="Arrow: Striped Right 90">
            <a:extLst>
              <a:ext uri="{FF2B5EF4-FFF2-40B4-BE49-F238E27FC236}">
                <a16:creationId xmlns:a16="http://schemas.microsoft.com/office/drawing/2014/main" id="{CC927DD3-B177-41CF-B4B7-7A07C2AF3819}"/>
              </a:ext>
            </a:extLst>
          </p:cNvPr>
          <p:cNvSpPr/>
          <p:nvPr/>
        </p:nvSpPr>
        <p:spPr>
          <a:xfrm rot="5400000">
            <a:off x="3828854" y="3505852"/>
            <a:ext cx="192043" cy="1125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C24AA5-317F-4676-B4C1-E591280C0EBB}"/>
              </a:ext>
            </a:extLst>
          </p:cNvPr>
          <p:cNvSpPr txBox="1"/>
          <p:nvPr/>
        </p:nvSpPr>
        <p:spPr>
          <a:xfrm>
            <a:off x="1936849" y="4439220"/>
            <a:ext cx="325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Fetches the source files &amp; loads inbound layer</a:t>
            </a:r>
          </a:p>
        </p:txBody>
      </p:sp>
      <p:sp>
        <p:nvSpPr>
          <p:cNvPr id="93" name="Arrow: Striped Right 92">
            <a:extLst>
              <a:ext uri="{FF2B5EF4-FFF2-40B4-BE49-F238E27FC236}">
                <a16:creationId xmlns:a16="http://schemas.microsoft.com/office/drawing/2014/main" id="{8E5EFE5F-F2C7-4639-8BD0-4CEC1DD7056B}"/>
              </a:ext>
            </a:extLst>
          </p:cNvPr>
          <p:cNvSpPr/>
          <p:nvPr/>
        </p:nvSpPr>
        <p:spPr>
          <a:xfrm rot="5400000">
            <a:off x="3764111" y="5267625"/>
            <a:ext cx="281089" cy="838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81283C-BEBE-476D-BE14-7FB893ADBC26}"/>
              </a:ext>
            </a:extLst>
          </p:cNvPr>
          <p:cNvSpPr txBox="1"/>
          <p:nvPr/>
        </p:nvSpPr>
        <p:spPr>
          <a:xfrm>
            <a:off x="2164029" y="5385094"/>
            <a:ext cx="259447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Quality/Data Cleansing</a:t>
            </a:r>
          </a:p>
        </p:txBody>
      </p:sp>
      <p:sp>
        <p:nvSpPr>
          <p:cNvPr id="95" name="Arrow: Striped Right 94">
            <a:extLst>
              <a:ext uri="{FF2B5EF4-FFF2-40B4-BE49-F238E27FC236}">
                <a16:creationId xmlns:a16="http://schemas.microsoft.com/office/drawing/2014/main" id="{4E59ABC8-7A45-4851-8893-BED1791AB5C2}"/>
              </a:ext>
            </a:extLst>
          </p:cNvPr>
          <p:cNvSpPr/>
          <p:nvPr/>
        </p:nvSpPr>
        <p:spPr>
          <a:xfrm>
            <a:off x="4609977" y="6007115"/>
            <a:ext cx="523026" cy="1401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DAB73C-B23E-404D-90E1-FADD56543387}"/>
              </a:ext>
            </a:extLst>
          </p:cNvPr>
          <p:cNvSpPr txBox="1"/>
          <p:nvPr/>
        </p:nvSpPr>
        <p:spPr>
          <a:xfrm>
            <a:off x="2620222" y="3622895"/>
            <a:ext cx="259447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Initiate Batch and pipeline run stats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F352495D-F822-4CE6-81B4-3617EBD59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81BC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672" y="3795724"/>
            <a:ext cx="299767" cy="44754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E4FD0A01-3302-4248-8F5A-6969EDAB0454}"/>
              </a:ext>
            </a:extLst>
          </p:cNvPr>
          <p:cNvGrpSpPr/>
          <p:nvPr/>
        </p:nvGrpSpPr>
        <p:grpSpPr>
          <a:xfrm>
            <a:off x="6978272" y="3420386"/>
            <a:ext cx="409815" cy="440174"/>
            <a:chOff x="3813464" y="6665767"/>
            <a:chExt cx="659823" cy="50915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2963CD7-516D-47E7-84E5-60449985F124}"/>
                </a:ext>
              </a:extLst>
            </p:cNvPr>
            <p:cNvSpPr txBox="1"/>
            <p:nvPr/>
          </p:nvSpPr>
          <p:spPr>
            <a:xfrm>
              <a:off x="3823409" y="6696338"/>
              <a:ext cx="560575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2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FEB892-066B-4710-8655-8DAA467C8ADA}"/>
                </a:ext>
              </a:extLst>
            </p:cNvPr>
            <p:cNvSpPr/>
            <p:nvPr/>
          </p:nvSpPr>
          <p:spPr>
            <a:xfrm>
              <a:off x="3813464" y="6665767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A0A633-84CB-4368-94EA-DCB711CC245D}"/>
              </a:ext>
            </a:extLst>
          </p:cNvPr>
          <p:cNvGrpSpPr/>
          <p:nvPr/>
        </p:nvGrpSpPr>
        <p:grpSpPr>
          <a:xfrm>
            <a:off x="7010078" y="4175760"/>
            <a:ext cx="409815" cy="440174"/>
            <a:chOff x="3813464" y="6665767"/>
            <a:chExt cx="659823" cy="50915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FE5064C-BF24-4C73-BF04-BE6F3BA649DC}"/>
                </a:ext>
              </a:extLst>
            </p:cNvPr>
            <p:cNvSpPr txBox="1"/>
            <p:nvPr/>
          </p:nvSpPr>
          <p:spPr>
            <a:xfrm>
              <a:off x="3823409" y="6696338"/>
              <a:ext cx="560575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3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C1DA1A-5496-4B70-B59F-86268F71D984}"/>
                </a:ext>
              </a:extLst>
            </p:cNvPr>
            <p:cNvSpPr/>
            <p:nvPr/>
          </p:nvSpPr>
          <p:spPr>
            <a:xfrm>
              <a:off x="3813464" y="6665767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C6A955-DA9D-47E5-87DF-C82245EFEFC6}"/>
              </a:ext>
            </a:extLst>
          </p:cNvPr>
          <p:cNvGrpSpPr/>
          <p:nvPr/>
        </p:nvGrpSpPr>
        <p:grpSpPr>
          <a:xfrm>
            <a:off x="7065285" y="4940410"/>
            <a:ext cx="411589" cy="440174"/>
            <a:chOff x="3823409" y="6573793"/>
            <a:chExt cx="662680" cy="50915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6FAE7F-EF8F-4498-98A5-171D6DD90522}"/>
                </a:ext>
              </a:extLst>
            </p:cNvPr>
            <p:cNvSpPr txBox="1"/>
            <p:nvPr/>
          </p:nvSpPr>
          <p:spPr>
            <a:xfrm>
              <a:off x="3823409" y="6631956"/>
              <a:ext cx="560575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4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94D6E77-BA9E-459D-BD19-BEFBB0007CBE}"/>
                </a:ext>
              </a:extLst>
            </p:cNvPr>
            <p:cNvSpPr/>
            <p:nvPr/>
          </p:nvSpPr>
          <p:spPr>
            <a:xfrm>
              <a:off x="3826266" y="6573793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C1CC2F5-CE6B-460C-BA2F-2E93DBB06E58}"/>
              </a:ext>
            </a:extLst>
          </p:cNvPr>
          <p:cNvSpPr txBox="1"/>
          <p:nvPr/>
        </p:nvSpPr>
        <p:spPr>
          <a:xfrm>
            <a:off x="7598598" y="4811792"/>
            <a:ext cx="3996928" cy="50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  <a:p>
            <a:pPr marL="12700" marR="5080">
              <a:lnSpc>
                <a:spcPct val="113100"/>
              </a:lnSpc>
              <a:spcBef>
                <a:spcPts val="30"/>
              </a:spcBef>
            </a:pPr>
            <a:r>
              <a:rPr lang="en-US" sz="1000" dirty="0">
                <a:latin typeface="Open Sans"/>
                <a:cs typeface="Open Sans"/>
              </a:rPr>
              <a:t>The valid records are loaded in staging layer which is in SQL DW.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7C97D5A-A86E-471B-B85D-3A30BA7D1677}"/>
              </a:ext>
            </a:extLst>
          </p:cNvPr>
          <p:cNvGrpSpPr/>
          <p:nvPr/>
        </p:nvGrpSpPr>
        <p:grpSpPr>
          <a:xfrm>
            <a:off x="2936980" y="2600078"/>
            <a:ext cx="362811" cy="391067"/>
            <a:chOff x="3762774" y="6665767"/>
            <a:chExt cx="710513" cy="55005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23167B-5203-42B6-964C-7958B1A8C378}"/>
                </a:ext>
              </a:extLst>
            </p:cNvPr>
            <p:cNvSpPr txBox="1"/>
            <p:nvPr/>
          </p:nvSpPr>
          <p:spPr>
            <a:xfrm>
              <a:off x="3762774" y="6696339"/>
              <a:ext cx="681845" cy="519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1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FEC5DB9-58DA-409F-BE4D-D95A270BED78}"/>
                </a:ext>
              </a:extLst>
            </p:cNvPr>
            <p:cNvSpPr/>
            <p:nvPr/>
          </p:nvSpPr>
          <p:spPr>
            <a:xfrm>
              <a:off x="3813464" y="6665767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3F19C84-5BF0-435E-BAE0-C83ED8ECAA2F}"/>
              </a:ext>
            </a:extLst>
          </p:cNvPr>
          <p:cNvGrpSpPr/>
          <p:nvPr/>
        </p:nvGrpSpPr>
        <p:grpSpPr>
          <a:xfrm>
            <a:off x="2721536" y="4019499"/>
            <a:ext cx="367407" cy="363311"/>
            <a:chOff x="3813464" y="6665767"/>
            <a:chExt cx="659823" cy="50915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4DA3EC-A399-409C-8D15-D276844CE1DB}"/>
                </a:ext>
              </a:extLst>
            </p:cNvPr>
            <p:cNvSpPr txBox="1"/>
            <p:nvPr/>
          </p:nvSpPr>
          <p:spPr>
            <a:xfrm>
              <a:off x="3823409" y="6696338"/>
              <a:ext cx="560575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38B1BF8-2AFC-4B75-8CF3-156F1E67E084}"/>
                </a:ext>
              </a:extLst>
            </p:cNvPr>
            <p:cNvSpPr/>
            <p:nvPr/>
          </p:nvSpPr>
          <p:spPr>
            <a:xfrm>
              <a:off x="3813464" y="6665767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E3B55C5-4885-4F7E-8A0C-357C29DC6574}"/>
              </a:ext>
            </a:extLst>
          </p:cNvPr>
          <p:cNvGrpSpPr/>
          <p:nvPr/>
        </p:nvGrpSpPr>
        <p:grpSpPr>
          <a:xfrm>
            <a:off x="4468108" y="5319519"/>
            <a:ext cx="367408" cy="349208"/>
            <a:chOff x="2957701" y="6452161"/>
            <a:chExt cx="659823" cy="53634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45B431E-D0E3-4047-895D-5344FF07ABD2}"/>
                </a:ext>
              </a:extLst>
            </p:cNvPr>
            <p:cNvSpPr txBox="1"/>
            <p:nvPr/>
          </p:nvSpPr>
          <p:spPr>
            <a:xfrm>
              <a:off x="3034287" y="6452161"/>
              <a:ext cx="560575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3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1A69184-5913-4025-A092-AA760860625F}"/>
                </a:ext>
              </a:extLst>
            </p:cNvPr>
            <p:cNvSpPr/>
            <p:nvPr/>
          </p:nvSpPr>
          <p:spPr>
            <a:xfrm>
              <a:off x="2957701" y="6479349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128EE4-F8E3-4A1C-B016-C4DF6440F93D}"/>
              </a:ext>
            </a:extLst>
          </p:cNvPr>
          <p:cNvGrpSpPr/>
          <p:nvPr/>
        </p:nvGrpSpPr>
        <p:grpSpPr>
          <a:xfrm>
            <a:off x="2782910" y="5812870"/>
            <a:ext cx="359908" cy="388489"/>
            <a:chOff x="3823409" y="6573793"/>
            <a:chExt cx="662680" cy="50915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D23688-FBB6-4221-AB85-8CA7458B92DD}"/>
                </a:ext>
              </a:extLst>
            </p:cNvPr>
            <p:cNvSpPr txBox="1"/>
            <p:nvPr/>
          </p:nvSpPr>
          <p:spPr>
            <a:xfrm>
              <a:off x="3823409" y="6631956"/>
              <a:ext cx="560575" cy="42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86BC25"/>
                  </a:solidFill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4374EAB-A0B3-44A7-AC38-C12EA926B1E2}"/>
                </a:ext>
              </a:extLst>
            </p:cNvPr>
            <p:cNvSpPr/>
            <p:nvPr/>
          </p:nvSpPr>
          <p:spPr>
            <a:xfrm>
              <a:off x="3826266" y="6573793"/>
              <a:ext cx="659823" cy="50915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object 14">
            <a:extLst>
              <a:ext uri="{FF2B5EF4-FFF2-40B4-BE49-F238E27FC236}">
                <a16:creationId xmlns:a16="http://schemas.microsoft.com/office/drawing/2014/main" id="{291AF48A-A0D7-4A39-A6F8-FA1817B8F186}"/>
              </a:ext>
            </a:extLst>
          </p:cNvPr>
          <p:cNvSpPr/>
          <p:nvPr/>
        </p:nvSpPr>
        <p:spPr>
          <a:xfrm>
            <a:off x="4757204" y="9032239"/>
            <a:ext cx="528229" cy="436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25DB240-2BD3-4E95-B8C5-B446635375E0}"/>
              </a:ext>
            </a:extLst>
          </p:cNvPr>
          <p:cNvSpPr txBox="1"/>
          <p:nvPr/>
        </p:nvSpPr>
        <p:spPr>
          <a:xfrm>
            <a:off x="3835764" y="2973712"/>
            <a:ext cx="2594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Reads the Metadata  tables</a:t>
            </a:r>
          </a:p>
        </p:txBody>
      </p:sp>
      <p:pic>
        <p:nvPicPr>
          <p:cNvPr id="122" name="Picture 2" descr="Image result for data lake">
            <a:extLst>
              <a:ext uri="{FF2B5EF4-FFF2-40B4-BE49-F238E27FC236}">
                <a16:creationId xmlns:a16="http://schemas.microsoft.com/office/drawing/2014/main" id="{6732C897-494C-4176-B22B-24BDBB81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53" y="5861179"/>
            <a:ext cx="1163413" cy="6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 descr="Image result for sql db">
            <a:extLst>
              <a:ext uri="{FF2B5EF4-FFF2-40B4-BE49-F238E27FC236}">
                <a16:creationId xmlns:a16="http://schemas.microsoft.com/office/drawing/2014/main" id="{A4DDC801-8AC3-4194-B92B-18A5788A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26" y="2436847"/>
            <a:ext cx="401963" cy="4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1FFFEADB-900C-4C09-A476-1E852CBCF652}"/>
              </a:ext>
            </a:extLst>
          </p:cNvPr>
          <p:cNvSpPr txBox="1"/>
          <p:nvPr/>
        </p:nvSpPr>
        <p:spPr>
          <a:xfrm>
            <a:off x="598650" y="2872694"/>
            <a:ext cx="13381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DB</a:t>
            </a:r>
            <a:endParaRPr lang="en-US" sz="1000" b="1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1577F0-124A-4EA4-B115-B0BEDBAC3AAC}"/>
              </a:ext>
            </a:extLst>
          </p:cNvPr>
          <p:cNvSpPr txBox="1"/>
          <p:nvPr/>
        </p:nvSpPr>
        <p:spPr>
          <a:xfrm>
            <a:off x="678875" y="2131041"/>
            <a:ext cx="13381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Sources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39CBD1-2B15-417F-8226-D32A0D8D96F4}"/>
              </a:ext>
            </a:extLst>
          </p:cNvPr>
          <p:cNvSpPr txBox="1"/>
          <p:nvPr/>
        </p:nvSpPr>
        <p:spPr>
          <a:xfrm>
            <a:off x="5616663" y="6047470"/>
            <a:ext cx="13381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Scientists / Data Discovery Team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F1D13C3-CC5F-4BB2-A1A0-5BB695054F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81BC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179" y="4633200"/>
            <a:ext cx="348172" cy="51981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</p:pic>
      <p:sp>
        <p:nvSpPr>
          <p:cNvPr id="128" name="Arrow: Striped Right 127">
            <a:extLst>
              <a:ext uri="{FF2B5EF4-FFF2-40B4-BE49-F238E27FC236}">
                <a16:creationId xmlns:a16="http://schemas.microsoft.com/office/drawing/2014/main" id="{3C99D6AB-9D94-472F-BDE7-C0F11C333DB5}"/>
              </a:ext>
            </a:extLst>
          </p:cNvPr>
          <p:cNvSpPr/>
          <p:nvPr/>
        </p:nvSpPr>
        <p:spPr>
          <a:xfrm rot="5400000">
            <a:off x="3828854" y="4338361"/>
            <a:ext cx="192043" cy="1125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2B9485-D6C9-4F86-BBE5-C7356150C7B9}"/>
              </a:ext>
            </a:extLst>
          </p:cNvPr>
          <p:cNvSpPr/>
          <p:nvPr/>
        </p:nvSpPr>
        <p:spPr>
          <a:xfrm>
            <a:off x="148545" y="468007"/>
            <a:ext cx="11677797" cy="6188213"/>
          </a:xfrm>
          <a:prstGeom prst="rect">
            <a:avLst/>
          </a:prstGeom>
          <a:ln w="3175"/>
          <a:effectLst>
            <a:outerShdw blurRad="50800" dist="50800" dir="540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45720" t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6A4CF6-A997-4CC4-843D-7CABDC326379}"/>
              </a:ext>
            </a:extLst>
          </p:cNvPr>
          <p:cNvSpPr txBox="1"/>
          <p:nvPr/>
        </p:nvSpPr>
        <p:spPr>
          <a:xfrm>
            <a:off x="3538276" y="6371038"/>
            <a:ext cx="259447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Loads Staging Table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56DDB9E-C98C-4FA8-B14B-19C818A36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454" y="6586276"/>
            <a:ext cx="904875" cy="2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F0612-5612-4137-B99C-27230B1C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0"/>
            <a:ext cx="5248275" cy="41773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Technology Stack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EB12A-6211-4EE6-A0A4-120194D46035}"/>
              </a:ext>
            </a:extLst>
          </p:cNvPr>
          <p:cNvSpPr/>
          <p:nvPr/>
        </p:nvSpPr>
        <p:spPr>
          <a:xfrm>
            <a:off x="257175" y="771525"/>
            <a:ext cx="11706225" cy="5657850"/>
          </a:xfrm>
          <a:prstGeom prst="rect">
            <a:avLst/>
          </a:prstGeom>
          <a:ln w="3175"/>
          <a:effectLst>
            <a:outerShdw blurRad="50800" dist="50800" dir="540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45720" t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EF0389-E2BD-4BFD-9E36-DC933DAA44F4}"/>
              </a:ext>
            </a:extLst>
          </p:cNvPr>
          <p:cNvSpPr txBox="1"/>
          <p:nvPr/>
        </p:nvSpPr>
        <p:spPr>
          <a:xfrm>
            <a:off x="381000" y="1143000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technology stack used in Azure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Ingestor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F4E4E9-2881-4099-92EE-F7551302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3185"/>
              </p:ext>
            </p:extLst>
          </p:nvPr>
        </p:nvGraphicFramePr>
        <p:xfrm>
          <a:off x="904875" y="1883807"/>
          <a:ext cx="9905999" cy="327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55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Ingestion and Orchestration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Verdana"/>
                        </a:rPr>
                        <a:t>Azure Data Factory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Verdana"/>
                          <a:cs typeface="Verdana"/>
                        </a:rPr>
                        <a:t>Azure Data Lake Gen2, </a:t>
                      </a:r>
                      <a:r>
                        <a:rPr lang="en-US" sz="1200" b="0" strike="noStrike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SQL Datawarehouse </a:t>
                      </a:r>
                      <a:endParaRPr lang="en-US" sz="1200" dirty="0">
                        <a:effectLst/>
                        <a:latin typeface="Verdana"/>
                        <a:cs typeface="Verdan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7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Controls &amp; Stats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strike="noStrike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Stored Procedure and Databricks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strike="noStrike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Key Vault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strike="noStrike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Databricks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17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D608FAD-7E91-4A9D-9DF5-E7CB27D1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6598681"/>
            <a:ext cx="904875" cy="2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DFA0-1ADA-428B-8619-619C5A0E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998470"/>
            <a:ext cx="10972800" cy="553998"/>
          </a:xfrm>
        </p:spPr>
        <p:txBody>
          <a:bodyPr/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1702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Verdana</vt:lpstr>
      <vt:lpstr>Verdana (Body)</vt:lpstr>
      <vt:lpstr>Office Theme</vt:lpstr>
      <vt:lpstr>1_Office Theme</vt:lpstr>
      <vt:lpstr>PowerPoint Presentation</vt:lpstr>
      <vt:lpstr>Azure Ingestor</vt:lpstr>
      <vt:lpstr>PowerPoint Presentation</vt:lpstr>
      <vt:lpstr> Technology Stack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Ritika</dc:creator>
  <cp:lastModifiedBy>Bhatia, Ritika</cp:lastModifiedBy>
  <cp:revision>13</cp:revision>
  <dcterms:created xsi:type="dcterms:W3CDTF">2020-06-22T12:33:48Z</dcterms:created>
  <dcterms:modified xsi:type="dcterms:W3CDTF">2021-06-18T03:37:27Z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2021-06-18T03:37:11Z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4ef5e80f-4473-4420-8e8c-5db989c2b643</vt:lpwstr>
  </property>
  <property fmtid="{D5CDD505-2E9C-101B-9397-08002B2CF9AE}" pid="8" name="MSIP_Label_ea60d57e-af5b-4752-ac57-3e4f28ca11dc_ContentBits">
    <vt:lpwstr>0</vt:lpwstr>
  </property>
</Properties>
</file>