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81" r:id="rId5"/>
    <p:sldId id="259" r:id="rId6"/>
    <p:sldId id="260" r:id="rId7"/>
    <p:sldId id="267" r:id="rId8"/>
    <p:sldId id="270" r:id="rId9"/>
    <p:sldId id="262" r:id="rId10"/>
    <p:sldId id="269" r:id="rId11"/>
    <p:sldId id="271" r:id="rId12"/>
    <p:sldId id="272" r:id="rId13"/>
    <p:sldId id="273" r:id="rId14"/>
    <p:sldId id="274" r:id="rId15"/>
    <p:sldId id="278" r:id="rId16"/>
    <p:sldId id="275" r:id="rId17"/>
    <p:sldId id="276" r:id="rId18"/>
    <p:sldId id="277" r:id="rId19"/>
    <p:sldId id="279" r:id="rId20"/>
    <p:sldId id="280" r:id="rId21"/>
    <p:sldId id="265"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01" d="100"/>
          <a:sy n="101" d="100"/>
        </p:scale>
        <p:origin x="-376" y="-104"/>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05/08/19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05/08/19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05/08/19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05/08/19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05/08/19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05/08/19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05/08/19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05/08/19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05/08/19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Ankur Pandey</a:t>
            </a:r>
          </a:p>
          <a:p>
            <a:pPr algn="l"/>
            <a:r>
              <a:rPr lang="en-IN" sz="1800" dirty="0"/>
              <a:t>Name: Priyanshu</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21635" y="377886"/>
            <a:ext cx="9313817" cy="856138"/>
          </a:xfrm>
        </p:spPr>
        <p:txBody>
          <a:bodyPr>
            <a:normAutofit/>
          </a:bodyPr>
          <a:lstStyle/>
          <a:p>
            <a:pPr algn="ctr"/>
            <a:r>
              <a:rPr lang="en-IN" sz="2800" dirty="0"/>
              <a:t>Loan Issue year</a:t>
            </a:r>
          </a:p>
        </p:txBody>
      </p:sp>
      <p:pic>
        <p:nvPicPr>
          <p:cNvPr id="8" name="Picture 7" descr="Screenshot 2019-08-04 at 9.55.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695" y="1223128"/>
            <a:ext cx="6744766" cy="4156828"/>
          </a:xfrm>
          <a:prstGeom prst="rect">
            <a:avLst/>
          </a:prstGeom>
        </p:spPr>
      </p:pic>
      <p:sp>
        <p:nvSpPr>
          <p:cNvPr id="4" name="TextBox 3">
            <a:extLst>
              <a:ext uri="{FF2B5EF4-FFF2-40B4-BE49-F238E27FC236}">
                <a16:creationId xmlns:a16="http://schemas.microsoft.com/office/drawing/2014/main" xmlns="" id="{DEFA0660-9176-014C-B3EA-2DC8E2D401CF}"/>
              </a:ext>
            </a:extLst>
          </p:cNvPr>
          <p:cNvSpPr txBox="1"/>
          <p:nvPr/>
        </p:nvSpPr>
        <p:spPr>
          <a:xfrm>
            <a:off x="934278" y="5675586"/>
            <a:ext cx="9263270" cy="523220"/>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This suggest loan issued in year 2011 were defaulted more than any other year in past. The trend is increasing year by year.</a:t>
            </a:r>
          </a:p>
        </p:txBody>
      </p:sp>
    </p:spTree>
    <p:extLst>
      <p:ext uri="{BB962C8B-B14F-4D97-AF65-F5344CB8AC3E}">
        <p14:creationId xmlns:p14="http://schemas.microsoft.com/office/powerpoint/2010/main" val="105781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03172"/>
            <a:ext cx="9313817" cy="856138"/>
          </a:xfrm>
        </p:spPr>
        <p:txBody>
          <a:bodyPr>
            <a:normAutofit/>
          </a:bodyPr>
          <a:lstStyle/>
          <a:p>
            <a:pPr algn="ctr"/>
            <a:r>
              <a:rPr lang="en-US" sz="2800" dirty="0"/>
              <a:t>Verification Status</a:t>
            </a:r>
          </a:p>
        </p:txBody>
      </p:sp>
      <p:pic>
        <p:nvPicPr>
          <p:cNvPr id="5" name="Picture 4" descr="Screenshot 2019-08-04 at 10.02.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5" y="1111408"/>
            <a:ext cx="5507675" cy="4307983"/>
          </a:xfrm>
          <a:prstGeom prst="rect">
            <a:avLst/>
          </a:prstGeom>
        </p:spPr>
      </p:pic>
      <p:sp>
        <p:nvSpPr>
          <p:cNvPr id="4" name="TextBox 3">
            <a:extLst>
              <a:ext uri="{FF2B5EF4-FFF2-40B4-BE49-F238E27FC236}">
                <a16:creationId xmlns:a16="http://schemas.microsoft.com/office/drawing/2014/main" xmlns="" id="{1F3FFF2B-0A8D-5B4C-9A75-E23B42050DB2}"/>
              </a:ext>
            </a:extLst>
          </p:cNvPr>
          <p:cNvSpPr txBox="1"/>
          <p:nvPr/>
        </p:nvSpPr>
        <p:spPr>
          <a:xfrm>
            <a:off x="934278" y="5675586"/>
            <a:ext cx="9263270" cy="523220"/>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Graph suggests the loan which had source verified have least number of defaults as compared to verified or Not verified applications. However the difference isn’t significant. </a:t>
            </a:r>
          </a:p>
        </p:txBody>
      </p:sp>
    </p:spTree>
    <p:extLst>
      <p:ext uri="{BB962C8B-B14F-4D97-AF65-F5344CB8AC3E}">
        <p14:creationId xmlns:p14="http://schemas.microsoft.com/office/powerpoint/2010/main" val="202983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80920"/>
            <a:ext cx="9313817" cy="856138"/>
          </a:xfrm>
        </p:spPr>
        <p:txBody>
          <a:bodyPr>
            <a:normAutofit/>
          </a:bodyPr>
          <a:lstStyle/>
          <a:p>
            <a:pPr algn="ctr"/>
            <a:r>
              <a:rPr lang="en-US" sz="2800" dirty="0"/>
              <a:t>Interest Rate</a:t>
            </a:r>
          </a:p>
        </p:txBody>
      </p:sp>
      <p:pic>
        <p:nvPicPr>
          <p:cNvPr id="5" name="Picture 4" descr="Screenshot 2019-08-04 at 10.04.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292" y="1237119"/>
            <a:ext cx="5925308" cy="4059406"/>
          </a:xfrm>
          <a:prstGeom prst="rect">
            <a:avLst/>
          </a:prstGeom>
        </p:spPr>
      </p:pic>
      <p:sp>
        <p:nvSpPr>
          <p:cNvPr id="4" name="TextBox 3">
            <a:extLst>
              <a:ext uri="{FF2B5EF4-FFF2-40B4-BE49-F238E27FC236}">
                <a16:creationId xmlns:a16="http://schemas.microsoft.com/office/drawing/2014/main" xmlns="" id="{350CF66E-A7D4-4941-9B70-5366711D69D0}"/>
              </a:ext>
            </a:extLst>
          </p:cNvPr>
          <p:cNvSpPr txBox="1"/>
          <p:nvPr/>
        </p:nvSpPr>
        <p:spPr>
          <a:xfrm>
            <a:off x="934278" y="5675586"/>
            <a:ext cx="9263270" cy="307777"/>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Graph suggests that loans with medium rate of interest (10.1-15%) have more defaults above 2500</a:t>
            </a:r>
          </a:p>
        </p:txBody>
      </p:sp>
    </p:spTree>
    <p:extLst>
      <p:ext uri="{BB962C8B-B14F-4D97-AF65-F5344CB8AC3E}">
        <p14:creationId xmlns:p14="http://schemas.microsoft.com/office/powerpoint/2010/main" val="221257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03172"/>
            <a:ext cx="9313817" cy="856138"/>
          </a:xfrm>
        </p:spPr>
        <p:txBody>
          <a:bodyPr>
            <a:normAutofit/>
          </a:bodyPr>
          <a:lstStyle/>
          <a:p>
            <a:pPr algn="ctr"/>
            <a:r>
              <a:rPr lang="en-US" sz="2800" dirty="0"/>
              <a:t>Installment Amount</a:t>
            </a:r>
          </a:p>
        </p:txBody>
      </p:sp>
      <p:pic>
        <p:nvPicPr>
          <p:cNvPr id="5" name="Picture 4" descr="Screenshot 2019-08-04 at 10.04.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157" y="1069440"/>
            <a:ext cx="5733320" cy="4216950"/>
          </a:xfrm>
          <a:prstGeom prst="rect">
            <a:avLst/>
          </a:prstGeom>
        </p:spPr>
      </p:pic>
      <p:sp>
        <p:nvSpPr>
          <p:cNvPr id="4" name="TextBox 3">
            <a:extLst>
              <a:ext uri="{FF2B5EF4-FFF2-40B4-BE49-F238E27FC236}">
                <a16:creationId xmlns:a16="http://schemas.microsoft.com/office/drawing/2014/main" xmlns="" id="{D72283DD-F6B6-CD46-988F-AFC368984177}"/>
              </a:ext>
            </a:extLst>
          </p:cNvPr>
          <p:cNvSpPr txBox="1"/>
          <p:nvPr/>
        </p:nvSpPr>
        <p:spPr>
          <a:xfrm>
            <a:off x="934278" y="5675586"/>
            <a:ext cx="9929600" cy="307777"/>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This graph suggests EMI of medium </a:t>
            </a:r>
            <a:r>
              <a:rPr lang="en-US" sz="1400" dirty="0" smtClean="0">
                <a:latin typeface="Times New Roman"/>
                <a:cs typeface="Times New Roman"/>
              </a:rPr>
              <a:t>category (</a:t>
            </a:r>
            <a:r>
              <a:rPr lang="en-US" sz="1400" dirty="0">
                <a:latin typeface="Times New Roman"/>
                <a:cs typeface="Times New Roman"/>
              </a:rPr>
              <a:t>$200 - $400) and low </a:t>
            </a:r>
            <a:r>
              <a:rPr lang="en-US" sz="1400" dirty="0" smtClean="0">
                <a:latin typeface="Times New Roman"/>
                <a:cs typeface="Times New Roman"/>
              </a:rPr>
              <a:t>category (</a:t>
            </a:r>
            <a:r>
              <a:rPr lang="en-US" sz="1400" dirty="0">
                <a:latin typeface="Times New Roman"/>
                <a:cs typeface="Times New Roman"/>
              </a:rPr>
              <a:t>less than $200) have more default rate.</a:t>
            </a:r>
          </a:p>
        </p:txBody>
      </p:sp>
    </p:spTree>
    <p:extLst>
      <p:ext uri="{BB962C8B-B14F-4D97-AF65-F5344CB8AC3E}">
        <p14:creationId xmlns:p14="http://schemas.microsoft.com/office/powerpoint/2010/main" val="32602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42046"/>
            <a:ext cx="9313817" cy="856138"/>
          </a:xfrm>
        </p:spPr>
        <p:txBody>
          <a:bodyPr>
            <a:normAutofit/>
          </a:bodyPr>
          <a:lstStyle/>
          <a:p>
            <a:pPr algn="ctr"/>
            <a:r>
              <a:rPr lang="en-US" sz="2800" dirty="0"/>
              <a:t>Annual Income</a:t>
            </a:r>
          </a:p>
        </p:txBody>
      </p:sp>
      <p:pic>
        <p:nvPicPr>
          <p:cNvPr id="5" name="Picture 4" descr="Screenshot 2019-08-04 at 10.09.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132" y="1172329"/>
            <a:ext cx="5875027" cy="4144512"/>
          </a:xfrm>
          <a:prstGeom prst="rect">
            <a:avLst/>
          </a:prstGeom>
        </p:spPr>
      </p:pic>
      <p:sp>
        <p:nvSpPr>
          <p:cNvPr id="4" name="TextBox 3">
            <a:extLst>
              <a:ext uri="{FF2B5EF4-FFF2-40B4-BE49-F238E27FC236}">
                <a16:creationId xmlns:a16="http://schemas.microsoft.com/office/drawing/2014/main" xmlns="" id="{72459218-AB0F-1A4B-8132-65758660FFC7}"/>
              </a:ext>
            </a:extLst>
          </p:cNvPr>
          <p:cNvSpPr txBox="1"/>
          <p:nvPr/>
        </p:nvSpPr>
        <p:spPr>
          <a:xfrm>
            <a:off x="934278" y="5675586"/>
            <a:ext cx="9263270" cy="523220"/>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We can observed that people having low ( less than $50000) and medium ($50000 to $100000) income range are high in defaults.</a:t>
            </a:r>
          </a:p>
        </p:txBody>
      </p:sp>
    </p:spTree>
    <p:extLst>
      <p:ext uri="{BB962C8B-B14F-4D97-AF65-F5344CB8AC3E}">
        <p14:creationId xmlns:p14="http://schemas.microsoft.com/office/powerpoint/2010/main" val="211676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Earliest Credit Line</a:t>
            </a:r>
          </a:p>
        </p:txBody>
      </p:sp>
      <p:pic>
        <p:nvPicPr>
          <p:cNvPr id="4" name="Picture 3" descr="Screenshot 2019-08-04 at 10.10.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0871"/>
            <a:ext cx="12192000" cy="4004009"/>
          </a:xfrm>
          <a:prstGeom prst="rect">
            <a:avLst/>
          </a:prstGeom>
        </p:spPr>
      </p:pic>
      <p:sp>
        <p:nvSpPr>
          <p:cNvPr id="5" name="TextBox 4">
            <a:extLst>
              <a:ext uri="{FF2B5EF4-FFF2-40B4-BE49-F238E27FC236}">
                <a16:creationId xmlns:a16="http://schemas.microsoft.com/office/drawing/2014/main" xmlns="" id="{B662ECD4-6768-1442-98DD-4F298936ECE4}"/>
              </a:ext>
            </a:extLst>
          </p:cNvPr>
          <p:cNvSpPr txBox="1"/>
          <p:nvPr/>
        </p:nvSpPr>
        <p:spPr>
          <a:xfrm>
            <a:off x="921703" y="5713311"/>
            <a:ext cx="10168505" cy="523220"/>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We can observed that applicants having credit line started after 1993 have defaulted more and this trend reached its peak in year 2000. While after that data shows a serious decline in number of defaults.</a:t>
            </a:r>
          </a:p>
        </p:txBody>
      </p:sp>
    </p:spTree>
    <p:extLst>
      <p:ext uri="{BB962C8B-B14F-4D97-AF65-F5344CB8AC3E}">
        <p14:creationId xmlns:p14="http://schemas.microsoft.com/office/powerpoint/2010/main" val="193279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90214"/>
            <a:ext cx="9313817" cy="856138"/>
          </a:xfrm>
        </p:spPr>
        <p:txBody>
          <a:bodyPr>
            <a:normAutofit/>
          </a:bodyPr>
          <a:lstStyle/>
          <a:p>
            <a:pPr algn="ctr"/>
            <a:r>
              <a:rPr lang="en-US" sz="2800" dirty="0"/>
              <a:t>Bivariate Analysis: Correlation </a:t>
            </a:r>
          </a:p>
        </p:txBody>
      </p:sp>
      <p:pic>
        <p:nvPicPr>
          <p:cNvPr id="4" name="Picture 3" descr="Screenshot 2019-08-04 at 6.16.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76" y="1101427"/>
            <a:ext cx="7846268" cy="5494174"/>
          </a:xfrm>
          <a:prstGeom prst="rect">
            <a:avLst/>
          </a:prstGeom>
        </p:spPr>
      </p:pic>
      <p:sp>
        <p:nvSpPr>
          <p:cNvPr id="5" name="TextBox 4"/>
          <p:cNvSpPr txBox="1"/>
          <p:nvPr/>
        </p:nvSpPr>
        <p:spPr>
          <a:xfrm>
            <a:off x="8138799" y="2436096"/>
            <a:ext cx="4051691" cy="1492716"/>
          </a:xfrm>
          <a:prstGeom prst="rect">
            <a:avLst/>
          </a:prstGeom>
          <a:noFill/>
        </p:spPr>
        <p:txBody>
          <a:bodyPr wrap="none" rtlCol="0">
            <a:spAutoFit/>
          </a:bodyPr>
          <a:lstStyle/>
          <a:p>
            <a:r>
              <a:rPr lang="en-US" sz="1500" b="1" dirty="0">
                <a:latin typeface="Times New Roman"/>
                <a:cs typeface="Times New Roman"/>
              </a:rPr>
              <a:t>Observations:</a:t>
            </a:r>
            <a:endParaRPr lang="en-US" sz="1500" dirty="0">
              <a:latin typeface="Times New Roman"/>
              <a:cs typeface="Times New Roman"/>
            </a:endParaRPr>
          </a:p>
          <a:p>
            <a:r>
              <a:rPr lang="en-US" sz="1500" dirty="0">
                <a:latin typeface="Times New Roman"/>
                <a:cs typeface="Times New Roman"/>
              </a:rPr>
              <a:t>Annual income and Loan amount have a negative</a:t>
            </a:r>
          </a:p>
          <a:p>
            <a:r>
              <a:rPr lang="en-US" sz="1500" dirty="0">
                <a:latin typeface="Times New Roman"/>
                <a:cs typeface="Times New Roman"/>
              </a:rPr>
              <a:t>correlation.</a:t>
            </a:r>
          </a:p>
          <a:p>
            <a:endParaRPr lang="en-US" sz="1500" dirty="0">
              <a:latin typeface="Times New Roman"/>
              <a:cs typeface="Times New Roman"/>
            </a:endParaRPr>
          </a:p>
          <a:p>
            <a:r>
              <a:rPr lang="en-US" sz="1500" dirty="0">
                <a:latin typeface="Times New Roman"/>
                <a:cs typeface="Times New Roman"/>
              </a:rPr>
              <a:t>Annual income, Loan amount and Interest rate are</a:t>
            </a:r>
          </a:p>
          <a:p>
            <a:r>
              <a:rPr lang="en-US" sz="1500" dirty="0">
                <a:latin typeface="Times New Roman"/>
                <a:cs typeface="Times New Roman"/>
              </a:rPr>
              <a:t>Somewhat correlated to each other around 0.34.  </a:t>
            </a:r>
          </a:p>
        </p:txBody>
      </p:sp>
    </p:spTree>
    <p:extLst>
      <p:ext uri="{BB962C8B-B14F-4D97-AF65-F5344CB8AC3E}">
        <p14:creationId xmlns:p14="http://schemas.microsoft.com/office/powerpoint/2010/main" val="336230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64298"/>
            <a:ext cx="9313817" cy="856138"/>
          </a:xfrm>
        </p:spPr>
        <p:txBody>
          <a:bodyPr>
            <a:normAutofit/>
          </a:bodyPr>
          <a:lstStyle/>
          <a:p>
            <a:pPr algn="ctr"/>
            <a:r>
              <a:rPr lang="en-US" sz="2800" dirty="0"/>
              <a:t>Grade Vs Purpose</a:t>
            </a:r>
          </a:p>
        </p:txBody>
      </p:sp>
      <p:pic>
        <p:nvPicPr>
          <p:cNvPr id="4" name="Picture 3" descr="Screenshot 2019-08-04 at 10.14.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4692"/>
            <a:ext cx="12192000" cy="4550188"/>
          </a:xfrm>
          <a:prstGeom prst="rect">
            <a:avLst/>
          </a:prstGeom>
        </p:spPr>
      </p:pic>
      <p:sp>
        <p:nvSpPr>
          <p:cNvPr id="5" name="TextBox 4"/>
          <p:cNvSpPr txBox="1"/>
          <p:nvPr/>
        </p:nvSpPr>
        <p:spPr>
          <a:xfrm>
            <a:off x="596154" y="5688544"/>
            <a:ext cx="11270533" cy="954107"/>
          </a:xfrm>
          <a:prstGeom prst="rect">
            <a:avLst/>
          </a:prstGeom>
          <a:noFill/>
        </p:spPr>
        <p:txBody>
          <a:bodyPr wrap="none" rtlCol="0">
            <a:spAutoFit/>
          </a:bodyPr>
          <a:lstStyle/>
          <a:p>
            <a:r>
              <a:rPr lang="en-US" sz="1400" b="1" dirty="0">
                <a:latin typeface="Times New Roman"/>
                <a:cs typeface="Times New Roman"/>
              </a:rPr>
              <a:t>Observations:</a:t>
            </a:r>
            <a:r>
              <a:rPr lang="en-US" sz="1400" b="1" dirty="0"/>
              <a:t> </a:t>
            </a:r>
            <a:r>
              <a:rPr lang="en-US" sz="1400" dirty="0">
                <a:latin typeface="Times New Roman"/>
                <a:cs typeface="Times New Roman"/>
              </a:rPr>
              <a:t>From univariate analysis of “purpose” we observed that “debt_consolidation” have higher no. of defaults.</a:t>
            </a:r>
          </a:p>
          <a:p>
            <a:r>
              <a:rPr lang="en-US" sz="1400" dirty="0">
                <a:latin typeface="Times New Roman"/>
                <a:cs typeface="Times New Roman"/>
              </a:rPr>
              <a:t>Similarly in grade’s univariate analysis, we observed loan grade B, C and D types have more defaults.</a:t>
            </a:r>
          </a:p>
          <a:p>
            <a:r>
              <a:rPr lang="en-US" sz="1400" dirty="0">
                <a:latin typeface="Times New Roman"/>
                <a:cs typeface="Times New Roman"/>
              </a:rPr>
              <a:t>While comparing these two we can confirm the observation that loan grade B, C and D have higher loan defaults comparing with other grade in almost all </a:t>
            </a:r>
          </a:p>
          <a:p>
            <a:r>
              <a:rPr lang="en-US" sz="1400" dirty="0">
                <a:latin typeface="Times New Roman"/>
                <a:cs typeface="Times New Roman"/>
              </a:rPr>
              <a:t>loan purposes.</a:t>
            </a:r>
          </a:p>
        </p:txBody>
      </p:sp>
    </p:spTree>
    <p:extLst>
      <p:ext uri="{BB962C8B-B14F-4D97-AF65-F5344CB8AC3E}">
        <p14:creationId xmlns:p14="http://schemas.microsoft.com/office/powerpoint/2010/main" val="20506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90214"/>
            <a:ext cx="9313817" cy="856138"/>
          </a:xfrm>
        </p:spPr>
        <p:txBody>
          <a:bodyPr>
            <a:normAutofit/>
          </a:bodyPr>
          <a:lstStyle/>
          <a:p>
            <a:pPr algn="ctr"/>
            <a:r>
              <a:rPr lang="en-US" sz="2800" dirty="0"/>
              <a:t>Grade Vs Home Ownership</a:t>
            </a:r>
          </a:p>
        </p:txBody>
      </p:sp>
      <p:pic>
        <p:nvPicPr>
          <p:cNvPr id="4" name="Picture 3" descr="Screenshot 2019-08-04 at 10.14.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5466"/>
            <a:ext cx="12192000" cy="4342086"/>
          </a:xfrm>
          <a:prstGeom prst="rect">
            <a:avLst/>
          </a:prstGeom>
        </p:spPr>
      </p:pic>
      <p:sp>
        <p:nvSpPr>
          <p:cNvPr id="5" name="TextBox 4"/>
          <p:cNvSpPr txBox="1"/>
          <p:nvPr/>
        </p:nvSpPr>
        <p:spPr>
          <a:xfrm>
            <a:off x="596152" y="5584880"/>
            <a:ext cx="11213326" cy="954107"/>
          </a:xfrm>
          <a:prstGeom prst="rect">
            <a:avLst/>
          </a:prstGeom>
          <a:noFill/>
        </p:spPr>
        <p:txBody>
          <a:bodyPr wrap="none" rtlCol="0">
            <a:spAutoFit/>
          </a:bodyPr>
          <a:lstStyle/>
          <a:p>
            <a:r>
              <a:rPr lang="en-US" sz="1400" b="1" dirty="0" smtClean="0">
                <a:latin typeface="Times New Roman"/>
                <a:cs typeface="Times New Roman"/>
              </a:rPr>
              <a:t>Observations:</a:t>
            </a:r>
            <a:r>
              <a:rPr lang="en-US" sz="1400" b="1" dirty="0" smtClean="0"/>
              <a:t> </a:t>
            </a:r>
            <a:r>
              <a:rPr lang="en-US" sz="1400" dirty="0">
                <a:latin typeface="Times New Roman"/>
                <a:cs typeface="Times New Roman"/>
              </a:rPr>
              <a:t>From univariate analysis of home_ownership we observed that “rent” and “mortgage” have higher no. of defaults.</a:t>
            </a:r>
          </a:p>
          <a:p>
            <a:r>
              <a:rPr lang="en-US" sz="1400" dirty="0">
                <a:latin typeface="Times New Roman"/>
                <a:cs typeface="Times New Roman"/>
              </a:rPr>
              <a:t>Similarly in grade univariate analysis, we observed loan grade B, C and D types have more default.</a:t>
            </a:r>
          </a:p>
          <a:p>
            <a:r>
              <a:rPr lang="en-US" sz="1400" dirty="0">
                <a:latin typeface="Times New Roman"/>
                <a:cs typeface="Times New Roman"/>
              </a:rPr>
              <a:t>While comparing these two we can confirm the observation that loan grade B, C, and D have higher loan defaults comparing with other grades in almost</a:t>
            </a:r>
          </a:p>
          <a:p>
            <a:r>
              <a:rPr lang="en-US" sz="1400" dirty="0">
                <a:latin typeface="Times New Roman"/>
                <a:cs typeface="Times New Roman"/>
              </a:rPr>
              <a:t>all type of  “home_ownership”.</a:t>
            </a:r>
          </a:p>
        </p:txBody>
      </p:sp>
    </p:spTree>
    <p:extLst>
      <p:ext uri="{BB962C8B-B14F-4D97-AF65-F5344CB8AC3E}">
        <p14:creationId xmlns:p14="http://schemas.microsoft.com/office/powerpoint/2010/main" val="178347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64298"/>
            <a:ext cx="9313817" cy="856138"/>
          </a:xfrm>
        </p:spPr>
        <p:txBody>
          <a:bodyPr>
            <a:normAutofit/>
          </a:bodyPr>
          <a:lstStyle/>
          <a:p>
            <a:pPr algn="ctr"/>
            <a:r>
              <a:rPr lang="en-US" sz="2800" dirty="0"/>
              <a:t>Purpose Vs Annual Inc.</a:t>
            </a:r>
          </a:p>
        </p:txBody>
      </p:sp>
      <p:pic>
        <p:nvPicPr>
          <p:cNvPr id="4" name="Picture 3" descr="Screenshot 2019-08-04 at 10.18.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4950"/>
            <a:ext cx="12192000" cy="4524014"/>
          </a:xfrm>
          <a:prstGeom prst="rect">
            <a:avLst/>
          </a:prstGeom>
        </p:spPr>
      </p:pic>
      <p:sp>
        <p:nvSpPr>
          <p:cNvPr id="5" name="TextBox 4"/>
          <p:cNvSpPr txBox="1"/>
          <p:nvPr/>
        </p:nvSpPr>
        <p:spPr>
          <a:xfrm>
            <a:off x="596153" y="5766292"/>
            <a:ext cx="11188542" cy="738664"/>
          </a:xfrm>
          <a:prstGeom prst="rect">
            <a:avLst/>
          </a:prstGeom>
          <a:noFill/>
        </p:spPr>
        <p:txBody>
          <a:bodyPr wrap="none" rtlCol="0">
            <a:spAutoFit/>
          </a:bodyPr>
          <a:lstStyle/>
          <a:p>
            <a:r>
              <a:rPr lang="en-US" sz="1400" b="1" dirty="0">
                <a:latin typeface="Times New Roman"/>
                <a:cs typeface="Times New Roman"/>
              </a:rPr>
              <a:t>Observations:</a:t>
            </a:r>
            <a:r>
              <a:rPr lang="en-US" sz="1400" b="1" dirty="0"/>
              <a:t> </a:t>
            </a:r>
            <a:r>
              <a:rPr lang="en-US" sz="1400" dirty="0">
                <a:latin typeface="Times New Roman"/>
                <a:cs typeface="Times New Roman"/>
              </a:rPr>
              <a:t>From univariate analysis of purpose we observed that “debt_consolidation” is higher no. of default.</a:t>
            </a:r>
          </a:p>
          <a:p>
            <a:r>
              <a:rPr lang="en-US" sz="1400" dirty="0">
                <a:latin typeface="Times New Roman"/>
                <a:cs typeface="Times New Roman"/>
              </a:rPr>
              <a:t>Similarly for annual_income we observed that people having low (less than $50000) and medium ($50000 to $100000) income range are high in defaults.</a:t>
            </a:r>
          </a:p>
          <a:p>
            <a:r>
              <a:rPr lang="en-US" sz="1400" dirty="0">
                <a:latin typeface="Times New Roman"/>
                <a:cs typeface="Times New Roman"/>
              </a:rPr>
              <a:t>While comparing these two we concluded that this observation is valid for all types of loan purpose categories.</a:t>
            </a:r>
          </a:p>
        </p:txBody>
      </p:sp>
    </p:spTree>
    <p:extLst>
      <p:ext uri="{BB962C8B-B14F-4D97-AF65-F5344CB8AC3E}">
        <p14:creationId xmlns:p14="http://schemas.microsoft.com/office/powerpoint/2010/main" val="287399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IN" sz="1600" dirty="0"/>
              <a:t>As lending company we want to analyse the past loan data and come up with factors that are precursors for a loan default.</a:t>
            </a:r>
          </a:p>
          <a:p>
            <a:pPr marL="0" indent="0" algn="just">
              <a:buNone/>
            </a:pPr>
            <a:endParaRPr lang="en-IN" sz="1600" dirty="0"/>
          </a:p>
          <a:p>
            <a:pPr marL="0" indent="0" algn="just">
              <a:buNone/>
            </a:pPr>
            <a:r>
              <a:rPr lang="en-IN" sz="1600" dirty="0"/>
              <a:t>This analysis address two types of risks:</a:t>
            </a:r>
          </a:p>
          <a:p>
            <a:pPr marL="342900" indent="-342900" algn="just">
              <a:buFont typeface="+mj-lt"/>
              <a:buAutoNum type="arabicPeriod"/>
            </a:pPr>
            <a:r>
              <a:rPr lang="en-IN" sz="1600" dirty="0"/>
              <a:t>If the applicant is likely to repay the loan, then not approving the loan results in a loss of business to the company.</a:t>
            </a:r>
          </a:p>
          <a:p>
            <a:pPr marL="342900" indent="-342900" algn="just">
              <a:buFont typeface="+mj-lt"/>
              <a:buAutoNum type="arabicPeriod"/>
            </a:pPr>
            <a:r>
              <a:rPr lang="en-IN" sz="1600" dirty="0"/>
              <a:t>If the applicant is not likely to repay the loan, i.e. he/she is likely to default, then approving the loan may lead to a financial loss for the company</a:t>
            </a:r>
          </a:p>
          <a:p>
            <a:pPr marL="0" indent="0" algn="just">
              <a:buNone/>
            </a:pPr>
            <a:endParaRPr lang="en-IN" sz="1600" dirty="0"/>
          </a:p>
          <a:p>
            <a:pPr marL="0" indent="0" algn="just">
              <a:buNone/>
            </a:pPr>
            <a:r>
              <a:rPr lang="en-IN" sz="1600" dirty="0"/>
              <a:t>So by analysing data we want to come up with driving variables/factors that can indicate loan defaults. </a:t>
            </a:r>
            <a:r>
              <a:rPr lang="en-US" sz="1600" dirty="0"/>
              <a:t>T</a:t>
            </a:r>
            <a:r>
              <a:rPr lang="en-IN" sz="1600" dirty="0"/>
              <a:t>he com</a:t>
            </a:r>
            <a:r>
              <a:rPr lang="en-US" sz="1600" dirty="0"/>
              <a:t>pa</a:t>
            </a:r>
            <a:r>
              <a:rPr lang="en-IN" sz="1600" dirty="0"/>
              <a:t>ny can utilise this knowledge for its portfolio and risk assessment. </a:t>
            </a:r>
          </a:p>
        </p:txBody>
      </p:sp>
      <p:sp>
        <p:nvSpPr>
          <p:cNvPr id="5" name="Title 1"/>
          <p:cNvSpPr>
            <a:spLocks noGrp="1"/>
          </p:cNvSpPr>
          <p:nvPr>
            <p:ph type="title"/>
          </p:nvPr>
        </p:nvSpPr>
        <p:spPr>
          <a:xfrm>
            <a:off x="1136469" y="640080"/>
            <a:ext cx="9313817" cy="856138"/>
          </a:xfrm>
        </p:spPr>
        <p:txBody>
          <a:bodyPr>
            <a:normAutofit/>
          </a:bodyPr>
          <a:lstStyle/>
          <a:p>
            <a:pPr algn="ctr"/>
            <a:r>
              <a:rPr lang="en-IN" sz="2800" dirty="0"/>
              <a:t>Business Objective</a:t>
            </a:r>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93878"/>
            <a:ext cx="9313817" cy="856138"/>
          </a:xfrm>
        </p:spPr>
        <p:txBody>
          <a:bodyPr>
            <a:normAutofit/>
          </a:bodyPr>
          <a:lstStyle/>
          <a:p>
            <a:pPr algn="ctr"/>
            <a:r>
              <a:rPr lang="en-US" sz="2800" dirty="0"/>
              <a:t>Purpose Vs Home Ownership</a:t>
            </a:r>
          </a:p>
        </p:txBody>
      </p:sp>
      <p:pic>
        <p:nvPicPr>
          <p:cNvPr id="4" name="Picture 3" descr="Screenshot 2019-08-04 at 10.26.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4384"/>
            <a:ext cx="12192000" cy="4444580"/>
          </a:xfrm>
          <a:prstGeom prst="rect">
            <a:avLst/>
          </a:prstGeom>
        </p:spPr>
      </p:pic>
      <p:sp>
        <p:nvSpPr>
          <p:cNvPr id="5" name="TextBox 4"/>
          <p:cNvSpPr txBox="1"/>
          <p:nvPr/>
        </p:nvSpPr>
        <p:spPr>
          <a:xfrm>
            <a:off x="531354" y="5701502"/>
            <a:ext cx="11017696" cy="954107"/>
          </a:xfrm>
          <a:prstGeom prst="rect">
            <a:avLst/>
          </a:prstGeom>
          <a:noFill/>
        </p:spPr>
        <p:txBody>
          <a:bodyPr wrap="none" rtlCol="0">
            <a:spAutoFit/>
          </a:bodyPr>
          <a:lstStyle/>
          <a:p>
            <a:r>
              <a:rPr lang="en-US" sz="1400" b="1" dirty="0">
                <a:latin typeface="Times New Roman"/>
                <a:cs typeface="Times New Roman"/>
              </a:rPr>
              <a:t>Observations:</a:t>
            </a:r>
            <a:r>
              <a:rPr lang="en-US" sz="1400" b="1" dirty="0"/>
              <a:t> </a:t>
            </a:r>
            <a:r>
              <a:rPr lang="en-US" sz="1400" dirty="0">
                <a:latin typeface="Times New Roman"/>
                <a:cs typeface="Times New Roman"/>
              </a:rPr>
              <a:t>From univariate analysis of purpose we observed that “debt_consolidation” is higher no. of defaults.</a:t>
            </a:r>
          </a:p>
          <a:p>
            <a:r>
              <a:rPr lang="en-US" sz="1400" dirty="0">
                <a:latin typeface="Times New Roman"/>
                <a:cs typeface="Times New Roman"/>
              </a:rPr>
              <a:t>Similarly for “home_ownership” we observed that “rent” and “mortgage” have higher no. of defaults.</a:t>
            </a:r>
          </a:p>
          <a:p>
            <a:r>
              <a:rPr lang="en-US" sz="1400" dirty="0">
                <a:latin typeface="Times New Roman"/>
                <a:cs typeface="Times New Roman"/>
              </a:rPr>
              <a:t>While comparing these two we can confirm the observation that expect “home improvement” type of loan purpose, loans on RENT type of ownership </a:t>
            </a:r>
          </a:p>
          <a:p>
            <a:r>
              <a:rPr lang="en-US" sz="1400" dirty="0">
                <a:latin typeface="Times New Roman"/>
                <a:cs typeface="Times New Roman"/>
              </a:rPr>
              <a:t>is higher in number of defaults followed by mortgage type.</a:t>
            </a:r>
          </a:p>
        </p:txBody>
      </p:sp>
    </p:spTree>
    <p:extLst>
      <p:ext uri="{BB962C8B-B14F-4D97-AF65-F5344CB8AC3E}">
        <p14:creationId xmlns:p14="http://schemas.microsoft.com/office/powerpoint/2010/main" val="249401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57362"/>
            <a:ext cx="5469077" cy="4983195"/>
          </a:xfrm>
        </p:spPr>
        <p:txBody>
          <a:bodyPr>
            <a:normAutofit/>
          </a:bodyPr>
          <a:lstStyle/>
          <a:p>
            <a:pPr marL="0" indent="0">
              <a:buNone/>
            </a:pPr>
            <a:r>
              <a:rPr lang="en-IN" sz="1800" dirty="0"/>
              <a:t>The major driving factors/indicator for loan defaults</a:t>
            </a:r>
            <a:r>
              <a:rPr lang="en-IN" sz="1800" dirty="0" smtClean="0"/>
              <a:t>:</a:t>
            </a:r>
          </a:p>
          <a:p>
            <a:pPr marL="0" indent="0">
              <a:buNone/>
            </a:pPr>
            <a:endParaRPr lang="en-IN" sz="1600" dirty="0"/>
          </a:p>
          <a:p>
            <a:pPr marL="457200" lvl="1" indent="0">
              <a:buNone/>
            </a:pPr>
            <a:r>
              <a:rPr lang="en-IN" sz="1400" dirty="0"/>
              <a:t>1. Loan Purpose</a:t>
            </a:r>
          </a:p>
          <a:p>
            <a:pPr marL="457200" lvl="1" indent="0">
              <a:buNone/>
            </a:pPr>
            <a:r>
              <a:rPr lang="en-IN" sz="1400" dirty="0"/>
              <a:t>2. Income level </a:t>
            </a:r>
          </a:p>
          <a:p>
            <a:pPr marL="457200" lvl="1" indent="0">
              <a:buNone/>
            </a:pPr>
            <a:r>
              <a:rPr lang="en-IN" sz="1400" dirty="0"/>
              <a:t>3. Loan Grade</a:t>
            </a:r>
          </a:p>
          <a:p>
            <a:pPr marL="457200" lvl="1" indent="0">
              <a:buNone/>
            </a:pPr>
            <a:r>
              <a:rPr lang="en-IN" sz="1400" dirty="0"/>
              <a:t>4. Home ownership</a:t>
            </a:r>
          </a:p>
          <a:p>
            <a:pPr marL="457200" lvl="1" indent="0">
              <a:buNone/>
            </a:pPr>
            <a:r>
              <a:rPr lang="en-IN" sz="1400" dirty="0"/>
              <a:t>5. Instalment</a:t>
            </a:r>
          </a:p>
          <a:p>
            <a:pPr marL="457200" lvl="1" indent="0">
              <a:buNone/>
            </a:pPr>
            <a:r>
              <a:rPr lang="en-IN" sz="1400" dirty="0"/>
              <a:t>6. Interest rates</a:t>
            </a:r>
          </a:p>
        </p:txBody>
      </p:sp>
      <p:sp>
        <p:nvSpPr>
          <p:cNvPr id="5" name="Title 1"/>
          <p:cNvSpPr>
            <a:spLocks noGrp="1"/>
          </p:cNvSpPr>
          <p:nvPr>
            <p:ph type="title"/>
          </p:nvPr>
        </p:nvSpPr>
        <p:spPr>
          <a:xfrm>
            <a:off x="1136469" y="640080"/>
            <a:ext cx="9313817" cy="572494"/>
          </a:xfrm>
        </p:spPr>
        <p:txBody>
          <a:bodyPr>
            <a:normAutofit fontScale="90000"/>
          </a:bodyPr>
          <a:lstStyle/>
          <a:p>
            <a:pPr algn="ctr"/>
            <a:r>
              <a:rPr lang="en-IN" b="1" dirty="0"/>
              <a:t> </a:t>
            </a:r>
            <a:r>
              <a:rPr lang="en-IN" sz="3100" dirty="0" smtClean="0"/>
              <a:t>Conclusions</a:t>
            </a:r>
            <a:endParaRPr lang="en-IN" sz="3100" dirty="0"/>
          </a:p>
        </p:txBody>
      </p:sp>
      <p:sp>
        <p:nvSpPr>
          <p:cNvPr id="4" name="Content Placeholder 2">
            <a:extLst>
              <a:ext uri="{FF2B5EF4-FFF2-40B4-BE49-F238E27FC236}">
                <a16:creationId xmlns:a16="http://schemas.microsoft.com/office/drawing/2014/main" xmlns="" id="{546EDAAA-D811-9544-BAB5-23D3A942BD97}"/>
              </a:ext>
            </a:extLst>
          </p:cNvPr>
          <p:cNvSpPr txBox="1">
            <a:spLocks/>
          </p:cNvSpPr>
          <p:nvPr/>
        </p:nvSpPr>
        <p:spPr>
          <a:xfrm>
            <a:off x="6317974" y="1457362"/>
            <a:ext cx="5469077" cy="4983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Minor variables that affect default rates are</a:t>
            </a:r>
            <a:r>
              <a:rPr lang="en-IN" sz="1800" dirty="0" smtClean="0"/>
              <a:t>:</a:t>
            </a:r>
          </a:p>
          <a:p>
            <a:pPr marL="0" indent="0">
              <a:buNone/>
            </a:pPr>
            <a:endParaRPr lang="en-IN" sz="1800" dirty="0"/>
          </a:p>
          <a:p>
            <a:pPr marL="457200" lvl="1" indent="0">
              <a:buNone/>
            </a:pPr>
            <a:r>
              <a:rPr lang="en-IN" sz="1600" dirty="0"/>
              <a:t>1. Loan Term</a:t>
            </a:r>
          </a:p>
          <a:p>
            <a:pPr marL="457200" lvl="1" indent="0">
              <a:buNone/>
            </a:pPr>
            <a:r>
              <a:rPr lang="en-IN" sz="1600" dirty="0"/>
              <a:t>2. Loan Amount</a:t>
            </a:r>
          </a:p>
          <a:p>
            <a:pPr marL="457200" lvl="1" indent="0">
              <a:buNone/>
            </a:pPr>
            <a:r>
              <a:rPr lang="en-IN" sz="1600" dirty="0"/>
              <a:t>3. Employment length</a:t>
            </a:r>
          </a:p>
          <a:p>
            <a:pPr marL="457200" lvl="1" indent="0">
              <a:buNone/>
            </a:pPr>
            <a:r>
              <a:rPr lang="en-IN" sz="1600" dirty="0"/>
              <a:t>4. earliest credit line</a:t>
            </a:r>
          </a:p>
          <a:p>
            <a:pPr marL="457200" lvl="1" indent="0">
              <a:buNone/>
            </a:pPr>
            <a:r>
              <a:rPr lang="en-IN" sz="1600" dirty="0"/>
              <a:t>5. Number of credit lines</a:t>
            </a:r>
          </a:p>
          <a:p>
            <a:pPr marL="457200" lvl="1" indent="0">
              <a:buNone/>
            </a:pPr>
            <a:r>
              <a:rPr lang="en-IN" sz="1600" dirty="0"/>
              <a:t>6. Verification status</a:t>
            </a:r>
          </a:p>
        </p:txBody>
      </p:sp>
    </p:spTree>
    <p:extLst>
      <p:ext uri="{BB962C8B-B14F-4D97-AF65-F5344CB8AC3E}">
        <p14:creationId xmlns:p14="http://schemas.microsoft.com/office/powerpoint/2010/main" val="1399706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AC422D-B286-3C4F-A932-5ECEB96AEB62}"/>
              </a:ext>
            </a:extLst>
          </p:cNvPr>
          <p:cNvSpPr>
            <a:spLocks noGrp="1"/>
          </p:cNvSpPr>
          <p:nvPr>
            <p:ph idx="1"/>
          </p:nvPr>
        </p:nvSpPr>
        <p:spPr>
          <a:xfrm>
            <a:off x="404949" y="1371600"/>
            <a:ext cx="11223834" cy="5068957"/>
          </a:xfrm>
        </p:spPr>
        <p:txBody>
          <a:bodyPr>
            <a:normAutofit/>
          </a:bodyPr>
          <a:lstStyle/>
          <a:p>
            <a:pPr marL="0" indent="0">
              <a:buNone/>
            </a:pPr>
            <a:r>
              <a:rPr lang="en-US" sz="1800" b="1" dirty="0"/>
              <a:t>A red flag can be raised </a:t>
            </a:r>
            <a:r>
              <a:rPr lang="en-US" sz="1800" b="1" dirty="0" smtClean="0"/>
              <a:t>if :</a:t>
            </a:r>
            <a:endParaRPr lang="en-US" sz="1800" b="1" dirty="0"/>
          </a:p>
          <a:p>
            <a:pPr marL="0" indent="0">
              <a:buNone/>
            </a:pPr>
            <a:endParaRPr lang="en-US" sz="2000" dirty="0"/>
          </a:p>
          <a:p>
            <a:pPr marL="457200" lvl="1" indent="0">
              <a:buNone/>
            </a:pPr>
            <a:r>
              <a:rPr lang="en-US" sz="1600" dirty="0"/>
              <a:t>Loan properties:</a:t>
            </a:r>
          </a:p>
          <a:p>
            <a:pPr lvl="1"/>
            <a:r>
              <a:rPr lang="en-US" sz="1400" b="1" dirty="0">
                <a:solidFill>
                  <a:schemeClr val="accent2">
                    <a:lumMod val="75000"/>
                  </a:schemeClr>
                </a:solidFill>
              </a:rPr>
              <a:t>Loan Purpose is Debt consolidations</a:t>
            </a:r>
          </a:p>
          <a:p>
            <a:pPr lvl="1"/>
            <a:r>
              <a:rPr lang="en-US" sz="1400" b="1" dirty="0">
                <a:solidFill>
                  <a:schemeClr val="accent2">
                    <a:lumMod val="75000"/>
                  </a:schemeClr>
                </a:solidFill>
              </a:rPr>
              <a:t>Loan Grade is B</a:t>
            </a:r>
            <a:r>
              <a:rPr lang="en-US" sz="1400" b="1" dirty="0" smtClean="0">
                <a:solidFill>
                  <a:schemeClr val="accent2">
                    <a:lumMod val="75000"/>
                  </a:schemeClr>
                </a:solidFill>
              </a:rPr>
              <a:t>, C and </a:t>
            </a:r>
            <a:r>
              <a:rPr lang="en-US" sz="1400" b="1" dirty="0">
                <a:solidFill>
                  <a:schemeClr val="accent2">
                    <a:lumMod val="75000"/>
                  </a:schemeClr>
                </a:solidFill>
              </a:rPr>
              <a:t>D</a:t>
            </a:r>
          </a:p>
          <a:p>
            <a:pPr lvl="1"/>
            <a:r>
              <a:rPr lang="en-US" sz="1400" b="1" dirty="0">
                <a:solidFill>
                  <a:schemeClr val="accent2">
                    <a:lumMod val="75000"/>
                  </a:schemeClr>
                </a:solidFill>
              </a:rPr>
              <a:t>Installment is less than $400</a:t>
            </a:r>
          </a:p>
          <a:p>
            <a:pPr lvl="1"/>
            <a:r>
              <a:rPr lang="en-US" sz="1400" dirty="0">
                <a:solidFill>
                  <a:schemeClr val="accent1">
                    <a:lumMod val="50000"/>
                  </a:schemeClr>
                </a:solidFill>
              </a:rPr>
              <a:t>Interest Rate is 10-15%</a:t>
            </a:r>
          </a:p>
          <a:p>
            <a:pPr marL="914400" lvl="2" indent="0">
              <a:buNone/>
            </a:pPr>
            <a:endParaRPr lang="en-US" sz="1600" dirty="0"/>
          </a:p>
          <a:p>
            <a:pPr marL="0" indent="0">
              <a:buNone/>
            </a:pPr>
            <a:endParaRPr lang="en-US" sz="1600" dirty="0"/>
          </a:p>
          <a:p>
            <a:pPr marL="457200" lvl="1" indent="0">
              <a:buNone/>
            </a:pPr>
            <a:r>
              <a:rPr lang="en-US" sz="1600" dirty="0"/>
              <a:t>Applicants properties:</a:t>
            </a:r>
          </a:p>
          <a:p>
            <a:pPr lvl="1"/>
            <a:r>
              <a:rPr lang="en-US" sz="1400" b="1" dirty="0">
                <a:solidFill>
                  <a:schemeClr val="accent2">
                    <a:lumMod val="75000"/>
                  </a:schemeClr>
                </a:solidFill>
              </a:rPr>
              <a:t>Income level is less than $100000</a:t>
            </a:r>
          </a:p>
          <a:p>
            <a:pPr lvl="1"/>
            <a:r>
              <a:rPr lang="en-US" sz="1400" b="1" dirty="0">
                <a:solidFill>
                  <a:schemeClr val="accent2">
                    <a:lumMod val="75000"/>
                  </a:schemeClr>
                </a:solidFill>
              </a:rPr>
              <a:t>Applicant is on Rental or mortgage property</a:t>
            </a:r>
          </a:p>
          <a:p>
            <a:pPr lvl="1"/>
            <a:r>
              <a:rPr lang="en-US" sz="1400" dirty="0">
                <a:solidFill>
                  <a:schemeClr val="accent1">
                    <a:lumMod val="75000"/>
                  </a:schemeClr>
                </a:solidFill>
              </a:rPr>
              <a:t>Earliest credit line is after 1992 but before </a:t>
            </a:r>
            <a:r>
              <a:rPr lang="en-US" sz="1400" dirty="0" smtClean="0">
                <a:solidFill>
                  <a:schemeClr val="accent1">
                    <a:lumMod val="75000"/>
                  </a:schemeClr>
                </a:solidFill>
              </a:rPr>
              <a:t>2008</a:t>
            </a:r>
            <a:endParaRPr lang="en-US" sz="1400" dirty="0">
              <a:solidFill>
                <a:schemeClr val="accent1">
                  <a:lumMod val="75000"/>
                </a:schemeClr>
              </a:solidFill>
            </a:endParaRPr>
          </a:p>
        </p:txBody>
      </p:sp>
      <p:sp>
        <p:nvSpPr>
          <p:cNvPr id="4" name="Title 1">
            <a:extLst>
              <a:ext uri="{FF2B5EF4-FFF2-40B4-BE49-F238E27FC236}">
                <a16:creationId xmlns:a16="http://schemas.microsoft.com/office/drawing/2014/main" xmlns="" id="{FF9CEB0A-559D-7042-AA9F-9B043F04CBC8}"/>
              </a:ext>
            </a:extLst>
          </p:cNvPr>
          <p:cNvSpPr>
            <a:spLocks noGrp="1"/>
          </p:cNvSpPr>
          <p:nvPr>
            <p:ph type="title"/>
          </p:nvPr>
        </p:nvSpPr>
        <p:spPr>
          <a:xfrm>
            <a:off x="1136469" y="640080"/>
            <a:ext cx="9313817" cy="572494"/>
          </a:xfrm>
        </p:spPr>
        <p:txBody>
          <a:bodyPr>
            <a:normAutofit fontScale="90000"/>
          </a:bodyPr>
          <a:lstStyle/>
          <a:p>
            <a:pPr algn="ctr"/>
            <a:r>
              <a:rPr lang="en-IN" b="1" dirty="0"/>
              <a:t> </a:t>
            </a:r>
            <a:r>
              <a:rPr lang="en-IN" sz="2800" dirty="0"/>
              <a:t>Conclusions</a:t>
            </a:r>
          </a:p>
        </p:txBody>
      </p:sp>
    </p:spTree>
    <p:extLst>
      <p:ext uri="{BB962C8B-B14F-4D97-AF65-F5344CB8AC3E}">
        <p14:creationId xmlns:p14="http://schemas.microsoft.com/office/powerpoint/2010/main" val="202842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0646" y="1043739"/>
            <a:ext cx="7632378" cy="523220"/>
          </a:xfrm>
          <a:prstGeom prst="rect">
            <a:avLst/>
          </a:prstGeom>
        </p:spPr>
        <p:txBody>
          <a:bodyPr wrap="square">
            <a:spAutoFit/>
          </a:bodyPr>
          <a:lstStyle/>
          <a:p>
            <a:pPr algn="ctr"/>
            <a:r>
              <a:rPr lang="en-IN" sz="2800" dirty="0">
                <a:latin typeface="Times New Roman"/>
                <a:cs typeface="Times New Roman"/>
              </a:rPr>
              <a:t>Dataset Analysis</a:t>
            </a:r>
            <a:endParaRPr lang="en-US" sz="2800" dirty="0">
              <a:latin typeface="Times New Roman"/>
              <a:cs typeface="Times New Roman"/>
            </a:endParaRPr>
          </a:p>
        </p:txBody>
      </p:sp>
      <p:sp>
        <p:nvSpPr>
          <p:cNvPr id="26" name="TextBox 25"/>
          <p:cNvSpPr txBox="1"/>
          <p:nvPr/>
        </p:nvSpPr>
        <p:spPr>
          <a:xfrm>
            <a:off x="1144228" y="2112572"/>
            <a:ext cx="10562104" cy="3139321"/>
          </a:xfrm>
          <a:prstGeom prst="rect">
            <a:avLst/>
          </a:prstGeom>
          <a:noFill/>
        </p:spPr>
        <p:txBody>
          <a:bodyPr wrap="square" rtlCol="0">
            <a:spAutoFit/>
          </a:bodyPr>
          <a:lstStyle/>
          <a:p>
            <a:pPr marL="285750" indent="-285750">
              <a:buFont typeface="Arial"/>
              <a:buChar char="•"/>
            </a:pPr>
            <a:r>
              <a:rPr lang="en-US" sz="1600" dirty="0">
                <a:latin typeface="Times New Roman"/>
                <a:cs typeface="Times New Roman"/>
              </a:rPr>
              <a:t>Check for missing values and Nan values in rows/column's</a:t>
            </a:r>
          </a:p>
          <a:p>
            <a:pPr marL="285750" indent="-285750">
              <a:buFont typeface="Arial"/>
              <a:buChar char="•"/>
            </a:pPr>
            <a:r>
              <a:rPr lang="en-US" sz="1600" dirty="0">
                <a:latin typeface="Times New Roman"/>
                <a:cs typeface="Times New Roman"/>
              </a:rPr>
              <a:t>Ideally, remove column's having more than 90% missing values</a:t>
            </a:r>
          </a:p>
          <a:p>
            <a:pPr marL="285750" indent="-285750">
              <a:buFont typeface="Arial"/>
              <a:buChar char="•"/>
            </a:pPr>
            <a:r>
              <a:rPr lang="en-US" sz="1600" dirty="0">
                <a:latin typeface="Times New Roman"/>
                <a:cs typeface="Times New Roman"/>
              </a:rPr>
              <a:t>Ideally, remove the row having more than 5% missing values</a:t>
            </a:r>
          </a:p>
          <a:p>
            <a:pPr marL="285750" indent="-285750">
              <a:buFont typeface="Arial"/>
              <a:buChar char="•"/>
            </a:pPr>
            <a:r>
              <a:rPr lang="en-US" sz="1600" dirty="0">
                <a:latin typeface="Times New Roman"/>
                <a:cs typeface="Times New Roman"/>
              </a:rPr>
              <a:t>Convert date column’s to date time as </a:t>
            </a:r>
            <a:r>
              <a:rPr lang="en-US" sz="1600" i="1" dirty="0">
                <a:latin typeface="Times New Roman"/>
                <a:cs typeface="Times New Roman"/>
              </a:rPr>
              <a:t>Derived Metrics</a:t>
            </a:r>
            <a:r>
              <a:rPr lang="en-US" sz="1600" dirty="0">
                <a:latin typeface="Times New Roman"/>
                <a:cs typeface="Times New Roman"/>
              </a:rPr>
              <a:t> </a:t>
            </a:r>
          </a:p>
          <a:p>
            <a:pPr marL="285750" indent="-285750">
              <a:buFont typeface="Arial"/>
              <a:buChar char="•"/>
            </a:pPr>
            <a:r>
              <a:rPr lang="en-US" sz="1600" dirty="0">
                <a:latin typeface="Times New Roman"/>
                <a:cs typeface="Times New Roman"/>
              </a:rPr>
              <a:t>Bin the variables across discrete categories</a:t>
            </a:r>
          </a:p>
          <a:p>
            <a:pPr marL="285750" indent="-285750">
              <a:buFont typeface="Arial"/>
              <a:buChar char="•"/>
            </a:pPr>
            <a:r>
              <a:rPr lang="en-US" sz="1600" dirty="0">
                <a:latin typeface="Times New Roman"/>
                <a:cs typeface="Times New Roman"/>
              </a:rPr>
              <a:t>Univariate analysis</a:t>
            </a:r>
          </a:p>
          <a:p>
            <a:pPr marL="285750" indent="-285750">
              <a:buFont typeface="Arial"/>
              <a:buChar char="•"/>
            </a:pPr>
            <a:r>
              <a:rPr lang="en-US" sz="1600" dirty="0">
                <a:latin typeface="Times New Roman"/>
                <a:cs typeface="Times New Roman"/>
              </a:rPr>
              <a:t>Segmented univariate analysis</a:t>
            </a:r>
          </a:p>
          <a:p>
            <a:pPr marL="285750" indent="-285750">
              <a:buFont typeface="Arial"/>
              <a:buChar char="•"/>
            </a:pPr>
            <a:r>
              <a:rPr lang="en-US" sz="1600" dirty="0">
                <a:latin typeface="Times New Roman"/>
                <a:cs typeface="Times New Roman"/>
              </a:rPr>
              <a:t>Bivariate analysis</a:t>
            </a:r>
          </a:p>
          <a:p>
            <a:pPr marL="285750" indent="-285750">
              <a:buFont typeface="Arial"/>
              <a:buChar char="•"/>
            </a:pPr>
            <a:r>
              <a:rPr lang="en-US" sz="1600" dirty="0">
                <a:latin typeface="Times New Roman"/>
                <a:cs typeface="Times New Roman"/>
              </a:rPr>
              <a:t>Bivariate analysis across categorical variables </a:t>
            </a:r>
          </a:p>
          <a:p>
            <a:pPr marL="285750" indent="-285750">
              <a:buFont typeface="Arial"/>
              <a:buChar char="•"/>
            </a:pPr>
            <a:endParaRPr lang="en-US" dirty="0">
              <a:latin typeface="Times New Roman"/>
              <a:cs typeface="Times New Roman"/>
            </a:endParaRPr>
          </a:p>
          <a:p>
            <a:pPr marL="285750" indent="-285750">
              <a:buFont typeface="Arial"/>
              <a:buChar char="•"/>
            </a:pPr>
            <a:endParaRPr lang="en-US" dirty="0">
              <a:latin typeface="Times New Roman"/>
              <a:cs typeface="Times New Roman"/>
            </a:endParaRPr>
          </a:p>
          <a:p>
            <a:pPr marL="285750" indent="-285750">
              <a:buFont typeface="Arial"/>
              <a:buChar char="•"/>
            </a:pPr>
            <a:endParaRPr lang="en-US" dirty="0">
              <a:latin typeface="Times New Roman"/>
              <a:cs typeface="Times New Roman"/>
            </a:endParaRP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BE9DB-E569-E846-AEB0-633D6FEAA052}"/>
              </a:ext>
            </a:extLst>
          </p:cNvPr>
          <p:cNvSpPr>
            <a:spLocks noGrp="1"/>
          </p:cNvSpPr>
          <p:nvPr>
            <p:ph type="title"/>
          </p:nvPr>
        </p:nvSpPr>
        <p:spPr/>
        <p:txBody>
          <a:bodyPr>
            <a:normAutofit/>
          </a:bodyPr>
          <a:lstStyle/>
          <a:p>
            <a:pPr algn="ctr"/>
            <a:r>
              <a:rPr lang="en-US" sz="2800" dirty="0"/>
              <a:t>Analysis Approach</a:t>
            </a:r>
          </a:p>
        </p:txBody>
      </p:sp>
      <p:sp>
        <p:nvSpPr>
          <p:cNvPr id="3" name="Content Placeholder 2">
            <a:extLst>
              <a:ext uri="{FF2B5EF4-FFF2-40B4-BE49-F238E27FC236}">
                <a16:creationId xmlns:a16="http://schemas.microsoft.com/office/drawing/2014/main" xmlns="" id="{62981D14-5CA1-3944-A78F-FE4F024F2974}"/>
              </a:ext>
            </a:extLst>
          </p:cNvPr>
          <p:cNvSpPr>
            <a:spLocks noGrp="1"/>
          </p:cNvSpPr>
          <p:nvPr>
            <p:ph idx="1"/>
          </p:nvPr>
        </p:nvSpPr>
        <p:spPr>
          <a:xfrm>
            <a:off x="385071" y="1576630"/>
            <a:ext cx="11168742" cy="4913622"/>
          </a:xfrm>
        </p:spPr>
        <p:txBody>
          <a:bodyPr/>
          <a:lstStyle/>
          <a:p>
            <a:pPr marL="0" indent="0">
              <a:buNone/>
            </a:pPr>
            <a:r>
              <a:rPr lang="en-US" sz="1800" dirty="0"/>
              <a:t>Following variables were considered for this case study analysis:</a:t>
            </a:r>
          </a:p>
          <a:p>
            <a:pPr marL="0" indent="0">
              <a:buNone/>
            </a:pPr>
            <a:endParaRPr lang="en-US" sz="1200" dirty="0"/>
          </a:p>
          <a:p>
            <a:pPr lvl="1"/>
            <a:r>
              <a:rPr lang="en-US" sz="1400" dirty="0"/>
              <a:t>Loan Purpose</a:t>
            </a:r>
          </a:p>
          <a:p>
            <a:pPr lvl="1"/>
            <a:r>
              <a:rPr lang="en-US" sz="1400" dirty="0"/>
              <a:t>Loan Grade</a:t>
            </a:r>
          </a:p>
          <a:p>
            <a:pPr lvl="1"/>
            <a:r>
              <a:rPr lang="en-US" sz="1400" dirty="0"/>
              <a:t>Home Ownership</a:t>
            </a:r>
          </a:p>
          <a:p>
            <a:pPr lvl="1"/>
            <a:r>
              <a:rPr lang="en-US" sz="1400" dirty="0"/>
              <a:t>Loan Issue Year</a:t>
            </a:r>
          </a:p>
          <a:p>
            <a:pPr lvl="1"/>
            <a:r>
              <a:rPr lang="en-US" sz="1400" dirty="0"/>
              <a:t>Loan Sub-Grade</a:t>
            </a:r>
          </a:p>
          <a:p>
            <a:pPr lvl="1"/>
            <a:r>
              <a:rPr lang="en-US" sz="1400" dirty="0"/>
              <a:t>Verification Status</a:t>
            </a:r>
          </a:p>
          <a:p>
            <a:pPr lvl="1"/>
            <a:r>
              <a:rPr lang="en-US" sz="1400" dirty="0"/>
              <a:t>Interest Rates</a:t>
            </a:r>
          </a:p>
          <a:p>
            <a:pPr lvl="1"/>
            <a:r>
              <a:rPr lang="en-US" sz="1400" dirty="0"/>
              <a:t>Installment Amount</a:t>
            </a:r>
          </a:p>
          <a:p>
            <a:pPr lvl="1"/>
            <a:r>
              <a:rPr lang="en-US" sz="1400" dirty="0"/>
              <a:t>Annual Income</a:t>
            </a:r>
          </a:p>
          <a:p>
            <a:pPr lvl="1"/>
            <a:r>
              <a:rPr lang="en-US" sz="1400" dirty="0"/>
              <a:t>Employment Length</a:t>
            </a:r>
          </a:p>
          <a:p>
            <a:pPr lvl="1"/>
            <a:r>
              <a:rPr lang="en-US" sz="1400" dirty="0"/>
              <a:t>Loan Amount</a:t>
            </a:r>
          </a:p>
          <a:p>
            <a:pPr lvl="1"/>
            <a:r>
              <a:rPr lang="en-US" sz="1400" dirty="0"/>
              <a:t>DTI (A ratio calculated using the borrower’s total monthly debt payments on the total debt obligations)</a:t>
            </a:r>
          </a:p>
          <a:p>
            <a:pPr lvl="1"/>
            <a:r>
              <a:rPr lang="en-US" sz="1400" dirty="0"/>
              <a:t>Earliest Credit Line</a:t>
            </a:r>
          </a:p>
          <a:p>
            <a:pPr lvl="1"/>
            <a:r>
              <a:rPr lang="en-US" sz="1400" dirty="0"/>
              <a:t>Customer Address state</a:t>
            </a:r>
          </a:p>
          <a:p>
            <a:pPr lvl="1"/>
            <a:r>
              <a:rPr lang="en-US" sz="1400" dirty="0"/>
              <a:t>Number of open credit lines</a:t>
            </a:r>
          </a:p>
          <a:p>
            <a:pPr marL="0" indent="0">
              <a:buNone/>
            </a:pPr>
            <a:endParaRPr lang="en-US" sz="1800" dirty="0"/>
          </a:p>
          <a:p>
            <a:pPr marL="457200" lvl="1" indent="0">
              <a:buNone/>
            </a:pPr>
            <a:endParaRPr lang="en-US" sz="1400" dirty="0"/>
          </a:p>
        </p:txBody>
      </p:sp>
    </p:spTree>
    <p:extLst>
      <p:ext uri="{BB962C8B-B14F-4D97-AF65-F5344CB8AC3E}">
        <p14:creationId xmlns:p14="http://schemas.microsoft.com/office/powerpoint/2010/main" val="4989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a:t>
            </a:r>
            <a:r>
              <a:rPr lang="en-IN" sz="2800" dirty="0"/>
              <a:t>Univariate Analysis: loan purpose</a:t>
            </a:r>
          </a:p>
        </p:txBody>
      </p:sp>
      <p:pic>
        <p:nvPicPr>
          <p:cNvPr id="8" name="Picture 7" descr="Screenshot 2019-08-04 at 9.51.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8600"/>
            <a:ext cx="12192000" cy="4176986"/>
          </a:xfrm>
          <a:prstGeom prst="rect">
            <a:avLst/>
          </a:prstGeom>
        </p:spPr>
      </p:pic>
      <p:sp>
        <p:nvSpPr>
          <p:cNvPr id="3" name="TextBox 2">
            <a:extLst>
              <a:ext uri="{FF2B5EF4-FFF2-40B4-BE49-F238E27FC236}">
                <a16:creationId xmlns:a16="http://schemas.microsoft.com/office/drawing/2014/main" xmlns="" id="{42851CE8-2F43-3347-A754-DA072E42CD83}"/>
              </a:ext>
            </a:extLst>
          </p:cNvPr>
          <p:cNvSpPr txBox="1"/>
          <p:nvPr/>
        </p:nvSpPr>
        <p:spPr>
          <a:xfrm>
            <a:off x="934278" y="5675586"/>
            <a:ext cx="9263270" cy="523220"/>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This suggest debt consolidation have major defaults over 2500 loan applications. Which is significantly higher than the rest of the loan purposes</a:t>
            </a:r>
          </a:p>
        </p:txBody>
      </p:sp>
    </p:spTree>
    <p:extLst>
      <p:ext uri="{BB962C8B-B14F-4D97-AF65-F5344CB8AC3E}">
        <p14:creationId xmlns:p14="http://schemas.microsoft.com/office/powerpoint/2010/main" val="309534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2019-08-04 at 6.08.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804" y="1480585"/>
            <a:ext cx="5545757" cy="3978478"/>
          </a:xfrm>
          <a:prstGeom prst="rect">
            <a:avLst/>
          </a:prstGeom>
        </p:spPr>
      </p:pic>
      <p:sp>
        <p:nvSpPr>
          <p:cNvPr id="7" name="Rectangle 6"/>
          <p:cNvSpPr/>
          <p:nvPr/>
        </p:nvSpPr>
        <p:spPr>
          <a:xfrm>
            <a:off x="1064715" y="868972"/>
            <a:ext cx="9757372" cy="523220"/>
          </a:xfrm>
          <a:prstGeom prst="rect">
            <a:avLst/>
          </a:prstGeom>
        </p:spPr>
        <p:txBody>
          <a:bodyPr wrap="square">
            <a:spAutoFit/>
          </a:bodyPr>
          <a:lstStyle/>
          <a:p>
            <a:pPr algn="ctr"/>
            <a:r>
              <a:rPr lang="en-IN" sz="2800" dirty="0">
                <a:latin typeface="Times New Roman"/>
                <a:cs typeface="Times New Roman"/>
              </a:rPr>
              <a:t> Loan Term</a:t>
            </a:r>
            <a:endParaRPr lang="en-US" sz="2800" dirty="0">
              <a:latin typeface="Times New Roman"/>
              <a:cs typeface="Times New Roman"/>
            </a:endParaRPr>
          </a:p>
        </p:txBody>
      </p:sp>
      <p:sp>
        <p:nvSpPr>
          <p:cNvPr id="4" name="TextBox 3">
            <a:extLst>
              <a:ext uri="{FF2B5EF4-FFF2-40B4-BE49-F238E27FC236}">
                <a16:creationId xmlns:a16="http://schemas.microsoft.com/office/drawing/2014/main" xmlns="" id="{DAAB2FB3-316E-FB46-879B-C25A51C800C5}"/>
              </a:ext>
            </a:extLst>
          </p:cNvPr>
          <p:cNvSpPr txBox="1"/>
          <p:nvPr/>
        </p:nvSpPr>
        <p:spPr>
          <a:xfrm>
            <a:off x="934278" y="5675586"/>
            <a:ext cx="9652974" cy="307777"/>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Its clear from the graph that 36 months loan term have more default rates that 60 month but difference is not much.</a:t>
            </a:r>
          </a:p>
        </p:txBody>
      </p:sp>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48119" y="544314"/>
            <a:ext cx="9313817" cy="856138"/>
          </a:xfrm>
        </p:spPr>
        <p:txBody>
          <a:bodyPr>
            <a:normAutofit/>
          </a:bodyPr>
          <a:lstStyle/>
          <a:p>
            <a:pPr algn="ctr"/>
            <a:r>
              <a:rPr lang="en-US" sz="2800" dirty="0"/>
              <a:t>Loan Grade</a:t>
            </a:r>
          </a:p>
        </p:txBody>
      </p:sp>
      <p:pic>
        <p:nvPicPr>
          <p:cNvPr id="3" name="Picture 2" descr="Screenshot 2019-08-04 at 9.53.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613" y="1340856"/>
            <a:ext cx="6354803" cy="4086080"/>
          </a:xfrm>
          <a:prstGeom prst="rect">
            <a:avLst/>
          </a:prstGeom>
        </p:spPr>
      </p:pic>
      <p:sp>
        <p:nvSpPr>
          <p:cNvPr id="4" name="TextBox 3">
            <a:extLst>
              <a:ext uri="{FF2B5EF4-FFF2-40B4-BE49-F238E27FC236}">
                <a16:creationId xmlns:a16="http://schemas.microsoft.com/office/drawing/2014/main" xmlns="" id="{A414FD12-F0A3-9C40-B565-B0F7BD71A3B6}"/>
              </a:ext>
            </a:extLst>
          </p:cNvPr>
          <p:cNvSpPr txBox="1"/>
          <p:nvPr/>
        </p:nvSpPr>
        <p:spPr>
          <a:xfrm>
            <a:off x="934278" y="5675586"/>
            <a:ext cx="9263270" cy="307777"/>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This suggest Loan Grade B,</a:t>
            </a:r>
            <a:r>
              <a:rPr lang="en-US" sz="1400" dirty="0" smtClean="0">
                <a:latin typeface="Times New Roman"/>
                <a:cs typeface="Times New Roman"/>
              </a:rPr>
              <a:t>C and D </a:t>
            </a:r>
            <a:r>
              <a:rPr lang="en-US" sz="1400" dirty="0">
                <a:latin typeface="Times New Roman"/>
                <a:cs typeface="Times New Roman"/>
              </a:rPr>
              <a:t>are most defaulted loan grades</a:t>
            </a:r>
          </a:p>
        </p:txBody>
      </p:sp>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67962"/>
            <a:ext cx="9313817" cy="856138"/>
          </a:xfrm>
        </p:spPr>
        <p:txBody>
          <a:bodyPr>
            <a:normAutofit/>
          </a:bodyPr>
          <a:lstStyle/>
          <a:p>
            <a:pPr algn="ctr"/>
            <a:r>
              <a:rPr lang="en-US" sz="2800" dirty="0"/>
              <a:t>Loan Sub Grade</a:t>
            </a:r>
          </a:p>
        </p:txBody>
      </p:sp>
      <p:pic>
        <p:nvPicPr>
          <p:cNvPr id="6" name="Picture 5" descr="Screenshot 2019-08-04 at 10.12.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5089"/>
            <a:ext cx="12192000" cy="4068799"/>
          </a:xfrm>
          <a:prstGeom prst="rect">
            <a:avLst/>
          </a:prstGeom>
        </p:spPr>
      </p:pic>
      <p:sp>
        <p:nvSpPr>
          <p:cNvPr id="4" name="TextBox 3">
            <a:extLst>
              <a:ext uri="{FF2B5EF4-FFF2-40B4-BE49-F238E27FC236}">
                <a16:creationId xmlns:a16="http://schemas.microsoft.com/office/drawing/2014/main" xmlns="" id="{B9FC1AEA-9ACD-D449-96C8-E743AF7FE6A2}"/>
              </a:ext>
            </a:extLst>
          </p:cNvPr>
          <p:cNvSpPr txBox="1"/>
          <p:nvPr/>
        </p:nvSpPr>
        <p:spPr>
          <a:xfrm>
            <a:off x="934278" y="5675586"/>
            <a:ext cx="9665548" cy="523220"/>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This observation confirm that observation in previous Grade analysis except few subgrades Loan Grade B</a:t>
            </a:r>
            <a:r>
              <a:rPr lang="en-US" sz="1400" dirty="0" smtClean="0">
                <a:latin typeface="Times New Roman"/>
                <a:cs typeface="Times New Roman"/>
              </a:rPr>
              <a:t>, C</a:t>
            </a:r>
            <a:r>
              <a:rPr lang="en-US" sz="1400" dirty="0">
                <a:latin typeface="Times New Roman"/>
                <a:cs typeface="Times New Roman"/>
              </a:rPr>
              <a:t> </a:t>
            </a:r>
            <a:r>
              <a:rPr lang="en-US" sz="1400" dirty="0" smtClean="0">
                <a:latin typeface="Times New Roman"/>
                <a:cs typeface="Times New Roman"/>
              </a:rPr>
              <a:t>and </a:t>
            </a:r>
            <a:r>
              <a:rPr lang="en-US" sz="1400" dirty="0" smtClean="0">
                <a:latin typeface="Times New Roman"/>
                <a:cs typeface="Times New Roman"/>
              </a:rPr>
              <a:t>D </a:t>
            </a:r>
            <a:r>
              <a:rPr lang="en-US" sz="1400" dirty="0">
                <a:latin typeface="Times New Roman"/>
                <a:cs typeface="Times New Roman"/>
              </a:rPr>
              <a:t>have more loan defaults number.</a:t>
            </a:r>
          </a:p>
        </p:txBody>
      </p:sp>
    </p:spTree>
    <p:extLst>
      <p:ext uri="{BB962C8B-B14F-4D97-AF65-F5344CB8AC3E}">
        <p14:creationId xmlns:p14="http://schemas.microsoft.com/office/powerpoint/2010/main" val="323348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81286"/>
            <a:ext cx="9313817" cy="856138"/>
          </a:xfrm>
        </p:spPr>
        <p:txBody>
          <a:bodyPr>
            <a:normAutofit/>
          </a:bodyPr>
          <a:lstStyle/>
          <a:p>
            <a:pPr algn="ctr"/>
            <a:r>
              <a:rPr lang="en-IN" sz="2800" dirty="0"/>
              <a:t>Home Ownership</a:t>
            </a:r>
          </a:p>
        </p:txBody>
      </p:sp>
      <p:pic>
        <p:nvPicPr>
          <p:cNvPr id="7" name="Picture 6" descr="Screenshot 2019-08-04 at 9.54.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530" y="1459983"/>
            <a:ext cx="6069166" cy="4001675"/>
          </a:xfrm>
          <a:prstGeom prst="rect">
            <a:avLst/>
          </a:prstGeom>
        </p:spPr>
      </p:pic>
      <p:sp>
        <p:nvSpPr>
          <p:cNvPr id="4" name="TextBox 3">
            <a:extLst>
              <a:ext uri="{FF2B5EF4-FFF2-40B4-BE49-F238E27FC236}">
                <a16:creationId xmlns:a16="http://schemas.microsoft.com/office/drawing/2014/main" xmlns="" id="{1631B675-1A2C-9A44-B4C0-FB05BE965AF5}"/>
              </a:ext>
            </a:extLst>
          </p:cNvPr>
          <p:cNvSpPr txBox="1"/>
          <p:nvPr/>
        </p:nvSpPr>
        <p:spPr>
          <a:xfrm>
            <a:off x="934278" y="5675586"/>
            <a:ext cx="9263270" cy="523220"/>
          </a:xfrm>
          <a:prstGeom prst="rect">
            <a:avLst/>
          </a:prstGeom>
          <a:noFill/>
        </p:spPr>
        <p:txBody>
          <a:bodyPr wrap="square" rtlCol="0">
            <a:spAutoFit/>
          </a:bodyPr>
          <a:lstStyle/>
          <a:p>
            <a:r>
              <a:rPr lang="en-US" sz="1400" b="1" dirty="0">
                <a:latin typeface="Times New Roman"/>
                <a:cs typeface="Times New Roman"/>
              </a:rPr>
              <a:t>Observations:</a:t>
            </a:r>
            <a:r>
              <a:rPr lang="en-US" sz="1400" dirty="0">
                <a:latin typeface="Times New Roman"/>
                <a:cs typeface="Times New Roman"/>
              </a:rPr>
              <a:t> This suggest people living on rent have over 2500 loan defaults and is followed by Mortgage which is close to 2200. Other types like OWNED property and “others” are NOT that significant.</a:t>
            </a:r>
          </a:p>
        </p:txBody>
      </p:sp>
    </p:spTree>
    <p:extLst>
      <p:ext uri="{BB962C8B-B14F-4D97-AF65-F5344CB8AC3E}">
        <p14:creationId xmlns:p14="http://schemas.microsoft.com/office/powerpoint/2010/main" val="1739856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4677</TotalTime>
  <Words>1091</Words>
  <Application>Microsoft Macintosh PowerPoint</Application>
  <PresentationFormat>Custom</PresentationFormat>
  <Paragraphs>119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LENDING CLUB CASE STUDY  SUBMISSION </vt:lpstr>
      <vt:lpstr>Business Objective</vt:lpstr>
      <vt:lpstr>PowerPoint Presentation</vt:lpstr>
      <vt:lpstr>Analysis Approach</vt:lpstr>
      <vt:lpstr> Univariate Analysis: loan purpose</vt:lpstr>
      <vt:lpstr>PowerPoint Presentation</vt:lpstr>
      <vt:lpstr>Loan Grade</vt:lpstr>
      <vt:lpstr>Loan Sub Grade</vt:lpstr>
      <vt:lpstr>Home Ownership</vt:lpstr>
      <vt:lpstr>Loan Issue year</vt:lpstr>
      <vt:lpstr>Verification Status</vt:lpstr>
      <vt:lpstr>Interest Rate</vt:lpstr>
      <vt:lpstr>Installment Amount</vt:lpstr>
      <vt:lpstr>Annual Income</vt:lpstr>
      <vt:lpstr>Earliest Credit Line</vt:lpstr>
      <vt:lpstr>Bivariate Analysis: Correlation </vt:lpstr>
      <vt:lpstr>Grade Vs Purpose</vt:lpstr>
      <vt:lpstr>Grade Vs Home Ownership</vt:lpstr>
      <vt:lpstr>Purpose Vs Annual Inc.</vt:lpstr>
      <vt:lpstr>Purpose Vs Home Ownership</vt:lpstr>
      <vt:lpstr> Conclusions</vt:lpstr>
      <vt:lpstr> 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Priyanshu .</cp:lastModifiedBy>
  <cp:revision>91</cp:revision>
  <dcterms:created xsi:type="dcterms:W3CDTF">2016-06-09T08:16:28Z</dcterms:created>
  <dcterms:modified xsi:type="dcterms:W3CDTF">2019-08-04T19:18:28Z</dcterms:modified>
</cp:coreProperties>
</file>