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5" r:id="rId5"/>
    <p:sldId id="259" r:id="rId6"/>
    <p:sldId id="261" r:id="rId7"/>
    <p:sldId id="262" r:id="rId8"/>
    <p:sldId id="263" r:id="rId9"/>
    <p:sldId id="266" r:id="rId10"/>
    <p:sldId id="264"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252525"/>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252525"/>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857998"/>
          </a:xfrm>
          <a:prstGeom prst="rect">
            <a:avLst/>
          </a:prstGeom>
        </p:spPr>
      </p:pic>
      <p:sp>
        <p:nvSpPr>
          <p:cNvPr id="17" name="bg object 17"/>
          <p:cNvSpPr/>
          <p:nvPr/>
        </p:nvSpPr>
        <p:spPr>
          <a:xfrm>
            <a:off x="609599" y="609600"/>
            <a:ext cx="10972800" cy="5638800"/>
          </a:xfrm>
          <a:custGeom>
            <a:avLst/>
            <a:gdLst/>
            <a:ahLst/>
            <a:cxnLst/>
            <a:rect l="l" t="t" r="r" b="b"/>
            <a:pathLst>
              <a:path w="10972800" h="5638800">
                <a:moveTo>
                  <a:pt x="0" y="5638800"/>
                </a:moveTo>
                <a:lnTo>
                  <a:pt x="10972800" y="5638800"/>
                </a:lnTo>
                <a:lnTo>
                  <a:pt x="10972800" y="0"/>
                </a:lnTo>
                <a:lnTo>
                  <a:pt x="0" y="0"/>
                </a:lnTo>
                <a:lnTo>
                  <a:pt x="0" y="5638800"/>
                </a:lnTo>
                <a:close/>
              </a:path>
            </a:pathLst>
          </a:custGeom>
          <a:ln w="15875">
            <a:solidFill>
              <a:srgbClr val="83992A"/>
            </a:solidFill>
          </a:ln>
        </p:spPr>
        <p:txBody>
          <a:bodyPr wrap="square" lIns="0" tIns="0" rIns="0" bIns="0" rtlCol="0"/>
          <a:lstStyle/>
          <a:p>
            <a:endParaRPr/>
          </a:p>
        </p:txBody>
      </p:sp>
      <p:pic>
        <p:nvPicPr>
          <p:cNvPr id="18" name="bg object 18"/>
          <p:cNvPicPr/>
          <p:nvPr/>
        </p:nvPicPr>
        <p:blipFill>
          <a:blip r:embed="rId3" cstate="print"/>
          <a:stretch>
            <a:fillRect/>
          </a:stretch>
        </p:blipFill>
        <p:spPr>
          <a:xfrm>
            <a:off x="0" y="3152775"/>
            <a:ext cx="761999" cy="609600"/>
          </a:xfrm>
          <a:prstGeom prst="rect">
            <a:avLst/>
          </a:prstGeom>
        </p:spPr>
      </p:pic>
      <p:pic>
        <p:nvPicPr>
          <p:cNvPr id="19" name="bg object 19"/>
          <p:cNvPicPr/>
          <p:nvPr/>
        </p:nvPicPr>
        <p:blipFill>
          <a:blip r:embed="rId4" cstate="print"/>
          <a:stretch>
            <a:fillRect/>
          </a:stretch>
        </p:blipFill>
        <p:spPr>
          <a:xfrm>
            <a:off x="11439525" y="3152775"/>
            <a:ext cx="752475" cy="609600"/>
          </a:xfrm>
          <a:prstGeom prst="rect">
            <a:avLst/>
          </a:prstGeom>
        </p:spPr>
      </p:pic>
      <p:sp>
        <p:nvSpPr>
          <p:cNvPr id="20" name="bg object 20"/>
          <p:cNvSpPr/>
          <p:nvPr/>
        </p:nvSpPr>
        <p:spPr>
          <a:xfrm>
            <a:off x="1400174" y="2419350"/>
            <a:ext cx="9407525" cy="0"/>
          </a:xfrm>
          <a:custGeom>
            <a:avLst/>
            <a:gdLst/>
            <a:ahLst/>
            <a:cxnLst/>
            <a:rect l="l" t="t" r="r" b="b"/>
            <a:pathLst>
              <a:path w="9407525">
                <a:moveTo>
                  <a:pt x="0" y="0"/>
                </a:moveTo>
                <a:lnTo>
                  <a:pt x="9407271" y="0"/>
                </a:lnTo>
              </a:path>
            </a:pathLst>
          </a:custGeom>
          <a:ln w="15875">
            <a:solidFill>
              <a:srgbClr val="83992A"/>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1" i="0">
                <a:solidFill>
                  <a:srgbClr val="252525"/>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9" cy="6857998"/>
          </a:xfrm>
          <a:prstGeom prst="rect">
            <a:avLst/>
          </a:prstGeom>
        </p:spPr>
      </p:pic>
      <p:sp>
        <p:nvSpPr>
          <p:cNvPr id="17" name="bg object 17"/>
          <p:cNvSpPr/>
          <p:nvPr/>
        </p:nvSpPr>
        <p:spPr>
          <a:xfrm>
            <a:off x="609599" y="609600"/>
            <a:ext cx="10972800" cy="5638800"/>
          </a:xfrm>
          <a:custGeom>
            <a:avLst/>
            <a:gdLst/>
            <a:ahLst/>
            <a:cxnLst/>
            <a:rect l="l" t="t" r="r" b="b"/>
            <a:pathLst>
              <a:path w="10972800" h="5638800">
                <a:moveTo>
                  <a:pt x="0" y="5638800"/>
                </a:moveTo>
                <a:lnTo>
                  <a:pt x="10972800" y="5638800"/>
                </a:lnTo>
                <a:lnTo>
                  <a:pt x="10972800" y="0"/>
                </a:lnTo>
                <a:lnTo>
                  <a:pt x="0" y="0"/>
                </a:lnTo>
                <a:lnTo>
                  <a:pt x="0" y="5638800"/>
                </a:lnTo>
                <a:close/>
              </a:path>
            </a:pathLst>
          </a:custGeom>
          <a:ln w="15875">
            <a:solidFill>
              <a:srgbClr val="83992A"/>
            </a:solidFill>
          </a:ln>
        </p:spPr>
        <p:txBody>
          <a:bodyPr wrap="square" lIns="0" tIns="0" rIns="0" bIns="0" rtlCol="0"/>
          <a:lstStyle/>
          <a:p>
            <a:endParaRPr/>
          </a:p>
        </p:txBody>
      </p:sp>
      <p:pic>
        <p:nvPicPr>
          <p:cNvPr id="18" name="bg object 18"/>
          <p:cNvPicPr/>
          <p:nvPr/>
        </p:nvPicPr>
        <p:blipFill>
          <a:blip r:embed="rId8" cstate="print"/>
          <a:stretch>
            <a:fillRect/>
          </a:stretch>
        </p:blipFill>
        <p:spPr>
          <a:xfrm>
            <a:off x="0" y="3152775"/>
            <a:ext cx="761999" cy="609600"/>
          </a:xfrm>
          <a:prstGeom prst="rect">
            <a:avLst/>
          </a:prstGeom>
        </p:spPr>
      </p:pic>
      <p:pic>
        <p:nvPicPr>
          <p:cNvPr id="19" name="bg object 19"/>
          <p:cNvPicPr/>
          <p:nvPr/>
        </p:nvPicPr>
        <p:blipFill>
          <a:blip r:embed="rId9" cstate="print"/>
          <a:stretch>
            <a:fillRect/>
          </a:stretch>
        </p:blipFill>
        <p:spPr>
          <a:xfrm>
            <a:off x="11439525" y="3152775"/>
            <a:ext cx="752475" cy="609600"/>
          </a:xfrm>
          <a:prstGeom prst="rect">
            <a:avLst/>
          </a:prstGeom>
        </p:spPr>
      </p:pic>
      <p:sp>
        <p:nvSpPr>
          <p:cNvPr id="2" name="Holder 2"/>
          <p:cNvSpPr>
            <a:spLocks noGrp="1"/>
          </p:cNvSpPr>
          <p:nvPr>
            <p:ph type="title"/>
          </p:nvPr>
        </p:nvSpPr>
        <p:spPr>
          <a:xfrm>
            <a:off x="3926839" y="1240536"/>
            <a:ext cx="4338320" cy="701039"/>
          </a:xfrm>
          <a:prstGeom prst="rect">
            <a:avLst/>
          </a:prstGeom>
        </p:spPr>
        <p:txBody>
          <a:bodyPr wrap="square" lIns="0" tIns="0" rIns="0" bIns="0">
            <a:spAutoFit/>
          </a:bodyPr>
          <a:lstStyle>
            <a:lvl1pPr>
              <a:defRPr sz="4400" b="1" i="0">
                <a:solidFill>
                  <a:srgbClr val="252525"/>
                </a:solidFill>
                <a:latin typeface="Times New Roman"/>
                <a:cs typeface="Times New Roman"/>
              </a:defRPr>
            </a:lvl1pPr>
          </a:lstStyle>
          <a:p>
            <a:endParaRPr/>
          </a:p>
        </p:txBody>
      </p:sp>
      <p:sp>
        <p:nvSpPr>
          <p:cNvPr id="3" name="Holder 3"/>
          <p:cNvSpPr>
            <a:spLocks noGrp="1"/>
          </p:cNvSpPr>
          <p:nvPr>
            <p:ph type="body" idx="1"/>
          </p:nvPr>
        </p:nvSpPr>
        <p:spPr>
          <a:xfrm>
            <a:off x="1375028" y="2565082"/>
            <a:ext cx="9441942" cy="20129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8"/>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grpSp>
        <p:nvGrpSpPr>
          <p:cNvPr id="3" name="object 3"/>
          <p:cNvGrpSpPr/>
          <p:nvPr/>
        </p:nvGrpSpPr>
        <p:grpSpPr>
          <a:xfrm>
            <a:off x="0" y="1535112"/>
            <a:ext cx="12192000" cy="3844925"/>
            <a:chOff x="0" y="1535112"/>
            <a:chExt cx="12192000" cy="3844925"/>
          </a:xfrm>
        </p:grpSpPr>
        <p:sp>
          <p:nvSpPr>
            <p:cNvPr id="4" name="object 4"/>
            <p:cNvSpPr/>
            <p:nvPr/>
          </p:nvSpPr>
          <p:spPr>
            <a:xfrm>
              <a:off x="2324099" y="1543050"/>
              <a:ext cx="7543800" cy="3829050"/>
            </a:xfrm>
            <a:custGeom>
              <a:avLst/>
              <a:gdLst/>
              <a:ahLst/>
              <a:cxnLst/>
              <a:rect l="l" t="t" r="r" b="b"/>
              <a:pathLst>
                <a:path w="7543800" h="3829050">
                  <a:moveTo>
                    <a:pt x="0" y="3829050"/>
                  </a:moveTo>
                  <a:lnTo>
                    <a:pt x="7543800" y="3829050"/>
                  </a:lnTo>
                  <a:lnTo>
                    <a:pt x="7543800" y="0"/>
                  </a:lnTo>
                  <a:lnTo>
                    <a:pt x="0" y="0"/>
                  </a:lnTo>
                  <a:lnTo>
                    <a:pt x="0" y="3829050"/>
                  </a:lnTo>
                  <a:close/>
                </a:path>
              </a:pathLst>
            </a:custGeom>
            <a:ln w="15875">
              <a:solidFill>
                <a:srgbClr val="83992A"/>
              </a:solidFill>
            </a:ln>
          </p:spPr>
          <p:txBody>
            <a:bodyPr wrap="square" lIns="0" tIns="0" rIns="0" bIns="0" rtlCol="0"/>
            <a:lstStyle/>
            <a:p>
              <a:endParaRPr/>
            </a:p>
          </p:txBody>
        </p:sp>
        <p:pic>
          <p:nvPicPr>
            <p:cNvPr id="5" name="object 5"/>
            <p:cNvPicPr/>
            <p:nvPr/>
          </p:nvPicPr>
          <p:blipFill>
            <a:blip r:embed="rId3" cstate="print"/>
            <a:stretch>
              <a:fillRect/>
            </a:stretch>
          </p:blipFill>
          <p:spPr>
            <a:xfrm>
              <a:off x="0" y="3143250"/>
              <a:ext cx="2457449" cy="619125"/>
            </a:xfrm>
            <a:prstGeom prst="rect">
              <a:avLst/>
            </a:prstGeom>
          </p:spPr>
        </p:pic>
        <p:pic>
          <p:nvPicPr>
            <p:cNvPr id="6" name="object 6"/>
            <p:cNvPicPr/>
            <p:nvPr/>
          </p:nvPicPr>
          <p:blipFill>
            <a:blip r:embed="rId4" cstate="print"/>
            <a:stretch>
              <a:fillRect/>
            </a:stretch>
          </p:blipFill>
          <p:spPr>
            <a:xfrm>
              <a:off x="9734550" y="3143250"/>
              <a:ext cx="2457450" cy="619125"/>
            </a:xfrm>
            <a:prstGeom prst="rect">
              <a:avLst/>
            </a:prstGeom>
          </p:spPr>
        </p:pic>
        <p:sp>
          <p:nvSpPr>
            <p:cNvPr id="7" name="object 7"/>
            <p:cNvSpPr/>
            <p:nvPr/>
          </p:nvSpPr>
          <p:spPr>
            <a:xfrm>
              <a:off x="2695574" y="3524250"/>
              <a:ext cx="6816090" cy="0"/>
            </a:xfrm>
            <a:custGeom>
              <a:avLst/>
              <a:gdLst/>
              <a:ahLst/>
              <a:cxnLst/>
              <a:rect l="l" t="t" r="r" b="b"/>
              <a:pathLst>
                <a:path w="6816090">
                  <a:moveTo>
                    <a:pt x="0" y="0"/>
                  </a:moveTo>
                  <a:lnTo>
                    <a:pt x="6815708" y="0"/>
                  </a:lnTo>
                </a:path>
              </a:pathLst>
            </a:custGeom>
            <a:ln w="15875">
              <a:solidFill>
                <a:srgbClr val="83992A"/>
              </a:solidFill>
            </a:ln>
          </p:spPr>
          <p:txBody>
            <a:bodyPr wrap="square" lIns="0" tIns="0" rIns="0" bIns="0" rtlCol="0"/>
            <a:lstStyle/>
            <a:p>
              <a:endParaRPr/>
            </a:p>
          </p:txBody>
        </p:sp>
      </p:grpSp>
      <p:sp>
        <p:nvSpPr>
          <p:cNvPr id="8" name="object 8"/>
          <p:cNvSpPr txBox="1">
            <a:spLocks noGrp="1"/>
          </p:cNvSpPr>
          <p:nvPr>
            <p:ph type="title"/>
          </p:nvPr>
        </p:nvSpPr>
        <p:spPr>
          <a:xfrm>
            <a:off x="3540378" y="2451417"/>
            <a:ext cx="5123815" cy="849630"/>
          </a:xfrm>
          <a:prstGeom prst="rect">
            <a:avLst/>
          </a:prstGeom>
        </p:spPr>
        <p:txBody>
          <a:bodyPr vert="horz" wrap="square" lIns="0" tIns="13335" rIns="0" bIns="0" rtlCol="0">
            <a:spAutoFit/>
          </a:bodyPr>
          <a:lstStyle/>
          <a:p>
            <a:pPr marL="12700">
              <a:lnSpc>
                <a:spcPct val="100000"/>
              </a:lnSpc>
              <a:spcBef>
                <a:spcPts val="105"/>
              </a:spcBef>
            </a:pPr>
            <a:r>
              <a:rPr lang="en-US" sz="5400" spc="-495" dirty="0" smtClean="0">
                <a:latin typeface="Trebuchet MS"/>
                <a:cs typeface="Trebuchet MS"/>
              </a:rPr>
              <a:t>NREGA</a:t>
            </a:r>
            <a:r>
              <a:rPr sz="5400" spc="-495" dirty="0" smtClean="0">
                <a:latin typeface="Trebuchet MS"/>
                <a:cs typeface="Trebuchet MS"/>
              </a:rPr>
              <a:t> </a:t>
            </a:r>
            <a:r>
              <a:rPr sz="5400" spc="-120" dirty="0">
                <a:latin typeface="Trebuchet MS"/>
                <a:cs typeface="Trebuchet MS"/>
              </a:rPr>
              <a:t>A</a:t>
            </a:r>
            <a:r>
              <a:rPr sz="5400" spc="120" dirty="0">
                <a:latin typeface="Trebuchet MS"/>
                <a:cs typeface="Trebuchet MS"/>
              </a:rPr>
              <a:t>N</a:t>
            </a:r>
            <a:r>
              <a:rPr sz="5400" spc="125" dirty="0">
                <a:latin typeface="Trebuchet MS"/>
                <a:cs typeface="Trebuchet MS"/>
              </a:rPr>
              <a:t>A</a:t>
            </a:r>
            <a:r>
              <a:rPr sz="5400" spc="-590" dirty="0">
                <a:latin typeface="Trebuchet MS"/>
                <a:cs typeface="Trebuchet MS"/>
              </a:rPr>
              <a:t>L</a:t>
            </a:r>
            <a:r>
              <a:rPr sz="5400" spc="-315" dirty="0">
                <a:latin typeface="Trebuchet MS"/>
                <a:cs typeface="Trebuchet MS"/>
              </a:rPr>
              <a:t>Y</a:t>
            </a:r>
            <a:r>
              <a:rPr sz="5400" spc="355" dirty="0">
                <a:latin typeface="Trebuchet MS"/>
                <a:cs typeface="Trebuchet MS"/>
              </a:rPr>
              <a:t>S</a:t>
            </a:r>
            <a:r>
              <a:rPr sz="5400" spc="170" dirty="0">
                <a:latin typeface="Trebuchet MS"/>
                <a:cs typeface="Trebuchet MS"/>
              </a:rPr>
              <a:t>I</a:t>
            </a:r>
            <a:r>
              <a:rPr sz="5400" spc="470" dirty="0">
                <a:latin typeface="Trebuchet MS"/>
                <a:cs typeface="Trebuchet MS"/>
              </a:rPr>
              <a:t>S</a:t>
            </a:r>
            <a:endParaRPr sz="5400" dirty="0">
              <a:latin typeface="Trebuchet MS"/>
              <a:cs typeface="Trebuchet MS"/>
            </a:endParaRPr>
          </a:p>
        </p:txBody>
      </p:sp>
      <p:sp>
        <p:nvSpPr>
          <p:cNvPr id="9" name="object 9"/>
          <p:cNvSpPr txBox="1"/>
          <p:nvPr/>
        </p:nvSpPr>
        <p:spPr>
          <a:xfrm>
            <a:off x="4591303" y="3648011"/>
            <a:ext cx="3257297" cy="1220847"/>
          </a:xfrm>
          <a:prstGeom prst="rect">
            <a:avLst/>
          </a:prstGeom>
        </p:spPr>
        <p:txBody>
          <a:bodyPr vert="horz" wrap="square" lIns="0" tIns="12700" rIns="0" bIns="0" rtlCol="0">
            <a:spAutoFit/>
          </a:bodyPr>
          <a:lstStyle/>
          <a:p>
            <a:pPr algn="ctr">
              <a:lnSpc>
                <a:spcPct val="100000"/>
              </a:lnSpc>
              <a:spcBef>
                <a:spcPts val="100"/>
              </a:spcBef>
            </a:pPr>
            <a:r>
              <a:rPr sz="2100" b="1" spc="95" dirty="0">
                <a:latin typeface="Trebuchet MS"/>
                <a:cs typeface="Trebuchet MS"/>
              </a:rPr>
              <a:t>W</a:t>
            </a:r>
            <a:r>
              <a:rPr sz="2100" b="1" spc="-35" dirty="0">
                <a:latin typeface="Trebuchet MS"/>
                <a:cs typeface="Trebuchet MS"/>
              </a:rPr>
              <a:t>i</a:t>
            </a:r>
            <a:r>
              <a:rPr sz="2100" b="1" spc="-55" dirty="0">
                <a:latin typeface="Trebuchet MS"/>
                <a:cs typeface="Trebuchet MS"/>
              </a:rPr>
              <a:t>t</a:t>
            </a:r>
            <a:r>
              <a:rPr sz="2100" b="1" spc="-70" dirty="0">
                <a:latin typeface="Trebuchet MS"/>
                <a:cs typeface="Trebuchet MS"/>
              </a:rPr>
              <a:t>h</a:t>
            </a:r>
            <a:r>
              <a:rPr sz="2100" b="1" spc="-204" dirty="0">
                <a:latin typeface="Trebuchet MS"/>
                <a:cs typeface="Trebuchet MS"/>
              </a:rPr>
              <a:t> </a:t>
            </a:r>
            <a:r>
              <a:rPr lang="en-US" sz="2100" b="1" spc="45" dirty="0" err="1" smtClean="0">
                <a:latin typeface="Trebuchet MS"/>
                <a:cs typeface="Trebuchet MS"/>
              </a:rPr>
              <a:t>Tableu</a:t>
            </a:r>
            <a:endParaRPr sz="2100" dirty="0">
              <a:latin typeface="Trebuchet MS"/>
              <a:cs typeface="Trebuchet MS"/>
            </a:endParaRPr>
          </a:p>
          <a:p>
            <a:pPr>
              <a:lnSpc>
                <a:spcPct val="100000"/>
              </a:lnSpc>
            </a:pPr>
            <a:endParaRPr sz="3650" dirty="0">
              <a:latin typeface="Trebuchet MS"/>
              <a:cs typeface="Trebuchet MS"/>
            </a:endParaRPr>
          </a:p>
          <a:p>
            <a:pPr algn="ctr">
              <a:lnSpc>
                <a:spcPct val="100000"/>
              </a:lnSpc>
              <a:spcBef>
                <a:spcPts val="5"/>
              </a:spcBef>
            </a:pPr>
            <a:r>
              <a:rPr sz="2100" spc="-95" dirty="0">
                <a:latin typeface="Times New Roman"/>
                <a:cs typeface="Times New Roman"/>
              </a:rPr>
              <a:t>A</a:t>
            </a:r>
            <a:r>
              <a:rPr sz="2100" spc="-25" dirty="0">
                <a:latin typeface="Times New Roman"/>
                <a:cs typeface="Times New Roman"/>
              </a:rPr>
              <a:t> </a:t>
            </a:r>
            <a:r>
              <a:rPr sz="2100" spc="-20" dirty="0">
                <a:latin typeface="Times New Roman"/>
                <a:cs typeface="Times New Roman"/>
              </a:rPr>
              <a:t>presentation</a:t>
            </a:r>
            <a:r>
              <a:rPr sz="2100" spc="-35" dirty="0">
                <a:latin typeface="Times New Roman"/>
                <a:cs typeface="Times New Roman"/>
              </a:rPr>
              <a:t> </a:t>
            </a:r>
            <a:r>
              <a:rPr sz="2100" spc="-90" dirty="0">
                <a:latin typeface="Times New Roman"/>
                <a:cs typeface="Times New Roman"/>
              </a:rPr>
              <a:t>by</a:t>
            </a:r>
            <a:r>
              <a:rPr sz="2100" dirty="0">
                <a:latin typeface="Times New Roman"/>
                <a:cs typeface="Times New Roman"/>
              </a:rPr>
              <a:t> </a:t>
            </a:r>
            <a:r>
              <a:rPr lang="en-US" sz="2100" spc="-110" dirty="0" err="1" smtClean="0">
                <a:latin typeface="Times New Roman"/>
                <a:cs typeface="Times New Roman"/>
              </a:rPr>
              <a:t>Ankit</a:t>
            </a:r>
            <a:r>
              <a:rPr lang="en-US" sz="2100" spc="-110" dirty="0" smtClean="0">
                <a:latin typeface="Times New Roman"/>
                <a:cs typeface="Times New Roman"/>
              </a:rPr>
              <a:t> Kumar</a:t>
            </a:r>
            <a:endParaRPr sz="21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8201" y="3184778"/>
            <a:ext cx="3910965" cy="1124585"/>
          </a:xfrm>
          <a:prstGeom prst="rect">
            <a:avLst/>
          </a:prstGeom>
        </p:spPr>
        <p:txBody>
          <a:bodyPr vert="horz" wrap="square" lIns="0" tIns="13970" rIns="0" bIns="0" rtlCol="0">
            <a:spAutoFit/>
          </a:bodyPr>
          <a:lstStyle/>
          <a:p>
            <a:pPr marL="12700">
              <a:lnSpc>
                <a:spcPct val="100000"/>
              </a:lnSpc>
              <a:spcBef>
                <a:spcPts val="110"/>
              </a:spcBef>
            </a:pPr>
            <a:r>
              <a:rPr sz="7200" spc="25" dirty="0"/>
              <a:t>THANKS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0174" y="2419350"/>
            <a:ext cx="9407525" cy="0"/>
          </a:xfrm>
          <a:custGeom>
            <a:avLst/>
            <a:gdLst/>
            <a:ahLst/>
            <a:cxnLst/>
            <a:rect l="l" t="t" r="r" b="b"/>
            <a:pathLst>
              <a:path w="9407525">
                <a:moveTo>
                  <a:pt x="0" y="0"/>
                </a:moveTo>
                <a:lnTo>
                  <a:pt x="9407271" y="0"/>
                </a:lnTo>
              </a:path>
            </a:pathLst>
          </a:custGeom>
          <a:ln w="15875">
            <a:solidFill>
              <a:srgbClr val="83992A"/>
            </a:solidFill>
          </a:ln>
        </p:spPr>
        <p:txBody>
          <a:bodyPr wrap="square" lIns="0" tIns="0" rIns="0" bIns="0" rtlCol="0"/>
          <a:lstStyle/>
          <a:p>
            <a:endParaRPr/>
          </a:p>
        </p:txBody>
      </p:sp>
      <p:sp>
        <p:nvSpPr>
          <p:cNvPr id="3" name="object 3"/>
          <p:cNvSpPr txBox="1">
            <a:spLocks noGrp="1"/>
          </p:cNvSpPr>
          <p:nvPr>
            <p:ph type="title"/>
          </p:nvPr>
        </p:nvSpPr>
        <p:spPr>
          <a:xfrm>
            <a:off x="4000500" y="1240536"/>
            <a:ext cx="4198620" cy="701040"/>
          </a:xfrm>
          <a:prstGeom prst="rect">
            <a:avLst/>
          </a:prstGeom>
        </p:spPr>
        <p:txBody>
          <a:bodyPr vert="horz" wrap="square" lIns="0" tIns="16510" rIns="0" bIns="0" rtlCol="0">
            <a:spAutoFit/>
          </a:bodyPr>
          <a:lstStyle/>
          <a:p>
            <a:pPr marL="12700">
              <a:lnSpc>
                <a:spcPct val="100000"/>
              </a:lnSpc>
              <a:spcBef>
                <a:spcPts val="130"/>
              </a:spcBef>
            </a:pPr>
            <a:r>
              <a:rPr b="0" spc="-30" dirty="0">
                <a:latin typeface="Times New Roman"/>
                <a:cs typeface="Times New Roman"/>
              </a:rPr>
              <a:t>Problem</a:t>
            </a:r>
            <a:r>
              <a:rPr b="0" spc="-145" dirty="0">
                <a:latin typeface="Times New Roman"/>
                <a:cs typeface="Times New Roman"/>
              </a:rPr>
              <a:t> </a:t>
            </a:r>
            <a:r>
              <a:rPr b="0" spc="-60" dirty="0">
                <a:latin typeface="Times New Roman"/>
                <a:cs typeface="Times New Roman"/>
              </a:rPr>
              <a:t>Statement</a:t>
            </a:r>
          </a:p>
        </p:txBody>
      </p:sp>
      <p:sp>
        <p:nvSpPr>
          <p:cNvPr id="4" name="object 4"/>
          <p:cNvSpPr txBox="1"/>
          <p:nvPr/>
        </p:nvSpPr>
        <p:spPr>
          <a:xfrm>
            <a:off x="1375028" y="2536507"/>
            <a:ext cx="9375775" cy="3706399"/>
          </a:xfrm>
          <a:prstGeom prst="rect">
            <a:avLst/>
          </a:prstGeom>
        </p:spPr>
        <p:txBody>
          <a:bodyPr vert="horz" wrap="square" lIns="0" tIns="49530" rIns="0" bIns="0" rtlCol="0">
            <a:spAutoFit/>
          </a:bodyPr>
          <a:lstStyle/>
          <a:p>
            <a:pPr marL="298450" marR="5080" indent="-286385">
              <a:lnSpc>
                <a:spcPct val="90000"/>
              </a:lnSpc>
              <a:spcBef>
                <a:spcPts val="390"/>
              </a:spcBef>
              <a:buClr>
                <a:srgbClr val="83992A"/>
              </a:buClr>
              <a:buSzPct val="114583"/>
              <a:buFont typeface="Arial MT"/>
              <a:buChar char="•"/>
              <a:tabLst>
                <a:tab pos="298450" algn="l"/>
                <a:tab pos="299085" algn="l"/>
              </a:tabLst>
            </a:pPr>
            <a:r>
              <a:rPr lang="en-US" sz="2400" dirty="0" smtClean="0">
                <a:latin typeface="Times New Roman"/>
                <a:cs typeface="Times New Roman"/>
              </a:rPr>
              <a:t>This project aims to evaluate the effectiveness of the Mahatma Gandhi National Rural Employment Guarantee Act (NREGA) in alleviating rural unemployment and poverty. Key areas of investigation include assessing the scheme's effectiveness in providing employment opportunities to rural households, identifying regional disparities in its implementation and outcomes, examining the utilization of allocated budgets and their correlation with employment generation, determining the factors contributing to the completion of NREGA works, and identifying any roadblocks to its success. Additionally, the project seeks to explore how data-driven insights can guide policymakers and administrators in optimizing the scheme's impact.</a:t>
            </a:r>
            <a:endParaRPr sz="24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0174" y="2419350"/>
            <a:ext cx="9407525" cy="0"/>
          </a:xfrm>
          <a:custGeom>
            <a:avLst/>
            <a:gdLst/>
            <a:ahLst/>
            <a:cxnLst/>
            <a:rect l="l" t="t" r="r" b="b"/>
            <a:pathLst>
              <a:path w="9407525">
                <a:moveTo>
                  <a:pt x="0" y="0"/>
                </a:moveTo>
                <a:lnTo>
                  <a:pt x="9407271" y="0"/>
                </a:lnTo>
              </a:path>
            </a:pathLst>
          </a:custGeom>
          <a:ln w="15875">
            <a:solidFill>
              <a:srgbClr val="83992A"/>
            </a:solidFill>
          </a:ln>
        </p:spPr>
        <p:txBody>
          <a:bodyPr wrap="square" lIns="0" tIns="0" rIns="0" bIns="0" rtlCol="0"/>
          <a:lstStyle/>
          <a:p>
            <a:endParaRPr/>
          </a:p>
        </p:txBody>
      </p:sp>
      <p:sp>
        <p:nvSpPr>
          <p:cNvPr id="3" name="object 3"/>
          <p:cNvSpPr txBox="1">
            <a:spLocks noGrp="1"/>
          </p:cNvSpPr>
          <p:nvPr>
            <p:ph type="title"/>
          </p:nvPr>
        </p:nvSpPr>
        <p:spPr>
          <a:xfrm>
            <a:off x="3716909" y="1240536"/>
            <a:ext cx="4762500" cy="701040"/>
          </a:xfrm>
          <a:prstGeom prst="rect">
            <a:avLst/>
          </a:prstGeom>
        </p:spPr>
        <p:txBody>
          <a:bodyPr vert="horz" wrap="square" lIns="0" tIns="16510" rIns="0" bIns="0" rtlCol="0">
            <a:spAutoFit/>
          </a:bodyPr>
          <a:lstStyle/>
          <a:p>
            <a:pPr marL="12700">
              <a:lnSpc>
                <a:spcPct val="100000"/>
              </a:lnSpc>
              <a:spcBef>
                <a:spcPts val="130"/>
              </a:spcBef>
            </a:pPr>
            <a:r>
              <a:rPr spc="20" dirty="0"/>
              <a:t>Dataset</a:t>
            </a:r>
            <a:r>
              <a:rPr spc="-80" dirty="0"/>
              <a:t> </a:t>
            </a:r>
            <a:r>
              <a:rPr spc="5" dirty="0"/>
              <a:t>Description</a:t>
            </a:r>
          </a:p>
        </p:txBody>
      </p:sp>
      <p:sp>
        <p:nvSpPr>
          <p:cNvPr id="4" name="object 4"/>
          <p:cNvSpPr txBox="1"/>
          <p:nvPr/>
        </p:nvSpPr>
        <p:spPr>
          <a:xfrm>
            <a:off x="1375028" y="2490160"/>
            <a:ext cx="9597772" cy="3579185"/>
          </a:xfrm>
          <a:prstGeom prst="rect">
            <a:avLst/>
          </a:prstGeom>
        </p:spPr>
        <p:txBody>
          <a:bodyPr vert="horz" wrap="square" lIns="0" tIns="100330" rIns="0" bIns="0" rtlCol="0">
            <a:spAutoFit/>
          </a:bodyPr>
          <a:lstStyle/>
          <a:p>
            <a:pPr marL="298450" indent="-286385">
              <a:lnSpc>
                <a:spcPct val="100000"/>
              </a:lnSpc>
              <a:spcBef>
                <a:spcPts val="790"/>
              </a:spcBef>
              <a:buClr>
                <a:srgbClr val="83992A"/>
              </a:buClr>
              <a:buSzPct val="113636"/>
              <a:buFont typeface="Arial MT"/>
              <a:buChar char="•"/>
              <a:tabLst>
                <a:tab pos="298450" algn="l"/>
                <a:tab pos="299085" algn="l"/>
              </a:tabLst>
            </a:pPr>
            <a:r>
              <a:rPr sz="1100" spc="-30" dirty="0" smtClean="0">
                <a:solidFill>
                  <a:srgbClr val="252525"/>
                </a:solidFill>
                <a:latin typeface="Times New Roman"/>
                <a:cs typeface="Times New Roman"/>
              </a:rPr>
              <a:t>1</a:t>
            </a:r>
            <a:r>
              <a:rPr sz="1600" b="1" u="sng" spc="-30" dirty="0" smtClean="0">
                <a:solidFill>
                  <a:srgbClr val="252525"/>
                </a:solidFill>
                <a:latin typeface="Times New Roman"/>
                <a:cs typeface="Times New Roman"/>
              </a:rPr>
              <a:t>.</a:t>
            </a:r>
            <a:r>
              <a:rPr sz="1600" b="1" u="sng" spc="-25" dirty="0" smtClean="0">
                <a:solidFill>
                  <a:srgbClr val="252525"/>
                </a:solidFill>
                <a:latin typeface="Times New Roman"/>
                <a:cs typeface="Times New Roman"/>
              </a:rPr>
              <a:t> </a:t>
            </a:r>
            <a:r>
              <a:rPr lang="en-US" sz="1600" b="1" u="sng" spc="-25" dirty="0" smtClean="0">
                <a:solidFill>
                  <a:srgbClr val="252525"/>
                </a:solidFill>
                <a:latin typeface="Times New Roman"/>
                <a:cs typeface="Times New Roman"/>
              </a:rPr>
              <a:t>Variable Description</a:t>
            </a:r>
            <a:r>
              <a:rPr lang="en-US" sz="1100" spc="-25" dirty="0" smtClean="0">
                <a:solidFill>
                  <a:srgbClr val="252525"/>
                </a:solidFill>
                <a:latin typeface="Times New Roman"/>
                <a:cs typeface="Times New Roman"/>
              </a:rPr>
              <a:t>:</a:t>
            </a:r>
          </a:p>
          <a:p>
            <a:pPr marL="298450" indent="-286385">
              <a:lnSpc>
                <a:spcPct val="100000"/>
              </a:lnSpc>
              <a:spcBef>
                <a:spcPts val="790"/>
              </a:spcBef>
              <a:buClr>
                <a:srgbClr val="83992A"/>
              </a:buClr>
              <a:buSzPct val="113636"/>
              <a:buFont typeface="Arial MT"/>
              <a:buChar char="•"/>
              <a:tabLst>
                <a:tab pos="298450" algn="l"/>
                <a:tab pos="299085" algn="l"/>
              </a:tabLst>
            </a:pPr>
            <a:r>
              <a:rPr lang="en-US" sz="1100" spc="-25" dirty="0" smtClean="0">
                <a:solidFill>
                  <a:srgbClr val="252525"/>
                </a:solidFill>
                <a:latin typeface="Times New Roman"/>
                <a:cs typeface="Times New Roman"/>
              </a:rPr>
              <a:t>The dataset consists of the following variables:</a:t>
            </a:r>
          </a:p>
          <a:p>
            <a:pPr marL="298450" indent="-286385">
              <a:lnSpc>
                <a:spcPct val="100000"/>
              </a:lnSpc>
              <a:spcBef>
                <a:spcPts val="790"/>
              </a:spcBef>
              <a:buClr>
                <a:srgbClr val="83992A"/>
              </a:buClr>
              <a:buSzPct val="113636"/>
              <a:buFont typeface="Arial MT"/>
              <a:buChar char="•"/>
              <a:tabLst>
                <a:tab pos="298450" algn="l"/>
                <a:tab pos="299085" algn="l"/>
              </a:tabLst>
            </a:pPr>
            <a:r>
              <a:rPr lang="en-US" sz="1100" spc="-25" dirty="0" smtClean="0">
                <a:solidFill>
                  <a:srgbClr val="252525"/>
                </a:solidFill>
                <a:latin typeface="Times New Roman"/>
                <a:cs typeface="Times New Roman"/>
              </a:rPr>
              <a:t>● </a:t>
            </a:r>
            <a:r>
              <a:rPr lang="en-US" sz="1100" spc="-25" dirty="0" err="1" smtClean="0">
                <a:solidFill>
                  <a:srgbClr val="252525"/>
                </a:solidFill>
                <a:latin typeface="Times New Roman"/>
                <a:cs typeface="Times New Roman"/>
              </a:rPr>
              <a:t>state_name</a:t>
            </a:r>
            <a:r>
              <a:rPr lang="en-US" sz="1100" spc="-25" dirty="0" smtClean="0">
                <a:solidFill>
                  <a:srgbClr val="252525"/>
                </a:solidFill>
                <a:latin typeface="Times New Roman"/>
                <a:cs typeface="Times New Roman"/>
              </a:rPr>
              <a:t>: Name of the Indian state.</a:t>
            </a:r>
          </a:p>
          <a:p>
            <a:pPr marL="298450" indent="-286385">
              <a:lnSpc>
                <a:spcPct val="100000"/>
              </a:lnSpc>
              <a:spcBef>
                <a:spcPts val="790"/>
              </a:spcBef>
              <a:buClr>
                <a:srgbClr val="83992A"/>
              </a:buClr>
              <a:buSzPct val="113636"/>
              <a:buFont typeface="Arial MT"/>
              <a:buChar char="•"/>
              <a:tabLst>
                <a:tab pos="298450" algn="l"/>
                <a:tab pos="299085" algn="l"/>
              </a:tabLst>
            </a:pPr>
            <a:r>
              <a:rPr lang="en-US" sz="1100" spc="-25" dirty="0" smtClean="0">
                <a:solidFill>
                  <a:srgbClr val="252525"/>
                </a:solidFill>
                <a:latin typeface="Times New Roman"/>
                <a:cs typeface="Times New Roman"/>
              </a:rPr>
              <a:t>● </a:t>
            </a:r>
            <a:r>
              <a:rPr lang="en-US" sz="1100" spc="-25" dirty="0" err="1" smtClean="0">
                <a:solidFill>
                  <a:srgbClr val="252525"/>
                </a:solidFill>
                <a:latin typeface="Times New Roman"/>
                <a:cs typeface="Times New Roman"/>
              </a:rPr>
              <a:t>district_name</a:t>
            </a:r>
            <a:r>
              <a:rPr lang="en-US" sz="1100" spc="-25" dirty="0" smtClean="0">
                <a:solidFill>
                  <a:srgbClr val="252525"/>
                </a:solidFill>
                <a:latin typeface="Times New Roman"/>
                <a:cs typeface="Times New Roman"/>
              </a:rPr>
              <a:t>: Name of the district within the state.</a:t>
            </a:r>
          </a:p>
          <a:p>
            <a:pPr marL="298450" indent="-286385">
              <a:lnSpc>
                <a:spcPct val="100000"/>
              </a:lnSpc>
              <a:spcBef>
                <a:spcPts val="790"/>
              </a:spcBef>
              <a:buClr>
                <a:srgbClr val="83992A"/>
              </a:buClr>
              <a:buSzPct val="113636"/>
              <a:buFont typeface="Arial MT"/>
              <a:buChar char="•"/>
              <a:tabLst>
                <a:tab pos="298450" algn="l"/>
                <a:tab pos="299085" algn="l"/>
              </a:tabLst>
            </a:pPr>
            <a:r>
              <a:rPr lang="en-US" sz="1100" spc="-25" dirty="0" smtClean="0">
                <a:solidFill>
                  <a:srgbClr val="252525"/>
                </a:solidFill>
                <a:latin typeface="Times New Roman"/>
                <a:cs typeface="Times New Roman"/>
              </a:rPr>
              <a:t>● Total No. of </a:t>
            </a:r>
            <a:r>
              <a:rPr lang="en-US" sz="1100" spc="-25" dirty="0" err="1" smtClean="0">
                <a:solidFill>
                  <a:srgbClr val="252525"/>
                </a:solidFill>
                <a:latin typeface="Times New Roman"/>
                <a:cs typeface="Times New Roman"/>
              </a:rPr>
              <a:t>JobCards</a:t>
            </a:r>
            <a:r>
              <a:rPr lang="en-US" sz="1100" spc="-25" dirty="0" smtClean="0">
                <a:solidFill>
                  <a:srgbClr val="252525"/>
                </a:solidFill>
                <a:latin typeface="Times New Roman"/>
                <a:cs typeface="Times New Roman"/>
              </a:rPr>
              <a:t> issued: The total number of job cards issued to rural households.</a:t>
            </a:r>
          </a:p>
          <a:p>
            <a:pPr marL="298450" indent="-286385">
              <a:lnSpc>
                <a:spcPct val="100000"/>
              </a:lnSpc>
              <a:spcBef>
                <a:spcPts val="790"/>
              </a:spcBef>
              <a:buClr>
                <a:srgbClr val="83992A"/>
              </a:buClr>
              <a:buSzPct val="113636"/>
              <a:buFont typeface="Arial MT"/>
              <a:buChar char="•"/>
              <a:tabLst>
                <a:tab pos="298450" algn="l"/>
                <a:tab pos="299085" algn="l"/>
              </a:tabLst>
            </a:pPr>
            <a:r>
              <a:rPr lang="en-US" sz="1100" spc="-25" dirty="0" smtClean="0">
                <a:solidFill>
                  <a:srgbClr val="252525"/>
                </a:solidFill>
                <a:latin typeface="Times New Roman"/>
                <a:cs typeface="Times New Roman"/>
              </a:rPr>
              <a:t>● Total No. of Workers: The total number of workers registered under NREGA.</a:t>
            </a:r>
          </a:p>
          <a:p>
            <a:pPr marL="298450" indent="-286385">
              <a:lnSpc>
                <a:spcPct val="100000"/>
              </a:lnSpc>
              <a:spcBef>
                <a:spcPts val="790"/>
              </a:spcBef>
              <a:buClr>
                <a:srgbClr val="83992A"/>
              </a:buClr>
              <a:buSzPct val="113636"/>
              <a:buFont typeface="Arial MT"/>
              <a:buChar char="•"/>
              <a:tabLst>
                <a:tab pos="298450" algn="l"/>
                <a:tab pos="299085" algn="l"/>
              </a:tabLst>
            </a:pPr>
            <a:r>
              <a:rPr lang="en-US" sz="1100" spc="-25" dirty="0" smtClean="0">
                <a:solidFill>
                  <a:srgbClr val="252525"/>
                </a:solidFill>
                <a:latin typeface="Times New Roman"/>
                <a:cs typeface="Times New Roman"/>
              </a:rPr>
              <a:t>● Total No. of Active Job Cards: The number of active job cards at a given point in time.</a:t>
            </a:r>
          </a:p>
          <a:p>
            <a:pPr marL="298450" indent="-286385">
              <a:lnSpc>
                <a:spcPct val="100000"/>
              </a:lnSpc>
              <a:spcBef>
                <a:spcPts val="790"/>
              </a:spcBef>
              <a:buClr>
                <a:srgbClr val="83992A"/>
              </a:buClr>
              <a:buSzPct val="113636"/>
              <a:buFont typeface="Arial MT"/>
              <a:buChar char="•"/>
              <a:tabLst>
                <a:tab pos="298450" algn="l"/>
                <a:tab pos="299085" algn="l"/>
              </a:tabLst>
            </a:pPr>
            <a:r>
              <a:rPr lang="en-US" sz="1100" spc="-25" dirty="0" smtClean="0">
                <a:solidFill>
                  <a:srgbClr val="252525"/>
                </a:solidFill>
                <a:latin typeface="Times New Roman"/>
                <a:cs typeface="Times New Roman"/>
              </a:rPr>
              <a:t>● Total No. of Active Workers: The number of workers currently engaged in NREGA works.</a:t>
            </a:r>
          </a:p>
          <a:p>
            <a:pPr marL="298450" indent="-286385">
              <a:lnSpc>
                <a:spcPct val="100000"/>
              </a:lnSpc>
              <a:spcBef>
                <a:spcPts val="790"/>
              </a:spcBef>
              <a:buClr>
                <a:srgbClr val="83992A"/>
              </a:buClr>
              <a:buSzPct val="113636"/>
              <a:buFont typeface="Arial MT"/>
              <a:buChar char="•"/>
              <a:tabLst>
                <a:tab pos="298450" algn="l"/>
                <a:tab pos="299085" algn="l"/>
              </a:tabLst>
            </a:pPr>
            <a:r>
              <a:rPr lang="en-US" sz="1100" spc="-25" dirty="0" smtClean="0">
                <a:solidFill>
                  <a:srgbClr val="252525"/>
                </a:solidFill>
                <a:latin typeface="Times New Roman"/>
                <a:cs typeface="Times New Roman"/>
              </a:rPr>
              <a:t>● SC workers against active workers: The count of Scheduled Caste workers among active workers.</a:t>
            </a:r>
          </a:p>
          <a:p>
            <a:pPr marL="298450" indent="-286385">
              <a:lnSpc>
                <a:spcPct val="100000"/>
              </a:lnSpc>
              <a:spcBef>
                <a:spcPts val="790"/>
              </a:spcBef>
              <a:buClr>
                <a:srgbClr val="83992A"/>
              </a:buClr>
              <a:buSzPct val="113636"/>
              <a:buFont typeface="Arial MT"/>
              <a:buChar char="•"/>
              <a:tabLst>
                <a:tab pos="298450" algn="l"/>
                <a:tab pos="299085" algn="l"/>
              </a:tabLst>
            </a:pPr>
            <a:r>
              <a:rPr lang="en-US" sz="1100" spc="-25" dirty="0" smtClean="0">
                <a:solidFill>
                  <a:srgbClr val="252525"/>
                </a:solidFill>
                <a:latin typeface="Times New Roman"/>
                <a:cs typeface="Times New Roman"/>
              </a:rPr>
              <a:t>● ST workers against active workers: The count of Scheduled Tribe workers among active workers.</a:t>
            </a:r>
          </a:p>
          <a:p>
            <a:pPr marL="298450" indent="-286385">
              <a:lnSpc>
                <a:spcPct val="100000"/>
              </a:lnSpc>
              <a:spcBef>
                <a:spcPts val="790"/>
              </a:spcBef>
              <a:buClr>
                <a:srgbClr val="83992A"/>
              </a:buClr>
              <a:buSzPct val="113636"/>
              <a:buFont typeface="Arial MT"/>
              <a:buChar char="•"/>
              <a:tabLst>
                <a:tab pos="298450" algn="l"/>
                <a:tab pos="299085" algn="l"/>
              </a:tabLst>
            </a:pPr>
            <a:r>
              <a:rPr lang="en-US" sz="1100" spc="-25" dirty="0" smtClean="0">
                <a:solidFill>
                  <a:srgbClr val="252525"/>
                </a:solidFill>
                <a:latin typeface="Times New Roman"/>
                <a:cs typeface="Times New Roman"/>
              </a:rPr>
              <a:t>● Approved </a:t>
            </a:r>
            <a:r>
              <a:rPr lang="en-US" sz="1100" spc="-25" dirty="0" err="1" smtClean="0">
                <a:solidFill>
                  <a:srgbClr val="252525"/>
                </a:solidFill>
                <a:latin typeface="Times New Roman"/>
                <a:cs typeface="Times New Roman"/>
              </a:rPr>
              <a:t>Labour</a:t>
            </a:r>
            <a:r>
              <a:rPr lang="en-US" sz="1100" spc="-25" dirty="0" smtClean="0">
                <a:solidFill>
                  <a:srgbClr val="252525"/>
                </a:solidFill>
                <a:latin typeface="Times New Roman"/>
                <a:cs typeface="Times New Roman"/>
              </a:rPr>
              <a:t> Budget: The budget allocated for labor under NREGA.</a:t>
            </a:r>
          </a:p>
          <a:p>
            <a:pPr marL="298450" indent="-286385">
              <a:lnSpc>
                <a:spcPct val="100000"/>
              </a:lnSpc>
              <a:spcBef>
                <a:spcPts val="790"/>
              </a:spcBef>
              <a:buClr>
                <a:srgbClr val="83992A"/>
              </a:buClr>
              <a:buSzPct val="113636"/>
              <a:buFont typeface="Arial MT"/>
              <a:buChar char="•"/>
              <a:tabLst>
                <a:tab pos="298450" algn="l"/>
                <a:tab pos="299085" algn="l"/>
              </a:tabLst>
            </a:pPr>
            <a:endParaRPr lang="en-US" sz="1100" spc="-25" dirty="0" smtClean="0">
              <a:solidFill>
                <a:srgbClr val="252525"/>
              </a:solidFill>
              <a:latin typeface="Times New Roman"/>
              <a:cs typeface="Times New Roman"/>
            </a:endParaRPr>
          </a:p>
          <a:p>
            <a:pPr marL="298450" indent="-286385">
              <a:lnSpc>
                <a:spcPct val="100000"/>
              </a:lnSpc>
              <a:spcBef>
                <a:spcPts val="790"/>
              </a:spcBef>
              <a:buClr>
                <a:srgbClr val="83992A"/>
              </a:buClr>
              <a:buSzPct val="113636"/>
              <a:buFont typeface="Arial MT"/>
              <a:buChar char="•"/>
              <a:tabLst>
                <a:tab pos="298450" algn="l"/>
                <a:tab pos="299085" algn="l"/>
              </a:tabLst>
            </a:pPr>
            <a:endParaRPr sz="11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295400"/>
            <a:ext cx="10210800" cy="5009064"/>
          </a:xfrm>
        </p:spPr>
        <p:txBody>
          <a:bodyPr/>
          <a:lstStyle/>
          <a:p>
            <a:r>
              <a:rPr lang="en-US" sz="1050" dirty="0" err="1"/>
              <a:t>Persondays</a:t>
            </a:r>
            <a:r>
              <a:rPr lang="en-US" sz="1050" dirty="0"/>
              <a:t> of Central Liability so far: The total </a:t>
            </a:r>
            <a:r>
              <a:rPr lang="en-US" sz="1050" dirty="0" err="1"/>
              <a:t>persondays</a:t>
            </a:r>
            <a:endParaRPr lang="en-US" sz="1050" dirty="0"/>
          </a:p>
          <a:p>
            <a:r>
              <a:rPr lang="en-US" sz="1050" dirty="0"/>
              <a:t>of employment provided, considering central liability.</a:t>
            </a:r>
          </a:p>
          <a:p>
            <a:r>
              <a:rPr lang="en-US" sz="1050" dirty="0"/>
              <a:t>● SC </a:t>
            </a:r>
            <a:r>
              <a:rPr lang="en-US" sz="1050" dirty="0" err="1"/>
              <a:t>persondays</a:t>
            </a:r>
            <a:r>
              <a:rPr lang="en-US" sz="1050" dirty="0"/>
              <a:t>: </a:t>
            </a:r>
            <a:r>
              <a:rPr lang="en-US" sz="1050" dirty="0" err="1"/>
              <a:t>Persondays</a:t>
            </a:r>
            <a:r>
              <a:rPr lang="en-US" sz="1050" dirty="0"/>
              <a:t> of employment provided to Scheduled Caste workers.</a:t>
            </a:r>
          </a:p>
          <a:p>
            <a:r>
              <a:rPr lang="en-US" sz="1050" dirty="0"/>
              <a:t>● ST </a:t>
            </a:r>
            <a:r>
              <a:rPr lang="en-US" sz="1050" dirty="0" err="1"/>
              <a:t>persondays</a:t>
            </a:r>
            <a:r>
              <a:rPr lang="en-US" sz="1050" dirty="0"/>
              <a:t>: </a:t>
            </a:r>
            <a:r>
              <a:rPr lang="en-US" sz="1050" dirty="0" err="1"/>
              <a:t>Persondays</a:t>
            </a:r>
            <a:r>
              <a:rPr lang="en-US" sz="1050" dirty="0"/>
              <a:t> of employment provided to Scheduled Tribe workers.</a:t>
            </a:r>
          </a:p>
          <a:p>
            <a:r>
              <a:rPr lang="en-US" sz="1050" dirty="0"/>
              <a:t>● Women </a:t>
            </a:r>
            <a:r>
              <a:rPr lang="en-US" sz="1050" dirty="0" err="1"/>
              <a:t>Persondays</a:t>
            </a:r>
            <a:r>
              <a:rPr lang="en-US" sz="1050" dirty="0"/>
              <a:t>: </a:t>
            </a:r>
            <a:r>
              <a:rPr lang="en-US" sz="1050" dirty="0" err="1"/>
              <a:t>Persondays</a:t>
            </a:r>
            <a:r>
              <a:rPr lang="en-US" sz="1050" dirty="0"/>
              <a:t> of employment provided to women.</a:t>
            </a:r>
          </a:p>
          <a:p>
            <a:r>
              <a:rPr lang="en-US" sz="1050" dirty="0"/>
              <a:t>● Average days of employment provided per Household: The average number of days</a:t>
            </a:r>
          </a:p>
          <a:p>
            <a:r>
              <a:rPr lang="en-US" sz="1050" dirty="0"/>
              <a:t>of employment provided per rural household.</a:t>
            </a:r>
          </a:p>
          <a:p>
            <a:r>
              <a:rPr lang="en-US" sz="1050" dirty="0"/>
              <a:t>● Average Wage rate per day per person(</a:t>
            </a:r>
            <a:r>
              <a:rPr lang="en-US" sz="1050" dirty="0" err="1"/>
              <a:t>Rs</a:t>
            </a:r>
            <a:r>
              <a:rPr lang="en-US" sz="1050" dirty="0"/>
              <a:t>.): The average daily wage rate per NREGA worker</a:t>
            </a:r>
          </a:p>
          <a:p>
            <a:r>
              <a:rPr lang="en-US" sz="1050" dirty="0"/>
              <a:t>in Indian Rupees.</a:t>
            </a:r>
          </a:p>
          <a:p>
            <a:r>
              <a:rPr lang="en-US" sz="1050" dirty="0"/>
              <a:t>● Total No of HHs completed 100 Days of Wage Employment: The number of</a:t>
            </a:r>
          </a:p>
          <a:p>
            <a:r>
              <a:rPr lang="en-US" sz="1050" dirty="0"/>
              <a:t>households completing 100 days of wage employment.</a:t>
            </a:r>
          </a:p>
          <a:p>
            <a:r>
              <a:rPr lang="en-US" sz="1050" dirty="0"/>
              <a:t>● Total Households Worked: The total number of households involved in NREGA works.</a:t>
            </a:r>
          </a:p>
          <a:p>
            <a:r>
              <a:rPr lang="en-US" sz="1050" dirty="0"/>
              <a:t>● Total Individuals Worked: The total number of individuals engaged in NREGA works.</a:t>
            </a:r>
          </a:p>
          <a:p>
            <a:r>
              <a:rPr lang="en-US" sz="1050" dirty="0"/>
              <a:t>● Differently abled persons worked: The count of differently abled persons who participated</a:t>
            </a:r>
          </a:p>
          <a:p>
            <a:r>
              <a:rPr lang="en-US" sz="1050" dirty="0"/>
              <a:t>in NREGA works.</a:t>
            </a:r>
          </a:p>
          <a:p>
            <a:r>
              <a:rPr lang="en-US" sz="1050" dirty="0"/>
              <a:t>● Number of GPs with NIL </a:t>
            </a:r>
            <a:r>
              <a:rPr lang="en-US" sz="1050" dirty="0" err="1"/>
              <a:t>exp</a:t>
            </a:r>
            <a:r>
              <a:rPr lang="en-US" sz="1050" dirty="0"/>
              <a:t>: The number of Gram </a:t>
            </a:r>
            <a:r>
              <a:rPr lang="en-US" sz="1050" dirty="0" err="1"/>
              <a:t>Panchayats</a:t>
            </a:r>
            <a:r>
              <a:rPr lang="en-US" sz="1050" dirty="0"/>
              <a:t> with zero expenditure.</a:t>
            </a:r>
          </a:p>
          <a:p>
            <a:r>
              <a:rPr lang="en-US" sz="1050" dirty="0"/>
              <a:t>● Total No. of Works </a:t>
            </a:r>
            <a:r>
              <a:rPr lang="en-US" sz="1050" dirty="0" err="1"/>
              <a:t>Takenup</a:t>
            </a:r>
            <a:r>
              <a:rPr lang="en-US" sz="1050" dirty="0"/>
              <a:t> (</a:t>
            </a:r>
            <a:r>
              <a:rPr lang="en-US" sz="1050" dirty="0" err="1"/>
              <a:t>New+Spill</a:t>
            </a:r>
            <a:r>
              <a:rPr lang="en-US" sz="1050" dirty="0"/>
              <a:t> Over): The total number of works initiated, including</a:t>
            </a:r>
          </a:p>
          <a:p>
            <a:r>
              <a:rPr lang="en-US" sz="1050" dirty="0"/>
              <a:t>new projects and spill-over from previous periods.</a:t>
            </a:r>
          </a:p>
          <a:p>
            <a:r>
              <a:rPr lang="en-US" sz="1050" dirty="0"/>
              <a:t>● Number of Ongoing Works: The count of works that are currently in progress.</a:t>
            </a:r>
          </a:p>
          <a:p>
            <a:r>
              <a:rPr lang="en-US" sz="1050" dirty="0"/>
              <a:t>● Number of Completed Works: The count of works that have been successfully completed.</a:t>
            </a:r>
          </a:p>
          <a:p>
            <a:r>
              <a:rPr lang="en-US" sz="1050" dirty="0"/>
              <a:t>● % of NRM Expenditure(Public + Individual): The percentage of expenditure on Natural</a:t>
            </a:r>
          </a:p>
          <a:p>
            <a:r>
              <a:rPr lang="en-US" sz="1050" dirty="0"/>
              <a:t>Resource Management (NRM) projects, including both public and individual contributions.</a:t>
            </a:r>
          </a:p>
          <a:p>
            <a:r>
              <a:rPr lang="en-US" sz="1050" dirty="0"/>
              <a:t>● % of Category B Works: The percentage of expenditure on Category B works.</a:t>
            </a:r>
          </a:p>
          <a:p>
            <a:r>
              <a:rPr lang="en-US" sz="1050" dirty="0"/>
              <a:t>● % of Expenditure on Agriculture &amp; Agriculture Allied Works: The percentage of expenditure</a:t>
            </a:r>
          </a:p>
          <a:p>
            <a:r>
              <a:rPr lang="en-US" sz="1050" dirty="0"/>
              <a:t>on agriculture and allied activities.</a:t>
            </a:r>
          </a:p>
          <a:p>
            <a:r>
              <a:rPr lang="en-US" sz="1050" dirty="0"/>
              <a:t>● Total </a:t>
            </a:r>
            <a:r>
              <a:rPr lang="en-US" sz="1050" dirty="0" err="1"/>
              <a:t>Exp</a:t>
            </a:r>
            <a:r>
              <a:rPr lang="en-US" sz="1050" dirty="0"/>
              <a:t>(</a:t>
            </a:r>
            <a:r>
              <a:rPr lang="en-US" sz="1050" dirty="0" err="1"/>
              <a:t>Rs</a:t>
            </a:r>
            <a:r>
              <a:rPr lang="en-US" sz="1050" dirty="0"/>
              <a:t>. in Lakhs.): Total expenditure in Indian Rupees (in lakhs).</a:t>
            </a:r>
          </a:p>
          <a:p>
            <a:r>
              <a:rPr lang="en-US" sz="1050" dirty="0"/>
              <a:t>● Wages(</a:t>
            </a:r>
            <a:r>
              <a:rPr lang="en-US" sz="1050" dirty="0" err="1"/>
              <a:t>Rs</a:t>
            </a:r>
            <a:r>
              <a:rPr lang="en-US" sz="1050" dirty="0"/>
              <a:t>. In Lakhs): Expenditure on wages in Indian Rupees (in lakhs).</a:t>
            </a:r>
          </a:p>
          <a:p>
            <a:r>
              <a:rPr lang="en-US" sz="1050" dirty="0"/>
              <a:t>● Material and skilled Wages(</a:t>
            </a:r>
            <a:r>
              <a:rPr lang="en-US" sz="1050" dirty="0" err="1"/>
              <a:t>Rs</a:t>
            </a:r>
            <a:r>
              <a:rPr lang="en-US" sz="1050" dirty="0"/>
              <a:t>. In Lakhs): Expenditure on materials and skilled wages in</a:t>
            </a:r>
          </a:p>
          <a:p>
            <a:r>
              <a:rPr lang="en-US" sz="1050" dirty="0"/>
              <a:t>Indian Rupees (in lakhs).</a:t>
            </a:r>
          </a:p>
          <a:p>
            <a:r>
              <a:rPr lang="en-US" sz="1050" dirty="0"/>
              <a:t>● Total </a:t>
            </a:r>
            <a:r>
              <a:rPr lang="en-US" sz="1050" dirty="0" err="1"/>
              <a:t>Adm</a:t>
            </a:r>
            <a:r>
              <a:rPr lang="en-US" sz="1050" dirty="0"/>
              <a:t> Expenditure (</a:t>
            </a:r>
            <a:r>
              <a:rPr lang="en-US" sz="1050" dirty="0" err="1"/>
              <a:t>Rs</a:t>
            </a:r>
            <a:r>
              <a:rPr lang="en-US" sz="1050" dirty="0"/>
              <a:t>. in Lakhs): Total administrative expenditure in Indian Rupees</a:t>
            </a:r>
          </a:p>
          <a:p>
            <a:r>
              <a:rPr lang="en-US" sz="1050" dirty="0"/>
              <a:t>(in lakhs).</a:t>
            </a:r>
          </a:p>
        </p:txBody>
      </p:sp>
      <p:sp>
        <p:nvSpPr>
          <p:cNvPr id="4" name="Title 3"/>
          <p:cNvSpPr>
            <a:spLocks noGrp="1"/>
          </p:cNvSpPr>
          <p:nvPr>
            <p:ph type="title"/>
          </p:nvPr>
        </p:nvSpPr>
        <p:spPr>
          <a:xfrm>
            <a:off x="3886200" y="685800"/>
            <a:ext cx="4338320" cy="341375"/>
          </a:xfrm>
        </p:spPr>
        <p:txBody>
          <a:bodyPr/>
          <a:lstStyle/>
          <a:p>
            <a:endParaRPr lang="en-US" dirty="0"/>
          </a:p>
        </p:txBody>
      </p:sp>
    </p:spTree>
    <p:extLst>
      <p:ext uri="{BB962C8B-B14F-4D97-AF65-F5344CB8AC3E}">
        <p14:creationId xmlns:p14="http://schemas.microsoft.com/office/powerpoint/2010/main" val="1329283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0174" y="2419350"/>
            <a:ext cx="9407525" cy="0"/>
          </a:xfrm>
          <a:custGeom>
            <a:avLst/>
            <a:gdLst/>
            <a:ahLst/>
            <a:cxnLst/>
            <a:rect l="l" t="t" r="r" b="b"/>
            <a:pathLst>
              <a:path w="9407525">
                <a:moveTo>
                  <a:pt x="0" y="0"/>
                </a:moveTo>
                <a:lnTo>
                  <a:pt x="9407271" y="0"/>
                </a:lnTo>
              </a:path>
            </a:pathLst>
          </a:custGeom>
          <a:ln w="15875">
            <a:solidFill>
              <a:srgbClr val="83992A"/>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6510" rIns="0" bIns="0" rtlCol="0">
            <a:spAutoFit/>
          </a:bodyPr>
          <a:lstStyle/>
          <a:p>
            <a:pPr marL="22225">
              <a:lnSpc>
                <a:spcPct val="100000"/>
              </a:lnSpc>
              <a:spcBef>
                <a:spcPts val="130"/>
              </a:spcBef>
            </a:pPr>
            <a:r>
              <a:rPr spc="-70" dirty="0"/>
              <a:t>Project</a:t>
            </a:r>
            <a:r>
              <a:rPr spc="-50" dirty="0"/>
              <a:t> </a:t>
            </a:r>
            <a:r>
              <a:rPr spc="-30" dirty="0"/>
              <a:t>Objectives</a:t>
            </a:r>
          </a:p>
        </p:txBody>
      </p:sp>
      <p:sp>
        <p:nvSpPr>
          <p:cNvPr id="4" name="object 4"/>
          <p:cNvSpPr txBox="1"/>
          <p:nvPr/>
        </p:nvSpPr>
        <p:spPr>
          <a:xfrm>
            <a:off x="1375028" y="2574607"/>
            <a:ext cx="9403715" cy="3152530"/>
          </a:xfrm>
          <a:prstGeom prst="rect">
            <a:avLst/>
          </a:prstGeom>
        </p:spPr>
        <p:txBody>
          <a:bodyPr vert="horz" wrap="square" lIns="0" tIns="9525" rIns="0" bIns="0" rtlCol="0">
            <a:spAutoFit/>
          </a:bodyPr>
          <a:lstStyle/>
          <a:p>
            <a:pPr marL="298450" marR="262255" indent="-286385">
              <a:lnSpc>
                <a:spcPct val="101899"/>
              </a:lnSpc>
              <a:spcBef>
                <a:spcPts val="75"/>
              </a:spcBef>
              <a:buClr>
                <a:srgbClr val="83992A"/>
              </a:buClr>
              <a:buSzPct val="118604"/>
              <a:buFont typeface="Arial MT"/>
              <a:buChar char="•"/>
              <a:tabLst>
                <a:tab pos="298450" algn="l"/>
                <a:tab pos="299085" algn="l"/>
              </a:tabLst>
            </a:pPr>
            <a:r>
              <a:rPr sz="2150" spc="-50" dirty="0">
                <a:solidFill>
                  <a:srgbClr val="252525"/>
                </a:solidFill>
                <a:latin typeface="Times New Roman"/>
                <a:cs typeface="Times New Roman"/>
              </a:rPr>
              <a:t>1.</a:t>
            </a:r>
            <a:r>
              <a:rPr sz="2150" spc="20" dirty="0">
                <a:solidFill>
                  <a:srgbClr val="252525"/>
                </a:solidFill>
                <a:latin typeface="Times New Roman"/>
                <a:cs typeface="Times New Roman"/>
              </a:rPr>
              <a:t> </a:t>
            </a:r>
            <a:r>
              <a:rPr sz="2150" b="1" spc="10" dirty="0">
                <a:solidFill>
                  <a:srgbClr val="252525"/>
                </a:solidFill>
                <a:latin typeface="Times New Roman"/>
                <a:cs typeface="Times New Roman"/>
              </a:rPr>
              <a:t>Data</a:t>
            </a:r>
            <a:r>
              <a:rPr sz="2150" b="1" spc="75" dirty="0">
                <a:solidFill>
                  <a:srgbClr val="252525"/>
                </a:solidFill>
                <a:latin typeface="Times New Roman"/>
                <a:cs typeface="Times New Roman"/>
              </a:rPr>
              <a:t> </a:t>
            </a:r>
            <a:r>
              <a:rPr sz="2150" b="1" spc="10" dirty="0">
                <a:solidFill>
                  <a:srgbClr val="252525"/>
                </a:solidFill>
                <a:latin typeface="Times New Roman"/>
                <a:cs typeface="Times New Roman"/>
              </a:rPr>
              <a:t>Cleaning </a:t>
            </a:r>
            <a:r>
              <a:rPr sz="2150" b="1" spc="-10" dirty="0">
                <a:solidFill>
                  <a:srgbClr val="252525"/>
                </a:solidFill>
                <a:latin typeface="Times New Roman"/>
                <a:cs typeface="Times New Roman"/>
              </a:rPr>
              <a:t>and</a:t>
            </a:r>
            <a:r>
              <a:rPr sz="2150" b="1" spc="-15" dirty="0">
                <a:solidFill>
                  <a:srgbClr val="252525"/>
                </a:solidFill>
                <a:latin typeface="Times New Roman"/>
                <a:cs typeface="Times New Roman"/>
              </a:rPr>
              <a:t> </a:t>
            </a:r>
            <a:r>
              <a:rPr sz="2150" b="1" spc="-25" dirty="0">
                <a:solidFill>
                  <a:srgbClr val="252525"/>
                </a:solidFill>
                <a:latin typeface="Times New Roman"/>
                <a:cs typeface="Times New Roman"/>
              </a:rPr>
              <a:t>Preparation</a:t>
            </a:r>
            <a:r>
              <a:rPr sz="2150" spc="-25" dirty="0">
                <a:solidFill>
                  <a:srgbClr val="252525"/>
                </a:solidFill>
                <a:latin typeface="Times New Roman"/>
                <a:cs typeface="Times New Roman"/>
              </a:rPr>
              <a:t>:</a:t>
            </a:r>
            <a:r>
              <a:rPr sz="2150" spc="35" dirty="0">
                <a:solidFill>
                  <a:srgbClr val="252525"/>
                </a:solidFill>
                <a:latin typeface="Times New Roman"/>
                <a:cs typeface="Times New Roman"/>
              </a:rPr>
              <a:t> </a:t>
            </a:r>
            <a:r>
              <a:rPr sz="2150" spc="-40" dirty="0">
                <a:solidFill>
                  <a:srgbClr val="252525"/>
                </a:solidFill>
                <a:latin typeface="Times New Roman"/>
                <a:cs typeface="Times New Roman"/>
              </a:rPr>
              <a:t>-</a:t>
            </a:r>
            <a:r>
              <a:rPr sz="2150" spc="20" dirty="0">
                <a:solidFill>
                  <a:srgbClr val="252525"/>
                </a:solidFill>
                <a:latin typeface="Times New Roman"/>
                <a:cs typeface="Times New Roman"/>
              </a:rPr>
              <a:t> </a:t>
            </a:r>
            <a:r>
              <a:rPr sz="2150" spc="-35" dirty="0">
                <a:solidFill>
                  <a:srgbClr val="252525"/>
                </a:solidFill>
                <a:latin typeface="Times New Roman"/>
                <a:cs typeface="Times New Roman"/>
              </a:rPr>
              <a:t>Clean</a:t>
            </a:r>
            <a:r>
              <a:rPr sz="2150" spc="5" dirty="0">
                <a:solidFill>
                  <a:srgbClr val="252525"/>
                </a:solidFill>
                <a:latin typeface="Times New Roman"/>
                <a:cs typeface="Times New Roman"/>
              </a:rPr>
              <a:t> </a:t>
            </a:r>
            <a:r>
              <a:rPr sz="2150" dirty="0">
                <a:solidFill>
                  <a:srgbClr val="252525"/>
                </a:solidFill>
                <a:latin typeface="Times New Roman"/>
                <a:cs typeface="Times New Roman"/>
              </a:rPr>
              <a:t>and</a:t>
            </a:r>
            <a:r>
              <a:rPr sz="2150" spc="25" dirty="0">
                <a:solidFill>
                  <a:srgbClr val="252525"/>
                </a:solidFill>
                <a:latin typeface="Times New Roman"/>
                <a:cs typeface="Times New Roman"/>
              </a:rPr>
              <a:t> </a:t>
            </a:r>
            <a:r>
              <a:rPr sz="2150" spc="-5" dirty="0">
                <a:solidFill>
                  <a:srgbClr val="252525"/>
                </a:solidFill>
                <a:latin typeface="Times New Roman"/>
                <a:cs typeface="Times New Roman"/>
              </a:rPr>
              <a:t>preprocess</a:t>
            </a:r>
            <a:r>
              <a:rPr sz="2150" spc="25" dirty="0">
                <a:solidFill>
                  <a:srgbClr val="252525"/>
                </a:solidFill>
                <a:latin typeface="Times New Roman"/>
                <a:cs typeface="Times New Roman"/>
              </a:rPr>
              <a:t> </a:t>
            </a:r>
            <a:r>
              <a:rPr sz="2150" spc="20" dirty="0">
                <a:solidFill>
                  <a:srgbClr val="252525"/>
                </a:solidFill>
                <a:latin typeface="Times New Roman"/>
                <a:cs typeface="Times New Roman"/>
              </a:rPr>
              <a:t>the</a:t>
            </a:r>
            <a:r>
              <a:rPr sz="2150" spc="-20" dirty="0">
                <a:solidFill>
                  <a:srgbClr val="252525"/>
                </a:solidFill>
                <a:latin typeface="Times New Roman"/>
                <a:cs typeface="Times New Roman"/>
              </a:rPr>
              <a:t> dataset,</a:t>
            </a:r>
            <a:r>
              <a:rPr sz="2150" spc="-35" dirty="0">
                <a:solidFill>
                  <a:srgbClr val="252525"/>
                </a:solidFill>
                <a:latin typeface="Times New Roman"/>
                <a:cs typeface="Times New Roman"/>
              </a:rPr>
              <a:t> </a:t>
            </a:r>
            <a:r>
              <a:rPr sz="2150" spc="-30" dirty="0">
                <a:solidFill>
                  <a:srgbClr val="252525"/>
                </a:solidFill>
                <a:latin typeface="Times New Roman"/>
                <a:cs typeface="Times New Roman"/>
              </a:rPr>
              <a:t>handling </a:t>
            </a:r>
            <a:r>
              <a:rPr sz="2150" spc="-520" dirty="0">
                <a:solidFill>
                  <a:srgbClr val="252525"/>
                </a:solidFill>
                <a:latin typeface="Times New Roman"/>
                <a:cs typeface="Times New Roman"/>
              </a:rPr>
              <a:t> </a:t>
            </a:r>
            <a:r>
              <a:rPr sz="2150" spc="-50" dirty="0">
                <a:solidFill>
                  <a:srgbClr val="252525"/>
                </a:solidFill>
                <a:latin typeface="Times New Roman"/>
                <a:cs typeface="Times New Roman"/>
              </a:rPr>
              <a:t>missing</a:t>
            </a:r>
            <a:r>
              <a:rPr sz="2150" spc="60" dirty="0">
                <a:solidFill>
                  <a:srgbClr val="252525"/>
                </a:solidFill>
                <a:latin typeface="Times New Roman"/>
                <a:cs typeface="Times New Roman"/>
              </a:rPr>
              <a:t> </a:t>
            </a:r>
            <a:r>
              <a:rPr sz="2150" spc="-65" dirty="0">
                <a:solidFill>
                  <a:srgbClr val="252525"/>
                </a:solidFill>
                <a:latin typeface="Times New Roman"/>
                <a:cs typeface="Times New Roman"/>
              </a:rPr>
              <a:t>values</a:t>
            </a:r>
            <a:r>
              <a:rPr sz="2150" spc="20" dirty="0">
                <a:solidFill>
                  <a:srgbClr val="252525"/>
                </a:solidFill>
                <a:latin typeface="Times New Roman"/>
                <a:cs typeface="Times New Roman"/>
              </a:rPr>
              <a:t> </a:t>
            </a:r>
            <a:r>
              <a:rPr sz="2150" spc="25" dirty="0">
                <a:solidFill>
                  <a:srgbClr val="252525"/>
                </a:solidFill>
                <a:latin typeface="Times New Roman"/>
                <a:cs typeface="Times New Roman"/>
              </a:rPr>
              <a:t>or</a:t>
            </a:r>
            <a:r>
              <a:rPr sz="2150" spc="10" dirty="0">
                <a:solidFill>
                  <a:srgbClr val="252525"/>
                </a:solidFill>
                <a:latin typeface="Times New Roman"/>
                <a:cs typeface="Times New Roman"/>
              </a:rPr>
              <a:t> </a:t>
            </a:r>
            <a:r>
              <a:rPr sz="2150" spc="-35" dirty="0">
                <a:solidFill>
                  <a:srgbClr val="252525"/>
                </a:solidFill>
                <a:latin typeface="Times New Roman"/>
                <a:cs typeface="Times New Roman"/>
              </a:rPr>
              <a:t>outliers.</a:t>
            </a:r>
            <a:r>
              <a:rPr sz="2150" spc="90" dirty="0">
                <a:solidFill>
                  <a:srgbClr val="252525"/>
                </a:solidFill>
                <a:latin typeface="Times New Roman"/>
                <a:cs typeface="Times New Roman"/>
              </a:rPr>
              <a:t> </a:t>
            </a:r>
            <a:r>
              <a:rPr sz="2150" spc="-40" dirty="0">
                <a:solidFill>
                  <a:srgbClr val="252525"/>
                </a:solidFill>
                <a:latin typeface="Times New Roman"/>
                <a:cs typeface="Times New Roman"/>
              </a:rPr>
              <a:t>-</a:t>
            </a:r>
            <a:r>
              <a:rPr sz="2150" spc="20" dirty="0">
                <a:solidFill>
                  <a:srgbClr val="252525"/>
                </a:solidFill>
                <a:latin typeface="Times New Roman"/>
                <a:cs typeface="Times New Roman"/>
              </a:rPr>
              <a:t> </a:t>
            </a:r>
            <a:r>
              <a:rPr sz="2150" spc="-5" dirty="0">
                <a:solidFill>
                  <a:srgbClr val="252525"/>
                </a:solidFill>
                <a:latin typeface="Times New Roman"/>
                <a:cs typeface="Times New Roman"/>
              </a:rPr>
              <a:t>Convert</a:t>
            </a:r>
            <a:r>
              <a:rPr sz="2150" spc="30" dirty="0">
                <a:solidFill>
                  <a:srgbClr val="252525"/>
                </a:solidFill>
                <a:latin typeface="Times New Roman"/>
                <a:cs typeface="Times New Roman"/>
              </a:rPr>
              <a:t> </a:t>
            </a:r>
            <a:r>
              <a:rPr sz="2150" spc="-35" dirty="0">
                <a:solidFill>
                  <a:srgbClr val="252525"/>
                </a:solidFill>
                <a:latin typeface="Times New Roman"/>
                <a:cs typeface="Times New Roman"/>
              </a:rPr>
              <a:t>relevant</a:t>
            </a:r>
            <a:r>
              <a:rPr sz="2150" spc="30" dirty="0">
                <a:solidFill>
                  <a:srgbClr val="252525"/>
                </a:solidFill>
                <a:latin typeface="Times New Roman"/>
                <a:cs typeface="Times New Roman"/>
              </a:rPr>
              <a:t> </a:t>
            </a:r>
            <a:r>
              <a:rPr sz="2150" spc="-10" dirty="0">
                <a:solidFill>
                  <a:srgbClr val="252525"/>
                </a:solidFill>
                <a:latin typeface="Times New Roman"/>
                <a:cs typeface="Times New Roman"/>
              </a:rPr>
              <a:t>columns</a:t>
            </a:r>
            <a:r>
              <a:rPr sz="2150" spc="25" dirty="0">
                <a:solidFill>
                  <a:srgbClr val="252525"/>
                </a:solidFill>
                <a:latin typeface="Times New Roman"/>
                <a:cs typeface="Times New Roman"/>
              </a:rPr>
              <a:t> </a:t>
            </a:r>
            <a:r>
              <a:rPr sz="2150" spc="15" dirty="0">
                <a:solidFill>
                  <a:srgbClr val="252525"/>
                </a:solidFill>
                <a:latin typeface="Times New Roman"/>
                <a:cs typeface="Times New Roman"/>
              </a:rPr>
              <a:t>to</a:t>
            </a:r>
            <a:r>
              <a:rPr sz="2150" spc="75" dirty="0">
                <a:solidFill>
                  <a:srgbClr val="252525"/>
                </a:solidFill>
                <a:latin typeface="Times New Roman"/>
                <a:cs typeface="Times New Roman"/>
              </a:rPr>
              <a:t> </a:t>
            </a:r>
            <a:r>
              <a:rPr sz="2150" spc="-10" dirty="0">
                <a:solidFill>
                  <a:srgbClr val="252525"/>
                </a:solidFill>
                <a:latin typeface="Times New Roman"/>
                <a:cs typeface="Times New Roman"/>
              </a:rPr>
              <a:t>appropriate</a:t>
            </a:r>
            <a:r>
              <a:rPr sz="2150" spc="55" dirty="0">
                <a:solidFill>
                  <a:srgbClr val="252525"/>
                </a:solidFill>
                <a:latin typeface="Times New Roman"/>
                <a:cs typeface="Times New Roman"/>
              </a:rPr>
              <a:t> </a:t>
            </a:r>
            <a:r>
              <a:rPr sz="2150" spc="-25" dirty="0">
                <a:solidFill>
                  <a:srgbClr val="252525"/>
                </a:solidFill>
                <a:latin typeface="Times New Roman"/>
                <a:cs typeface="Times New Roman"/>
              </a:rPr>
              <a:t>data</a:t>
            </a:r>
            <a:r>
              <a:rPr sz="2150" spc="5" dirty="0">
                <a:solidFill>
                  <a:srgbClr val="252525"/>
                </a:solidFill>
                <a:latin typeface="Times New Roman"/>
                <a:cs typeface="Times New Roman"/>
              </a:rPr>
              <a:t> </a:t>
            </a:r>
            <a:r>
              <a:rPr sz="2150" spc="-50" dirty="0">
                <a:solidFill>
                  <a:srgbClr val="252525"/>
                </a:solidFill>
                <a:latin typeface="Times New Roman"/>
                <a:cs typeface="Times New Roman"/>
              </a:rPr>
              <a:t>types.</a:t>
            </a:r>
            <a:endParaRPr sz="2150" dirty="0">
              <a:latin typeface="Times New Roman"/>
              <a:cs typeface="Times New Roman"/>
            </a:endParaRPr>
          </a:p>
          <a:p>
            <a:pPr marL="298450" marR="5080" indent="-286385">
              <a:lnSpc>
                <a:spcPct val="103400"/>
              </a:lnSpc>
              <a:spcBef>
                <a:spcPts val="1090"/>
              </a:spcBef>
              <a:buClr>
                <a:srgbClr val="83992A"/>
              </a:buClr>
              <a:buSzPct val="118604"/>
              <a:buFont typeface="Arial MT"/>
              <a:buChar char="•"/>
              <a:tabLst>
                <a:tab pos="298450" algn="l"/>
                <a:tab pos="299085" algn="l"/>
              </a:tabLst>
            </a:pPr>
            <a:r>
              <a:rPr sz="2150" spc="-45" dirty="0">
                <a:solidFill>
                  <a:srgbClr val="252525"/>
                </a:solidFill>
                <a:latin typeface="Times New Roman"/>
                <a:cs typeface="Times New Roman"/>
              </a:rPr>
              <a:t>2.</a:t>
            </a:r>
            <a:r>
              <a:rPr sz="2150" spc="15" dirty="0">
                <a:solidFill>
                  <a:srgbClr val="252525"/>
                </a:solidFill>
                <a:latin typeface="Times New Roman"/>
                <a:cs typeface="Times New Roman"/>
              </a:rPr>
              <a:t> </a:t>
            </a:r>
            <a:r>
              <a:rPr sz="2150" b="1" spc="-15" dirty="0">
                <a:solidFill>
                  <a:srgbClr val="252525"/>
                </a:solidFill>
                <a:latin typeface="Times New Roman"/>
                <a:cs typeface="Times New Roman"/>
              </a:rPr>
              <a:t>Exploratory</a:t>
            </a:r>
            <a:r>
              <a:rPr sz="2150" b="1" spc="15" dirty="0">
                <a:solidFill>
                  <a:srgbClr val="252525"/>
                </a:solidFill>
                <a:latin typeface="Times New Roman"/>
                <a:cs typeface="Times New Roman"/>
              </a:rPr>
              <a:t> Data</a:t>
            </a:r>
            <a:r>
              <a:rPr sz="2150" b="1" spc="-5" dirty="0">
                <a:solidFill>
                  <a:srgbClr val="252525"/>
                </a:solidFill>
                <a:latin typeface="Times New Roman"/>
                <a:cs typeface="Times New Roman"/>
              </a:rPr>
              <a:t> </a:t>
            </a:r>
            <a:r>
              <a:rPr sz="2150" b="1" dirty="0">
                <a:solidFill>
                  <a:srgbClr val="252525"/>
                </a:solidFill>
                <a:latin typeface="Times New Roman"/>
                <a:cs typeface="Times New Roman"/>
              </a:rPr>
              <a:t>Analysis</a:t>
            </a:r>
            <a:r>
              <a:rPr sz="2150" b="1" spc="55" dirty="0">
                <a:solidFill>
                  <a:srgbClr val="252525"/>
                </a:solidFill>
                <a:latin typeface="Times New Roman"/>
                <a:cs typeface="Times New Roman"/>
              </a:rPr>
              <a:t> </a:t>
            </a:r>
            <a:r>
              <a:rPr sz="2150" b="1" dirty="0">
                <a:solidFill>
                  <a:srgbClr val="252525"/>
                </a:solidFill>
                <a:latin typeface="Times New Roman"/>
                <a:cs typeface="Times New Roman"/>
              </a:rPr>
              <a:t>(EDA):</a:t>
            </a:r>
            <a:r>
              <a:rPr sz="2150" b="1" spc="110" dirty="0">
                <a:solidFill>
                  <a:srgbClr val="252525"/>
                </a:solidFill>
                <a:latin typeface="Times New Roman"/>
                <a:cs typeface="Times New Roman"/>
              </a:rPr>
              <a:t> </a:t>
            </a:r>
            <a:r>
              <a:rPr sz="2150" spc="-35" dirty="0">
                <a:solidFill>
                  <a:srgbClr val="252525"/>
                </a:solidFill>
                <a:latin typeface="Times New Roman"/>
                <a:cs typeface="Times New Roman"/>
              </a:rPr>
              <a:t>-</a:t>
            </a:r>
            <a:r>
              <a:rPr sz="2150" spc="20" dirty="0">
                <a:solidFill>
                  <a:srgbClr val="252525"/>
                </a:solidFill>
                <a:latin typeface="Times New Roman"/>
                <a:cs typeface="Times New Roman"/>
              </a:rPr>
              <a:t> </a:t>
            </a:r>
            <a:r>
              <a:rPr sz="2150" dirty="0">
                <a:solidFill>
                  <a:srgbClr val="252525"/>
                </a:solidFill>
                <a:latin typeface="Times New Roman"/>
                <a:cs typeface="Times New Roman"/>
              </a:rPr>
              <a:t>Explore</a:t>
            </a:r>
            <a:r>
              <a:rPr sz="2150" spc="55" dirty="0">
                <a:solidFill>
                  <a:srgbClr val="252525"/>
                </a:solidFill>
                <a:latin typeface="Times New Roman"/>
                <a:cs typeface="Times New Roman"/>
              </a:rPr>
              <a:t> </a:t>
            </a:r>
            <a:r>
              <a:rPr sz="2150" spc="5" dirty="0">
                <a:solidFill>
                  <a:srgbClr val="252525"/>
                </a:solidFill>
                <a:latin typeface="Times New Roman"/>
                <a:cs typeface="Times New Roman"/>
              </a:rPr>
              <a:t>patterns</a:t>
            </a:r>
            <a:r>
              <a:rPr sz="2150" spc="15" dirty="0">
                <a:solidFill>
                  <a:srgbClr val="252525"/>
                </a:solidFill>
                <a:latin typeface="Times New Roman"/>
                <a:cs typeface="Times New Roman"/>
              </a:rPr>
              <a:t> </a:t>
            </a:r>
            <a:r>
              <a:rPr sz="2150" dirty="0">
                <a:solidFill>
                  <a:srgbClr val="252525"/>
                </a:solidFill>
                <a:latin typeface="Times New Roman"/>
                <a:cs typeface="Times New Roman"/>
              </a:rPr>
              <a:t>and</a:t>
            </a:r>
            <a:r>
              <a:rPr sz="2150" spc="20" dirty="0">
                <a:solidFill>
                  <a:srgbClr val="252525"/>
                </a:solidFill>
                <a:latin typeface="Times New Roman"/>
                <a:cs typeface="Times New Roman"/>
              </a:rPr>
              <a:t> </a:t>
            </a:r>
            <a:r>
              <a:rPr sz="2150" spc="-10" dirty="0">
                <a:solidFill>
                  <a:srgbClr val="252525"/>
                </a:solidFill>
                <a:latin typeface="Times New Roman"/>
                <a:cs typeface="Times New Roman"/>
              </a:rPr>
              <a:t>distributions</a:t>
            </a:r>
            <a:r>
              <a:rPr sz="2150" spc="15" dirty="0">
                <a:solidFill>
                  <a:srgbClr val="252525"/>
                </a:solidFill>
                <a:latin typeface="Times New Roman"/>
                <a:cs typeface="Times New Roman"/>
              </a:rPr>
              <a:t> </a:t>
            </a:r>
            <a:r>
              <a:rPr sz="2150" spc="-25" dirty="0">
                <a:solidFill>
                  <a:srgbClr val="252525"/>
                </a:solidFill>
                <a:latin typeface="Times New Roman"/>
                <a:cs typeface="Times New Roman"/>
              </a:rPr>
              <a:t>in</a:t>
            </a:r>
            <a:r>
              <a:rPr sz="2150" dirty="0">
                <a:solidFill>
                  <a:srgbClr val="252525"/>
                </a:solidFill>
                <a:latin typeface="Times New Roman"/>
                <a:cs typeface="Times New Roman"/>
              </a:rPr>
              <a:t> </a:t>
            </a:r>
            <a:r>
              <a:rPr sz="2150" spc="-70" dirty="0">
                <a:solidFill>
                  <a:srgbClr val="252525"/>
                </a:solidFill>
                <a:latin typeface="Times New Roman"/>
                <a:cs typeface="Times New Roman"/>
              </a:rPr>
              <a:t>view </a:t>
            </a:r>
            <a:r>
              <a:rPr sz="2150" spc="-520" dirty="0">
                <a:solidFill>
                  <a:srgbClr val="252525"/>
                </a:solidFill>
                <a:latin typeface="Times New Roman"/>
                <a:cs typeface="Times New Roman"/>
              </a:rPr>
              <a:t> </a:t>
            </a:r>
            <a:r>
              <a:rPr sz="2150" spc="-10" dirty="0">
                <a:solidFill>
                  <a:srgbClr val="252525"/>
                </a:solidFill>
                <a:latin typeface="Times New Roman"/>
                <a:cs typeface="Times New Roman"/>
              </a:rPr>
              <a:t>counts,</a:t>
            </a:r>
            <a:r>
              <a:rPr sz="2150" spc="30" dirty="0">
                <a:solidFill>
                  <a:srgbClr val="252525"/>
                </a:solidFill>
                <a:latin typeface="Times New Roman"/>
                <a:cs typeface="Times New Roman"/>
              </a:rPr>
              <a:t> </a:t>
            </a:r>
            <a:r>
              <a:rPr sz="2150" spc="-95" dirty="0">
                <a:solidFill>
                  <a:srgbClr val="252525"/>
                </a:solidFill>
                <a:latin typeface="Times New Roman"/>
                <a:cs typeface="Times New Roman"/>
              </a:rPr>
              <a:t>like</a:t>
            </a:r>
            <a:r>
              <a:rPr sz="2150" spc="50" dirty="0">
                <a:solidFill>
                  <a:srgbClr val="252525"/>
                </a:solidFill>
                <a:latin typeface="Times New Roman"/>
                <a:cs typeface="Times New Roman"/>
              </a:rPr>
              <a:t> </a:t>
            </a:r>
            <a:r>
              <a:rPr sz="2150" spc="-15" dirty="0">
                <a:solidFill>
                  <a:srgbClr val="252525"/>
                </a:solidFill>
                <a:latin typeface="Times New Roman"/>
                <a:cs typeface="Times New Roman"/>
              </a:rPr>
              <a:t>counts,</a:t>
            </a:r>
            <a:r>
              <a:rPr sz="2150" spc="-40" dirty="0">
                <a:solidFill>
                  <a:srgbClr val="252525"/>
                </a:solidFill>
                <a:latin typeface="Times New Roman"/>
                <a:cs typeface="Times New Roman"/>
              </a:rPr>
              <a:t> </a:t>
            </a:r>
            <a:r>
              <a:rPr sz="2150" dirty="0">
                <a:solidFill>
                  <a:srgbClr val="252525"/>
                </a:solidFill>
                <a:latin typeface="Times New Roman"/>
                <a:cs typeface="Times New Roman"/>
              </a:rPr>
              <a:t>and</a:t>
            </a:r>
            <a:r>
              <a:rPr sz="2150" spc="20" dirty="0">
                <a:solidFill>
                  <a:srgbClr val="252525"/>
                </a:solidFill>
                <a:latin typeface="Times New Roman"/>
                <a:cs typeface="Times New Roman"/>
              </a:rPr>
              <a:t> </a:t>
            </a:r>
            <a:r>
              <a:rPr sz="2150" spc="-10" dirty="0">
                <a:solidFill>
                  <a:srgbClr val="252525"/>
                </a:solidFill>
                <a:latin typeface="Times New Roman"/>
                <a:cs typeface="Times New Roman"/>
              </a:rPr>
              <a:t>comments.</a:t>
            </a:r>
            <a:r>
              <a:rPr sz="2150" spc="85" dirty="0">
                <a:solidFill>
                  <a:srgbClr val="252525"/>
                </a:solidFill>
                <a:latin typeface="Times New Roman"/>
                <a:cs typeface="Times New Roman"/>
              </a:rPr>
              <a:t> </a:t>
            </a:r>
            <a:r>
              <a:rPr sz="2150" spc="-40" dirty="0">
                <a:solidFill>
                  <a:srgbClr val="252525"/>
                </a:solidFill>
                <a:latin typeface="Times New Roman"/>
                <a:cs typeface="Times New Roman"/>
              </a:rPr>
              <a:t>-</a:t>
            </a:r>
            <a:r>
              <a:rPr sz="2150" spc="15" dirty="0">
                <a:solidFill>
                  <a:srgbClr val="252525"/>
                </a:solidFill>
                <a:latin typeface="Times New Roman"/>
                <a:cs typeface="Times New Roman"/>
              </a:rPr>
              <a:t> </a:t>
            </a:r>
            <a:r>
              <a:rPr sz="2150" spc="-20" dirty="0">
                <a:solidFill>
                  <a:srgbClr val="252525"/>
                </a:solidFill>
                <a:latin typeface="Times New Roman"/>
                <a:cs typeface="Times New Roman"/>
              </a:rPr>
              <a:t>Identify</a:t>
            </a:r>
            <a:r>
              <a:rPr sz="2150" spc="-25" dirty="0">
                <a:solidFill>
                  <a:srgbClr val="252525"/>
                </a:solidFill>
                <a:latin typeface="Times New Roman"/>
                <a:cs typeface="Times New Roman"/>
              </a:rPr>
              <a:t> </a:t>
            </a:r>
            <a:r>
              <a:rPr sz="2150" spc="15" dirty="0">
                <a:solidFill>
                  <a:srgbClr val="252525"/>
                </a:solidFill>
                <a:latin typeface="Times New Roman"/>
                <a:cs typeface="Times New Roman"/>
              </a:rPr>
              <a:t>trends </a:t>
            </a:r>
            <a:r>
              <a:rPr sz="2150" spc="-60" dirty="0">
                <a:solidFill>
                  <a:srgbClr val="252525"/>
                </a:solidFill>
                <a:latin typeface="Times New Roman"/>
                <a:cs typeface="Times New Roman"/>
              </a:rPr>
              <a:t>in</a:t>
            </a:r>
            <a:r>
              <a:rPr sz="2150" spc="70" dirty="0">
                <a:solidFill>
                  <a:srgbClr val="252525"/>
                </a:solidFill>
                <a:latin typeface="Times New Roman"/>
                <a:cs typeface="Times New Roman"/>
              </a:rPr>
              <a:t> </a:t>
            </a:r>
            <a:r>
              <a:rPr sz="2150" dirty="0">
                <a:solidFill>
                  <a:srgbClr val="252525"/>
                </a:solidFill>
                <a:latin typeface="Times New Roman"/>
                <a:cs typeface="Times New Roman"/>
              </a:rPr>
              <a:t>the</a:t>
            </a:r>
            <a:r>
              <a:rPr sz="2150" spc="50" dirty="0">
                <a:solidFill>
                  <a:srgbClr val="252525"/>
                </a:solidFill>
                <a:latin typeface="Times New Roman"/>
                <a:cs typeface="Times New Roman"/>
              </a:rPr>
              <a:t> </a:t>
            </a:r>
            <a:r>
              <a:rPr sz="2150" spc="-25" dirty="0">
                <a:solidFill>
                  <a:srgbClr val="252525"/>
                </a:solidFill>
                <a:latin typeface="Times New Roman"/>
                <a:cs typeface="Times New Roman"/>
              </a:rPr>
              <a:t>popularity</a:t>
            </a:r>
            <a:r>
              <a:rPr sz="2150" spc="-30" dirty="0">
                <a:solidFill>
                  <a:srgbClr val="252525"/>
                </a:solidFill>
                <a:latin typeface="Times New Roman"/>
                <a:cs typeface="Times New Roman"/>
              </a:rPr>
              <a:t> </a:t>
            </a:r>
            <a:r>
              <a:rPr sz="2150" dirty="0">
                <a:solidFill>
                  <a:srgbClr val="252525"/>
                </a:solidFill>
                <a:latin typeface="Times New Roman"/>
                <a:cs typeface="Times New Roman"/>
              </a:rPr>
              <a:t>and </a:t>
            </a:r>
            <a:r>
              <a:rPr sz="2150" spc="5" dirty="0">
                <a:solidFill>
                  <a:srgbClr val="252525"/>
                </a:solidFill>
                <a:latin typeface="Times New Roman"/>
                <a:cs typeface="Times New Roman"/>
              </a:rPr>
              <a:t> </a:t>
            </a:r>
            <a:r>
              <a:rPr sz="2150" spc="-15" dirty="0">
                <a:solidFill>
                  <a:srgbClr val="252525"/>
                </a:solidFill>
                <a:latin typeface="Times New Roman"/>
                <a:cs typeface="Times New Roman"/>
              </a:rPr>
              <a:t>engagement</a:t>
            </a:r>
            <a:r>
              <a:rPr sz="2150" spc="-50" dirty="0">
                <a:solidFill>
                  <a:srgbClr val="252525"/>
                </a:solidFill>
                <a:latin typeface="Times New Roman"/>
                <a:cs typeface="Times New Roman"/>
              </a:rPr>
              <a:t> </a:t>
            </a:r>
            <a:r>
              <a:rPr sz="2150" spc="15" dirty="0">
                <a:solidFill>
                  <a:srgbClr val="252525"/>
                </a:solidFill>
                <a:latin typeface="Times New Roman"/>
                <a:cs typeface="Times New Roman"/>
              </a:rPr>
              <a:t>of</a:t>
            </a:r>
            <a:r>
              <a:rPr sz="2150" spc="325" dirty="0">
                <a:solidFill>
                  <a:srgbClr val="252525"/>
                </a:solidFill>
                <a:latin typeface="Times New Roman"/>
                <a:cs typeface="Times New Roman"/>
              </a:rPr>
              <a:t> </a:t>
            </a:r>
            <a:r>
              <a:rPr sz="2150" spc="-40" dirty="0">
                <a:solidFill>
                  <a:srgbClr val="252525"/>
                </a:solidFill>
                <a:latin typeface="Times New Roman"/>
                <a:cs typeface="Times New Roman"/>
              </a:rPr>
              <a:t>YouTube</a:t>
            </a:r>
            <a:r>
              <a:rPr sz="2150" spc="-25" dirty="0">
                <a:solidFill>
                  <a:srgbClr val="252525"/>
                </a:solidFill>
                <a:latin typeface="Times New Roman"/>
                <a:cs typeface="Times New Roman"/>
              </a:rPr>
              <a:t> </a:t>
            </a:r>
            <a:r>
              <a:rPr sz="2150" spc="-10" dirty="0">
                <a:solidFill>
                  <a:srgbClr val="252525"/>
                </a:solidFill>
                <a:latin typeface="Times New Roman"/>
                <a:cs typeface="Times New Roman"/>
              </a:rPr>
              <a:t>song</a:t>
            </a:r>
            <a:r>
              <a:rPr sz="2150" spc="-15" dirty="0">
                <a:solidFill>
                  <a:srgbClr val="252525"/>
                </a:solidFill>
                <a:latin typeface="Times New Roman"/>
                <a:cs typeface="Times New Roman"/>
              </a:rPr>
              <a:t> </a:t>
            </a:r>
            <a:r>
              <a:rPr sz="2150" spc="-45" dirty="0">
                <a:solidFill>
                  <a:srgbClr val="252525"/>
                </a:solidFill>
                <a:latin typeface="Times New Roman"/>
                <a:cs typeface="Times New Roman"/>
              </a:rPr>
              <a:t>videos</a:t>
            </a:r>
            <a:r>
              <a:rPr sz="2150" spc="-45" dirty="0" smtClean="0">
                <a:solidFill>
                  <a:srgbClr val="252525"/>
                </a:solidFill>
                <a:latin typeface="Times New Roman"/>
                <a:cs typeface="Times New Roman"/>
              </a:rPr>
              <a:t>.</a:t>
            </a:r>
            <a:endParaRPr lang="en-US" sz="2150" spc="-45" dirty="0" smtClean="0">
              <a:solidFill>
                <a:srgbClr val="252525"/>
              </a:solidFill>
              <a:latin typeface="Times New Roman"/>
              <a:cs typeface="Times New Roman"/>
            </a:endParaRPr>
          </a:p>
          <a:p>
            <a:pPr marL="298450" marR="5080" indent="-286385">
              <a:lnSpc>
                <a:spcPct val="103400"/>
              </a:lnSpc>
              <a:spcBef>
                <a:spcPts val="1090"/>
              </a:spcBef>
              <a:buClr>
                <a:srgbClr val="83992A"/>
              </a:buClr>
              <a:buSzPct val="118604"/>
              <a:buFont typeface="Arial MT"/>
              <a:buChar char="•"/>
              <a:tabLst>
                <a:tab pos="298450" algn="l"/>
                <a:tab pos="299085" algn="l"/>
              </a:tabLst>
            </a:pPr>
            <a:r>
              <a:rPr lang="en-US" sz="2150" dirty="0" smtClean="0">
                <a:latin typeface="Times New Roman"/>
                <a:cs typeface="Times New Roman"/>
              </a:rPr>
              <a:t>3.Utilizing data visualization techniques to present key findings effectively.</a:t>
            </a:r>
          </a:p>
          <a:p>
            <a:pPr marL="298450" marR="5080" indent="-286385">
              <a:lnSpc>
                <a:spcPct val="103400"/>
              </a:lnSpc>
              <a:spcBef>
                <a:spcPts val="1090"/>
              </a:spcBef>
              <a:buClr>
                <a:srgbClr val="83992A"/>
              </a:buClr>
              <a:buSzPct val="118604"/>
              <a:buFont typeface="Arial MT"/>
              <a:buChar char="•"/>
              <a:tabLst>
                <a:tab pos="298450" algn="l"/>
                <a:tab pos="299085" algn="l"/>
              </a:tabLst>
            </a:pPr>
            <a:r>
              <a:rPr lang="en-US" sz="2150" dirty="0" smtClean="0">
                <a:latin typeface="Times New Roman"/>
                <a:cs typeface="Times New Roman"/>
              </a:rPr>
              <a:t>4.Drawing actionable insights to inform policymakers and administrators about the strengths and weaknesses of the NREGA program.</a:t>
            </a:r>
            <a:endParaRPr sz="215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62000"/>
            <a:ext cx="10515599" cy="2232662"/>
          </a:xfrm>
          <a:prstGeom prst="rect">
            <a:avLst/>
          </a:prstGeom>
        </p:spPr>
        <p:txBody>
          <a:bodyPr vert="horz" wrap="square" lIns="0" tIns="16510" rIns="0" bIns="0" rtlCol="0">
            <a:spAutoFit/>
          </a:bodyPr>
          <a:lstStyle/>
          <a:p>
            <a:pPr marL="12700">
              <a:lnSpc>
                <a:spcPct val="100000"/>
              </a:lnSpc>
              <a:spcBef>
                <a:spcPts val="130"/>
              </a:spcBef>
            </a:pPr>
            <a:r>
              <a:rPr lang="en-US" sz="2400" spc="-15" dirty="0"/>
              <a:t>How effective is NREGA in providing employment opportunities to rural households</a:t>
            </a:r>
            <a:r>
              <a:rPr lang="en-US" sz="2400" spc="-15" dirty="0" smtClean="0"/>
              <a:t>?</a:t>
            </a:r>
            <a:br>
              <a:rPr lang="en-US" sz="2400" spc="-15" dirty="0" smtClean="0"/>
            </a:br>
            <a:r>
              <a:rPr lang="en-US" sz="2400" spc="-15" dirty="0" smtClean="0"/>
              <a:t>- </a:t>
            </a:r>
            <a:r>
              <a:rPr lang="en-US" sz="2400" b="0" spc="-15" dirty="0" smtClean="0"/>
              <a:t>It is clearly shown that how NREGA is effective in rural households </a:t>
            </a:r>
            <a:br>
              <a:rPr lang="en-US" sz="2400" b="0" spc="-15" dirty="0" smtClean="0"/>
            </a:br>
            <a:r>
              <a:rPr lang="en-US" sz="2400" b="0" spc="-15" dirty="0" smtClean="0"/>
              <a:t>With the help of graph is clearly shown that Number of card issued is less than number of Workers. It’s show that people are more actively </a:t>
            </a:r>
            <a:r>
              <a:rPr lang="en-US" sz="2400" b="0" spc="-15" dirty="0" err="1" smtClean="0"/>
              <a:t>enggage</a:t>
            </a:r>
            <a:r>
              <a:rPr lang="en-US" sz="2400" b="0" spc="-15" dirty="0" smtClean="0"/>
              <a:t> in employment opportunity</a:t>
            </a:r>
            <a:endParaRPr sz="2400" b="0" spc="-15"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974" t="7058" r="65131" b="60603"/>
          <a:stretch/>
        </p:blipFill>
        <p:spPr>
          <a:xfrm>
            <a:off x="2971800" y="3124199"/>
            <a:ext cx="5638800" cy="30792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62000"/>
            <a:ext cx="9138920" cy="2340384"/>
          </a:xfrm>
          <a:prstGeom prst="rect">
            <a:avLst/>
          </a:prstGeom>
        </p:spPr>
        <p:txBody>
          <a:bodyPr vert="horz" wrap="square" lIns="0" tIns="16510" rIns="0" bIns="0" rtlCol="0">
            <a:spAutoFit/>
          </a:bodyPr>
          <a:lstStyle/>
          <a:p>
            <a:pPr marL="12700">
              <a:lnSpc>
                <a:spcPct val="100000"/>
              </a:lnSpc>
              <a:spcBef>
                <a:spcPts val="130"/>
              </a:spcBef>
            </a:pPr>
            <a:r>
              <a:rPr lang="en-US" sz="2400" dirty="0"/>
              <a:t>Are there regional disparities in the implementation and outcomes of the scheme</a:t>
            </a:r>
            <a:r>
              <a:rPr lang="en-US" sz="3950" dirty="0" smtClean="0"/>
              <a:t>?</a:t>
            </a:r>
            <a:br>
              <a:rPr lang="en-US" sz="3950" dirty="0" smtClean="0"/>
            </a:br>
            <a:r>
              <a:rPr lang="en-US" sz="3950" dirty="0" smtClean="0"/>
              <a:t>-</a:t>
            </a:r>
            <a:r>
              <a:rPr lang="en-US" sz="2400" b="0" dirty="0" smtClean="0"/>
              <a:t>In graphs it shown government make  budget allocation on weaker section make more work opportunity in graph it shown that </a:t>
            </a:r>
            <a:r>
              <a:rPr lang="en-US" sz="2400" b="0" dirty="0" err="1" smtClean="0"/>
              <a:t>distripution</a:t>
            </a:r>
            <a:r>
              <a:rPr lang="en-US" sz="2400" b="0" dirty="0" smtClean="0"/>
              <a:t> of budget on </a:t>
            </a:r>
            <a:r>
              <a:rPr lang="en-US" sz="2400" b="0" dirty="0" err="1" smtClean="0"/>
              <a:t>sc</a:t>
            </a:r>
            <a:r>
              <a:rPr lang="en-US" sz="2400" b="0" dirty="0" smtClean="0"/>
              <a:t>/</a:t>
            </a:r>
            <a:r>
              <a:rPr lang="en-US" sz="2400" b="0" dirty="0" err="1" smtClean="0"/>
              <a:t>st</a:t>
            </a:r>
            <a:r>
              <a:rPr lang="en-US" sz="2400" b="0" dirty="0" smtClean="0"/>
              <a:t> workers </a:t>
            </a:r>
            <a:endParaRPr sz="2000" b="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603" t="38733" r="65754" b="34909"/>
          <a:stretch/>
        </p:blipFill>
        <p:spPr>
          <a:xfrm>
            <a:off x="2895600" y="3463124"/>
            <a:ext cx="6324600" cy="27203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838200"/>
            <a:ext cx="9432925" cy="2471254"/>
          </a:xfrm>
          <a:prstGeom prst="rect">
            <a:avLst/>
          </a:prstGeom>
        </p:spPr>
        <p:txBody>
          <a:bodyPr vert="horz" wrap="square" lIns="0" tIns="7620" rIns="0" bIns="0" rtlCol="0">
            <a:spAutoFit/>
          </a:bodyPr>
          <a:lstStyle/>
          <a:p>
            <a:pPr marL="492125" marR="73660" indent="-432434">
              <a:lnSpc>
                <a:spcPct val="101400"/>
              </a:lnSpc>
              <a:spcBef>
                <a:spcPts val="60"/>
              </a:spcBef>
            </a:pPr>
            <a:r>
              <a:rPr lang="en-US" sz="2000" dirty="0"/>
              <a:t>What is the utilization of the allocated budget, and how does it correlate </a:t>
            </a:r>
            <a:r>
              <a:rPr lang="en-US" sz="2000" dirty="0" smtClean="0"/>
              <a:t>with</a:t>
            </a:r>
            <a:br>
              <a:rPr lang="en-US" sz="2000" dirty="0" smtClean="0"/>
            </a:br>
            <a:r>
              <a:rPr lang="en-US" sz="2000" dirty="0" smtClean="0"/>
              <a:t>employment </a:t>
            </a:r>
            <a:r>
              <a:rPr lang="en-US" sz="2000" dirty="0"/>
              <a:t>generation</a:t>
            </a:r>
            <a:r>
              <a:rPr lang="en-US" sz="3950" dirty="0" smtClean="0"/>
              <a:t>?</a:t>
            </a:r>
            <a:br>
              <a:rPr lang="en-US" sz="3950" dirty="0" smtClean="0"/>
            </a:br>
            <a:r>
              <a:rPr lang="en-US" sz="3950" dirty="0" smtClean="0"/>
              <a:t>-</a:t>
            </a:r>
            <a:r>
              <a:rPr lang="en-US" sz="2000" b="0" dirty="0" smtClean="0"/>
              <a:t>Allocation of Budget Play a </a:t>
            </a:r>
            <a:r>
              <a:rPr lang="en-US" sz="2000" b="0" dirty="0" err="1" smtClean="0"/>
              <a:t>cricual</a:t>
            </a:r>
            <a:r>
              <a:rPr lang="en-US" sz="2000" b="0" dirty="0" smtClean="0"/>
              <a:t> role in employment generation here a graphs show distribution of budget in different state of </a:t>
            </a:r>
            <a:r>
              <a:rPr lang="en-US" sz="2000" b="0" dirty="0" err="1" smtClean="0"/>
              <a:t>india</a:t>
            </a:r>
            <a:r>
              <a:rPr lang="en-US" sz="2000" b="0" dirty="0" smtClean="0"/>
              <a:t> and average wages of employee. </a:t>
            </a:r>
            <a:r>
              <a:rPr lang="en-US" sz="3950" dirty="0" smtClean="0"/>
              <a:t/>
            </a:r>
            <a:br>
              <a:rPr lang="en-US" sz="3950" dirty="0" smtClean="0"/>
            </a:br>
            <a:endParaRPr sz="3950" dirty="0"/>
          </a:p>
        </p:txBody>
      </p:sp>
      <p:sp>
        <p:nvSpPr>
          <p:cNvPr id="3" name="object 3"/>
          <p:cNvSpPr txBox="1"/>
          <p:nvPr/>
        </p:nvSpPr>
        <p:spPr>
          <a:xfrm>
            <a:off x="1375028" y="2776342"/>
            <a:ext cx="3781425" cy="255197"/>
          </a:xfrm>
          <a:prstGeom prst="rect">
            <a:avLst/>
          </a:prstGeom>
        </p:spPr>
        <p:txBody>
          <a:bodyPr vert="horz" wrap="square" lIns="0" tIns="62229" rIns="0" bIns="0" rtlCol="0">
            <a:spAutoFit/>
          </a:bodyPr>
          <a:lstStyle/>
          <a:p>
            <a:pPr marL="298450" indent="-286385">
              <a:lnSpc>
                <a:spcPct val="100000"/>
              </a:lnSpc>
              <a:spcBef>
                <a:spcPts val="489"/>
              </a:spcBef>
              <a:buClr>
                <a:srgbClr val="83992A"/>
              </a:buClr>
              <a:buSzPct val="120000"/>
              <a:buFont typeface="Arial MT"/>
              <a:buChar char="•"/>
              <a:tabLst>
                <a:tab pos="298450" algn="l"/>
                <a:tab pos="299085" algn="l"/>
              </a:tabLst>
            </a:pPr>
            <a:r>
              <a:rPr sz="1250" spc="-10" dirty="0" smtClean="0">
                <a:solidFill>
                  <a:srgbClr val="252525"/>
                </a:solidFill>
                <a:latin typeface="Times New Roman"/>
                <a:cs typeface="Times New Roman"/>
              </a:rPr>
              <a:t>.</a:t>
            </a:r>
            <a:endParaRPr sz="1250" dirty="0">
              <a:latin typeface="Times New Roman"/>
              <a:cs typeface="Times New Roman"/>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4869" t="7723" r="39975" b="61711"/>
          <a:stretch/>
        </p:blipFill>
        <p:spPr>
          <a:xfrm>
            <a:off x="1219200" y="2916706"/>
            <a:ext cx="5073041" cy="3465742"/>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4620" t="39176" r="40100" b="36681"/>
          <a:stretch/>
        </p:blipFill>
        <p:spPr>
          <a:xfrm>
            <a:off x="6380967" y="2903940"/>
            <a:ext cx="5093362" cy="3268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66595"/>
            <a:ext cx="11049000" cy="5781806"/>
          </a:xfrm>
          <a:prstGeom prst="rect">
            <a:avLst/>
          </a:prstGeom>
        </p:spPr>
      </p:pic>
    </p:spTree>
    <p:extLst>
      <p:ext uri="{BB962C8B-B14F-4D97-AF65-F5344CB8AC3E}">
        <p14:creationId xmlns:p14="http://schemas.microsoft.com/office/powerpoint/2010/main" val="3715053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TotalTime>
  <Words>793</Words>
  <Application>Microsoft Office PowerPoint</Application>
  <PresentationFormat>Custom</PresentationFormat>
  <Paragraphs>59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NREGA ANALYSIS</vt:lpstr>
      <vt:lpstr>Problem Statement</vt:lpstr>
      <vt:lpstr>Dataset Description</vt:lpstr>
      <vt:lpstr>PowerPoint Presentation</vt:lpstr>
      <vt:lpstr>Project Objectives</vt:lpstr>
      <vt:lpstr>How effective is NREGA in providing employment opportunities to rural households? - It is clearly shown that how NREGA is effective in rural households  With the help of graph is clearly shown that Number of card issued is less than number of Workers. It’s show that people are more actively enggage in employment opportunity</vt:lpstr>
      <vt:lpstr>Are there regional disparities in the implementation and outcomes of the scheme? -In graphs it shown government make  budget allocation on weaker section make more work opportunity in graph it shown that distripution of budget on sc/st workers </vt:lpstr>
      <vt:lpstr>What is the utilization of the allocated budget, and how does it correlate with employment generation? -Allocation of Budget Play a cricual role in employment generation here a graphs show distribution of budget in different state of india and average wages of employee.  </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NREGA ANALYSIS</dc:title>
  <cp:lastModifiedBy>J A D U</cp:lastModifiedBy>
  <cp:revision>4</cp:revision>
  <dcterms:created xsi:type="dcterms:W3CDTF">2024-06-18T04:57:40Z</dcterms:created>
  <dcterms:modified xsi:type="dcterms:W3CDTF">2024-06-18T05:35:57Z</dcterms:modified>
</cp:coreProperties>
</file>