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9" r:id="rId4"/>
    <p:sldId id="300" r:id="rId5"/>
    <p:sldId id="301" r:id="rId6"/>
    <p:sldId id="294" r:id="rId7"/>
    <p:sldId id="275" r:id="rId8"/>
    <p:sldId id="276" r:id="rId9"/>
    <p:sldId id="293" r:id="rId10"/>
    <p:sldId id="295" r:id="rId11"/>
    <p:sldId id="283" r:id="rId12"/>
    <p:sldId id="281" r:id="rId13"/>
    <p:sldId id="282" r:id="rId14"/>
    <p:sldId id="296" r:id="rId15"/>
    <p:sldId id="280" r:id="rId16"/>
    <p:sldId id="284" r:id="rId17"/>
    <p:sldId id="285" r:id="rId18"/>
    <p:sldId id="287" r:id="rId19"/>
    <p:sldId id="286" r:id="rId20"/>
    <p:sldId id="289" r:id="rId21"/>
    <p:sldId id="297" r:id="rId22"/>
    <p:sldId id="2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0D6A79-4D97-444F-B164-4605F32B698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081586-5C8E-49F7-9232-D018ADF1BA8D}">
      <dgm:prSet/>
      <dgm:spPr/>
      <dgm:t>
        <a:bodyPr/>
        <a:lstStyle/>
        <a:p>
          <a:r>
            <a:rPr lang="en-GB" dirty="0"/>
            <a:t>Recognise that Laravel uses the Inversion of Control principle </a:t>
          </a:r>
          <a:endParaRPr lang="en-US" dirty="0"/>
        </a:p>
      </dgm:t>
    </dgm:pt>
    <dgm:pt modelId="{05849A83-6AE3-4974-897B-66C1E8A64F15}" type="parTrans" cxnId="{2FF873BC-20C4-4B06-827B-C7C1A8009440}">
      <dgm:prSet/>
      <dgm:spPr/>
      <dgm:t>
        <a:bodyPr/>
        <a:lstStyle/>
        <a:p>
          <a:endParaRPr lang="en-US"/>
        </a:p>
      </dgm:t>
    </dgm:pt>
    <dgm:pt modelId="{448B9257-A6B7-4C26-9608-3B4D3E81B70F}" type="sibTrans" cxnId="{2FF873BC-20C4-4B06-827B-C7C1A800944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D01993C-92D9-4B3B-AD6A-65DAD30C8E56}">
      <dgm:prSet/>
      <dgm:spPr/>
      <dgm:t>
        <a:bodyPr/>
        <a:lstStyle/>
        <a:p>
          <a:r>
            <a:rPr lang="en-GB" dirty="0"/>
            <a:t>Have a basic understanding of the middleware pipeline </a:t>
          </a:r>
          <a:endParaRPr lang="en-US" dirty="0"/>
        </a:p>
      </dgm:t>
    </dgm:pt>
    <dgm:pt modelId="{04967145-CEC9-4F06-800D-4A44A563D841}" type="parTrans" cxnId="{D8AB90F3-ADF0-4B07-B24C-FAE7F08F4273}">
      <dgm:prSet/>
      <dgm:spPr/>
      <dgm:t>
        <a:bodyPr/>
        <a:lstStyle/>
        <a:p>
          <a:endParaRPr lang="en-US"/>
        </a:p>
      </dgm:t>
    </dgm:pt>
    <dgm:pt modelId="{A2E2E7AA-D81D-43FF-B53B-F399F13E0F0C}" type="sibTrans" cxnId="{D8AB90F3-ADF0-4B07-B24C-FAE7F08F427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FA6BECA-F36C-40A9-84DD-3C1CAFDD265B}">
      <dgm:prSet/>
      <dgm:spPr/>
      <dgm:t>
        <a:bodyPr/>
        <a:lstStyle/>
        <a:p>
          <a:r>
            <a:rPr lang="en-GB"/>
            <a:t>Understand how routing works within Laravel</a:t>
          </a:r>
          <a:endParaRPr lang="en-US"/>
        </a:p>
      </dgm:t>
    </dgm:pt>
    <dgm:pt modelId="{10E6F757-F1F9-4A3F-AEC7-C51FF3F539FE}" type="parTrans" cxnId="{60FEF98D-8331-449B-B707-CFF79AFA90D0}">
      <dgm:prSet/>
      <dgm:spPr/>
      <dgm:t>
        <a:bodyPr/>
        <a:lstStyle/>
        <a:p>
          <a:endParaRPr lang="en-US"/>
        </a:p>
      </dgm:t>
    </dgm:pt>
    <dgm:pt modelId="{C826A264-9923-4875-B2F7-BAC7A3694020}" type="sibTrans" cxnId="{60FEF98D-8331-449B-B707-CFF79AFA90D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35A7C41-0D02-48E0-877E-1885F188AC9D}" type="pres">
      <dgm:prSet presAssocID="{C60D6A79-4D97-444F-B164-4605F32B6982}" presName="Name0" presStyleCnt="0">
        <dgm:presLayoutVars>
          <dgm:animLvl val="lvl"/>
          <dgm:resizeHandles val="exact"/>
        </dgm:presLayoutVars>
      </dgm:prSet>
      <dgm:spPr/>
    </dgm:pt>
    <dgm:pt modelId="{0B7D1FB2-1FE2-4B99-A5C9-14D4770F7A45}" type="pres">
      <dgm:prSet presAssocID="{B0081586-5C8E-49F7-9232-D018ADF1BA8D}" presName="compositeNode" presStyleCnt="0">
        <dgm:presLayoutVars>
          <dgm:bulletEnabled val="1"/>
        </dgm:presLayoutVars>
      </dgm:prSet>
      <dgm:spPr/>
    </dgm:pt>
    <dgm:pt modelId="{F3D1FB10-165A-46D2-8867-2575AB732EED}" type="pres">
      <dgm:prSet presAssocID="{B0081586-5C8E-49F7-9232-D018ADF1BA8D}" presName="bgRect" presStyleLbl="alignNode1" presStyleIdx="0" presStyleCnt="3"/>
      <dgm:spPr/>
    </dgm:pt>
    <dgm:pt modelId="{44B3B32D-88C5-40C5-B8A8-1B92DFD95C58}" type="pres">
      <dgm:prSet presAssocID="{448B9257-A6B7-4C26-9608-3B4D3E81B70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467CF01-D674-410B-8D87-A5AAA9F11F20}" type="pres">
      <dgm:prSet presAssocID="{B0081586-5C8E-49F7-9232-D018ADF1BA8D}" presName="nodeRect" presStyleLbl="alignNode1" presStyleIdx="0" presStyleCnt="3">
        <dgm:presLayoutVars>
          <dgm:bulletEnabled val="1"/>
        </dgm:presLayoutVars>
      </dgm:prSet>
      <dgm:spPr/>
    </dgm:pt>
    <dgm:pt modelId="{161BF1DC-AF49-4625-9E12-6E2E883BD819}" type="pres">
      <dgm:prSet presAssocID="{448B9257-A6B7-4C26-9608-3B4D3E81B70F}" presName="sibTrans" presStyleCnt="0"/>
      <dgm:spPr/>
    </dgm:pt>
    <dgm:pt modelId="{BF404EFB-CCF1-43CE-8050-ECD65E75E264}" type="pres">
      <dgm:prSet presAssocID="{FD01993C-92D9-4B3B-AD6A-65DAD30C8E56}" presName="compositeNode" presStyleCnt="0">
        <dgm:presLayoutVars>
          <dgm:bulletEnabled val="1"/>
        </dgm:presLayoutVars>
      </dgm:prSet>
      <dgm:spPr/>
    </dgm:pt>
    <dgm:pt modelId="{3DC71E8C-16FD-4F2B-BC55-35EF3503F6BA}" type="pres">
      <dgm:prSet presAssocID="{FD01993C-92D9-4B3B-AD6A-65DAD30C8E56}" presName="bgRect" presStyleLbl="alignNode1" presStyleIdx="1" presStyleCnt="3"/>
      <dgm:spPr/>
    </dgm:pt>
    <dgm:pt modelId="{1ADDE0A0-0C99-4688-BB5C-F3616D004BBA}" type="pres">
      <dgm:prSet presAssocID="{A2E2E7AA-D81D-43FF-B53B-F399F13E0F0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9C38DF9-FEC4-467B-AD95-68053198292F}" type="pres">
      <dgm:prSet presAssocID="{FD01993C-92D9-4B3B-AD6A-65DAD30C8E56}" presName="nodeRect" presStyleLbl="alignNode1" presStyleIdx="1" presStyleCnt="3">
        <dgm:presLayoutVars>
          <dgm:bulletEnabled val="1"/>
        </dgm:presLayoutVars>
      </dgm:prSet>
      <dgm:spPr/>
    </dgm:pt>
    <dgm:pt modelId="{F3B716AB-7E99-4C21-BDE5-82757E0B757D}" type="pres">
      <dgm:prSet presAssocID="{A2E2E7AA-D81D-43FF-B53B-F399F13E0F0C}" presName="sibTrans" presStyleCnt="0"/>
      <dgm:spPr/>
    </dgm:pt>
    <dgm:pt modelId="{7225531B-BB7A-42FE-86B1-8E53B20F4787}" type="pres">
      <dgm:prSet presAssocID="{1FA6BECA-F36C-40A9-84DD-3C1CAFDD265B}" presName="compositeNode" presStyleCnt="0">
        <dgm:presLayoutVars>
          <dgm:bulletEnabled val="1"/>
        </dgm:presLayoutVars>
      </dgm:prSet>
      <dgm:spPr/>
    </dgm:pt>
    <dgm:pt modelId="{25AE2C32-C356-4EF6-8ED8-BBF8A4F448AD}" type="pres">
      <dgm:prSet presAssocID="{1FA6BECA-F36C-40A9-84DD-3C1CAFDD265B}" presName="bgRect" presStyleLbl="alignNode1" presStyleIdx="2" presStyleCnt="3"/>
      <dgm:spPr/>
    </dgm:pt>
    <dgm:pt modelId="{94CACE19-5729-4095-9578-9E677DF1B2FC}" type="pres">
      <dgm:prSet presAssocID="{C826A264-9923-4875-B2F7-BAC7A369402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DDB65F6-4FD2-4199-BC5E-7854B7DC88A7}" type="pres">
      <dgm:prSet presAssocID="{1FA6BECA-F36C-40A9-84DD-3C1CAFDD265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591FD02-7A38-4EC1-A819-30D836F4D695}" type="presOf" srcId="{448B9257-A6B7-4C26-9608-3B4D3E81B70F}" destId="{44B3B32D-88C5-40C5-B8A8-1B92DFD95C58}" srcOrd="0" destOrd="0" presId="urn:microsoft.com/office/officeart/2016/7/layout/LinearBlockProcessNumbered"/>
    <dgm:cxn modelId="{B1190E0E-E034-4889-B1DA-53A008685334}" type="presOf" srcId="{C60D6A79-4D97-444F-B164-4605F32B6982}" destId="{E35A7C41-0D02-48E0-877E-1885F188AC9D}" srcOrd="0" destOrd="0" presId="urn:microsoft.com/office/officeart/2016/7/layout/LinearBlockProcessNumbered"/>
    <dgm:cxn modelId="{22505B78-60FD-461E-854D-764751302370}" type="presOf" srcId="{B0081586-5C8E-49F7-9232-D018ADF1BA8D}" destId="{E467CF01-D674-410B-8D87-A5AAA9F11F20}" srcOrd="1" destOrd="0" presId="urn:microsoft.com/office/officeart/2016/7/layout/LinearBlockProcessNumbered"/>
    <dgm:cxn modelId="{9B5AA87B-389B-4304-A674-C166C79D9044}" type="presOf" srcId="{FD01993C-92D9-4B3B-AD6A-65DAD30C8E56}" destId="{3DC71E8C-16FD-4F2B-BC55-35EF3503F6BA}" srcOrd="0" destOrd="0" presId="urn:microsoft.com/office/officeart/2016/7/layout/LinearBlockProcessNumbered"/>
    <dgm:cxn modelId="{A7D5A483-B760-4208-84DB-785C86AC474A}" type="presOf" srcId="{A2E2E7AA-D81D-43FF-B53B-F399F13E0F0C}" destId="{1ADDE0A0-0C99-4688-BB5C-F3616D004BBA}" srcOrd="0" destOrd="0" presId="urn:microsoft.com/office/officeart/2016/7/layout/LinearBlockProcessNumbered"/>
    <dgm:cxn modelId="{60FEF98D-8331-449B-B707-CFF79AFA90D0}" srcId="{C60D6A79-4D97-444F-B164-4605F32B6982}" destId="{1FA6BECA-F36C-40A9-84DD-3C1CAFDD265B}" srcOrd="2" destOrd="0" parTransId="{10E6F757-F1F9-4A3F-AEC7-C51FF3F539FE}" sibTransId="{C826A264-9923-4875-B2F7-BAC7A3694020}"/>
    <dgm:cxn modelId="{A2790897-D864-4638-8318-D55625FC26C4}" type="presOf" srcId="{1FA6BECA-F36C-40A9-84DD-3C1CAFDD265B}" destId="{0DDB65F6-4FD2-4199-BC5E-7854B7DC88A7}" srcOrd="1" destOrd="0" presId="urn:microsoft.com/office/officeart/2016/7/layout/LinearBlockProcessNumbered"/>
    <dgm:cxn modelId="{2FF873BC-20C4-4B06-827B-C7C1A8009440}" srcId="{C60D6A79-4D97-444F-B164-4605F32B6982}" destId="{B0081586-5C8E-49F7-9232-D018ADF1BA8D}" srcOrd="0" destOrd="0" parTransId="{05849A83-6AE3-4974-897B-66C1E8A64F15}" sibTransId="{448B9257-A6B7-4C26-9608-3B4D3E81B70F}"/>
    <dgm:cxn modelId="{BDA0E5C5-319B-42D9-9203-4EF445ED501D}" type="presOf" srcId="{C826A264-9923-4875-B2F7-BAC7A3694020}" destId="{94CACE19-5729-4095-9578-9E677DF1B2FC}" srcOrd="0" destOrd="0" presId="urn:microsoft.com/office/officeart/2016/7/layout/LinearBlockProcessNumbered"/>
    <dgm:cxn modelId="{006205DF-0E9F-42B9-8CF0-A239953AF936}" type="presOf" srcId="{1FA6BECA-F36C-40A9-84DD-3C1CAFDD265B}" destId="{25AE2C32-C356-4EF6-8ED8-BBF8A4F448AD}" srcOrd="0" destOrd="0" presId="urn:microsoft.com/office/officeart/2016/7/layout/LinearBlockProcessNumbered"/>
    <dgm:cxn modelId="{10445CE1-6B3F-40DF-B278-7FE69670E68F}" type="presOf" srcId="{FD01993C-92D9-4B3B-AD6A-65DAD30C8E56}" destId="{49C38DF9-FEC4-467B-AD95-68053198292F}" srcOrd="1" destOrd="0" presId="urn:microsoft.com/office/officeart/2016/7/layout/LinearBlockProcessNumbered"/>
    <dgm:cxn modelId="{D8AB90F3-ADF0-4B07-B24C-FAE7F08F4273}" srcId="{C60D6A79-4D97-444F-B164-4605F32B6982}" destId="{FD01993C-92D9-4B3B-AD6A-65DAD30C8E56}" srcOrd="1" destOrd="0" parTransId="{04967145-CEC9-4F06-800D-4A44A563D841}" sibTransId="{A2E2E7AA-D81D-43FF-B53B-F399F13E0F0C}"/>
    <dgm:cxn modelId="{6FE4C7F6-2E32-4884-9401-4E5263155660}" type="presOf" srcId="{B0081586-5C8E-49F7-9232-D018ADF1BA8D}" destId="{F3D1FB10-165A-46D2-8867-2575AB732EED}" srcOrd="0" destOrd="0" presId="urn:microsoft.com/office/officeart/2016/7/layout/LinearBlockProcessNumbered"/>
    <dgm:cxn modelId="{26CB61D6-6722-40CD-AAE6-065F8594DD32}" type="presParOf" srcId="{E35A7C41-0D02-48E0-877E-1885F188AC9D}" destId="{0B7D1FB2-1FE2-4B99-A5C9-14D4770F7A45}" srcOrd="0" destOrd="0" presId="urn:microsoft.com/office/officeart/2016/7/layout/LinearBlockProcessNumbered"/>
    <dgm:cxn modelId="{3D90B41E-6C42-4BD6-AC6D-98C4B9D6E6CD}" type="presParOf" srcId="{0B7D1FB2-1FE2-4B99-A5C9-14D4770F7A45}" destId="{F3D1FB10-165A-46D2-8867-2575AB732EED}" srcOrd="0" destOrd="0" presId="urn:microsoft.com/office/officeart/2016/7/layout/LinearBlockProcessNumbered"/>
    <dgm:cxn modelId="{FA0347FC-C41B-4658-A0CE-1E3F7DBE3815}" type="presParOf" srcId="{0B7D1FB2-1FE2-4B99-A5C9-14D4770F7A45}" destId="{44B3B32D-88C5-40C5-B8A8-1B92DFD95C58}" srcOrd="1" destOrd="0" presId="urn:microsoft.com/office/officeart/2016/7/layout/LinearBlockProcessNumbered"/>
    <dgm:cxn modelId="{80772C2F-78D6-43FF-9A2A-EFCC05C36D96}" type="presParOf" srcId="{0B7D1FB2-1FE2-4B99-A5C9-14D4770F7A45}" destId="{E467CF01-D674-410B-8D87-A5AAA9F11F20}" srcOrd="2" destOrd="0" presId="urn:microsoft.com/office/officeart/2016/7/layout/LinearBlockProcessNumbered"/>
    <dgm:cxn modelId="{8ABC1E05-3AE7-43DE-95C1-7956B5C09990}" type="presParOf" srcId="{E35A7C41-0D02-48E0-877E-1885F188AC9D}" destId="{161BF1DC-AF49-4625-9E12-6E2E883BD819}" srcOrd="1" destOrd="0" presId="urn:microsoft.com/office/officeart/2016/7/layout/LinearBlockProcessNumbered"/>
    <dgm:cxn modelId="{CB48D722-FB4D-48F9-A268-670B425D6A8B}" type="presParOf" srcId="{E35A7C41-0D02-48E0-877E-1885F188AC9D}" destId="{BF404EFB-CCF1-43CE-8050-ECD65E75E264}" srcOrd="2" destOrd="0" presId="urn:microsoft.com/office/officeart/2016/7/layout/LinearBlockProcessNumbered"/>
    <dgm:cxn modelId="{16A89484-5A8E-44A9-9632-CD3091B845DA}" type="presParOf" srcId="{BF404EFB-CCF1-43CE-8050-ECD65E75E264}" destId="{3DC71E8C-16FD-4F2B-BC55-35EF3503F6BA}" srcOrd="0" destOrd="0" presId="urn:microsoft.com/office/officeart/2016/7/layout/LinearBlockProcessNumbered"/>
    <dgm:cxn modelId="{AD1C3280-3596-4055-910C-C035136DC0E9}" type="presParOf" srcId="{BF404EFB-CCF1-43CE-8050-ECD65E75E264}" destId="{1ADDE0A0-0C99-4688-BB5C-F3616D004BBA}" srcOrd="1" destOrd="0" presId="urn:microsoft.com/office/officeart/2016/7/layout/LinearBlockProcessNumbered"/>
    <dgm:cxn modelId="{E50D8405-5F6F-4747-8FCD-37B2E63B7ED5}" type="presParOf" srcId="{BF404EFB-CCF1-43CE-8050-ECD65E75E264}" destId="{49C38DF9-FEC4-467B-AD95-68053198292F}" srcOrd="2" destOrd="0" presId="urn:microsoft.com/office/officeart/2016/7/layout/LinearBlockProcessNumbered"/>
    <dgm:cxn modelId="{48EB9BD2-2215-4944-AF2C-814ED22F1C5F}" type="presParOf" srcId="{E35A7C41-0D02-48E0-877E-1885F188AC9D}" destId="{F3B716AB-7E99-4C21-BDE5-82757E0B757D}" srcOrd="3" destOrd="0" presId="urn:microsoft.com/office/officeart/2016/7/layout/LinearBlockProcessNumbered"/>
    <dgm:cxn modelId="{B17751DC-C799-40F4-B7C8-7074AD2CE145}" type="presParOf" srcId="{E35A7C41-0D02-48E0-877E-1885F188AC9D}" destId="{7225531B-BB7A-42FE-86B1-8E53B20F4787}" srcOrd="4" destOrd="0" presId="urn:microsoft.com/office/officeart/2016/7/layout/LinearBlockProcessNumbered"/>
    <dgm:cxn modelId="{A1FA72ED-96D7-4D77-9511-A5F242C67DC6}" type="presParOf" srcId="{7225531B-BB7A-42FE-86B1-8E53B20F4787}" destId="{25AE2C32-C356-4EF6-8ED8-BBF8A4F448AD}" srcOrd="0" destOrd="0" presId="urn:microsoft.com/office/officeart/2016/7/layout/LinearBlockProcessNumbered"/>
    <dgm:cxn modelId="{B44B6C49-EC14-4792-A5BE-13C351E778B7}" type="presParOf" srcId="{7225531B-BB7A-42FE-86B1-8E53B20F4787}" destId="{94CACE19-5729-4095-9578-9E677DF1B2FC}" srcOrd="1" destOrd="0" presId="urn:microsoft.com/office/officeart/2016/7/layout/LinearBlockProcessNumbered"/>
    <dgm:cxn modelId="{18D811C4-6F8E-476B-B584-5734BBA41FEC}" type="presParOf" srcId="{7225531B-BB7A-42FE-86B1-8E53B20F4787}" destId="{0DDB65F6-4FD2-4199-BC5E-7854B7DC88A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1FB10-165A-46D2-8867-2575AB732EED}">
      <dsp:nvSpPr>
        <dsp:cNvPr id="0" name=""/>
        <dsp:cNvSpPr/>
      </dsp:nvSpPr>
      <dsp:spPr>
        <a:xfrm>
          <a:off x="845" y="0"/>
          <a:ext cx="3423642" cy="37337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0" rIns="33818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Recognise that Laravel uses the Inversion of Control principle </a:t>
          </a:r>
          <a:endParaRPr lang="en-US" sz="2600" kern="1200" dirty="0"/>
        </a:p>
      </dsp:txBody>
      <dsp:txXfrm>
        <a:off x="845" y="1493519"/>
        <a:ext cx="3423642" cy="2240279"/>
      </dsp:txXfrm>
    </dsp:sp>
    <dsp:sp modelId="{44B3B32D-88C5-40C5-B8A8-1B92DFD95C58}">
      <dsp:nvSpPr>
        <dsp:cNvPr id="0" name=""/>
        <dsp:cNvSpPr/>
      </dsp:nvSpPr>
      <dsp:spPr>
        <a:xfrm>
          <a:off x="845" y="0"/>
          <a:ext cx="3423642" cy="14935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165100" rIns="33818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45" y="0"/>
        <a:ext cx="3423642" cy="1493519"/>
      </dsp:txXfrm>
    </dsp:sp>
    <dsp:sp modelId="{3DC71E8C-16FD-4F2B-BC55-35EF3503F6BA}">
      <dsp:nvSpPr>
        <dsp:cNvPr id="0" name=""/>
        <dsp:cNvSpPr/>
      </dsp:nvSpPr>
      <dsp:spPr>
        <a:xfrm>
          <a:off x="3698378" y="0"/>
          <a:ext cx="3423642" cy="3733799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0" rIns="33818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Have a basic understanding of the middleware pipeline </a:t>
          </a:r>
          <a:endParaRPr lang="en-US" sz="2600" kern="1200" dirty="0"/>
        </a:p>
      </dsp:txBody>
      <dsp:txXfrm>
        <a:off x="3698378" y="1493519"/>
        <a:ext cx="3423642" cy="2240279"/>
      </dsp:txXfrm>
    </dsp:sp>
    <dsp:sp modelId="{1ADDE0A0-0C99-4688-BB5C-F3616D004BBA}">
      <dsp:nvSpPr>
        <dsp:cNvPr id="0" name=""/>
        <dsp:cNvSpPr/>
      </dsp:nvSpPr>
      <dsp:spPr>
        <a:xfrm>
          <a:off x="3698378" y="0"/>
          <a:ext cx="3423642" cy="14935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165100" rIns="33818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98378" y="0"/>
        <a:ext cx="3423642" cy="1493519"/>
      </dsp:txXfrm>
    </dsp:sp>
    <dsp:sp modelId="{25AE2C32-C356-4EF6-8ED8-BBF8A4F448AD}">
      <dsp:nvSpPr>
        <dsp:cNvPr id="0" name=""/>
        <dsp:cNvSpPr/>
      </dsp:nvSpPr>
      <dsp:spPr>
        <a:xfrm>
          <a:off x="7395912" y="0"/>
          <a:ext cx="3423642" cy="373379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0" rIns="33818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Understand how routing works within Laravel</a:t>
          </a:r>
          <a:endParaRPr lang="en-US" sz="2600" kern="1200"/>
        </a:p>
      </dsp:txBody>
      <dsp:txXfrm>
        <a:off x="7395912" y="1493519"/>
        <a:ext cx="3423642" cy="2240279"/>
      </dsp:txXfrm>
    </dsp:sp>
    <dsp:sp modelId="{94CACE19-5729-4095-9578-9E677DF1B2FC}">
      <dsp:nvSpPr>
        <dsp:cNvPr id="0" name=""/>
        <dsp:cNvSpPr/>
      </dsp:nvSpPr>
      <dsp:spPr>
        <a:xfrm>
          <a:off x="7395912" y="0"/>
          <a:ext cx="3423642" cy="14935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165100" rIns="33818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95912" y="0"/>
        <a:ext cx="3423642" cy="1493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C707-BDA9-C391-108A-D325EBD28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36CC4-96ED-E167-99C0-27C0CC6D3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FB57C-5084-2730-0717-F81F2E01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4F7-345D-4FFF-BFC9-43A6E7026B3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DBFC1-B203-A31A-951C-C3B52C1D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BE496-3B22-0401-3A65-471D7455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BF31-AE1C-4278-AB18-1857DB8DB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59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89C9-DEC4-8BA7-D89E-E977C0C7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8B875-BED9-10B1-08EC-19920BBE0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B291-4F9C-1A56-EEE2-A8D5F653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4F7-345D-4FFF-BFC9-43A6E7026B3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8AE3-C4D6-5793-0B6A-26B4AC87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698AC-E039-8191-A503-6F953A10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BF31-AE1C-4278-AB18-1857DB8DB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53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54E56-071C-FAA8-7157-BD8C6405C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675B2-5669-B0FA-7D22-2C2C32E56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66E17-3522-45BD-9772-0E7EFC95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4F7-345D-4FFF-BFC9-43A6E7026B3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D577-1B9B-5A2C-475A-B5970C77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BF72-AABD-65BB-842E-150A65C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BF31-AE1C-4278-AB18-1857DB8DB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507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9D8B-F7A3-44AF-B955-A947D626D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51A88-780C-4997-97F8-6398BC1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03F81-A642-455A-9978-FEB47526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152-7B0C-4D4B-9ACA-CB3CF03540B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F3FC-4BD5-4CC3-B855-2C102D26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D0E7-DC38-4CC1-9CF8-83AB94B0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D950-93A5-416D-B414-468A0FF90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4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1E94-9432-4AB1-BCE0-592C29B9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586E-A7E2-4490-8A10-A87ED089F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B331-4364-4FCD-B10F-9E8AD491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152-7B0C-4D4B-9ACA-CB3CF03540B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8A8CD-D7E8-4A81-9831-766D9560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09E5D-7772-4533-80A9-8683415A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D950-93A5-416D-B414-468A0FF90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707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836D-DD0A-4E79-94DA-6AECAD71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BC2E5-73B1-4528-86E3-E6C318F1C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EB293-2143-4B90-B9D9-C87748A1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152-7B0C-4D4B-9ACA-CB3CF03540B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B9039-0B97-43F7-A5B4-2A381A04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02F97-68CC-4B54-9A3C-9E1A25F3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D950-93A5-416D-B414-468A0FF90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08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9CD5-3185-4376-AA61-C6CE4248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B3EA-27C4-463B-8A6C-8B0F700DA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7F55E-A2F2-4BCA-85EC-C51E1ED4D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05556-CD90-45E6-BE57-D799C0BF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152-7B0C-4D4B-9ACA-CB3CF03540B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EC8B8-0B65-451C-A720-44F16DFB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05A62-31C7-4FAF-8697-A325F959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D950-93A5-416D-B414-468A0FF90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441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7AAD-1FFD-4649-AD07-472C8CA4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5694A-0711-485B-B48E-67506F42C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8D2AA-F366-4E35-A0FC-BCEFC56CB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71FBF-47F9-4341-88D1-A60633759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295D5-5386-4D35-A30A-5B6866FDB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96D05-338B-4322-B787-8DE2D498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152-7B0C-4D4B-9ACA-CB3CF03540B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934F5-3895-4577-8F72-1F5C6F5F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CE62C-7B4B-4F0A-8569-0D2DC04D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D950-93A5-416D-B414-468A0FF90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366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0B4F-01B2-4905-9CCA-D5ACAB05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17AAC-670D-4C40-8D97-0C4FE6F5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152-7B0C-4D4B-9ACA-CB3CF03540B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FA3B0-8152-4D95-9123-7643C5C0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07036-E637-42AA-AE57-7A4412BE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D950-93A5-416D-B414-468A0FF90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738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57DBC-FB99-42FD-8FC0-300A2A9A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152-7B0C-4D4B-9ACA-CB3CF03540B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06EA9-66D0-4DC3-B650-E2AE1DA5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3B05D-D81C-4793-9835-0C4319D3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D950-93A5-416D-B414-468A0FF90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844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A9CB-2AEF-4123-97D9-EC22459A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EBAE-41E0-4728-887B-80A4DB4B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9E389-D4AD-465F-A39D-5E80ADA1C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6D8A5-17E1-41FA-91D2-8A11C451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152-7B0C-4D4B-9ACA-CB3CF03540B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A3CC2-8B87-4A55-ACCB-3F5BE45C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4A7FB-5E40-43B6-9CC5-1AAF489B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D950-93A5-416D-B414-468A0FF90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1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8C39-56A2-DEC0-C047-55C067BA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C0C6F-A3A3-2BBA-062A-733F18B1C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ABBD6-9519-4B46-75E5-7BAE3FA4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4F7-345D-4FFF-BFC9-43A6E7026B3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3923-AAAF-A8D3-253D-61FFDCEA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1524E-019D-E493-993B-789B2922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BF31-AE1C-4278-AB18-1857DB8DB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574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8117-90EF-494C-A054-4BA6D968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395D7-16E8-4CF7-874E-19B790BE0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9E135-04E5-4001-86F0-C9C495516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D717A-A072-472E-A083-EB3C05CC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152-7B0C-4D4B-9ACA-CB3CF03540B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2613A-16CD-4BC2-B83A-EF51534E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547BF-2571-4556-B02A-AA07D898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D950-93A5-416D-B414-468A0FF90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5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49AB-9880-42B0-AD36-99951297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32FCB-6E5C-401D-A2DC-F356A61F6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4131-539B-41E7-94F3-A4B2CA0E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152-7B0C-4D4B-9ACA-CB3CF03540B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B5D72-D469-4056-B446-A9B12007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608F0-D73A-443A-845D-E1F7A341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D950-93A5-416D-B414-468A0FF90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997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A2DA0-789F-4DB0-9A3C-75187E457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2C92C-16A1-4D74-836B-F6C9453EE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2C41E-1D38-43F7-BCB0-3BD4A130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A152-7B0C-4D4B-9ACA-CB3CF03540B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99551-B673-404A-991A-D89550D3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4A7E-C31D-4EB6-9CB0-9BEA2473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D950-93A5-416D-B414-468A0FF90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1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A7C7-8D93-75E7-0080-B0FA61E4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7529D-7C15-D639-A41A-F4F67562B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BB255-791F-E346-9235-B2FD3212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4F7-345D-4FFF-BFC9-43A6E7026B3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33162-5AAA-CF7C-DE50-4A8D79B6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42A8B-F0F9-9503-4AE9-806DBC71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BF31-AE1C-4278-AB18-1857DB8DB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1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174F-A8A7-F477-509B-3678BC95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DC976-F780-16A5-5FEA-E90BCCE19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40EBC-69D0-4C7E-874D-F51B75216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33CB9-1CAC-74F4-2042-A50971F8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4F7-345D-4FFF-BFC9-43A6E7026B3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A4192-0E2B-598F-2E6F-ABFF4CC4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E8CFE-2F87-0FC2-7A6F-BEE028D8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BF31-AE1C-4278-AB18-1857DB8DB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18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9E30-3719-9F9A-C5AA-745C58AA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43BE8-5813-BEC1-CD5A-D52A94DD8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81BB2-A2F6-07B1-90B4-AF17D1FF3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A97C6-41E4-B7B0-5CA3-4A0C2038F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36376-1D9C-6FE4-9F29-F430AF952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279BC-3110-35FF-371A-DDA58D6F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4F7-345D-4FFF-BFC9-43A6E7026B3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61E90-BE55-FF80-FDC8-83AAE49D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6EA5D-0DDC-D0DD-8259-5D85B196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BF31-AE1C-4278-AB18-1857DB8DB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61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CE23-B884-3820-3B0E-E52987EA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E52B4-8E8E-640B-1149-B7379F7E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4F7-345D-4FFF-BFC9-43A6E7026B3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17692-E501-0F52-D209-079F33E2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5FF35-7268-8FEB-92FB-C3EBBCC4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BF31-AE1C-4278-AB18-1857DB8DB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84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2EB1D-A8F4-BC4C-141A-A627714E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4F7-345D-4FFF-BFC9-43A6E7026B3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9F847-BF27-550B-3D4C-C956DA3F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2C41C-96DF-5BA4-484E-A92B5530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BF31-AE1C-4278-AB18-1857DB8DB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73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2D43-6CE1-B478-AB75-AD02DBFD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98595-90BD-918F-AD20-95A70199B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91DFB-0A31-9FC9-25FB-75DD6AF70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6E7ED-6C36-9E5E-0930-9C20F6BD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4F7-345D-4FFF-BFC9-43A6E7026B3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A7747-4EFB-7CA4-5E22-95BE499F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62681-84BA-4135-AA4D-EB9D8277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BF31-AE1C-4278-AB18-1857DB8DB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2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4F51-3CD1-826A-706C-2A8F3B6F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AF3B5-025B-1DFC-5B90-467602A99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3FB84-6F1E-CC2A-94F1-018A3E5E7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76438-AFB9-31B6-21CC-244E7181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4F7-345D-4FFF-BFC9-43A6E7026B3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23270-6AD0-C50B-9305-2EA73B8D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49A05-C2E6-00FF-BBA2-BFB2CDE6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BF31-AE1C-4278-AB18-1857DB8DB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04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53CF5-BC4A-165D-2557-5D6FCF0D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6A082-53C5-3FEB-F93B-A3508BB03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246B7-0B21-0D45-A795-625689422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D4F7-345D-4FFF-BFC9-43A6E7026B3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CA30B-B67F-8C88-93CD-9CE1CD81A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4EBA1-EF66-5A54-39C9-273E0AD2A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0BF31-AE1C-4278-AB18-1857DB8DB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0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034E5-1194-4B4F-BE4C-E6F9C77C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880C-8B14-4F3E-ACA1-897842624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1B2F-DEB3-43F9-A181-5FC55A96B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A152-7B0C-4D4B-9ACA-CB3CF03540B6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8CF38-0FFF-4558-A173-4F31ADE4F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6B825-A635-4212-A6FF-DD6ADFD52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D950-93A5-416D-B414-468A0FF90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80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9.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FDC84F-68E4-4B20-AB41-39CA7AE3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GB" sz="4000"/>
              <a:t>By the end of this lecture you will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8881D32-F900-4D98-B4AF-9354D14105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34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D4B4B7C-4E69-40ED-8DCB-E944101E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The Middleware Pipeline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484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5CE638-CD09-4036-92EC-DD384418D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56991" y="2196548"/>
            <a:ext cx="6778487" cy="20673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ABD48F-C916-4DE2-B5EF-54902756E264}"/>
              </a:ext>
            </a:extLst>
          </p:cNvPr>
          <p:cNvSpPr/>
          <p:nvPr/>
        </p:nvSpPr>
        <p:spPr>
          <a:xfrm>
            <a:off x="655982" y="2435087"/>
            <a:ext cx="2256183" cy="1520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URI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Data</a:t>
            </a: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649C984C-59FE-4510-A9E3-A7E63F6AFF50}"/>
              </a:ext>
            </a:extLst>
          </p:cNvPr>
          <p:cNvSpPr/>
          <p:nvPr/>
        </p:nvSpPr>
        <p:spPr>
          <a:xfrm>
            <a:off x="3965713" y="2514600"/>
            <a:ext cx="2017643" cy="144117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4FBF0C84-7F63-414A-932B-BE46ACA127CF}"/>
              </a:ext>
            </a:extLst>
          </p:cNvPr>
          <p:cNvSpPr/>
          <p:nvPr/>
        </p:nvSpPr>
        <p:spPr>
          <a:xfrm>
            <a:off x="6180482" y="2514600"/>
            <a:ext cx="2017643" cy="144117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Authentication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46C1FF7C-1D85-4F2A-9683-C002D7727F6F}"/>
              </a:ext>
            </a:extLst>
          </p:cNvPr>
          <p:cNvSpPr/>
          <p:nvPr/>
        </p:nvSpPr>
        <p:spPr>
          <a:xfrm>
            <a:off x="8395251" y="2514600"/>
            <a:ext cx="2017643" cy="144117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CA3A980-3270-400E-8B4F-F7A6B581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1799" y="3061251"/>
            <a:ext cx="725557" cy="337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CEF58C-093D-44CA-87A6-60A8C8F13376}"/>
              </a:ext>
            </a:extLst>
          </p:cNvPr>
          <p:cNvSpPr/>
          <p:nvPr/>
        </p:nvSpPr>
        <p:spPr>
          <a:xfrm>
            <a:off x="655981" y="301487"/>
            <a:ext cx="2256183" cy="1520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7E49B5F3-130B-45E6-BFB8-3C2ADCA78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52967" y="694082"/>
            <a:ext cx="8324026" cy="7354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218F2E5F-7C4F-4C81-B7BE-6EEB41258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43400" y="1073425"/>
            <a:ext cx="586409" cy="184867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4FC19DEC-F8B5-4050-BC58-3847AD2C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73907" y="1088334"/>
            <a:ext cx="586409" cy="184867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1BFC755A-A638-45C1-8415-9DE635278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88676" y="1103243"/>
            <a:ext cx="586409" cy="184867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35CE03B-6B05-4D1A-9A31-BCDE46379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95114" y="3062907"/>
            <a:ext cx="457200" cy="337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BB19A4-B3BF-4B2D-85CC-FEFAF3053FD6}"/>
              </a:ext>
            </a:extLst>
          </p:cNvPr>
          <p:cNvSpPr/>
          <p:nvPr/>
        </p:nvSpPr>
        <p:spPr>
          <a:xfrm>
            <a:off x="3756991" y="4403036"/>
            <a:ext cx="6778487" cy="54830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Middleware Pipeline (the above are just examples)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ADF9E2-BCB6-470A-AC43-0B9104090652}"/>
              </a:ext>
            </a:extLst>
          </p:cNvPr>
          <p:cNvSpPr txBox="1"/>
          <p:nvPr/>
        </p:nvSpPr>
        <p:spPr>
          <a:xfrm>
            <a:off x="944217" y="5416826"/>
            <a:ext cx="9959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request enters the middleware pipeline and is passed along until one of the middleware packages creates a response.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a request gets all the way through the pipeline with no request generated an error is sent to the user.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27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5CE638-CD09-4036-92EC-DD384418D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56991" y="2196548"/>
            <a:ext cx="6778487" cy="20673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ABD48F-C916-4DE2-B5EF-54902756E264}"/>
              </a:ext>
            </a:extLst>
          </p:cNvPr>
          <p:cNvSpPr/>
          <p:nvPr/>
        </p:nvSpPr>
        <p:spPr>
          <a:xfrm>
            <a:off x="655982" y="2435087"/>
            <a:ext cx="2256183" cy="1520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‘/admin/secret’</a:t>
            </a: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649C984C-59FE-4510-A9E3-A7E63F6AFF50}"/>
              </a:ext>
            </a:extLst>
          </p:cNvPr>
          <p:cNvSpPr/>
          <p:nvPr/>
        </p:nvSpPr>
        <p:spPr>
          <a:xfrm>
            <a:off x="3965713" y="2514600"/>
            <a:ext cx="2017643" cy="1441174"/>
          </a:xfrm>
          <a:prstGeom prst="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4FBF0C84-7F63-414A-932B-BE46ACA127CF}"/>
              </a:ext>
            </a:extLst>
          </p:cNvPr>
          <p:cNvSpPr/>
          <p:nvPr/>
        </p:nvSpPr>
        <p:spPr>
          <a:xfrm>
            <a:off x="6180482" y="2514600"/>
            <a:ext cx="2017643" cy="1441174"/>
          </a:xfrm>
          <a:prstGeom prst="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Authentication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46C1FF7C-1D85-4F2A-9683-C002D7727F6F}"/>
              </a:ext>
            </a:extLst>
          </p:cNvPr>
          <p:cNvSpPr/>
          <p:nvPr/>
        </p:nvSpPr>
        <p:spPr>
          <a:xfrm>
            <a:off x="8395251" y="2514600"/>
            <a:ext cx="2017643" cy="144117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CA3A980-3270-400E-8B4F-F7A6B581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1799" y="3061251"/>
            <a:ext cx="725557" cy="3379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CEF58C-093D-44CA-87A6-60A8C8F13376}"/>
              </a:ext>
            </a:extLst>
          </p:cNvPr>
          <p:cNvSpPr/>
          <p:nvPr/>
        </p:nvSpPr>
        <p:spPr>
          <a:xfrm>
            <a:off x="655981" y="301487"/>
            <a:ext cx="2256183" cy="1520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‘Access Denied’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7E49B5F3-130B-45E6-BFB8-3C2ADCA78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52967" y="694082"/>
            <a:ext cx="4107349" cy="73549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4FC19DEC-F8B5-4050-BC58-3847AD2C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73907" y="1088334"/>
            <a:ext cx="586409" cy="1848679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BB19A4-B3BF-4B2D-85CC-FEFAF3053FD6}"/>
              </a:ext>
            </a:extLst>
          </p:cNvPr>
          <p:cNvSpPr/>
          <p:nvPr/>
        </p:nvSpPr>
        <p:spPr>
          <a:xfrm>
            <a:off x="3756991" y="4403036"/>
            <a:ext cx="6778487" cy="54830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Middleware Pipeline (the above are just examples)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ADF9E2-BCB6-470A-AC43-0B9104090652}"/>
              </a:ext>
            </a:extLst>
          </p:cNvPr>
          <p:cNvSpPr txBox="1"/>
          <p:nvPr/>
        </p:nvSpPr>
        <p:spPr>
          <a:xfrm>
            <a:off x="944217" y="5416826"/>
            <a:ext cx="9959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example, if you request a URI you are not authorized for your request will get as far as authentication then a ‘Access Denied’ response will be created and sent back to you.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…or it might pass the request on to a ‘login’ controller which gives a ‘please login’ type response.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97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460D47-75CD-497D-BC88-FA41997D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009592-A5E6-4C28-98E1-2066732D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D59619-E7E2-49E5-B842-23F79868B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0E474-BC1B-4020-8F1C-5DB17CF64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42F920-DCEA-4ABC-9B60-FF131AB6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676401"/>
            <a:ext cx="6781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47897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244F62-AE14-468A-B218-8E3214ED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19656"/>
            <a:ext cx="10515600" cy="790832"/>
          </a:xfrm>
        </p:spPr>
        <p:txBody>
          <a:bodyPr/>
          <a:lstStyle/>
          <a:p>
            <a:r>
              <a:rPr lang="en-US" dirty="0"/>
              <a:t>Laravel Routing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1FC4F7-F50F-4245-A06F-CAD5AF9B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52" y="843221"/>
            <a:ext cx="11885495" cy="18916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key method for a browser to communicate with your application is through routes</a:t>
            </a:r>
          </a:p>
          <a:p>
            <a:r>
              <a:rPr lang="en-US" dirty="0"/>
              <a:t>Each path we want to exist in our web application can be thought of as a route. We must tell Laravel what to do for each route.</a:t>
            </a:r>
          </a:p>
          <a:p>
            <a:r>
              <a:rPr lang="en-US" dirty="0"/>
              <a:t>These are defined in the routes folder of a Laravel project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0AAA-B989-47D2-8FC4-4AAC610D9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1"/>
          <a:stretch/>
        </p:blipFill>
        <p:spPr>
          <a:xfrm>
            <a:off x="1485899" y="2743538"/>
            <a:ext cx="9220200" cy="398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D796EC-5ACE-4BC0-AB21-FAB699EB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620" y="2378973"/>
            <a:ext cx="6786760" cy="210005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8991E7F-134F-4211-887B-33784F77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826" y="377687"/>
            <a:ext cx="3232904" cy="2822713"/>
            <a:chOff x="844826" y="377687"/>
            <a:chExt cx="3232904" cy="28227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AFE014-B392-4253-A36B-068223028CD3}"/>
                </a:ext>
              </a:extLst>
            </p:cNvPr>
            <p:cNvSpPr/>
            <p:nvPr/>
          </p:nvSpPr>
          <p:spPr>
            <a:xfrm>
              <a:off x="2990335" y="2706130"/>
              <a:ext cx="1087395" cy="49427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D1712B-A349-4E68-B000-14E2A4DA9F38}"/>
                </a:ext>
              </a:extLst>
            </p:cNvPr>
            <p:cNvCxnSpPr>
              <a:cxnSpLocks/>
              <a:stCxn id="7" idx="0"/>
              <a:endCxn id="23" idx="2"/>
            </p:cNvCxnSpPr>
            <p:nvPr/>
          </p:nvCxnSpPr>
          <p:spPr>
            <a:xfrm flipH="1" flipV="1">
              <a:off x="1808921" y="1578016"/>
              <a:ext cx="1725112" cy="112811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21B3EB-070B-460D-8E8F-F5F0931095D9}"/>
                </a:ext>
              </a:extLst>
            </p:cNvPr>
            <p:cNvSpPr txBox="1"/>
            <p:nvPr/>
          </p:nvSpPr>
          <p:spPr>
            <a:xfrm>
              <a:off x="844826" y="377687"/>
              <a:ext cx="19281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PHP class which has all the route related methods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C486ED-0ED1-4217-BFC8-8FD4AFC9A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41716" y="251544"/>
            <a:ext cx="1928190" cy="2948856"/>
            <a:chOff x="3841716" y="251544"/>
            <a:chExt cx="1928190" cy="29488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3CBD0C-B181-48BB-8F96-F57051FB2D98}"/>
                </a:ext>
              </a:extLst>
            </p:cNvPr>
            <p:cNvSpPr/>
            <p:nvPr/>
          </p:nvSpPr>
          <p:spPr>
            <a:xfrm>
              <a:off x="4365445" y="2706130"/>
              <a:ext cx="733329" cy="49427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FA9B335-092C-49BB-A25C-292641B0F76B}"/>
                </a:ext>
              </a:extLst>
            </p:cNvPr>
            <p:cNvCxnSpPr>
              <a:cxnSpLocks/>
              <a:stCxn id="9" idx="0"/>
              <a:endCxn id="24" idx="2"/>
            </p:cNvCxnSpPr>
            <p:nvPr/>
          </p:nvCxnSpPr>
          <p:spPr>
            <a:xfrm flipV="1">
              <a:off x="4732110" y="897875"/>
              <a:ext cx="73701" cy="180825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8F7626-BE5C-4681-95CE-2099E51C7EAC}"/>
                </a:ext>
              </a:extLst>
            </p:cNvPr>
            <p:cNvSpPr txBox="1"/>
            <p:nvPr/>
          </p:nvSpPr>
          <p:spPr>
            <a:xfrm>
              <a:off x="3841716" y="251544"/>
              <a:ext cx="1928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HTTP verb for this route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5B1BE9-C943-4A0E-95A1-FCC818137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077730" y="2699504"/>
            <a:ext cx="1928190" cy="3306787"/>
            <a:chOff x="4077730" y="2699504"/>
            <a:chExt cx="1928190" cy="33067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878AF0-5BCE-4CD8-9FD4-751EF6C44B61}"/>
                </a:ext>
              </a:extLst>
            </p:cNvPr>
            <p:cNvSpPr/>
            <p:nvPr/>
          </p:nvSpPr>
          <p:spPr>
            <a:xfrm>
              <a:off x="5173039" y="2699504"/>
              <a:ext cx="733329" cy="49427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671BC6-B428-4171-95C4-435255D51501}"/>
                </a:ext>
              </a:extLst>
            </p:cNvPr>
            <p:cNvCxnSpPr>
              <a:cxnSpLocks/>
              <a:stCxn id="25" idx="0"/>
              <a:endCxn id="10" idx="2"/>
            </p:cNvCxnSpPr>
            <p:nvPr/>
          </p:nvCxnSpPr>
          <p:spPr>
            <a:xfrm flipV="1">
              <a:off x="5041825" y="3193774"/>
              <a:ext cx="497879" cy="244318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84FC7C-8918-46B7-8AFF-7BBB3B135ED0}"/>
                </a:ext>
              </a:extLst>
            </p:cNvPr>
            <p:cNvSpPr txBox="1"/>
            <p:nvPr/>
          </p:nvSpPr>
          <p:spPr>
            <a:xfrm>
              <a:off x="4077730" y="5636959"/>
              <a:ext cx="1928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route or path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E75524-226E-438A-988F-F6377E981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94083" y="589176"/>
            <a:ext cx="3516446" cy="2611224"/>
            <a:chOff x="6194083" y="589176"/>
            <a:chExt cx="3516446" cy="26112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AE3132-45AC-45A8-B846-5458E22711B2}"/>
                </a:ext>
              </a:extLst>
            </p:cNvPr>
            <p:cNvSpPr/>
            <p:nvPr/>
          </p:nvSpPr>
          <p:spPr>
            <a:xfrm>
              <a:off x="6194083" y="2706130"/>
              <a:ext cx="1677708" cy="49427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0FCEB9-F734-4688-A7EC-B798ABA076DB}"/>
                </a:ext>
              </a:extLst>
            </p:cNvPr>
            <p:cNvCxnSpPr>
              <a:cxnSpLocks/>
              <a:stCxn id="11" idx="0"/>
              <a:endCxn id="26" idx="1"/>
            </p:cNvCxnSpPr>
            <p:nvPr/>
          </p:nvCxnSpPr>
          <p:spPr>
            <a:xfrm flipV="1">
              <a:off x="7032937" y="1189341"/>
              <a:ext cx="749402" cy="151678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C0AA3F-9E06-4835-A1E6-55CE04A0A02C}"/>
                </a:ext>
              </a:extLst>
            </p:cNvPr>
            <p:cNvSpPr txBox="1"/>
            <p:nvPr/>
          </p:nvSpPr>
          <p:spPr>
            <a:xfrm>
              <a:off x="7782339" y="589176"/>
              <a:ext cx="19281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function to be called when a user navigates to this route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93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C5DBA-5FA7-4053-B5B8-EB579749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31" y="1143000"/>
            <a:ext cx="10097088" cy="450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7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DB154D-B2EA-4793-887A-53751D61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06982"/>
            <a:ext cx="10905066" cy="38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5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E314AA-F645-466E-8C47-8F707BAFD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31" y="1322994"/>
            <a:ext cx="8111138" cy="1564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43A9B5-20E2-44B7-8E05-3420F3D08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640" y="3254892"/>
            <a:ext cx="6232720" cy="1761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4FFDC1-B137-4ED1-A22E-CC8BEC2F9982}"/>
              </a:ext>
            </a:extLst>
          </p:cNvPr>
          <p:cNvSpPr txBox="1"/>
          <p:nvPr/>
        </p:nvSpPr>
        <p:spPr>
          <a:xfrm>
            <a:off x="1411357" y="496957"/>
            <a:ext cx="9591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can create routes which accept parameters as well…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3C896-B819-4363-99C4-41B63AC9585A}"/>
              </a:ext>
            </a:extLst>
          </p:cNvPr>
          <p:cNvSpPr txBox="1"/>
          <p:nvPr/>
        </p:nvSpPr>
        <p:spPr>
          <a:xfrm>
            <a:off x="1300370" y="5181785"/>
            <a:ext cx="9591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 parameters are required, to make them optional we need to do more work…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73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A81C92-FFDD-4723-A5C4-1FFE5ADAE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94" y="216568"/>
            <a:ext cx="9713785" cy="66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2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6D41-D58C-0C97-FE73-E7B017A0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start: last lecture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F42F-66B7-E080-241D-E300074E8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Follow the documentation </a:t>
            </a:r>
            <a:r>
              <a:rPr lang="en-GB" dirty="0">
                <a:hlinkClick r:id="rId2"/>
              </a:rPr>
              <a:t>https://laravel.com/docs/9.x</a:t>
            </a:r>
            <a:r>
              <a:rPr lang="en-GB" dirty="0"/>
              <a:t> </a:t>
            </a:r>
          </a:p>
          <a:p>
            <a:r>
              <a:rPr lang="en-GB" dirty="0"/>
              <a:t>Install </a:t>
            </a:r>
            <a:r>
              <a:rPr lang="en-GB" b="1" dirty="0"/>
              <a:t>Docker Desktop</a:t>
            </a:r>
          </a:p>
          <a:p>
            <a:r>
              <a:rPr lang="en-GB" dirty="0"/>
              <a:t>Install </a:t>
            </a:r>
            <a:r>
              <a:rPr lang="en-GB" b="1" dirty="0"/>
              <a:t>WSL2 and a Linux Distro </a:t>
            </a:r>
            <a:r>
              <a:rPr lang="en-GB" dirty="0"/>
              <a:t>if working on Windows</a:t>
            </a:r>
          </a:p>
          <a:p>
            <a:r>
              <a:rPr lang="en-GB" dirty="0"/>
              <a:t>Install </a:t>
            </a:r>
            <a:r>
              <a:rPr lang="en-GB" b="1" dirty="0"/>
              <a:t>Visual Studio Code</a:t>
            </a:r>
          </a:p>
          <a:p>
            <a:r>
              <a:rPr lang="en-GB" dirty="0"/>
              <a:t>Install </a:t>
            </a:r>
            <a:r>
              <a:rPr lang="en-GB" b="1" dirty="0"/>
              <a:t>Laravel </a:t>
            </a:r>
          </a:p>
          <a:p>
            <a:r>
              <a:rPr lang="en-GB" dirty="0"/>
              <a:t>Create a </a:t>
            </a:r>
            <a:r>
              <a:rPr lang="en-GB" b="1" dirty="0"/>
              <a:t>GitHub</a:t>
            </a:r>
            <a:r>
              <a:rPr lang="en-GB" dirty="0"/>
              <a:t> account and upload your branch to </a:t>
            </a:r>
            <a:r>
              <a:rPr lang="en-GB" dirty="0" err="1"/>
              <a:t>github</a:t>
            </a:r>
            <a:r>
              <a:rPr lang="en-GB" dirty="0"/>
              <a:t> – </a:t>
            </a:r>
            <a:r>
              <a:rPr lang="en-GB" b="1" dirty="0">
                <a:solidFill>
                  <a:schemeClr val="accent6"/>
                </a:solidFill>
              </a:rPr>
              <a:t>video on Canvas</a:t>
            </a:r>
          </a:p>
          <a:p>
            <a:r>
              <a:rPr lang="en-GB" b="1" dirty="0"/>
              <a:t>Start Sail </a:t>
            </a:r>
            <a:r>
              <a:rPr lang="en-GB" dirty="0"/>
              <a:t>– Open a browser and check it is working!</a:t>
            </a:r>
          </a:p>
          <a:p>
            <a:r>
              <a:rPr lang="en-GB" dirty="0"/>
              <a:t>(also you probably want to make a </a:t>
            </a:r>
            <a:r>
              <a:rPr lang="en-GB" b="1" dirty="0"/>
              <a:t>sail alias </a:t>
            </a:r>
            <a:r>
              <a:rPr lang="en-GB" dirty="0"/>
              <a:t>in your Ubuntu distro)</a:t>
            </a:r>
          </a:p>
        </p:txBody>
      </p:sp>
    </p:spTree>
    <p:extLst>
      <p:ext uri="{BB962C8B-B14F-4D97-AF65-F5344CB8AC3E}">
        <p14:creationId xmlns:p14="http://schemas.microsoft.com/office/powerpoint/2010/main" val="3043922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4AA7-B099-43A3-A34C-7D96EA22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Artisan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6464-3333-47C4-8ABA-D6DEF08F1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Artisan is a tool Laravel provides to do lots of useful testing and scaffolding</a:t>
            </a:r>
          </a:p>
          <a:p>
            <a:r>
              <a:rPr lang="en-GB" dirty="0"/>
              <a:t>It is literally a PHP file in your Laravel project directory – so you can see how it works</a:t>
            </a:r>
          </a:p>
          <a:p>
            <a:r>
              <a:rPr lang="en-GB" dirty="0"/>
              <a:t>To run this in your sail docker run ./vendor/bin/sail artisan &lt;arguments&gt;</a:t>
            </a:r>
          </a:p>
          <a:p>
            <a:r>
              <a:rPr lang="en-GB" dirty="0"/>
              <a:t>For example type ./vendor/bin/sail artisan list to see all the commands available</a:t>
            </a:r>
          </a:p>
          <a:p>
            <a:r>
              <a:rPr lang="en-GB" dirty="0"/>
              <a:t>This needs to be done in your Laravel project folder!</a:t>
            </a:r>
          </a:p>
          <a:p>
            <a:r>
              <a:rPr lang="en-GB" dirty="0"/>
              <a:t>In all my notes and all the documentation the sail command won’t be included, you need to remember to add that.</a:t>
            </a:r>
          </a:p>
        </p:txBody>
      </p:sp>
    </p:spTree>
    <p:extLst>
      <p:ext uri="{BB962C8B-B14F-4D97-AF65-F5344CB8AC3E}">
        <p14:creationId xmlns:p14="http://schemas.microsoft.com/office/powerpoint/2010/main" val="346747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B9F2-14ED-4EAB-9CFB-EC1AD8AA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Artisan to List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C12D-ACE5-4E78-84EC-8774CD64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artisan </a:t>
            </a:r>
            <a:r>
              <a:rPr lang="en-GB" dirty="0" err="1"/>
              <a:t>route:list</a:t>
            </a:r>
            <a:r>
              <a:rPr lang="en-GB" dirty="0"/>
              <a:t> will list all the routes defined in your web app. A really good way to check things are defined correctly!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E2D36-51A9-47B9-B3F7-45DF85568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7467"/>
            <a:ext cx="12192000" cy="217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5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6669-E97F-4AE9-9D02-DFBC658F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start: Docker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F6D1-9F75-4C31-7853-351A5111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Starting the app</a:t>
            </a:r>
          </a:p>
          <a:p>
            <a:pPr lvl="1"/>
            <a:r>
              <a:rPr lang="en-GB" dirty="0"/>
              <a:t>Start Docker</a:t>
            </a:r>
          </a:p>
          <a:p>
            <a:pPr lvl="1"/>
            <a:r>
              <a:rPr lang="en-GB" dirty="0"/>
              <a:t>Check docker’s settings </a:t>
            </a:r>
          </a:p>
          <a:p>
            <a:pPr lvl="1"/>
            <a:r>
              <a:rPr lang="en-GB" dirty="0"/>
              <a:t>Start Sail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ABEF1-C9BC-41B3-0442-D73EBE73F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067" y="1690688"/>
            <a:ext cx="6641202" cy="470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2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6669-E97F-4AE9-9D02-DFBC658F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start: Sail alias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25A0B-DB7C-C336-979F-1450DC37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85" y="1690688"/>
            <a:ext cx="4947141" cy="5004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A017DB-F7DE-CCB6-B352-5AAD299E7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982" y="1690688"/>
            <a:ext cx="6444059" cy="38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7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007781-1AEE-4FE2-8527-FF7B46F12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7F342F-8F86-41FC-A9DE-865B16F5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A5174A-CE0B-42D0-8DA3-4E995C092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E35DE37-E5F4-4D1E-8AE0-8A7D46F3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1F14EC-A28F-4E23-B0B1-84A683B2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676401"/>
            <a:ext cx="6781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Inversion of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4C313-6A76-4556-AA80-1763810E6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3429000"/>
            <a:ext cx="6781800" cy="1752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solidFill>
                  <a:schemeClr val="tx1">
                    <a:alpha val="55000"/>
                  </a:schemeClr>
                </a:solidFill>
                <a:latin typeface="+mn-lt"/>
                <a:ea typeface="+mn-ea"/>
                <a:cs typeface="+mn-cs"/>
              </a:rPr>
              <a:t>An important concept to understand when working with frameworks (in any area)</a:t>
            </a:r>
          </a:p>
        </p:txBody>
      </p:sp>
    </p:spTree>
    <p:extLst>
      <p:ext uri="{BB962C8B-B14F-4D97-AF65-F5344CB8AC3E}">
        <p14:creationId xmlns:p14="http://schemas.microsoft.com/office/powerpoint/2010/main" val="47662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928F-09EA-43DE-8CC9-2D7846B0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773" y="588397"/>
            <a:ext cx="4793974" cy="5669279"/>
          </a:xfrm>
        </p:spPr>
        <p:txBody>
          <a:bodyPr/>
          <a:lstStyle/>
          <a:p>
            <a:r>
              <a:rPr lang="en-GB" dirty="0"/>
              <a:t>When you aren’t using a framework most of the work done by the application is code you have written</a:t>
            </a:r>
          </a:p>
          <a:p>
            <a:r>
              <a:rPr lang="en-GB" dirty="0"/>
              <a:t>You might need to use some libraries to do specific things like render something on the screen</a:t>
            </a:r>
          </a:p>
          <a:p>
            <a:r>
              <a:rPr lang="en-GB" dirty="0"/>
              <a:t>Your code is controlling the flow of the application, asks the library to do a job then takes back control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01648C-93EC-44F1-907C-1F8404340134}"/>
              </a:ext>
            </a:extLst>
          </p:cNvPr>
          <p:cNvSpPr/>
          <p:nvPr/>
        </p:nvSpPr>
        <p:spPr>
          <a:xfrm>
            <a:off x="1359673" y="1594237"/>
            <a:ext cx="3291840" cy="155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EC39C0-6056-48C2-ACF8-B6CB1B55BEF0}"/>
              </a:ext>
            </a:extLst>
          </p:cNvPr>
          <p:cNvSpPr/>
          <p:nvPr/>
        </p:nvSpPr>
        <p:spPr>
          <a:xfrm>
            <a:off x="1359673" y="3264010"/>
            <a:ext cx="1423283" cy="1558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0AF4E8-C0E2-4E8A-97E3-FD20C267EF95}"/>
              </a:ext>
            </a:extLst>
          </p:cNvPr>
          <p:cNvSpPr/>
          <p:nvPr/>
        </p:nvSpPr>
        <p:spPr>
          <a:xfrm>
            <a:off x="3150042" y="3264010"/>
            <a:ext cx="1501472" cy="1558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66AD05-ED1A-4BE1-860F-A0128F0E1A65}"/>
              </a:ext>
            </a:extLst>
          </p:cNvPr>
          <p:cNvCxnSpPr>
            <a:cxnSpLocks/>
          </p:cNvCxnSpPr>
          <p:nvPr/>
        </p:nvCxnSpPr>
        <p:spPr>
          <a:xfrm flipH="1" flipV="1">
            <a:off x="1809253" y="2949933"/>
            <a:ext cx="281941" cy="60430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A9DC8C-B34C-41BC-BB6A-B2EE9588704A}"/>
              </a:ext>
            </a:extLst>
          </p:cNvPr>
          <p:cNvCxnSpPr>
            <a:cxnSpLocks/>
          </p:cNvCxnSpPr>
          <p:nvPr/>
        </p:nvCxnSpPr>
        <p:spPr>
          <a:xfrm flipH="1">
            <a:off x="2190915" y="2949934"/>
            <a:ext cx="281941" cy="6043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D9B65D-DAAD-49E1-9F7B-9A37DB71F50C}"/>
              </a:ext>
            </a:extLst>
          </p:cNvPr>
          <p:cNvCxnSpPr>
            <a:cxnSpLocks/>
          </p:cNvCxnSpPr>
          <p:nvPr/>
        </p:nvCxnSpPr>
        <p:spPr>
          <a:xfrm flipH="1" flipV="1">
            <a:off x="3580240" y="2949932"/>
            <a:ext cx="281941" cy="60430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B72D60-AA78-4478-B476-76D3AA6E6338}"/>
              </a:ext>
            </a:extLst>
          </p:cNvPr>
          <p:cNvCxnSpPr>
            <a:cxnSpLocks/>
          </p:cNvCxnSpPr>
          <p:nvPr/>
        </p:nvCxnSpPr>
        <p:spPr>
          <a:xfrm flipH="1">
            <a:off x="3961902" y="2949933"/>
            <a:ext cx="281941" cy="6043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1419-0798-48B4-92AD-9A047AED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070" y="796413"/>
            <a:ext cx="5749413" cy="5714847"/>
          </a:xfrm>
        </p:spPr>
        <p:txBody>
          <a:bodyPr/>
          <a:lstStyle/>
          <a:p>
            <a:r>
              <a:rPr lang="en-GB" dirty="0"/>
              <a:t>When you use a framework, it is the framework which is doing most of the work</a:t>
            </a:r>
          </a:p>
          <a:p>
            <a:r>
              <a:rPr lang="en-GB" dirty="0"/>
              <a:t>The framework allows you to write code which slots in somewhere </a:t>
            </a:r>
          </a:p>
          <a:p>
            <a:r>
              <a:rPr lang="en-GB" dirty="0"/>
              <a:t>The framework controls the flow of the application, asks your code to do something, then takes back control</a:t>
            </a:r>
          </a:p>
          <a:p>
            <a:r>
              <a:rPr lang="en-GB" dirty="0"/>
              <a:t>This is </a:t>
            </a:r>
            <a:r>
              <a:rPr lang="en-GB" i="1" dirty="0"/>
              <a:t>Inversion of Control</a:t>
            </a:r>
          </a:p>
          <a:p>
            <a:r>
              <a:rPr lang="en-GB" dirty="0"/>
              <a:t>Learning a framework is about understanding where your code hooks into it</a:t>
            </a:r>
            <a:r>
              <a:rPr lang="en-GB" i="1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76DCDA-2626-439B-8655-52093B6729A9}"/>
              </a:ext>
            </a:extLst>
          </p:cNvPr>
          <p:cNvSpPr/>
          <p:nvPr/>
        </p:nvSpPr>
        <p:spPr>
          <a:xfrm>
            <a:off x="1290847" y="3305050"/>
            <a:ext cx="3291840" cy="155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EB7D5-9215-4194-A461-E4E137E14C72}"/>
              </a:ext>
            </a:extLst>
          </p:cNvPr>
          <p:cNvSpPr/>
          <p:nvPr/>
        </p:nvSpPr>
        <p:spPr>
          <a:xfrm>
            <a:off x="1290847" y="1397290"/>
            <a:ext cx="3291840" cy="1558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Framework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3F815D-EB37-4F77-8594-6B374608BFBD}"/>
              </a:ext>
            </a:extLst>
          </p:cNvPr>
          <p:cNvCxnSpPr>
            <a:cxnSpLocks/>
          </p:cNvCxnSpPr>
          <p:nvPr/>
        </p:nvCxnSpPr>
        <p:spPr>
          <a:xfrm flipH="1" flipV="1">
            <a:off x="2595833" y="2872518"/>
            <a:ext cx="281941" cy="60430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304D58-974F-490A-ADB8-29A68F5B1528}"/>
              </a:ext>
            </a:extLst>
          </p:cNvPr>
          <p:cNvCxnSpPr>
            <a:cxnSpLocks/>
          </p:cNvCxnSpPr>
          <p:nvPr/>
        </p:nvCxnSpPr>
        <p:spPr>
          <a:xfrm flipH="1">
            <a:off x="2977495" y="2872519"/>
            <a:ext cx="281941" cy="6043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1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97FC-AFF7-4B3A-810B-C9F5F9F5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Request Lifecycle in 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B6C7-BA01-4CD0-92F5-C46A8699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Laravel is an excellent framework to learn with because every project has the uncompiled framework in it which you can just look at</a:t>
            </a:r>
          </a:p>
          <a:p>
            <a:r>
              <a:rPr lang="en-GB" dirty="0"/>
              <a:t>Nothing happens magically, nothing is hidden in </a:t>
            </a:r>
            <a:r>
              <a:rPr lang="en-GB" dirty="0" err="1"/>
              <a:t>dlls</a:t>
            </a:r>
            <a:r>
              <a:rPr lang="en-GB" dirty="0"/>
              <a:t>, if you want to understand how something works you just look at it.</a:t>
            </a:r>
          </a:p>
          <a:p>
            <a:r>
              <a:rPr lang="en-GB" dirty="0"/>
              <a:t>Also the documentation is incredible!</a:t>
            </a:r>
          </a:p>
          <a:p>
            <a:r>
              <a:rPr lang="en-GB" dirty="0"/>
              <a:t>Lets look at the request </a:t>
            </a:r>
            <a:r>
              <a:rPr lang="en-GB" dirty="0" err="1"/>
              <a:t>lifecyle</a:t>
            </a:r>
            <a:r>
              <a:rPr lang="en-GB" dirty="0"/>
              <a:t> – how an HTTP request is processed by an application to create an HTTP response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69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380A-D947-4A5C-A5B6-9B4092039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933450"/>
          </a:xfrm>
        </p:spPr>
        <p:txBody>
          <a:bodyPr>
            <a:normAutofit/>
          </a:bodyPr>
          <a:lstStyle/>
          <a:p>
            <a:r>
              <a:rPr lang="en-GB" dirty="0"/>
              <a:t>The entry point to the application is </a:t>
            </a:r>
            <a:r>
              <a:rPr lang="en-GB" dirty="0" err="1"/>
              <a:t>index.php</a:t>
            </a:r>
            <a:r>
              <a:rPr lang="en-GB" dirty="0"/>
              <a:t> in the public folder – lets look at the end of the 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11723-8E84-453D-A4F0-BBCBC424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7" y="1400175"/>
            <a:ext cx="7343775" cy="4838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CA0AA3-21D5-4F4E-90B4-6F9C06FDDBA5}"/>
              </a:ext>
            </a:extLst>
          </p:cNvPr>
          <p:cNvSpPr txBox="1"/>
          <p:nvPr/>
        </p:nvSpPr>
        <p:spPr>
          <a:xfrm>
            <a:off x="638175" y="5119420"/>
            <a:ext cx="2924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Crucially the kernel defines a list of middleware we call the middleware pipeline.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B34726-9AF5-4C7E-837F-80A904F1F1EB}"/>
              </a:ext>
            </a:extLst>
          </p:cNvPr>
          <p:cNvGrpSpPr/>
          <p:nvPr/>
        </p:nvGrpSpPr>
        <p:grpSpPr>
          <a:xfrm>
            <a:off x="638175" y="1266825"/>
            <a:ext cx="4219575" cy="2600325"/>
            <a:chOff x="638175" y="1266825"/>
            <a:chExt cx="4219575" cy="26003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085E28-2FA2-4D58-AF2D-E6CA889152D0}"/>
                </a:ext>
              </a:extLst>
            </p:cNvPr>
            <p:cNvSpPr txBox="1"/>
            <p:nvPr/>
          </p:nvSpPr>
          <p:spPr>
            <a:xfrm>
              <a:off x="638175" y="1266825"/>
              <a:ext cx="29241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Creates an instance of the Laravel application – an object called $app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C449AD0-8879-4D22-9ACC-3BD00B22D326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3562350" y="1774657"/>
              <a:ext cx="1295400" cy="20924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AC0DBAA-8A1B-444A-812A-C69AB4C2565C}"/>
              </a:ext>
            </a:extLst>
          </p:cNvPr>
          <p:cNvGrpSpPr/>
          <p:nvPr/>
        </p:nvGrpSpPr>
        <p:grpSpPr>
          <a:xfrm>
            <a:off x="638175" y="2577569"/>
            <a:ext cx="4219575" cy="3086856"/>
            <a:chOff x="638175" y="2577569"/>
            <a:chExt cx="4219575" cy="308685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34F002-E223-487C-97DE-3733EE90ECED}"/>
                </a:ext>
              </a:extLst>
            </p:cNvPr>
            <p:cNvSpPr txBox="1"/>
            <p:nvPr/>
          </p:nvSpPr>
          <p:spPr>
            <a:xfrm>
              <a:off x="638175" y="2577569"/>
              <a:ext cx="292417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incoming request is sent into the kernel which can be thought of a black box which defines your entire application. The kernel then outputs a response.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9C36A0-02AB-4ABE-8FAC-3AD6A1AF7E68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3562350" y="3700954"/>
              <a:ext cx="1295400" cy="19634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44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837</Words>
  <Application>Microsoft Office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1_Office Theme</vt:lpstr>
      <vt:lpstr>By the end of this lecture you will</vt:lpstr>
      <vt:lpstr>Before we start: last lecture checklist</vt:lpstr>
      <vt:lpstr>Before we start: Docker settings</vt:lpstr>
      <vt:lpstr>Before we start: Sail alias</vt:lpstr>
      <vt:lpstr>Inversion of Control</vt:lpstr>
      <vt:lpstr>PowerPoint Presentation</vt:lpstr>
      <vt:lpstr>PowerPoint Presentation</vt:lpstr>
      <vt:lpstr>The Request Lifecycle in Laravel</vt:lpstr>
      <vt:lpstr>PowerPoint Presentation</vt:lpstr>
      <vt:lpstr>The Middleware Pipeline</vt:lpstr>
      <vt:lpstr>PowerPoint Presentation</vt:lpstr>
      <vt:lpstr>PowerPoint Presentation</vt:lpstr>
      <vt:lpstr>Routing</vt:lpstr>
      <vt:lpstr>Laravel Routing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Artisan</vt:lpstr>
      <vt:lpstr>Using Artisan to List Routes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the end of this lecture you will</dc:title>
  <dc:creator>Sean Walton</dc:creator>
  <cp:lastModifiedBy>Arina Buzdalova</cp:lastModifiedBy>
  <cp:revision>3</cp:revision>
  <dcterms:created xsi:type="dcterms:W3CDTF">2022-08-24T12:51:04Z</dcterms:created>
  <dcterms:modified xsi:type="dcterms:W3CDTF">2023-02-13T12:34:17Z</dcterms:modified>
</cp:coreProperties>
</file>