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70" r:id="rId4"/>
    <p:sldId id="273" r:id="rId5"/>
    <p:sldId id="259" r:id="rId6"/>
    <p:sldId id="260" r:id="rId7"/>
    <p:sldId id="261" r:id="rId8"/>
    <p:sldId id="267" r:id="rId9"/>
    <p:sldId id="262" r:id="rId10"/>
    <p:sldId id="263" r:id="rId11"/>
    <p:sldId id="268" r:id="rId12"/>
    <p:sldId id="264" r:id="rId13"/>
    <p:sldId id="271" r:id="rId14"/>
    <p:sldId id="272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F2BBBD-ECB8-4832-ABFB-884C4B94F629}">
          <p14:sldIdLst>
            <p14:sldId id="257"/>
            <p14:sldId id="258"/>
            <p14:sldId id="270"/>
            <p14:sldId id="273"/>
            <p14:sldId id="259"/>
            <p14:sldId id="260"/>
            <p14:sldId id="261"/>
            <p14:sldId id="267"/>
            <p14:sldId id="262"/>
            <p14:sldId id="263"/>
            <p14:sldId id="268"/>
            <p14:sldId id="264"/>
            <p14:sldId id="271"/>
            <p14:sldId id="272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harv Verma" initials="AV" lastIdx="0" clrIdx="0">
    <p:extLst>
      <p:ext uri="{19B8F6BF-5375-455C-9EA6-DF929625EA0E}">
        <p15:presenceInfo xmlns:p15="http://schemas.microsoft.com/office/powerpoint/2012/main" userId="a280ca6b69975f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85825-83C0-4E5A-97BB-DD5BD25844AC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FC99D-F3D0-47DF-8B1A-FE58521DC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592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369" y="441768"/>
            <a:ext cx="8596668" cy="1320800"/>
          </a:xfrm>
        </p:spPr>
        <p:txBody>
          <a:bodyPr>
            <a:noAutofit/>
          </a:bodyPr>
          <a:lstStyle/>
          <a:p>
            <a:r>
              <a:rPr lang="en-IN" sz="9600" dirty="0" smtClean="0"/>
              <a:t>INTRODUCTION TO DATA SCIENCE</a:t>
            </a:r>
            <a:endParaRPr lang="en-IN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4743" y="5144946"/>
            <a:ext cx="3677643" cy="151566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 smtClean="0"/>
              <a:t>PRESENTED BY:</a:t>
            </a:r>
          </a:p>
          <a:p>
            <a:pPr marL="400050" indent="-400050">
              <a:buAutoNum type="romanUcParenR"/>
            </a:pPr>
            <a:r>
              <a:rPr lang="en-IN" dirty="0" smtClean="0"/>
              <a:t>ABHIJEET MURTHY – PES1201700139</a:t>
            </a:r>
          </a:p>
          <a:p>
            <a:pPr marL="400050" indent="-400050">
              <a:buAutoNum type="romanUcParenR"/>
            </a:pPr>
            <a:r>
              <a:rPr lang="en-IN" dirty="0" smtClean="0"/>
              <a:t>ATHARV VERMA-PES1201700026</a:t>
            </a:r>
          </a:p>
          <a:p>
            <a:pPr marL="400050" indent="-400050">
              <a:buAutoNum type="romanUcParenR"/>
            </a:pPr>
            <a:r>
              <a:rPr lang="en-IN" dirty="0" smtClean="0"/>
              <a:t>PRIYANSHU GUPTA – PES1201700110</a:t>
            </a:r>
          </a:p>
          <a:p>
            <a:pPr marL="400050" indent="-400050">
              <a:buAutoNum type="romanUcParenR"/>
            </a:pPr>
            <a:endParaRPr lang="en-IN" dirty="0" smtClean="0"/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56060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23" y="93967"/>
            <a:ext cx="10934155" cy="43830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523" y="4612511"/>
            <a:ext cx="11534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PROBLEM ENCOUNTERED BEFORE CAN BE PROPERLY HANDLED BY USING </a:t>
            </a:r>
          </a:p>
          <a:p>
            <a:r>
              <a:rPr lang="en-IN" dirty="0" smtClean="0"/>
              <a:t>A </a:t>
            </a:r>
            <a:r>
              <a:rPr lang="en-IN" b="1" i="1" dirty="0" smtClean="0">
                <a:solidFill>
                  <a:srgbClr val="FF0000"/>
                </a:solidFill>
              </a:rPr>
              <a:t>COMPARATIVE LINE GRAPH</a:t>
            </a:r>
            <a:endParaRPr lang="en-IN" b="1" i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523" y="5769980"/>
            <a:ext cx="10810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 CAN CLEARLY CONCLUDE THAT THE</a:t>
            </a:r>
            <a:r>
              <a:rPr lang="en-IN" b="1" dirty="0" smtClean="0"/>
              <a:t> </a:t>
            </a:r>
            <a:r>
              <a:rPr lang="en-IN" b="1" u="sng" dirty="0" smtClean="0"/>
              <a:t>CRIME RATES IN UTTAR PRADESH ARE MUCH </a:t>
            </a:r>
          </a:p>
          <a:p>
            <a:r>
              <a:rPr lang="en-IN" b="1" u="sng" dirty="0" smtClean="0"/>
              <a:t>GRATER THAN THAT OF MAHARASHTRA.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1067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381793" cy="49160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1923" y="5347503"/>
            <a:ext cx="7749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GRAPH REPRESENTS THE PERCENT CHANGE IN THE CRIME RATES IN THE STATES OF MAHARASHTRA AND UTTAR PRADESH OVER THE COURSE OF 10 YEARS (2001 TO 2010).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1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8" y="282848"/>
            <a:ext cx="4890614" cy="335356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823" y="3102359"/>
            <a:ext cx="5029856" cy="35129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7986" y="3873693"/>
            <a:ext cx="36170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SINCE THE BOX PLOT DOES NOT CONTAIN ANY </a:t>
            </a:r>
            <a:r>
              <a:rPr lang="en-IN" b="1" i="1" dirty="0" smtClean="0"/>
              <a:t>OUTLIERS </a:t>
            </a:r>
            <a:r>
              <a:rPr lang="en-IN" dirty="0" smtClean="0"/>
              <a:t>THEREFORE THIS IS A </a:t>
            </a:r>
            <a:r>
              <a:rPr lang="en-IN" b="1" i="1" dirty="0" smtClean="0"/>
              <a:t>NORMAL DISTRIBUTION</a:t>
            </a:r>
            <a:r>
              <a:rPr lang="en-IN" dirty="0" smtClean="0"/>
              <a:t> AND HENCE THERE IS NO NEED FOR ANY NORMALIZATION TO BE PERFORMED.</a:t>
            </a:r>
          </a:p>
          <a:p>
            <a:r>
              <a:rPr lang="en-IN" b="1" i="1" dirty="0" smtClean="0"/>
              <a:t>THUS HYPOTHESIS TESTING CAN BE CONDUCTED.</a:t>
            </a:r>
            <a:endParaRPr lang="en-IN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131453" y="486136"/>
            <a:ext cx="444659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u="sng" dirty="0" smtClean="0"/>
              <a:t>HYPOTHESIS TESTING</a:t>
            </a:r>
          </a:p>
          <a:p>
            <a:pPr algn="ctr"/>
            <a:r>
              <a:rPr lang="en-IN" sz="2000" b="1" u="sng" dirty="0" smtClean="0"/>
              <a:t>(FOR MALE VICTIMS)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323118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905" y="39748"/>
            <a:ext cx="4890614" cy="335356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341226" y="3393312"/>
            <a:ext cx="4826643" cy="3321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NULL HYPOTHESIS(H0): mean=236</a:t>
            </a:r>
          </a:p>
          <a:p>
            <a:r>
              <a:rPr lang="en-IN" dirty="0" smtClean="0"/>
              <a:t>ALTERNATE HYPOTHESIS(H1): mean≠236</a:t>
            </a:r>
          </a:p>
          <a:p>
            <a:r>
              <a:rPr lang="en-IN" dirty="0" smtClean="0"/>
              <a:t>P value: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0.006455601293868352</a:t>
            </a:r>
          </a:p>
          <a:p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N" dirty="0" smtClean="0"/>
              <a:t>SINCE THE OBTAINED P VALUE IS LESS THAN </a:t>
            </a:r>
            <a:r>
              <a:rPr lang="el-GR" dirty="0" smtClean="0"/>
              <a:t>α</a:t>
            </a:r>
            <a:r>
              <a:rPr lang="en-IN" dirty="0" smtClean="0"/>
              <a:t>(0.05), IT CAN BE CONCLUDED THAT THE </a:t>
            </a:r>
            <a:r>
              <a:rPr lang="en-IN" b="1" dirty="0" smtClean="0">
                <a:solidFill>
                  <a:srgbClr val="FF0000"/>
                </a:solidFill>
              </a:rPr>
              <a:t>NULL HYPOTHESIS IS REJECTED </a:t>
            </a:r>
            <a:r>
              <a:rPr lang="en-IN" dirty="0" smtClean="0"/>
              <a:t>AND THAT THE</a:t>
            </a:r>
            <a:r>
              <a:rPr lang="en-IN" b="1" dirty="0" smtClean="0">
                <a:solidFill>
                  <a:srgbClr val="FF0000"/>
                </a:solidFill>
              </a:rPr>
              <a:t> ALTERNATE HYPOTHESIS IS PLAUSIBLE.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4063" y="3362445"/>
            <a:ext cx="4826643" cy="3321934"/>
          </a:xfrm>
        </p:spPr>
        <p:txBody>
          <a:bodyPr/>
          <a:lstStyle/>
          <a:p>
            <a:r>
              <a:rPr lang="en-IN" dirty="0" smtClean="0"/>
              <a:t>NULL HYPOTHESIS(H0)</a:t>
            </a:r>
            <a:r>
              <a:rPr lang="en-IN" dirty="0"/>
              <a:t>: mean=37.7</a:t>
            </a:r>
            <a:endParaRPr lang="en-IN" dirty="0" smtClean="0"/>
          </a:p>
          <a:p>
            <a:r>
              <a:rPr lang="en-IN" dirty="0" smtClean="0"/>
              <a:t>ALTERNATE HYPOTHESIS(H1): mean≠37.7</a:t>
            </a:r>
          </a:p>
          <a:p>
            <a:r>
              <a:rPr lang="en-IN" dirty="0" smtClean="0"/>
              <a:t>P value: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0.012096731639840763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N" dirty="0" smtClean="0"/>
              <a:t>SINCE THE OBTAINED P VALUE IS LESS THAN </a:t>
            </a:r>
            <a:r>
              <a:rPr lang="el-GR" dirty="0" smtClean="0"/>
              <a:t>α</a:t>
            </a:r>
            <a:r>
              <a:rPr lang="en-IN" dirty="0" smtClean="0"/>
              <a:t>(0.05), IT CAN BE CONCLUDED THAT THE </a:t>
            </a:r>
            <a:r>
              <a:rPr lang="en-IN" b="1" dirty="0" smtClean="0">
                <a:solidFill>
                  <a:srgbClr val="FF0000"/>
                </a:solidFill>
              </a:rPr>
              <a:t>NULL HYPOTHESIS IS REJECTED </a:t>
            </a:r>
            <a:r>
              <a:rPr lang="en-IN" dirty="0" smtClean="0"/>
              <a:t>AND THAT THE</a:t>
            </a:r>
            <a:r>
              <a:rPr lang="en-IN" b="1" dirty="0" smtClean="0">
                <a:solidFill>
                  <a:srgbClr val="FF0000"/>
                </a:solidFill>
              </a:rPr>
              <a:t> ALTERNATE HYPOTHESIS IS PLAUSIBLE.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092" y="0"/>
            <a:ext cx="4890614" cy="341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8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28" y="305382"/>
            <a:ext cx="4725477" cy="33535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808" y="3430547"/>
            <a:ext cx="4801694" cy="33535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9165" y="4045352"/>
            <a:ext cx="39643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SINCE THE BOX PLOT </a:t>
            </a:r>
            <a:r>
              <a:rPr lang="en-IN" dirty="0" smtClean="0"/>
              <a:t>CONTAINS </a:t>
            </a:r>
            <a:r>
              <a:rPr lang="en-IN" b="1" i="1" dirty="0"/>
              <a:t>OUTLIERS </a:t>
            </a:r>
            <a:r>
              <a:rPr lang="en-IN" dirty="0"/>
              <a:t>THEREFORE THIS IS A </a:t>
            </a:r>
            <a:r>
              <a:rPr lang="en-IN" dirty="0" smtClean="0"/>
              <a:t> </a:t>
            </a:r>
            <a:r>
              <a:rPr lang="en-IN" b="1" i="1" dirty="0" smtClean="0"/>
              <a:t>NOT A</a:t>
            </a:r>
            <a:r>
              <a:rPr lang="en-IN" dirty="0" smtClean="0"/>
              <a:t> </a:t>
            </a:r>
            <a:r>
              <a:rPr lang="en-IN" b="1" i="1" dirty="0" smtClean="0"/>
              <a:t>NORMAL </a:t>
            </a:r>
            <a:r>
              <a:rPr lang="en-IN" b="1" i="1" dirty="0"/>
              <a:t>DISTRIBUTION</a:t>
            </a:r>
            <a:r>
              <a:rPr lang="en-IN" dirty="0"/>
              <a:t> </a:t>
            </a:r>
            <a:r>
              <a:rPr lang="en-IN" dirty="0" smtClean="0"/>
              <a:t>AND </a:t>
            </a:r>
            <a:r>
              <a:rPr lang="en-IN" b="1" i="1" dirty="0" smtClean="0"/>
              <a:t>THUS HYPOTHESIS TESTING CAN BE CONDUCTED ONLY AFTER NORMALIZATION.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677382" y="908613"/>
            <a:ext cx="37038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u="sng" dirty="0"/>
              <a:t>HYPOTHESIS </a:t>
            </a:r>
            <a:r>
              <a:rPr lang="en-IN" sz="4400" b="1" u="sng" dirty="0" smtClean="0"/>
              <a:t>TESTING</a:t>
            </a:r>
            <a:endParaRPr lang="en-IN" sz="4400" b="1" u="sng" dirty="0"/>
          </a:p>
          <a:p>
            <a:pPr algn="ctr"/>
            <a:r>
              <a:rPr lang="en-IN" sz="2000" b="1" u="sng" dirty="0"/>
              <a:t>(FOR </a:t>
            </a:r>
            <a:r>
              <a:rPr lang="en-IN" sz="2000" b="1" u="sng" dirty="0" smtClean="0"/>
              <a:t>FEMALE </a:t>
            </a:r>
            <a:r>
              <a:rPr lang="en-IN" sz="2000" b="1" u="sng" dirty="0"/>
              <a:t>VICTIMS)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592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54592"/>
          </a:xfrm>
        </p:spPr>
        <p:txBody>
          <a:bodyPr>
            <a:noAutofit/>
          </a:bodyPr>
          <a:lstStyle/>
          <a:p>
            <a:pPr algn="ctr"/>
            <a:r>
              <a:rPr lang="en-IN" sz="18000" dirty="0" smtClean="0"/>
              <a:t>THANK YOU</a:t>
            </a:r>
            <a:endParaRPr lang="en-IN" sz="18000" dirty="0"/>
          </a:p>
        </p:txBody>
      </p:sp>
    </p:spTree>
    <p:extLst>
      <p:ext uri="{BB962C8B-B14F-4D97-AF65-F5344CB8AC3E}">
        <p14:creationId xmlns:p14="http://schemas.microsoft.com/office/powerpoint/2010/main" val="387771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4370"/>
            <a:ext cx="8596668" cy="1320800"/>
          </a:xfrm>
        </p:spPr>
        <p:txBody>
          <a:bodyPr/>
          <a:lstStyle/>
          <a:p>
            <a:r>
              <a:rPr lang="en-IN" dirty="0" smtClean="0"/>
              <a:t>DATA SET CHOSEN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78" y="538224"/>
            <a:ext cx="10335977" cy="7135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 smtClean="0">
                <a:solidFill>
                  <a:srgbClr val="FF0000"/>
                </a:solidFill>
              </a:rPr>
              <a:t>MURDER VICTIMS </a:t>
            </a:r>
            <a:r>
              <a:rPr lang="en-IN" sz="3200" dirty="0" smtClean="0"/>
              <a:t>IN </a:t>
            </a:r>
            <a:r>
              <a:rPr lang="en-IN" sz="3200" b="1" i="1" dirty="0" smtClean="0"/>
              <a:t>ALL THE STATES OF INDIA</a:t>
            </a:r>
            <a:r>
              <a:rPr lang="en-IN" sz="3200" i="1" dirty="0" smtClean="0"/>
              <a:t> </a:t>
            </a:r>
            <a:r>
              <a:rPr lang="en-IN" sz="3200" dirty="0" smtClean="0"/>
              <a:t>FROM THE YEAR </a:t>
            </a:r>
            <a:r>
              <a:rPr lang="en-IN" sz="3200" b="1" i="1" dirty="0" smtClean="0"/>
              <a:t>2001 TO 2010: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THIS DATA SET REPRESENTS THE NUMBER OF MALE &amp; FEMALE VICTIMS WHO HAVE BEEN VICTIMS OF THE CRIME FROM THE YEAR 2001 TO 2010.</a:t>
            </a:r>
          </a:p>
          <a:p>
            <a:pPr marL="0" indent="0">
              <a:buNone/>
            </a:pPr>
            <a:r>
              <a:rPr lang="en-IN" sz="2000" dirty="0" smtClean="0"/>
              <a:t>THIS DATA SET WAS RETRIEVED FROM kaggle.com .</a:t>
            </a:r>
          </a:p>
          <a:p>
            <a:pPr marL="0" indent="0">
              <a:buNone/>
            </a:pPr>
            <a:r>
              <a:rPr lang="en-IN" sz="2000" dirty="0" smtClean="0"/>
              <a:t>WE HAVE ANALYSED THE DATASET AND THE RESULTS OF OUR VISUALIZATION AND HYPOTHESIS ARE AS FOLLOWS.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1737984"/>
            <a:ext cx="11273742" cy="263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6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78" y="3233271"/>
            <a:ext cx="6108077" cy="11991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08941" y="53789"/>
            <a:ext cx="589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FF0000"/>
                </a:solidFill>
              </a:rPr>
              <a:t>DATA CLEANING</a:t>
            </a:r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30" y="948335"/>
            <a:ext cx="9590601" cy="17984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1130" y="546231"/>
            <a:ext cx="317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DATASET BEFORE CLEANING :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90578" y="2835156"/>
            <a:ext cx="208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CODE SNIPPET: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30" y="4968774"/>
            <a:ext cx="9788738" cy="169559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0578" y="4542646"/>
            <a:ext cx="344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DATASET AFTER CLEANING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25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31" y="1344994"/>
            <a:ext cx="7486733" cy="52294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7078" y="376177"/>
            <a:ext cx="7517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 smtClean="0"/>
              <a:t>SCATTER PLOT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124006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3" y="676899"/>
            <a:ext cx="10550323" cy="61811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25567" y="159466"/>
            <a:ext cx="6742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A COMPARATIVE CASE STUDY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65324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9" y="462128"/>
            <a:ext cx="10695006" cy="626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8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11" y="92598"/>
            <a:ext cx="8843056" cy="67130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8815" y="743673"/>
            <a:ext cx="2060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IS THE GRAPH COMPARING THE CRIME RATES OF EVERY STATE IN INDIA FOR THE YEAR 2009 AND 2010.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58815" y="3345084"/>
            <a:ext cx="23149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CLEARLY THE TREND  OBSERVED IS NOT UNIFORM SO WE CANNOT CONCLUDE WHICH YEAR WITNESSED MORE CRIMES AS THE NUMBER OF VICTIMS HAVE INCREASED FOR A FEW STATES AND DECREASED FOR A FEW.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55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833" y="181719"/>
            <a:ext cx="4734045" cy="3430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6" y="123844"/>
            <a:ext cx="4643132" cy="34433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5" y="3468029"/>
            <a:ext cx="4875276" cy="34633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833" y="3468029"/>
            <a:ext cx="4869743" cy="345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7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7" y="266703"/>
            <a:ext cx="5043049" cy="35949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756" y="266702"/>
            <a:ext cx="5119266" cy="35949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114" y="4224759"/>
            <a:ext cx="8732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GRAPHS ABOVE REPRESENT TOTAL NUMBER OF MURDER CASES REPORTED IN THE STATES OF MAHARASHTRA AND UTTAR PRADESH OVER THE COURSE OF </a:t>
            </a:r>
          </a:p>
          <a:p>
            <a:r>
              <a:rPr lang="en-IN" b="1" i="1" dirty="0" smtClean="0">
                <a:solidFill>
                  <a:srgbClr val="FF0000"/>
                </a:solidFill>
              </a:rPr>
              <a:t>10 YEARS.</a:t>
            </a:r>
            <a:endParaRPr lang="en-IN" b="1" i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114" y="5243333"/>
            <a:ext cx="9380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IT IS IMPORTANT TO NOTE THAT THE GRAPHS MIGHT LOOK SIMILAR BUT THEY DIFFER GREATLY IN TERMS OF THEIR SCALE OF NUMBER OF SUCH CASES AND THUS IS NOT A PROPER METHOD TO COMPARE CRIME RATES IN BOTH THE STATES.</a:t>
            </a:r>
          </a:p>
        </p:txBody>
      </p:sp>
    </p:spTree>
    <p:extLst>
      <p:ext uri="{BB962C8B-B14F-4D97-AF65-F5344CB8AC3E}">
        <p14:creationId xmlns:p14="http://schemas.microsoft.com/office/powerpoint/2010/main" val="187347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221</TotalTime>
  <Words>447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Trebuchet MS</vt:lpstr>
      <vt:lpstr>Wingdings 3</vt:lpstr>
      <vt:lpstr>Facet</vt:lpstr>
      <vt:lpstr>INTRODUCTION TO DATA SCIENCE</vt:lpstr>
      <vt:lpstr>DATA SET CHOSEN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dc:creator>Atharv Verma</dc:creator>
  <cp:lastModifiedBy>Atharv Verma</cp:lastModifiedBy>
  <cp:revision>24</cp:revision>
  <dcterms:created xsi:type="dcterms:W3CDTF">2018-11-19T06:29:05Z</dcterms:created>
  <dcterms:modified xsi:type="dcterms:W3CDTF">2018-11-20T06:08:14Z</dcterms:modified>
</cp:coreProperties>
</file>