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1" r:id="rId4"/>
    <p:sldId id="262" r:id="rId5"/>
    <p:sldId id="265" r:id="rId6"/>
    <p:sldId id="270" r:id="rId7"/>
    <p:sldId id="266" r:id="rId8"/>
    <p:sldId id="267" r:id="rId9"/>
    <p:sldId id="259" r:id="rId10"/>
    <p:sldId id="258" r:id="rId11"/>
    <p:sldId id="269" r:id="rId12"/>
    <p:sldId id="26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E1CD-5505-4600-A7F6-EF0B05BF15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8AB1DA-222A-4393-B167-70F253FB4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B1949B-2D0C-414F-BFF5-EF4030AD072A}"/>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5" name="Footer Placeholder 4">
            <a:extLst>
              <a:ext uri="{FF2B5EF4-FFF2-40B4-BE49-F238E27FC236}">
                <a16:creationId xmlns:a16="http://schemas.microsoft.com/office/drawing/2014/main" id="{A9C8275D-AC20-444F-B8AE-221D7F83188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B296787-956D-413D-BDFA-D067A7C17F43}"/>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99922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7E41-48EB-48AB-937A-21E35BED4A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7723B-FE4B-444E-BEED-6D12CED7E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91FCF-7959-4758-8D31-C97DDF8064FB}"/>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5" name="Footer Placeholder 4">
            <a:extLst>
              <a:ext uri="{FF2B5EF4-FFF2-40B4-BE49-F238E27FC236}">
                <a16:creationId xmlns:a16="http://schemas.microsoft.com/office/drawing/2014/main" id="{684DF079-4B79-465E-B62C-7974AA4E7B4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E2DEB6-80D9-4206-97C5-C8DB61B4A8EE}"/>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385567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7BAB38-0620-43A3-B6F5-D36F1B8975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949E38-D247-49ED-8D5F-15EA58566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923425-C2A7-4FA0-A4AC-1410163EF568}"/>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5" name="Footer Placeholder 4">
            <a:extLst>
              <a:ext uri="{FF2B5EF4-FFF2-40B4-BE49-F238E27FC236}">
                <a16:creationId xmlns:a16="http://schemas.microsoft.com/office/drawing/2014/main" id="{F45B6418-4FC0-4EFE-B1F2-984528C768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1AE7F85-E541-4F27-9F04-07C8F1BEEDE2}"/>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176592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728D-1BBA-4EB2-91FD-D26DA9CCE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34DD63-65B1-4D59-B9BF-B4F66DF6B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06085-AD9F-4703-9117-2C95D08B58A4}"/>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5" name="Footer Placeholder 4">
            <a:extLst>
              <a:ext uri="{FF2B5EF4-FFF2-40B4-BE49-F238E27FC236}">
                <a16:creationId xmlns:a16="http://schemas.microsoft.com/office/drawing/2014/main" id="{9266D12C-C582-4B2E-B819-E45D47CEE4F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7249666-4D26-4608-B7FE-3045B2B213CA}"/>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85438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4321-D407-4D7A-9812-6E2921566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B4866A-2298-414B-8E1A-F57A15635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DF7BA2-60C0-4912-8FD3-87851E4B9322}"/>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5" name="Footer Placeholder 4">
            <a:extLst>
              <a:ext uri="{FF2B5EF4-FFF2-40B4-BE49-F238E27FC236}">
                <a16:creationId xmlns:a16="http://schemas.microsoft.com/office/drawing/2014/main" id="{7DD9FE95-4407-4072-B528-E314A2DA59B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1C3FDA-0ED8-4B0C-9818-4F4A6B0EDABE}"/>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74562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FCDF-9A6F-43C8-B66E-20083355D8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477221-AC7B-4CE1-934B-EB3CFE8134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212C9C-B249-4861-BEC4-5BD8A87B84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B64A21-104A-4388-8E27-43B9E7CCA513}"/>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6" name="Footer Placeholder 5">
            <a:extLst>
              <a:ext uri="{FF2B5EF4-FFF2-40B4-BE49-F238E27FC236}">
                <a16:creationId xmlns:a16="http://schemas.microsoft.com/office/drawing/2014/main" id="{1B0D08A6-DEAC-48E0-A424-61939E00549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6DD2277-9452-4520-9E0D-CC4071A61D1E}"/>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251701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7388-896A-4A72-A733-3505BE8AF0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D0F1D3-97B8-4F00-8293-276FA6043E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7BDD39-921A-4EEA-A1C9-4C5942D379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4B3999-246D-4533-82C6-4DE0FD681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AFAA3-665D-45E9-8D7C-9DA9186E0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8EF47F-50D2-4DB0-AC81-B93B165430A0}"/>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8" name="Footer Placeholder 7">
            <a:extLst>
              <a:ext uri="{FF2B5EF4-FFF2-40B4-BE49-F238E27FC236}">
                <a16:creationId xmlns:a16="http://schemas.microsoft.com/office/drawing/2014/main" id="{4027EB00-527E-439D-81C7-82C34403DB2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9DB28F2-506D-4AB4-81EF-251A56CFB09B}"/>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11038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65AA-B5A6-40E2-80E3-CEAFB77E5A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82420E-6001-4F9D-AB33-584D93D716B6}"/>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4" name="Footer Placeholder 3">
            <a:extLst>
              <a:ext uri="{FF2B5EF4-FFF2-40B4-BE49-F238E27FC236}">
                <a16:creationId xmlns:a16="http://schemas.microsoft.com/office/drawing/2014/main" id="{BA67AAA6-9EC1-4916-979D-E900419DCC3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D28ECD7-75D7-40F6-9E8D-AA816A3305FA}"/>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391837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FF69D9-91E3-48F0-9827-5B09CBC55A8E}"/>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3" name="Footer Placeholder 2">
            <a:extLst>
              <a:ext uri="{FF2B5EF4-FFF2-40B4-BE49-F238E27FC236}">
                <a16:creationId xmlns:a16="http://schemas.microsoft.com/office/drawing/2014/main" id="{23C064B0-13E2-4604-8E46-72C98B6CFD0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8B34DB3-87B2-4A23-8B85-F6CA2FB2F6E3}"/>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118436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0D05-8B11-438F-9CEE-DCD3FCD1F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9A437C-6BD8-4970-B223-E865E9F25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CE79B0-E89A-498C-B12A-A37F32AA8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B181E-E32B-4AFD-9291-6012530BA7A5}"/>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6" name="Footer Placeholder 5">
            <a:extLst>
              <a:ext uri="{FF2B5EF4-FFF2-40B4-BE49-F238E27FC236}">
                <a16:creationId xmlns:a16="http://schemas.microsoft.com/office/drawing/2014/main" id="{17A4F384-0706-4FDE-9A11-3F8DAA42E57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57A8F89-7275-4F76-9FBD-E93480405ED6}"/>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415655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7D9D-BF7A-484C-8977-94E515EFE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28D0DD-D789-474F-BC1E-D7A1760BF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98533AF-45A9-434D-9B41-3745D9F8D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903E0-815B-4156-BBD1-179C68537C2A}"/>
              </a:ext>
            </a:extLst>
          </p:cNvPr>
          <p:cNvSpPr>
            <a:spLocks noGrp="1"/>
          </p:cNvSpPr>
          <p:nvPr>
            <p:ph type="dt" sz="half" idx="10"/>
          </p:nvPr>
        </p:nvSpPr>
        <p:spPr/>
        <p:txBody>
          <a:bodyPr/>
          <a:lstStyle/>
          <a:p>
            <a:fld id="{89921A35-00C7-4695-94F3-6E3F27AB6FBE}" type="datetimeFigureOut">
              <a:rPr lang="en-IN" smtClean="0"/>
              <a:t>30-10-2021</a:t>
            </a:fld>
            <a:endParaRPr lang="en-IN" dirty="0"/>
          </a:p>
        </p:txBody>
      </p:sp>
      <p:sp>
        <p:nvSpPr>
          <p:cNvPr id="6" name="Footer Placeholder 5">
            <a:extLst>
              <a:ext uri="{FF2B5EF4-FFF2-40B4-BE49-F238E27FC236}">
                <a16:creationId xmlns:a16="http://schemas.microsoft.com/office/drawing/2014/main" id="{38C9DD96-901A-40A1-A8B3-EE5364F4C03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8940074-695E-4F6E-801A-45B49603E1DA}"/>
              </a:ext>
            </a:extLst>
          </p:cNvPr>
          <p:cNvSpPr>
            <a:spLocks noGrp="1"/>
          </p:cNvSpPr>
          <p:nvPr>
            <p:ph type="sldNum" sz="quarter" idx="12"/>
          </p:nvPr>
        </p:nvSpPr>
        <p:spPr/>
        <p:txBody>
          <a:bodyPr/>
          <a:lstStyle/>
          <a:p>
            <a:fld id="{F154C578-66DE-47D5-834A-63EE84D00D1D}" type="slidenum">
              <a:rPr lang="en-IN" smtClean="0"/>
              <a:t>‹#›</a:t>
            </a:fld>
            <a:endParaRPr lang="en-IN" dirty="0"/>
          </a:p>
        </p:txBody>
      </p:sp>
    </p:spTree>
    <p:extLst>
      <p:ext uri="{BB962C8B-B14F-4D97-AF65-F5344CB8AC3E}">
        <p14:creationId xmlns:p14="http://schemas.microsoft.com/office/powerpoint/2010/main" val="230741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F66A5-E0DF-412F-9AB9-14EE15CF5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828CCC-69EB-4887-A6D0-4ED059A49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140804-DF8E-46B3-9950-CB587E9DA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21A35-00C7-4695-94F3-6E3F27AB6FBE}" type="datetimeFigureOut">
              <a:rPr lang="en-IN" smtClean="0"/>
              <a:t>30-10-2021</a:t>
            </a:fld>
            <a:endParaRPr lang="en-IN" dirty="0"/>
          </a:p>
        </p:txBody>
      </p:sp>
      <p:sp>
        <p:nvSpPr>
          <p:cNvPr id="5" name="Footer Placeholder 4">
            <a:extLst>
              <a:ext uri="{FF2B5EF4-FFF2-40B4-BE49-F238E27FC236}">
                <a16:creationId xmlns:a16="http://schemas.microsoft.com/office/drawing/2014/main" id="{FE1DE972-EB60-49B3-99E5-A50D36D0A4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ADCD4C7-2A3D-45AB-8723-79C0385EA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4C578-66DE-47D5-834A-63EE84D00D1D}" type="slidenum">
              <a:rPr lang="en-IN" smtClean="0"/>
              <a:t>‹#›</a:t>
            </a:fld>
            <a:endParaRPr lang="en-IN" dirty="0"/>
          </a:p>
        </p:txBody>
      </p:sp>
    </p:spTree>
    <p:extLst>
      <p:ext uri="{BB962C8B-B14F-4D97-AF65-F5344CB8AC3E}">
        <p14:creationId xmlns:p14="http://schemas.microsoft.com/office/powerpoint/2010/main" val="389695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mailto:pgupta@iitg.ac.in" TargetMode="External"/><Relationship Id="rId2" Type="http://schemas.openxmlformats.org/officeDocument/2006/relationships/hyperlink" Target="https://pgupta.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16CF-56AB-4DBE-875D-FDBA109D9C3B}"/>
              </a:ext>
            </a:extLst>
          </p:cNvPr>
          <p:cNvSpPr>
            <a:spLocks noGrp="1"/>
          </p:cNvSpPr>
          <p:nvPr>
            <p:ph type="ctrTitle"/>
          </p:nvPr>
        </p:nvSpPr>
        <p:spPr>
          <a:xfrm>
            <a:off x="0" y="1"/>
            <a:ext cx="12192000" cy="1722785"/>
          </a:xfrm>
        </p:spPr>
        <p:txBody>
          <a:bodyPr>
            <a:noAutofit/>
          </a:bodyPr>
          <a:lstStyle/>
          <a:p>
            <a:r>
              <a:rPr lang="en-IN" sz="4400" b="1" i="1" dirty="0"/>
              <a:t>Ethereum : </a:t>
            </a:r>
            <a:br>
              <a:rPr lang="en-IN" sz="4400" b="1" i="1" dirty="0"/>
            </a:br>
            <a:r>
              <a:rPr lang="en-IN" sz="4400" b="1" i="1" dirty="0"/>
              <a:t>A blockchain platform with its own cryptocurrency</a:t>
            </a:r>
          </a:p>
        </p:txBody>
      </p:sp>
      <p:sp>
        <p:nvSpPr>
          <p:cNvPr id="6" name="Subtitle 5">
            <a:extLst>
              <a:ext uri="{FF2B5EF4-FFF2-40B4-BE49-F238E27FC236}">
                <a16:creationId xmlns:a16="http://schemas.microsoft.com/office/drawing/2014/main" id="{6B5A387B-3A18-46FA-92AC-1BED30561F06}"/>
              </a:ext>
            </a:extLst>
          </p:cNvPr>
          <p:cNvSpPr>
            <a:spLocks noGrp="1"/>
          </p:cNvSpPr>
          <p:nvPr>
            <p:ph type="subTitle" idx="1"/>
          </p:nvPr>
        </p:nvSpPr>
        <p:spPr>
          <a:xfrm>
            <a:off x="6612834" y="4876800"/>
            <a:ext cx="5274366" cy="1838739"/>
          </a:xfrm>
        </p:spPr>
        <p:txBody>
          <a:bodyPr>
            <a:normAutofit/>
          </a:bodyPr>
          <a:lstStyle/>
          <a:p>
            <a:pPr algn="just"/>
            <a:r>
              <a:rPr lang="en-IN" dirty="0">
                <a:solidFill>
                  <a:schemeClr val="tx1">
                    <a:lumMod val="75000"/>
                    <a:lumOff val="25000"/>
                  </a:schemeClr>
                </a:solidFill>
              </a:rPr>
              <a:t>PRIYANSHU GUPTA [202123034]</a:t>
            </a:r>
          </a:p>
          <a:p>
            <a:pPr algn="just"/>
            <a:r>
              <a:rPr lang="en-IN" dirty="0">
                <a:solidFill>
                  <a:schemeClr val="tx1">
                    <a:lumMod val="75000"/>
                    <a:lumOff val="25000"/>
                  </a:schemeClr>
                </a:solidFill>
              </a:rPr>
              <a:t>MSc Mathematics &amp; Computing</a:t>
            </a:r>
          </a:p>
          <a:p>
            <a:pPr algn="just"/>
            <a:r>
              <a:rPr lang="en-IN" dirty="0">
                <a:solidFill>
                  <a:schemeClr val="tx1">
                    <a:lumMod val="75000"/>
                    <a:lumOff val="25000"/>
                  </a:schemeClr>
                </a:solidFill>
              </a:rPr>
              <a:t>Department of Mathematics</a:t>
            </a:r>
          </a:p>
          <a:p>
            <a:pPr algn="just"/>
            <a:r>
              <a:rPr lang="en-IN" dirty="0">
                <a:solidFill>
                  <a:schemeClr val="tx1">
                    <a:lumMod val="75000"/>
                    <a:lumOff val="25000"/>
                  </a:schemeClr>
                </a:solidFill>
              </a:rPr>
              <a:t>Indian Institute of Technology Guwahati</a:t>
            </a:r>
          </a:p>
        </p:txBody>
      </p:sp>
      <p:pic>
        <p:nvPicPr>
          <p:cNvPr id="10" name="Picture 9">
            <a:extLst>
              <a:ext uri="{FF2B5EF4-FFF2-40B4-BE49-F238E27FC236}">
                <a16:creationId xmlns:a16="http://schemas.microsoft.com/office/drawing/2014/main" id="{ACD4DBF8-5AF5-4AD4-A638-5A7397F13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521" y="2315819"/>
            <a:ext cx="2218957" cy="2226362"/>
          </a:xfrm>
          <a:prstGeom prst="rect">
            <a:avLst/>
          </a:prstGeom>
        </p:spPr>
      </p:pic>
    </p:spTree>
    <p:extLst>
      <p:ext uri="{BB962C8B-B14F-4D97-AF65-F5344CB8AC3E}">
        <p14:creationId xmlns:p14="http://schemas.microsoft.com/office/powerpoint/2010/main" val="156323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F2CF-5B0E-4E6D-AC96-11E9A46FA149}"/>
              </a:ext>
            </a:extLst>
          </p:cNvPr>
          <p:cNvSpPr>
            <a:spLocks noGrp="1"/>
          </p:cNvSpPr>
          <p:nvPr>
            <p:ph type="title"/>
          </p:nvPr>
        </p:nvSpPr>
        <p:spPr>
          <a:xfrm>
            <a:off x="16566" y="-5933"/>
            <a:ext cx="12175434" cy="1325563"/>
          </a:xfrm>
        </p:spPr>
        <p:txBody>
          <a:bodyPr/>
          <a:lstStyle/>
          <a:p>
            <a:pPr algn="ctr"/>
            <a:r>
              <a:rPr lang="en-IN" b="1" i="1" dirty="0">
                <a:solidFill>
                  <a:srgbClr val="FF0000"/>
                </a:solidFill>
              </a:rPr>
              <a:t>Is ether a successful currency ? </a:t>
            </a:r>
          </a:p>
        </p:txBody>
      </p:sp>
      <p:sp>
        <p:nvSpPr>
          <p:cNvPr id="3" name="Content Placeholder 2">
            <a:extLst>
              <a:ext uri="{FF2B5EF4-FFF2-40B4-BE49-F238E27FC236}">
                <a16:creationId xmlns:a16="http://schemas.microsoft.com/office/drawing/2014/main" id="{7AD11D6D-0F49-466A-8860-A8E9A7BFB23A}"/>
              </a:ext>
            </a:extLst>
          </p:cNvPr>
          <p:cNvSpPr>
            <a:spLocks noGrp="1"/>
          </p:cNvSpPr>
          <p:nvPr>
            <p:ph idx="1"/>
          </p:nvPr>
        </p:nvSpPr>
        <p:spPr>
          <a:xfrm>
            <a:off x="16566" y="1640094"/>
            <a:ext cx="12175434" cy="5217906"/>
          </a:xfrm>
        </p:spPr>
        <p:txBody>
          <a:bodyPr>
            <a:normAutofit/>
          </a:bodyPr>
          <a:lstStyle/>
          <a:p>
            <a:pPr marL="0" indent="0" algn="just">
              <a:buNone/>
            </a:pPr>
            <a:r>
              <a:rPr lang="en-IN" dirty="0"/>
              <a:t>There are 6 key attributes for a currency to be successful :</a:t>
            </a:r>
          </a:p>
          <a:p>
            <a:pPr marL="514350" indent="-514350" algn="just">
              <a:buFont typeface="+mj-lt"/>
              <a:buAutoNum type="arabicPeriod"/>
            </a:pPr>
            <a:r>
              <a:rPr lang="en-IN" b="1" i="1" dirty="0">
                <a:solidFill>
                  <a:srgbClr val="00B050"/>
                </a:solidFill>
              </a:rPr>
              <a:t>Scarcity</a:t>
            </a:r>
            <a:r>
              <a:rPr lang="en-IN" dirty="0"/>
              <a:t> : 18M ETH / year.</a:t>
            </a:r>
          </a:p>
          <a:p>
            <a:pPr marL="514350" indent="-514350" algn="just">
              <a:buFont typeface="+mj-lt"/>
              <a:buAutoNum type="arabicPeriod"/>
            </a:pPr>
            <a:r>
              <a:rPr lang="en-IN" b="1" i="1" dirty="0">
                <a:solidFill>
                  <a:srgbClr val="00B050"/>
                </a:solidFill>
              </a:rPr>
              <a:t>Divisibility</a:t>
            </a:r>
            <a:r>
              <a:rPr lang="en-IN" dirty="0"/>
              <a:t> : 1 ETH = 1e18 Wei.</a:t>
            </a:r>
          </a:p>
          <a:p>
            <a:pPr marL="514350" indent="-514350" algn="just">
              <a:buFont typeface="+mj-lt"/>
              <a:buAutoNum type="arabicPeriod"/>
            </a:pPr>
            <a:r>
              <a:rPr lang="en-IN" b="1" i="1" dirty="0">
                <a:solidFill>
                  <a:srgbClr val="00B050"/>
                </a:solidFill>
              </a:rPr>
              <a:t>Fungibility</a:t>
            </a:r>
            <a:r>
              <a:rPr lang="en-IN" dirty="0"/>
              <a:t> : An ETH can be exchanged with another ETH.</a:t>
            </a:r>
          </a:p>
          <a:p>
            <a:pPr marL="514350" indent="-514350" algn="just">
              <a:buFont typeface="+mj-lt"/>
              <a:buAutoNum type="arabicPeriod"/>
            </a:pPr>
            <a:r>
              <a:rPr lang="en-IN" b="1" i="1" dirty="0">
                <a:solidFill>
                  <a:srgbClr val="00B050"/>
                </a:solidFill>
              </a:rPr>
              <a:t>Transportability</a:t>
            </a:r>
            <a:r>
              <a:rPr lang="en-IN" dirty="0"/>
              <a:t> : Transferrable to another wallet using crypto exchanges.</a:t>
            </a:r>
          </a:p>
          <a:p>
            <a:pPr marL="514350" indent="-514350" algn="just">
              <a:buFont typeface="+mj-lt"/>
              <a:buAutoNum type="arabicPeriod"/>
            </a:pPr>
            <a:r>
              <a:rPr lang="en-IN" b="1" i="1" dirty="0">
                <a:solidFill>
                  <a:srgbClr val="00B050"/>
                </a:solidFill>
              </a:rPr>
              <a:t>Durability</a:t>
            </a:r>
            <a:r>
              <a:rPr lang="en-IN" dirty="0"/>
              <a:t> : Digital currencies are neither torn nor burnt.</a:t>
            </a:r>
          </a:p>
          <a:p>
            <a:pPr marL="514350" indent="-514350" algn="just">
              <a:buFont typeface="+mj-lt"/>
              <a:buAutoNum type="arabicPeriod"/>
            </a:pPr>
            <a:r>
              <a:rPr lang="en-IN" b="1" i="1" dirty="0">
                <a:solidFill>
                  <a:srgbClr val="00B050"/>
                </a:solidFill>
              </a:rPr>
              <a:t>Counterfeit-ability</a:t>
            </a:r>
            <a:r>
              <a:rPr lang="en-IN" dirty="0"/>
              <a:t> : Fake ether is not possible due to decentralised blockchain system.</a:t>
            </a:r>
          </a:p>
          <a:p>
            <a:pPr marL="0" indent="0" algn="just">
              <a:buNone/>
            </a:pPr>
            <a:r>
              <a:rPr lang="en-IN" dirty="0"/>
              <a:t>		</a:t>
            </a:r>
          </a:p>
          <a:p>
            <a:pPr marL="0" indent="0" algn="just">
              <a:buNone/>
            </a:pPr>
            <a:r>
              <a:rPr lang="en-IN" dirty="0">
                <a:solidFill>
                  <a:schemeClr val="accent1">
                    <a:lumMod val="50000"/>
                  </a:schemeClr>
                </a:solidFill>
              </a:rPr>
              <a:t>		</a:t>
            </a:r>
            <a:r>
              <a:rPr lang="en-IN" b="1" i="1" u="sng" dirty="0">
                <a:solidFill>
                  <a:schemeClr val="accent1">
                    <a:lumMod val="50000"/>
                  </a:schemeClr>
                </a:solidFill>
              </a:rPr>
              <a:t>TEST PASS </a:t>
            </a:r>
            <a:r>
              <a:rPr lang="en-IN" b="0" i="0" dirty="0">
                <a:solidFill>
                  <a:schemeClr val="accent1">
                    <a:lumMod val="50000"/>
                  </a:schemeClr>
                </a:solidFill>
                <a:effectLst/>
                <a:latin typeface="arial" panose="020B0604020202020204" pitchFamily="34" charset="0"/>
              </a:rPr>
              <a:t>☑</a:t>
            </a:r>
            <a:endParaRPr lang="en-IN" dirty="0">
              <a:solidFill>
                <a:schemeClr val="accent1">
                  <a:lumMod val="50000"/>
                </a:schemeClr>
              </a:solidFill>
            </a:endParaRPr>
          </a:p>
        </p:txBody>
      </p:sp>
    </p:spTree>
    <p:extLst>
      <p:ext uri="{BB962C8B-B14F-4D97-AF65-F5344CB8AC3E}">
        <p14:creationId xmlns:p14="http://schemas.microsoft.com/office/powerpoint/2010/main" val="335315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p:cTn id="4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F2CF-5B0E-4E6D-AC96-11E9A46FA149}"/>
              </a:ext>
            </a:extLst>
          </p:cNvPr>
          <p:cNvSpPr>
            <a:spLocks noGrp="1"/>
          </p:cNvSpPr>
          <p:nvPr>
            <p:ph type="title"/>
          </p:nvPr>
        </p:nvSpPr>
        <p:spPr>
          <a:xfrm>
            <a:off x="0" y="18255"/>
            <a:ext cx="12192000" cy="1325563"/>
          </a:xfrm>
        </p:spPr>
        <p:txBody>
          <a:bodyPr/>
          <a:lstStyle/>
          <a:p>
            <a:pPr algn="ctr"/>
            <a:r>
              <a:rPr lang="en-IN" b="1" i="1" dirty="0">
                <a:solidFill>
                  <a:srgbClr val="FF0000"/>
                </a:solidFill>
              </a:rPr>
              <a:t>Ether as investment</a:t>
            </a:r>
          </a:p>
        </p:txBody>
      </p:sp>
      <p:sp>
        <p:nvSpPr>
          <p:cNvPr id="3" name="Content Placeholder 2">
            <a:extLst>
              <a:ext uri="{FF2B5EF4-FFF2-40B4-BE49-F238E27FC236}">
                <a16:creationId xmlns:a16="http://schemas.microsoft.com/office/drawing/2014/main" id="{7AD11D6D-0F49-466A-8860-A8E9A7BFB23A}"/>
              </a:ext>
            </a:extLst>
          </p:cNvPr>
          <p:cNvSpPr>
            <a:spLocks noGrp="1"/>
          </p:cNvSpPr>
          <p:nvPr>
            <p:ph idx="1"/>
          </p:nvPr>
        </p:nvSpPr>
        <p:spPr>
          <a:xfrm>
            <a:off x="0" y="1732860"/>
            <a:ext cx="12192000" cy="5125140"/>
          </a:xfrm>
        </p:spPr>
        <p:txBody>
          <a:bodyPr>
            <a:normAutofit/>
          </a:bodyPr>
          <a:lstStyle/>
          <a:p>
            <a:r>
              <a:rPr lang="en-IN" dirty="0"/>
              <a:t>Last 1 month : +45.66% returns</a:t>
            </a:r>
          </a:p>
          <a:p>
            <a:r>
              <a:rPr lang="en-IN" dirty="0"/>
              <a:t>Last 3 months : +82.01% returns</a:t>
            </a:r>
          </a:p>
          <a:p>
            <a:r>
              <a:rPr lang="en-IN" dirty="0"/>
              <a:t>Last 6 months : +54.37% returns</a:t>
            </a:r>
          </a:p>
          <a:p>
            <a:r>
              <a:rPr lang="en-IN" dirty="0"/>
              <a:t>Last 1 year : +984.31% returns</a:t>
            </a:r>
          </a:p>
          <a:p>
            <a:r>
              <a:rPr lang="en-IN" dirty="0"/>
              <a:t>Last 2 years : +2,179.41% returns</a:t>
            </a:r>
          </a:p>
          <a:p>
            <a:r>
              <a:rPr lang="en-IN" dirty="0"/>
              <a:t>Last 5 years : +36,129.40% returns</a:t>
            </a:r>
          </a:p>
          <a:p>
            <a:endParaRPr lang="en-IN" dirty="0"/>
          </a:p>
          <a:p>
            <a:pPr marL="457200" lvl="1" indent="0">
              <a:buNone/>
            </a:pPr>
            <a:r>
              <a:rPr lang="en-IN" sz="3000" dirty="0"/>
              <a:t>=&gt; </a:t>
            </a:r>
            <a:r>
              <a:rPr lang="en-IN" sz="3000" dirty="0">
                <a:solidFill>
                  <a:srgbClr val="00B050"/>
                </a:solidFill>
              </a:rPr>
              <a:t>It has proven out to be a great source of investment and the has the high potential to carry the same performance in the coming time as well.</a:t>
            </a:r>
          </a:p>
        </p:txBody>
      </p:sp>
    </p:spTree>
    <p:extLst>
      <p:ext uri="{BB962C8B-B14F-4D97-AF65-F5344CB8AC3E}">
        <p14:creationId xmlns:p14="http://schemas.microsoft.com/office/powerpoint/2010/main" val="40854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7F2F-304E-49AE-ACD0-167CF879D629}"/>
              </a:ext>
            </a:extLst>
          </p:cNvPr>
          <p:cNvSpPr>
            <a:spLocks noGrp="1"/>
          </p:cNvSpPr>
          <p:nvPr>
            <p:ph type="title"/>
          </p:nvPr>
        </p:nvSpPr>
        <p:spPr>
          <a:xfrm>
            <a:off x="0" y="0"/>
            <a:ext cx="12192000" cy="1325563"/>
          </a:xfrm>
        </p:spPr>
        <p:txBody>
          <a:bodyPr/>
          <a:lstStyle/>
          <a:p>
            <a:pPr algn="ctr"/>
            <a:r>
              <a:rPr lang="en-IN" b="1" i="1" dirty="0">
                <a:solidFill>
                  <a:srgbClr val="FF0000"/>
                </a:solidFill>
              </a:rPr>
              <a:t>Comparing with Bitcoin</a:t>
            </a:r>
          </a:p>
        </p:txBody>
      </p:sp>
      <p:sp>
        <p:nvSpPr>
          <p:cNvPr id="3" name="Text Placeholder 2">
            <a:extLst>
              <a:ext uri="{FF2B5EF4-FFF2-40B4-BE49-F238E27FC236}">
                <a16:creationId xmlns:a16="http://schemas.microsoft.com/office/drawing/2014/main" id="{999FC89B-59D5-483A-8E96-504ADA4EF80F}"/>
              </a:ext>
            </a:extLst>
          </p:cNvPr>
          <p:cNvSpPr>
            <a:spLocks noGrp="1"/>
          </p:cNvSpPr>
          <p:nvPr>
            <p:ph type="body" idx="1"/>
          </p:nvPr>
        </p:nvSpPr>
        <p:spPr>
          <a:xfrm>
            <a:off x="389218" y="1508886"/>
            <a:ext cx="5157787" cy="823912"/>
          </a:xfrm>
        </p:spPr>
        <p:txBody>
          <a:bodyPr>
            <a:normAutofit/>
          </a:bodyPr>
          <a:lstStyle/>
          <a:p>
            <a:pPr algn="ctr"/>
            <a:r>
              <a:rPr lang="en-IN" sz="4800" i="1" dirty="0">
                <a:solidFill>
                  <a:srgbClr val="00B050"/>
                </a:solidFill>
              </a:rPr>
              <a:t>BTC</a:t>
            </a:r>
          </a:p>
        </p:txBody>
      </p:sp>
      <p:sp>
        <p:nvSpPr>
          <p:cNvPr id="4" name="Content Placeholder 3">
            <a:extLst>
              <a:ext uri="{FF2B5EF4-FFF2-40B4-BE49-F238E27FC236}">
                <a16:creationId xmlns:a16="http://schemas.microsoft.com/office/drawing/2014/main" id="{E7CD7587-0490-4F67-86BB-3E5DD2C8ADB8}"/>
              </a:ext>
            </a:extLst>
          </p:cNvPr>
          <p:cNvSpPr>
            <a:spLocks noGrp="1"/>
          </p:cNvSpPr>
          <p:nvPr>
            <p:ph sz="half" idx="2"/>
          </p:nvPr>
        </p:nvSpPr>
        <p:spPr>
          <a:xfrm>
            <a:off x="463826" y="2505075"/>
            <a:ext cx="5533749" cy="3007829"/>
          </a:xfrm>
        </p:spPr>
        <p:txBody>
          <a:bodyPr>
            <a:noAutofit/>
          </a:bodyPr>
          <a:lstStyle/>
          <a:p>
            <a:r>
              <a:rPr lang="en-IN" sz="2400" dirty="0"/>
              <a:t>1 BTC = 1e8 Satoshis.</a:t>
            </a:r>
          </a:p>
          <a:p>
            <a:r>
              <a:rPr lang="en-IN" sz="2400" dirty="0"/>
              <a:t>Supply cap is 21 M all time.</a:t>
            </a:r>
          </a:p>
          <a:p>
            <a:r>
              <a:rPr lang="en-IN" sz="2400" dirty="0"/>
              <a:t>Average transaction time is 10 mins.</a:t>
            </a:r>
          </a:p>
          <a:p>
            <a:r>
              <a:rPr lang="en-IN" sz="2400" dirty="0"/>
              <a:t>Its application is digital currency.</a:t>
            </a:r>
          </a:p>
          <a:p>
            <a:r>
              <a:rPr lang="en-IN" sz="2400" dirty="0"/>
              <a:t>Reward for mining is 6.25 BTC per block.</a:t>
            </a:r>
          </a:p>
          <a:p>
            <a:r>
              <a:rPr lang="en-IN" sz="2400" dirty="0"/>
              <a:t>It runs on the algorithm “Proof of Work”.</a:t>
            </a:r>
          </a:p>
        </p:txBody>
      </p:sp>
      <p:sp>
        <p:nvSpPr>
          <p:cNvPr id="5" name="Text Placeholder 4">
            <a:extLst>
              <a:ext uri="{FF2B5EF4-FFF2-40B4-BE49-F238E27FC236}">
                <a16:creationId xmlns:a16="http://schemas.microsoft.com/office/drawing/2014/main" id="{66AB35A9-2C4C-49ED-A791-1D91E5B4B16C}"/>
              </a:ext>
            </a:extLst>
          </p:cNvPr>
          <p:cNvSpPr>
            <a:spLocks noGrp="1"/>
          </p:cNvSpPr>
          <p:nvPr>
            <p:ph type="body" sz="quarter" idx="3"/>
          </p:nvPr>
        </p:nvSpPr>
        <p:spPr>
          <a:xfrm>
            <a:off x="5734879" y="1455879"/>
            <a:ext cx="5183188" cy="823912"/>
          </a:xfrm>
        </p:spPr>
        <p:txBody>
          <a:bodyPr>
            <a:normAutofit/>
          </a:bodyPr>
          <a:lstStyle/>
          <a:p>
            <a:pPr algn="ctr"/>
            <a:r>
              <a:rPr lang="en-IN" sz="4800" i="1" dirty="0">
                <a:solidFill>
                  <a:srgbClr val="00B050"/>
                </a:solidFill>
              </a:rPr>
              <a:t>ETH</a:t>
            </a:r>
          </a:p>
        </p:txBody>
      </p:sp>
      <p:sp>
        <p:nvSpPr>
          <p:cNvPr id="6" name="Content Placeholder 5">
            <a:extLst>
              <a:ext uri="{FF2B5EF4-FFF2-40B4-BE49-F238E27FC236}">
                <a16:creationId xmlns:a16="http://schemas.microsoft.com/office/drawing/2014/main" id="{3152AD58-FC9A-4ABE-B22D-8271FF03DFEB}"/>
              </a:ext>
            </a:extLst>
          </p:cNvPr>
          <p:cNvSpPr>
            <a:spLocks noGrp="1"/>
          </p:cNvSpPr>
          <p:nvPr>
            <p:ph sz="quarter" idx="4"/>
          </p:nvPr>
        </p:nvSpPr>
        <p:spPr>
          <a:xfrm>
            <a:off x="6019802" y="2505075"/>
            <a:ext cx="5973416" cy="3100595"/>
          </a:xfrm>
        </p:spPr>
        <p:txBody>
          <a:bodyPr>
            <a:noAutofit/>
          </a:bodyPr>
          <a:lstStyle/>
          <a:p>
            <a:r>
              <a:rPr lang="en-IN" sz="2400" dirty="0"/>
              <a:t>1 ETH = 1e18 Wei.</a:t>
            </a:r>
          </a:p>
          <a:p>
            <a:r>
              <a:rPr lang="en-IN" sz="2400" dirty="0"/>
              <a:t>Supply cap is 18 M per year.</a:t>
            </a:r>
          </a:p>
          <a:p>
            <a:r>
              <a:rPr lang="en-IN" sz="2400" dirty="0"/>
              <a:t>Average transaction time is 15 seconds.</a:t>
            </a:r>
          </a:p>
          <a:p>
            <a:r>
              <a:rPr lang="en-IN" sz="2400" dirty="0"/>
              <a:t>It has multiple utility applications.</a:t>
            </a:r>
          </a:p>
          <a:p>
            <a:r>
              <a:rPr lang="en-IN" sz="2400" dirty="0"/>
              <a:t>Reward for mining is 2 ETH per block.</a:t>
            </a:r>
          </a:p>
          <a:p>
            <a:r>
              <a:rPr lang="en-IN" sz="2400" dirty="0"/>
              <a:t>It runs on the algorithm “Proof of Stake”.</a:t>
            </a:r>
          </a:p>
        </p:txBody>
      </p:sp>
    </p:spTree>
    <p:extLst>
      <p:ext uri="{BB962C8B-B14F-4D97-AF65-F5344CB8AC3E}">
        <p14:creationId xmlns:p14="http://schemas.microsoft.com/office/powerpoint/2010/main" val="281928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randombar(horizontal)">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randombar(horizontal)">
                                      <p:cBhvr>
                                        <p:cTn id="52" dur="500"/>
                                        <p:tgtEl>
                                          <p:spTgt spid="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57" dur="5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randombar(horizontal)">
                                      <p:cBhvr>
                                        <p:cTn id="6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11D6D-0F49-466A-8860-A8E9A7BFB23A}"/>
              </a:ext>
            </a:extLst>
          </p:cNvPr>
          <p:cNvSpPr>
            <a:spLocks noGrp="1"/>
          </p:cNvSpPr>
          <p:nvPr>
            <p:ph idx="1"/>
          </p:nvPr>
        </p:nvSpPr>
        <p:spPr>
          <a:xfrm>
            <a:off x="0" y="5724948"/>
            <a:ext cx="12192000" cy="1139687"/>
          </a:xfrm>
        </p:spPr>
        <p:txBody>
          <a:bodyPr>
            <a:normAutofit/>
          </a:bodyPr>
          <a:lstStyle/>
          <a:p>
            <a:pPr algn="just"/>
            <a:r>
              <a:rPr lang="en-IN" dirty="0"/>
              <a:t>Check out my project </a:t>
            </a:r>
            <a:r>
              <a:rPr lang="en-IN" i="1" u="sng" dirty="0">
                <a:solidFill>
                  <a:srgbClr val="FF0000"/>
                </a:solidFill>
              </a:rPr>
              <a:t>BITPE: A Wallet of Bitcoins</a:t>
            </a:r>
            <a:r>
              <a:rPr lang="en-IN" dirty="0">
                <a:solidFill>
                  <a:srgbClr val="FF0000"/>
                </a:solidFill>
              </a:rPr>
              <a:t> </a:t>
            </a:r>
            <a:r>
              <a:rPr lang="en-IN" dirty="0"/>
              <a:t>at </a:t>
            </a:r>
            <a:r>
              <a:rPr lang="en-IN" sz="2000" b="0" i="0" dirty="0">
                <a:solidFill>
                  <a:srgbClr val="4D5156"/>
                </a:solidFill>
                <a:effectLst/>
                <a:latin typeface="arial" panose="020B0604020202020204" pitchFamily="34" charset="0"/>
              </a:rPr>
              <a:t>🔗</a:t>
            </a:r>
            <a:r>
              <a:rPr lang="en-IN" dirty="0">
                <a:hlinkClick r:id="rId2"/>
              </a:rPr>
              <a:t>pgupta.me</a:t>
            </a:r>
            <a:endParaRPr lang="en-IN" dirty="0"/>
          </a:p>
          <a:p>
            <a:pPr algn="just"/>
            <a:r>
              <a:rPr lang="en-IN" dirty="0"/>
              <a:t>Reach out to me at </a:t>
            </a:r>
            <a:r>
              <a:rPr lang="en-IN" sz="2800" b="0" i="0" dirty="0">
                <a:solidFill>
                  <a:srgbClr val="4D5156"/>
                </a:solidFill>
                <a:effectLst/>
                <a:latin typeface="arial" panose="020B0604020202020204" pitchFamily="34" charset="0"/>
              </a:rPr>
              <a:t>🔗</a:t>
            </a:r>
            <a:r>
              <a:rPr lang="en-IN" dirty="0"/>
              <a:t> </a:t>
            </a:r>
            <a:r>
              <a:rPr lang="en-IN" dirty="0">
                <a:hlinkClick r:id="rId3" tooltip="Mail"/>
              </a:rPr>
              <a:t>pgupta@iitg.ac.in</a:t>
            </a:r>
            <a:endParaRPr lang="en-IN" dirty="0"/>
          </a:p>
        </p:txBody>
      </p:sp>
      <p:sp>
        <p:nvSpPr>
          <p:cNvPr id="4" name="Rectangle 3">
            <a:extLst>
              <a:ext uri="{FF2B5EF4-FFF2-40B4-BE49-F238E27FC236}">
                <a16:creationId xmlns:a16="http://schemas.microsoft.com/office/drawing/2014/main" id="{3D0F40C3-203E-461F-B53A-919649A616C7}"/>
              </a:ext>
            </a:extLst>
          </p:cNvPr>
          <p:cNvSpPr/>
          <p:nvPr/>
        </p:nvSpPr>
        <p:spPr>
          <a:xfrm>
            <a:off x="0" y="13255"/>
            <a:ext cx="12192000" cy="520142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16600" b="1" dirty="0">
                <a:ln/>
                <a:solidFill>
                  <a:schemeClr val="accent4"/>
                </a:solidFill>
              </a:rPr>
              <a:t>Thank</a:t>
            </a:r>
            <a:br>
              <a:rPr lang="en-IN" sz="16600" b="1" dirty="0">
                <a:ln/>
                <a:solidFill>
                  <a:schemeClr val="accent4"/>
                </a:solidFill>
              </a:rPr>
            </a:br>
            <a:r>
              <a:rPr lang="en-IN" sz="16600" b="1" dirty="0">
                <a:ln/>
                <a:solidFill>
                  <a:schemeClr val="accent4"/>
                </a:solidFill>
              </a:rPr>
              <a:t>You </a:t>
            </a:r>
            <a:r>
              <a:rPr lang="en-IN" sz="16600" b="1" dirty="0">
                <a:ln/>
                <a:solidFill>
                  <a:schemeClr val="accent4"/>
                </a:solidFill>
                <a:sym typeface="Wingdings" panose="05000000000000000000" pitchFamily="2" charset="2"/>
              </a:rPr>
              <a:t></a:t>
            </a:r>
            <a:endParaRPr lang="en-IN" sz="16600" b="1" dirty="0">
              <a:ln/>
              <a:solidFill>
                <a:schemeClr val="accent4"/>
              </a:solidFill>
            </a:endParaRPr>
          </a:p>
        </p:txBody>
      </p:sp>
    </p:spTree>
    <p:extLst>
      <p:ext uri="{BB962C8B-B14F-4D97-AF65-F5344CB8AC3E}">
        <p14:creationId xmlns:p14="http://schemas.microsoft.com/office/powerpoint/2010/main" val="47569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651077-D9AB-4BE3-8224-C949895CA5AD}"/>
              </a:ext>
            </a:extLst>
          </p:cNvPr>
          <p:cNvSpPr>
            <a:spLocks noGrp="1"/>
          </p:cNvSpPr>
          <p:nvPr>
            <p:ph type="subTitle" idx="1"/>
          </p:nvPr>
        </p:nvSpPr>
        <p:spPr>
          <a:xfrm>
            <a:off x="4492487" y="2769653"/>
            <a:ext cx="6599583" cy="3962451"/>
          </a:xfrm>
        </p:spPr>
        <p:txBody>
          <a:bodyPr>
            <a:normAutofit/>
          </a:bodyPr>
          <a:lstStyle/>
          <a:p>
            <a:r>
              <a:rPr lang="en-IN" sz="4400" dirty="0">
                <a:solidFill>
                  <a:srgbClr val="FF0000"/>
                </a:solidFill>
              </a:rPr>
              <a:t>DECENTRALISED</a:t>
            </a:r>
            <a:r>
              <a:rPr lang="en-IN" sz="2100" dirty="0"/>
              <a:t>(1)</a:t>
            </a:r>
            <a:endParaRPr lang="en-IN" sz="4400" dirty="0"/>
          </a:p>
          <a:p>
            <a:r>
              <a:rPr lang="en-IN" sz="4400" dirty="0">
                <a:solidFill>
                  <a:srgbClr val="FFFF00"/>
                </a:solidFill>
              </a:rPr>
              <a:t>OPEN SOURCE</a:t>
            </a:r>
            <a:r>
              <a:rPr lang="en-IN" sz="2100" dirty="0"/>
              <a:t>(2)</a:t>
            </a:r>
          </a:p>
          <a:p>
            <a:r>
              <a:rPr lang="en-IN" sz="4400" dirty="0">
                <a:solidFill>
                  <a:srgbClr val="00B050"/>
                </a:solidFill>
              </a:rPr>
              <a:t>BLOCKCHAIN SYSTEM</a:t>
            </a:r>
            <a:r>
              <a:rPr lang="en-IN" sz="2100" dirty="0"/>
              <a:t>(3)</a:t>
            </a:r>
            <a:endParaRPr lang="en-IN" sz="4700" dirty="0">
              <a:solidFill>
                <a:srgbClr val="00B0F0"/>
              </a:solidFill>
            </a:endParaRPr>
          </a:p>
          <a:p>
            <a:r>
              <a:rPr lang="en-IN" sz="4400" dirty="0"/>
              <a:t>That features its own</a:t>
            </a:r>
            <a:endParaRPr lang="en-IN" sz="4400" dirty="0">
              <a:solidFill>
                <a:schemeClr val="accent4">
                  <a:lumMod val="75000"/>
                </a:schemeClr>
              </a:solidFill>
            </a:endParaRPr>
          </a:p>
          <a:p>
            <a:r>
              <a:rPr lang="en-IN" sz="4400" dirty="0">
                <a:solidFill>
                  <a:schemeClr val="accent4">
                    <a:lumMod val="75000"/>
                  </a:schemeClr>
                </a:solidFill>
              </a:rPr>
              <a:t>CRYPTOURRENCY</a:t>
            </a:r>
            <a:r>
              <a:rPr lang="en-IN" sz="2100" dirty="0"/>
              <a:t>(4)</a:t>
            </a:r>
            <a:endParaRPr lang="en-IN" sz="4400" dirty="0">
              <a:solidFill>
                <a:schemeClr val="accent4">
                  <a:lumMod val="75000"/>
                </a:schemeClr>
              </a:solidFill>
            </a:endParaRPr>
          </a:p>
        </p:txBody>
      </p:sp>
      <p:sp>
        <p:nvSpPr>
          <p:cNvPr id="4" name="Shape 184">
            <a:extLst>
              <a:ext uri="{FF2B5EF4-FFF2-40B4-BE49-F238E27FC236}">
                <a16:creationId xmlns:a16="http://schemas.microsoft.com/office/drawing/2014/main" id="{FFA382BC-3786-489B-B00B-FF0A7383BE6E}"/>
              </a:ext>
            </a:extLst>
          </p:cNvPr>
          <p:cNvSpPr/>
          <p:nvPr/>
        </p:nvSpPr>
        <p:spPr>
          <a:xfrm>
            <a:off x="1589163" y="2769653"/>
            <a:ext cx="2762744" cy="407648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aseline="-25000" dirty="0">
              <a:solidFill>
                <a:schemeClr val="dk1"/>
              </a:solidFill>
              <a:latin typeface="Corbel"/>
              <a:ea typeface="Corbel"/>
              <a:cs typeface="Corbel"/>
              <a:sym typeface="Corbel"/>
            </a:endParaRPr>
          </a:p>
        </p:txBody>
      </p:sp>
      <p:sp>
        <p:nvSpPr>
          <p:cNvPr id="5" name="Rectangle 4">
            <a:extLst>
              <a:ext uri="{FF2B5EF4-FFF2-40B4-BE49-F238E27FC236}">
                <a16:creationId xmlns:a16="http://schemas.microsoft.com/office/drawing/2014/main" id="{565CBEBF-E7DE-4E81-B5F9-0D199C617640}"/>
              </a:ext>
            </a:extLst>
          </p:cNvPr>
          <p:cNvSpPr/>
          <p:nvPr/>
        </p:nvSpPr>
        <p:spPr>
          <a:xfrm>
            <a:off x="0" y="0"/>
            <a:ext cx="12192000" cy="221599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13800" b="1" dirty="0">
                <a:ln/>
                <a:solidFill>
                  <a:schemeClr val="accent4"/>
                </a:solidFill>
              </a:rPr>
              <a:t>Ethereum</a:t>
            </a:r>
          </a:p>
        </p:txBody>
      </p:sp>
    </p:spTree>
    <p:extLst>
      <p:ext uri="{BB962C8B-B14F-4D97-AF65-F5344CB8AC3E}">
        <p14:creationId xmlns:p14="http://schemas.microsoft.com/office/powerpoint/2010/main" val="218107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F2CF-5B0E-4E6D-AC96-11E9A46FA149}"/>
              </a:ext>
            </a:extLst>
          </p:cNvPr>
          <p:cNvSpPr>
            <a:spLocks noGrp="1"/>
          </p:cNvSpPr>
          <p:nvPr>
            <p:ph type="title"/>
          </p:nvPr>
        </p:nvSpPr>
        <p:spPr>
          <a:xfrm>
            <a:off x="0" y="-5933"/>
            <a:ext cx="12192000" cy="1325563"/>
          </a:xfrm>
        </p:spPr>
        <p:txBody>
          <a:bodyPr/>
          <a:lstStyle/>
          <a:p>
            <a:pPr algn="ctr"/>
            <a:r>
              <a:rPr lang="en-IN" b="1" dirty="0">
                <a:solidFill>
                  <a:srgbClr val="FF0000"/>
                </a:solidFill>
              </a:rPr>
              <a:t>What is decentralization ?</a:t>
            </a:r>
          </a:p>
        </p:txBody>
      </p:sp>
      <p:sp>
        <p:nvSpPr>
          <p:cNvPr id="3" name="Content Placeholder 2">
            <a:extLst>
              <a:ext uri="{FF2B5EF4-FFF2-40B4-BE49-F238E27FC236}">
                <a16:creationId xmlns:a16="http://schemas.microsoft.com/office/drawing/2014/main" id="{7AD11D6D-0F49-466A-8860-A8E9A7BFB23A}"/>
              </a:ext>
            </a:extLst>
          </p:cNvPr>
          <p:cNvSpPr>
            <a:spLocks noGrp="1"/>
          </p:cNvSpPr>
          <p:nvPr>
            <p:ph idx="1"/>
          </p:nvPr>
        </p:nvSpPr>
        <p:spPr>
          <a:xfrm>
            <a:off x="0" y="1425648"/>
            <a:ext cx="12192000" cy="995915"/>
          </a:xfrm>
        </p:spPr>
        <p:txBody>
          <a:bodyPr>
            <a:normAutofit/>
          </a:bodyPr>
          <a:lstStyle/>
          <a:p>
            <a:pPr marL="0" indent="0" algn="just">
              <a:buNone/>
            </a:pPr>
            <a:r>
              <a:rPr lang="en-IN" dirty="0"/>
              <a:t>The power is not in the hand of a single person (unlike umpire or scorer in sports) but the power is distributed among various nodes or peers.</a:t>
            </a:r>
          </a:p>
        </p:txBody>
      </p:sp>
      <p:sp>
        <p:nvSpPr>
          <p:cNvPr id="4" name="Title 1">
            <a:extLst>
              <a:ext uri="{FF2B5EF4-FFF2-40B4-BE49-F238E27FC236}">
                <a16:creationId xmlns:a16="http://schemas.microsoft.com/office/drawing/2014/main" id="{CBB343B2-51D2-4C9B-A20C-2C7528272D7B}"/>
              </a:ext>
            </a:extLst>
          </p:cNvPr>
          <p:cNvSpPr txBox="1">
            <a:spLocks/>
          </p:cNvSpPr>
          <p:nvPr/>
        </p:nvSpPr>
        <p:spPr>
          <a:xfrm>
            <a:off x="9939" y="2497905"/>
            <a:ext cx="12192000" cy="995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FF0000"/>
                </a:solidFill>
              </a:rPr>
              <a:t>What is open-source ?</a:t>
            </a:r>
          </a:p>
        </p:txBody>
      </p:sp>
      <p:sp>
        <p:nvSpPr>
          <p:cNvPr id="5" name="Content Placeholder 2">
            <a:extLst>
              <a:ext uri="{FF2B5EF4-FFF2-40B4-BE49-F238E27FC236}">
                <a16:creationId xmlns:a16="http://schemas.microsoft.com/office/drawing/2014/main" id="{84E74BD2-7167-4996-832D-E13CB714D01A}"/>
              </a:ext>
            </a:extLst>
          </p:cNvPr>
          <p:cNvSpPr txBox="1">
            <a:spLocks/>
          </p:cNvSpPr>
          <p:nvPr/>
        </p:nvSpPr>
        <p:spPr>
          <a:xfrm>
            <a:off x="6628" y="3534354"/>
            <a:ext cx="12192000" cy="1137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The term open source refers to something people can modify and share because its design is publicly accessible and not any secret as such e.g. – VLC Media.</a:t>
            </a:r>
            <a:endParaRPr lang="en-IN" dirty="0"/>
          </a:p>
        </p:txBody>
      </p:sp>
      <p:sp>
        <p:nvSpPr>
          <p:cNvPr id="6" name="Title 1">
            <a:extLst>
              <a:ext uri="{FF2B5EF4-FFF2-40B4-BE49-F238E27FC236}">
                <a16:creationId xmlns:a16="http://schemas.microsoft.com/office/drawing/2014/main" id="{CC523A3B-A932-49DE-A84B-AB4541817D0D}"/>
              </a:ext>
            </a:extLst>
          </p:cNvPr>
          <p:cNvSpPr txBox="1">
            <a:spLocks/>
          </p:cNvSpPr>
          <p:nvPr/>
        </p:nvSpPr>
        <p:spPr>
          <a:xfrm>
            <a:off x="6628" y="4395303"/>
            <a:ext cx="12178744" cy="1304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FF0000"/>
                </a:solidFill>
              </a:rPr>
              <a:t>What is cryptocurrency ?</a:t>
            </a:r>
          </a:p>
        </p:txBody>
      </p:sp>
      <p:sp>
        <p:nvSpPr>
          <p:cNvPr id="7" name="Content Placeholder 2">
            <a:extLst>
              <a:ext uri="{FF2B5EF4-FFF2-40B4-BE49-F238E27FC236}">
                <a16:creationId xmlns:a16="http://schemas.microsoft.com/office/drawing/2014/main" id="{ADA322B7-F15F-4FB3-91D6-D9E29EEDD8A8}"/>
              </a:ext>
            </a:extLst>
          </p:cNvPr>
          <p:cNvSpPr txBox="1">
            <a:spLocks/>
          </p:cNvSpPr>
          <p:nvPr/>
        </p:nvSpPr>
        <p:spPr>
          <a:xfrm>
            <a:off x="-6628" y="5573578"/>
            <a:ext cx="12198628" cy="1137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A cryptocurrency is a digital or virtual currency that uses cryptography and is difficult to counterfeit because of this security feature e.g. – Bitcoin or Ether.</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1054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F2CF-5B0E-4E6D-AC96-11E9A46FA149}"/>
              </a:ext>
            </a:extLst>
          </p:cNvPr>
          <p:cNvSpPr>
            <a:spLocks noGrp="1"/>
          </p:cNvSpPr>
          <p:nvPr>
            <p:ph type="title"/>
          </p:nvPr>
        </p:nvSpPr>
        <p:spPr>
          <a:xfrm>
            <a:off x="0" y="0"/>
            <a:ext cx="12192000" cy="1325563"/>
          </a:xfrm>
        </p:spPr>
        <p:txBody>
          <a:bodyPr/>
          <a:lstStyle/>
          <a:p>
            <a:pPr algn="ctr"/>
            <a:r>
              <a:rPr lang="en-IN" b="1" dirty="0">
                <a:solidFill>
                  <a:srgbClr val="FF0000"/>
                </a:solidFill>
              </a:rPr>
              <a:t>What is blockchain system ?</a:t>
            </a:r>
          </a:p>
        </p:txBody>
      </p:sp>
      <p:sp>
        <p:nvSpPr>
          <p:cNvPr id="3" name="Content Placeholder 2">
            <a:extLst>
              <a:ext uri="{FF2B5EF4-FFF2-40B4-BE49-F238E27FC236}">
                <a16:creationId xmlns:a16="http://schemas.microsoft.com/office/drawing/2014/main" id="{7AD11D6D-0F49-466A-8860-A8E9A7BFB23A}"/>
              </a:ext>
            </a:extLst>
          </p:cNvPr>
          <p:cNvSpPr>
            <a:spLocks noGrp="1"/>
          </p:cNvSpPr>
          <p:nvPr>
            <p:ph idx="1"/>
          </p:nvPr>
        </p:nvSpPr>
        <p:spPr>
          <a:xfrm>
            <a:off x="0" y="1179444"/>
            <a:ext cx="12192000" cy="5678556"/>
          </a:xfrm>
        </p:spPr>
        <p:txBody>
          <a:bodyPr>
            <a:normAutofit/>
          </a:bodyPr>
          <a:lstStyle/>
          <a:p>
            <a:pPr algn="just"/>
            <a:r>
              <a:rPr lang="en-IN" dirty="0"/>
              <a:t>How do we check fake or legit things e.g. a bill , currency note or licence ?</a:t>
            </a:r>
          </a:p>
          <a:p>
            <a:pPr lvl="1" algn="just"/>
            <a:r>
              <a:rPr lang="en-IN" dirty="0"/>
              <a:t>Yes, the centralised owner keep a record or a database for this.</a:t>
            </a:r>
          </a:p>
          <a:p>
            <a:pPr lvl="1" algn="just"/>
            <a:r>
              <a:rPr lang="en-IN" dirty="0"/>
              <a:t>But he has the sole rights or power to modify / delete this data.</a:t>
            </a:r>
          </a:p>
          <a:p>
            <a:pPr algn="just"/>
            <a:r>
              <a:rPr lang="en-IN" dirty="0"/>
              <a:t>“</a:t>
            </a:r>
            <a:r>
              <a:rPr lang="en-IN" dirty="0">
                <a:solidFill>
                  <a:srgbClr val="00B050"/>
                </a:solidFill>
              </a:rPr>
              <a:t>All power tends to corrupt and absolute power corrupt absolutely</a:t>
            </a:r>
            <a:r>
              <a:rPr lang="en-IN" dirty="0"/>
              <a:t>” – Lord Acton.</a:t>
            </a:r>
          </a:p>
          <a:p>
            <a:pPr algn="just"/>
            <a:r>
              <a:rPr lang="en-IN" dirty="0"/>
              <a:t>What if everyone is accessing or verifying the data ? </a:t>
            </a:r>
          </a:p>
          <a:p>
            <a:pPr lvl="1" algn="just"/>
            <a:r>
              <a:rPr lang="en-IN" i="1" dirty="0"/>
              <a:t>Modifications become unreal.</a:t>
            </a:r>
          </a:p>
          <a:p>
            <a:pPr lvl="1" algn="just"/>
            <a:r>
              <a:rPr lang="en-IN" i="1" dirty="0"/>
              <a:t>That is where Blockchain comes into the picture.</a:t>
            </a:r>
            <a:endParaRPr lang="en-IN" dirty="0"/>
          </a:p>
          <a:p>
            <a:pPr algn="just"/>
            <a:endParaRPr lang="en-IN" dirty="0"/>
          </a:p>
          <a:p>
            <a:pPr algn="just"/>
            <a:r>
              <a:rPr lang="en-IN" dirty="0"/>
              <a:t>Blockchain is a distributed ledger that stores data in blocks chained together. Each block has data, previous hash value and current hash value. </a:t>
            </a:r>
          </a:p>
          <a:p>
            <a:pPr algn="just"/>
            <a:r>
              <a:rPr lang="en-IN" dirty="0"/>
              <a:t>The important elements of blockchain include – P2P network, cryptography, consensus algorithms, punishment and rewards. </a:t>
            </a:r>
          </a:p>
        </p:txBody>
      </p:sp>
      <p:pic>
        <p:nvPicPr>
          <p:cNvPr id="1028" name="Picture 4" descr="Blockchain key characteristics and the conditions to use it as a solution |  by Venkat Kasthala | The Startup | Medium">
            <a:extLst>
              <a:ext uri="{FF2B5EF4-FFF2-40B4-BE49-F238E27FC236}">
                <a16:creationId xmlns:a16="http://schemas.microsoft.com/office/drawing/2014/main" id="{229C498F-359F-4A9D-BC5D-A6DB7146A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140" y="3339548"/>
            <a:ext cx="4956314"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5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animEffect transition="in" filter="randombar(horizontal)">
                                      <p:cBhvr>
                                        <p:cTn id="41" dur="500"/>
                                        <p:tgtEl>
                                          <p:spTgt spid="1028"/>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F2CF-5B0E-4E6D-AC96-11E9A46FA149}"/>
              </a:ext>
            </a:extLst>
          </p:cNvPr>
          <p:cNvSpPr>
            <a:spLocks noGrp="1"/>
          </p:cNvSpPr>
          <p:nvPr>
            <p:ph type="title"/>
          </p:nvPr>
        </p:nvSpPr>
        <p:spPr>
          <a:xfrm>
            <a:off x="0" y="7320"/>
            <a:ext cx="12192000" cy="1325563"/>
          </a:xfrm>
        </p:spPr>
        <p:txBody>
          <a:bodyPr/>
          <a:lstStyle/>
          <a:p>
            <a:pPr algn="ctr"/>
            <a:r>
              <a:rPr lang="en-IN" b="1" dirty="0">
                <a:solidFill>
                  <a:srgbClr val="FF0000"/>
                </a:solidFill>
              </a:rPr>
              <a:t>History of Ethereum</a:t>
            </a:r>
          </a:p>
        </p:txBody>
      </p:sp>
      <p:sp>
        <p:nvSpPr>
          <p:cNvPr id="3" name="Content Placeholder 2">
            <a:extLst>
              <a:ext uri="{FF2B5EF4-FFF2-40B4-BE49-F238E27FC236}">
                <a16:creationId xmlns:a16="http://schemas.microsoft.com/office/drawing/2014/main" id="{7AD11D6D-0F49-466A-8860-A8E9A7BFB23A}"/>
              </a:ext>
            </a:extLst>
          </p:cNvPr>
          <p:cNvSpPr>
            <a:spLocks noGrp="1"/>
          </p:cNvSpPr>
          <p:nvPr>
            <p:ph idx="1"/>
          </p:nvPr>
        </p:nvSpPr>
        <p:spPr>
          <a:xfrm>
            <a:off x="4691270" y="1690688"/>
            <a:ext cx="7500730" cy="5167311"/>
          </a:xfrm>
        </p:spPr>
        <p:txBody>
          <a:bodyPr>
            <a:normAutofit/>
          </a:bodyPr>
          <a:lstStyle/>
          <a:p>
            <a:pPr algn="just"/>
            <a:r>
              <a:rPr lang="en-IN" sz="2800" dirty="0"/>
              <a:t>Ethereum’s co-founder is Russian-Canadian programmer </a:t>
            </a:r>
            <a:r>
              <a:rPr lang="en-IN" sz="2800" b="1" i="1" u="sng" dirty="0">
                <a:solidFill>
                  <a:srgbClr val="00B050"/>
                </a:solidFill>
              </a:rPr>
              <a:t>Vitalik Buterin</a:t>
            </a:r>
            <a:r>
              <a:rPr lang="en-IN" sz="2800" dirty="0"/>
              <a:t> and he was just 19 when he made this technology. He told that he got motivated after an incident. He was fond of a game called </a:t>
            </a:r>
            <a:r>
              <a:rPr lang="en-IN" sz="2800" b="1" i="1" dirty="0">
                <a:solidFill>
                  <a:srgbClr val="00B050"/>
                </a:solidFill>
              </a:rPr>
              <a:t>World of Warcraft</a:t>
            </a:r>
            <a:r>
              <a:rPr lang="en-IN" sz="2800" dirty="0"/>
              <a:t>. One morning, he found that his favourite weapon of his favourite character was changed by the owner (company). He felt cheated and decided to make a platform with no centralized authority.</a:t>
            </a:r>
          </a:p>
          <a:p>
            <a:pPr algn="just"/>
            <a:r>
              <a:rPr lang="en-US" dirty="0"/>
              <a:t>Ethereum was conceived in 2013,  development work &amp; crowdfunding was commenced in 2014 and the network went live on 30 July 2015.</a:t>
            </a:r>
            <a:endParaRPr lang="en-IN" dirty="0"/>
          </a:p>
        </p:txBody>
      </p:sp>
      <p:sp>
        <p:nvSpPr>
          <p:cNvPr id="4" name="Shape 168">
            <a:extLst>
              <a:ext uri="{FF2B5EF4-FFF2-40B4-BE49-F238E27FC236}">
                <a16:creationId xmlns:a16="http://schemas.microsoft.com/office/drawing/2014/main" id="{5E4309DB-1DE9-4A75-8DEE-EFE88A7A6763}"/>
              </a:ext>
            </a:extLst>
          </p:cNvPr>
          <p:cNvSpPr/>
          <p:nvPr/>
        </p:nvSpPr>
        <p:spPr>
          <a:xfrm>
            <a:off x="0" y="1696280"/>
            <a:ext cx="4691270" cy="51544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orbel"/>
              <a:ea typeface="Corbel"/>
              <a:cs typeface="Corbel"/>
              <a:sym typeface="Corbel"/>
            </a:endParaRPr>
          </a:p>
        </p:txBody>
      </p:sp>
    </p:spTree>
    <p:extLst>
      <p:ext uri="{BB962C8B-B14F-4D97-AF65-F5344CB8AC3E}">
        <p14:creationId xmlns:p14="http://schemas.microsoft.com/office/powerpoint/2010/main" val="83258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F2CF-5B0E-4E6D-AC96-11E9A46FA149}"/>
              </a:ext>
            </a:extLst>
          </p:cNvPr>
          <p:cNvSpPr>
            <a:spLocks noGrp="1"/>
          </p:cNvSpPr>
          <p:nvPr>
            <p:ph type="title"/>
          </p:nvPr>
        </p:nvSpPr>
        <p:spPr>
          <a:xfrm>
            <a:off x="0" y="0"/>
            <a:ext cx="12192000" cy="1325563"/>
          </a:xfrm>
        </p:spPr>
        <p:txBody>
          <a:bodyPr/>
          <a:lstStyle/>
          <a:p>
            <a:pPr algn="ctr"/>
            <a:r>
              <a:rPr lang="en-IN" b="1" i="1" dirty="0">
                <a:solidFill>
                  <a:srgbClr val="FF0000"/>
                </a:solidFill>
              </a:rPr>
              <a:t>Usage of Ethereum</a:t>
            </a:r>
          </a:p>
        </p:txBody>
      </p:sp>
      <p:sp>
        <p:nvSpPr>
          <p:cNvPr id="3" name="Content Placeholder 2">
            <a:extLst>
              <a:ext uri="{FF2B5EF4-FFF2-40B4-BE49-F238E27FC236}">
                <a16:creationId xmlns:a16="http://schemas.microsoft.com/office/drawing/2014/main" id="{7AD11D6D-0F49-466A-8860-A8E9A7BFB23A}"/>
              </a:ext>
            </a:extLst>
          </p:cNvPr>
          <p:cNvSpPr>
            <a:spLocks noGrp="1"/>
          </p:cNvSpPr>
          <p:nvPr>
            <p:ph idx="1"/>
          </p:nvPr>
        </p:nvSpPr>
        <p:spPr>
          <a:xfrm>
            <a:off x="0" y="1690688"/>
            <a:ext cx="12192000" cy="5167311"/>
          </a:xfrm>
        </p:spPr>
        <p:txBody>
          <a:bodyPr>
            <a:normAutofit/>
          </a:bodyPr>
          <a:lstStyle/>
          <a:p>
            <a:pPr algn="just"/>
            <a:r>
              <a:rPr lang="en-US" dirty="0"/>
              <a:t>Ethereum has great intrinsic value such as programming money.</a:t>
            </a:r>
          </a:p>
          <a:p>
            <a:pPr algn="just"/>
            <a:r>
              <a:rPr lang="en-US" dirty="0"/>
              <a:t>Ethereum can be used for various </a:t>
            </a:r>
            <a:r>
              <a:rPr lang="en-US" b="1" i="1" dirty="0">
                <a:solidFill>
                  <a:srgbClr val="00B050"/>
                </a:solidFill>
              </a:rPr>
              <a:t>Decentralized Apps or simply DApps</a:t>
            </a:r>
            <a:r>
              <a:rPr lang="en-US" dirty="0"/>
              <a:t> which can be deployed using </a:t>
            </a:r>
            <a:r>
              <a:rPr lang="en-US" b="1" i="1" dirty="0">
                <a:solidFill>
                  <a:srgbClr val="00B050"/>
                </a:solidFill>
              </a:rPr>
              <a:t>smart contracts</a:t>
            </a:r>
            <a:r>
              <a:rPr lang="en-US" dirty="0"/>
              <a:t>. There are over 3000 DApps (more than half of DApps) deployed on Ethereum as of June 2021 e.g. – Weifund , Uport etc.</a:t>
            </a:r>
          </a:p>
          <a:p>
            <a:pPr algn="just"/>
            <a:r>
              <a:rPr lang="en-US" dirty="0"/>
              <a:t>Ethereum connects people directly through a powerful decentralized super computer (Imagine – Drivers offering services directly to passengers and removing ola/uber from real world).</a:t>
            </a:r>
          </a:p>
          <a:p>
            <a:pPr algn="just"/>
            <a:r>
              <a:rPr lang="en-US" dirty="0"/>
              <a:t>EVM (</a:t>
            </a:r>
            <a:r>
              <a:rPr lang="en-US" b="1" i="1" dirty="0">
                <a:solidFill>
                  <a:srgbClr val="00B050"/>
                </a:solidFill>
              </a:rPr>
              <a:t>Ethereum Virtual Machine</a:t>
            </a:r>
            <a:r>
              <a:rPr lang="en-US" dirty="0"/>
              <a:t>) is a software that runs on the Ethereum network and enables the development of thousands of different applications all on one platform. It means you don’t have to create new blockchain for each application.</a:t>
            </a:r>
          </a:p>
        </p:txBody>
      </p:sp>
    </p:spTree>
    <p:extLst>
      <p:ext uri="{BB962C8B-B14F-4D97-AF65-F5344CB8AC3E}">
        <p14:creationId xmlns:p14="http://schemas.microsoft.com/office/powerpoint/2010/main" val="145468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F2CF-5B0E-4E6D-AC96-11E9A46FA149}"/>
              </a:ext>
            </a:extLst>
          </p:cNvPr>
          <p:cNvSpPr>
            <a:spLocks noGrp="1"/>
          </p:cNvSpPr>
          <p:nvPr>
            <p:ph type="title"/>
          </p:nvPr>
        </p:nvSpPr>
        <p:spPr>
          <a:xfrm>
            <a:off x="0" y="0"/>
            <a:ext cx="12192000" cy="1325563"/>
          </a:xfrm>
        </p:spPr>
        <p:txBody>
          <a:bodyPr/>
          <a:lstStyle/>
          <a:p>
            <a:pPr algn="ctr"/>
            <a:r>
              <a:rPr lang="en-IN" b="1" i="1" dirty="0">
                <a:solidFill>
                  <a:srgbClr val="FF0000"/>
                </a:solidFill>
              </a:rPr>
              <a:t>DApps &amp; smart contracts</a:t>
            </a:r>
          </a:p>
        </p:txBody>
      </p:sp>
      <p:sp>
        <p:nvSpPr>
          <p:cNvPr id="3" name="Content Placeholder 2">
            <a:extLst>
              <a:ext uri="{FF2B5EF4-FFF2-40B4-BE49-F238E27FC236}">
                <a16:creationId xmlns:a16="http://schemas.microsoft.com/office/drawing/2014/main" id="{7AD11D6D-0F49-466A-8860-A8E9A7BFB23A}"/>
              </a:ext>
            </a:extLst>
          </p:cNvPr>
          <p:cNvSpPr>
            <a:spLocks noGrp="1"/>
          </p:cNvSpPr>
          <p:nvPr>
            <p:ph idx="1"/>
          </p:nvPr>
        </p:nvSpPr>
        <p:spPr>
          <a:xfrm>
            <a:off x="0" y="1597923"/>
            <a:ext cx="12192000" cy="5260077"/>
          </a:xfrm>
        </p:spPr>
        <p:txBody>
          <a:bodyPr>
            <a:normAutofit/>
          </a:bodyPr>
          <a:lstStyle/>
          <a:p>
            <a:pPr algn="just"/>
            <a:r>
              <a:rPr lang="en-US" b="1" i="1" dirty="0">
                <a:solidFill>
                  <a:srgbClr val="00B050"/>
                </a:solidFill>
              </a:rPr>
              <a:t>Decentralized Apps or DApps:</a:t>
            </a:r>
          </a:p>
          <a:p>
            <a:pPr lvl="1" algn="just"/>
            <a:r>
              <a:rPr lang="en-US" dirty="0"/>
              <a:t>Simple apps earn commission to facilitate users to do easy tasks (e.g. – matrimonial apps charge fee for matchmaking) or possess full control (e.g. – one couldn’t access his own documents hosted on google drive when servers were down few days back).</a:t>
            </a:r>
          </a:p>
          <a:p>
            <a:pPr lvl="1" algn="just"/>
            <a:r>
              <a:rPr lang="en-US" dirty="0"/>
              <a:t>DApps don’t earn commission for easy tasks and no single entity controls them.</a:t>
            </a:r>
          </a:p>
          <a:p>
            <a:pPr algn="just"/>
            <a:r>
              <a:rPr lang="en-US" dirty="0"/>
              <a:t>Creation :</a:t>
            </a:r>
          </a:p>
          <a:p>
            <a:pPr lvl="1" algn="just"/>
            <a:r>
              <a:rPr lang="en-US" dirty="0"/>
              <a:t>Write an efficient code (Solidity for ETH) and run this code on huge network of computers.</a:t>
            </a:r>
          </a:p>
          <a:p>
            <a:pPr lvl="1" algn="just"/>
            <a:r>
              <a:rPr lang="en-US" dirty="0"/>
              <a:t>Either you can </a:t>
            </a:r>
            <a:r>
              <a:rPr lang="en-US" b="1" i="1" dirty="0">
                <a:solidFill>
                  <a:srgbClr val="00B050"/>
                </a:solidFill>
              </a:rPr>
              <a:t>do it yourself </a:t>
            </a:r>
            <a:r>
              <a:rPr lang="en-US" dirty="0"/>
              <a:t>(DIY) or hire people to write </a:t>
            </a:r>
            <a:r>
              <a:rPr lang="en-US" b="1" i="1" dirty="0">
                <a:solidFill>
                  <a:srgbClr val="00B050"/>
                </a:solidFill>
              </a:rPr>
              <a:t>smart contracts </a:t>
            </a:r>
            <a:r>
              <a:rPr lang="en-US" dirty="0"/>
              <a:t>for you.</a:t>
            </a:r>
          </a:p>
          <a:p>
            <a:pPr algn="just"/>
            <a:r>
              <a:rPr lang="en-US" b="1" i="1" dirty="0">
                <a:solidFill>
                  <a:srgbClr val="00B050"/>
                </a:solidFill>
              </a:rPr>
              <a:t>Smart Contract (CODE IS LAW):</a:t>
            </a:r>
          </a:p>
          <a:p>
            <a:pPr lvl="1" algn="just"/>
            <a:r>
              <a:rPr lang="en-US" dirty="0"/>
              <a:t>These contracts execute themselves by using predetermined conditions.</a:t>
            </a:r>
          </a:p>
          <a:p>
            <a:pPr lvl="1" algn="just"/>
            <a:r>
              <a:rPr lang="en-US" dirty="0"/>
              <a:t>It automate the execution part and does not need any human for execution.</a:t>
            </a:r>
          </a:p>
          <a:p>
            <a:pPr lvl="1" algn="just"/>
            <a:r>
              <a:rPr lang="en-US" dirty="0"/>
              <a:t>They have beautiful applications in the field of Real Estate or Finance.</a:t>
            </a:r>
          </a:p>
        </p:txBody>
      </p:sp>
    </p:spTree>
    <p:extLst>
      <p:ext uri="{BB962C8B-B14F-4D97-AF65-F5344CB8AC3E}">
        <p14:creationId xmlns:p14="http://schemas.microsoft.com/office/powerpoint/2010/main" val="426003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F2CF-5B0E-4E6D-AC96-11E9A46FA149}"/>
              </a:ext>
            </a:extLst>
          </p:cNvPr>
          <p:cNvSpPr>
            <a:spLocks noGrp="1"/>
          </p:cNvSpPr>
          <p:nvPr>
            <p:ph type="title"/>
          </p:nvPr>
        </p:nvSpPr>
        <p:spPr>
          <a:xfrm>
            <a:off x="0" y="0"/>
            <a:ext cx="12192000" cy="1325563"/>
          </a:xfrm>
        </p:spPr>
        <p:txBody>
          <a:bodyPr/>
          <a:lstStyle/>
          <a:p>
            <a:pPr algn="ctr"/>
            <a:r>
              <a:rPr lang="en-IN" b="1" i="1" dirty="0">
                <a:solidFill>
                  <a:srgbClr val="FF0000"/>
                </a:solidFill>
              </a:rPr>
              <a:t>Use cases of DApps</a:t>
            </a:r>
          </a:p>
        </p:txBody>
      </p:sp>
      <p:sp>
        <p:nvSpPr>
          <p:cNvPr id="3" name="Content Placeholder 2">
            <a:extLst>
              <a:ext uri="{FF2B5EF4-FFF2-40B4-BE49-F238E27FC236}">
                <a16:creationId xmlns:a16="http://schemas.microsoft.com/office/drawing/2014/main" id="{7AD11D6D-0F49-466A-8860-A8E9A7BFB23A}"/>
              </a:ext>
            </a:extLst>
          </p:cNvPr>
          <p:cNvSpPr>
            <a:spLocks noGrp="1"/>
          </p:cNvSpPr>
          <p:nvPr>
            <p:ph idx="1"/>
          </p:nvPr>
        </p:nvSpPr>
        <p:spPr>
          <a:xfrm>
            <a:off x="-1" y="1690689"/>
            <a:ext cx="12191999" cy="5167311"/>
          </a:xfrm>
        </p:spPr>
        <p:txBody>
          <a:bodyPr>
            <a:normAutofit/>
          </a:bodyPr>
          <a:lstStyle/>
          <a:p>
            <a:pPr algn="just"/>
            <a:r>
              <a:rPr lang="en-US" dirty="0"/>
              <a:t>Two important use cases of these DApps include DeFi and NFTs.</a:t>
            </a:r>
          </a:p>
          <a:p>
            <a:pPr algn="just"/>
            <a:r>
              <a:rPr lang="en-US" b="1" i="1" u="sng" dirty="0">
                <a:solidFill>
                  <a:srgbClr val="00B050"/>
                </a:solidFill>
              </a:rPr>
              <a:t>Decentralized Finance or DeFi</a:t>
            </a:r>
            <a:r>
              <a:rPr lang="en-US" dirty="0"/>
              <a:t>:</a:t>
            </a:r>
          </a:p>
          <a:p>
            <a:pPr lvl="1" algn="just"/>
            <a:r>
              <a:rPr lang="en-US" dirty="0"/>
              <a:t>In the field of finance, there have been various centralized authority, for example - SBI (for fund transfers) or BSE (for trading shares).</a:t>
            </a:r>
          </a:p>
          <a:p>
            <a:pPr lvl="1" algn="just"/>
            <a:r>
              <a:rPr lang="en-US" dirty="0"/>
              <a:t>Any finance related system with no centralization comes under DeFi. For example – Aave Bank (for fund transfer) or Uniswap (for trading shares).</a:t>
            </a:r>
          </a:p>
          <a:p>
            <a:pPr algn="just"/>
            <a:r>
              <a:rPr lang="en-US" b="1" i="1" u="sng" dirty="0">
                <a:solidFill>
                  <a:srgbClr val="00B050"/>
                </a:solidFill>
              </a:rPr>
              <a:t>Non Fungible (replaceable) tokens or NFTs</a:t>
            </a:r>
            <a:r>
              <a:rPr lang="en-US" dirty="0"/>
              <a:t>:</a:t>
            </a:r>
          </a:p>
          <a:p>
            <a:pPr lvl="1" algn="just"/>
            <a:r>
              <a:rPr lang="en-US" dirty="0"/>
              <a:t>Probably one of the best way to prove your ownership for anything that you want.</a:t>
            </a:r>
          </a:p>
          <a:p>
            <a:pPr lvl="1" algn="just"/>
            <a:r>
              <a:rPr lang="en-US" dirty="0"/>
              <a:t>NFTs are digital asset whose ownership is recorded publicly on a blockchain. </a:t>
            </a:r>
          </a:p>
          <a:p>
            <a:pPr lvl="1" algn="just"/>
            <a:r>
              <a:rPr lang="en-US" dirty="0"/>
              <a:t>NFTs can really be anything digital such as drawings, music, domain names or tickets.</a:t>
            </a:r>
          </a:p>
        </p:txBody>
      </p:sp>
    </p:spTree>
    <p:extLst>
      <p:ext uri="{BB962C8B-B14F-4D97-AF65-F5344CB8AC3E}">
        <p14:creationId xmlns:p14="http://schemas.microsoft.com/office/powerpoint/2010/main" val="364788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F2CF-5B0E-4E6D-AC96-11E9A46FA149}"/>
              </a:ext>
            </a:extLst>
          </p:cNvPr>
          <p:cNvSpPr>
            <a:spLocks noGrp="1"/>
          </p:cNvSpPr>
          <p:nvPr>
            <p:ph type="title"/>
          </p:nvPr>
        </p:nvSpPr>
        <p:spPr>
          <a:xfrm>
            <a:off x="16562" y="-5932"/>
            <a:ext cx="12175437" cy="1325563"/>
          </a:xfrm>
        </p:spPr>
        <p:txBody>
          <a:bodyPr/>
          <a:lstStyle/>
          <a:p>
            <a:pPr algn="ctr"/>
            <a:r>
              <a:rPr lang="en-IN" b="1" i="1" dirty="0">
                <a:solidFill>
                  <a:srgbClr val="FF0000"/>
                </a:solidFill>
              </a:rPr>
              <a:t>Evolution of money</a:t>
            </a:r>
          </a:p>
        </p:txBody>
      </p:sp>
      <p:sp>
        <p:nvSpPr>
          <p:cNvPr id="3" name="Content Placeholder 2">
            <a:extLst>
              <a:ext uri="{FF2B5EF4-FFF2-40B4-BE49-F238E27FC236}">
                <a16:creationId xmlns:a16="http://schemas.microsoft.com/office/drawing/2014/main" id="{7AD11D6D-0F49-466A-8860-A8E9A7BFB23A}"/>
              </a:ext>
            </a:extLst>
          </p:cNvPr>
          <p:cNvSpPr>
            <a:spLocks noGrp="1"/>
          </p:cNvSpPr>
          <p:nvPr>
            <p:ph idx="1"/>
          </p:nvPr>
        </p:nvSpPr>
        <p:spPr>
          <a:xfrm>
            <a:off x="16562" y="1690688"/>
            <a:ext cx="12175438" cy="5167311"/>
          </a:xfrm>
        </p:spPr>
        <p:txBody>
          <a:bodyPr>
            <a:normAutofit fontScale="92500" lnSpcReduction="20000"/>
          </a:bodyPr>
          <a:lstStyle/>
          <a:p>
            <a:pPr algn="just"/>
            <a:r>
              <a:rPr lang="en-IN" b="1" i="1" dirty="0">
                <a:solidFill>
                  <a:srgbClr val="00B050"/>
                </a:solidFill>
              </a:rPr>
              <a:t>Barter System </a:t>
            </a:r>
            <a:r>
              <a:rPr lang="en-IN" dirty="0"/>
              <a:t>– Goods in place of goods </a:t>
            </a:r>
          </a:p>
          <a:p>
            <a:pPr marL="0" indent="0" algn="just">
              <a:buNone/>
            </a:pPr>
            <a:r>
              <a:rPr lang="en-IN" dirty="0"/>
              <a:t>	</a:t>
            </a:r>
            <a:r>
              <a:rPr lang="en-IN" dirty="0">
                <a:solidFill>
                  <a:srgbClr val="FF3399"/>
                </a:solidFill>
              </a:rPr>
              <a:t>Exact match of goods became an issue.</a:t>
            </a:r>
          </a:p>
          <a:p>
            <a:pPr algn="just"/>
            <a:r>
              <a:rPr lang="en-IN" b="1" i="1" dirty="0">
                <a:solidFill>
                  <a:srgbClr val="00B050"/>
                </a:solidFill>
              </a:rPr>
              <a:t>Classic Gold Std. </a:t>
            </a:r>
            <a:r>
              <a:rPr lang="en-IN" dirty="0"/>
              <a:t>– Gold in place of goods</a:t>
            </a:r>
          </a:p>
          <a:p>
            <a:pPr marL="0" indent="0" algn="just">
              <a:buNone/>
            </a:pPr>
            <a:r>
              <a:rPr lang="en-IN" dirty="0">
                <a:solidFill>
                  <a:srgbClr val="FF3399"/>
                </a:solidFill>
              </a:rPr>
              <a:t>	Carrying huge amount of gold became an issue.</a:t>
            </a:r>
          </a:p>
          <a:p>
            <a:pPr algn="just"/>
            <a:r>
              <a:rPr lang="en-IN" b="1" i="1" dirty="0">
                <a:solidFill>
                  <a:srgbClr val="00B050"/>
                </a:solidFill>
              </a:rPr>
              <a:t>Gold Std. </a:t>
            </a:r>
            <a:r>
              <a:rPr lang="en-IN" dirty="0"/>
              <a:t>– Gov. issued currency based on gold</a:t>
            </a:r>
          </a:p>
          <a:p>
            <a:pPr marL="0" indent="0" algn="just">
              <a:buNone/>
            </a:pPr>
            <a:r>
              <a:rPr lang="en-IN" dirty="0">
                <a:solidFill>
                  <a:srgbClr val="FF3399"/>
                </a:solidFill>
              </a:rPr>
              <a:t>	Countries wanted to print more money for world war.</a:t>
            </a:r>
          </a:p>
          <a:p>
            <a:pPr algn="just"/>
            <a:r>
              <a:rPr lang="en-IN" b="1" i="1" dirty="0">
                <a:solidFill>
                  <a:srgbClr val="00B050"/>
                </a:solidFill>
              </a:rPr>
              <a:t>Bretton Std.</a:t>
            </a:r>
            <a:r>
              <a:rPr lang="en-IN" dirty="0"/>
              <a:t> –  Gold coin price -&gt; USD -&gt; Currency</a:t>
            </a:r>
          </a:p>
          <a:p>
            <a:pPr marL="0" indent="0" algn="just">
              <a:buNone/>
            </a:pPr>
            <a:r>
              <a:rPr lang="en-IN" dirty="0"/>
              <a:t>	</a:t>
            </a:r>
            <a:r>
              <a:rPr lang="en-IN" dirty="0">
                <a:solidFill>
                  <a:srgbClr val="FF3399"/>
                </a:solidFill>
              </a:rPr>
              <a:t>Convertibility became an issue.</a:t>
            </a:r>
          </a:p>
          <a:p>
            <a:pPr algn="just"/>
            <a:r>
              <a:rPr lang="en-IN" b="1" i="1" dirty="0">
                <a:solidFill>
                  <a:srgbClr val="00B050"/>
                </a:solidFill>
              </a:rPr>
              <a:t>Fiat Money </a:t>
            </a:r>
            <a:r>
              <a:rPr lang="en-IN" dirty="0"/>
              <a:t>– Variable exchange rate (demand &amp; supply) came into the picture.</a:t>
            </a:r>
          </a:p>
          <a:p>
            <a:pPr marL="0" indent="0" algn="just">
              <a:buNone/>
            </a:pPr>
            <a:r>
              <a:rPr lang="en-IN" dirty="0">
                <a:solidFill>
                  <a:srgbClr val="FF3399"/>
                </a:solidFill>
              </a:rPr>
              <a:t>	All control to central banks and hyper-inflation are becoming big issues.</a:t>
            </a:r>
          </a:p>
          <a:p>
            <a:pPr algn="just"/>
            <a:r>
              <a:rPr lang="en-IN" b="1" i="1" dirty="0">
                <a:solidFill>
                  <a:srgbClr val="00B050"/>
                </a:solidFill>
              </a:rPr>
              <a:t>Cryptocurrency</a:t>
            </a:r>
            <a:r>
              <a:rPr lang="en-IN" dirty="0"/>
              <a:t> – Decentralised system </a:t>
            </a:r>
          </a:p>
          <a:p>
            <a:pPr marL="0" indent="0" algn="just">
              <a:buNone/>
            </a:pPr>
            <a:r>
              <a:rPr lang="en-IN" dirty="0"/>
              <a:t>	</a:t>
            </a:r>
            <a:r>
              <a:rPr lang="en-IN" dirty="0">
                <a:solidFill>
                  <a:srgbClr val="FF3399"/>
                </a:solidFill>
              </a:rPr>
              <a:t>e.g. – BTC, ETH,DOGE etc.</a:t>
            </a:r>
          </a:p>
        </p:txBody>
      </p:sp>
    </p:spTree>
    <p:extLst>
      <p:ext uri="{BB962C8B-B14F-4D97-AF65-F5344CB8AC3E}">
        <p14:creationId xmlns:p14="http://schemas.microsoft.com/office/powerpoint/2010/main" val="222412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3462</TotalTime>
  <Words>1234</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Calibri Light</vt:lpstr>
      <vt:lpstr>Corbel</vt:lpstr>
      <vt:lpstr>Office Theme</vt:lpstr>
      <vt:lpstr>Ethereum :  A blockchain platform with its own cryptocurrency</vt:lpstr>
      <vt:lpstr>PowerPoint Presentation</vt:lpstr>
      <vt:lpstr>What is decentralization ?</vt:lpstr>
      <vt:lpstr>What is blockchain system ?</vt:lpstr>
      <vt:lpstr>History of Ethereum</vt:lpstr>
      <vt:lpstr>Usage of Ethereum</vt:lpstr>
      <vt:lpstr>DApps &amp; smart contracts</vt:lpstr>
      <vt:lpstr>Use cases of DApps</vt:lpstr>
      <vt:lpstr>Evolution of money</vt:lpstr>
      <vt:lpstr>Is ether a successful currency ? </vt:lpstr>
      <vt:lpstr>Ether as investment</vt:lpstr>
      <vt:lpstr>Comparing with Bitcoin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Priyanshu Gupta</dc:creator>
  <cp:lastModifiedBy>Priyanshu Gupta</cp:lastModifiedBy>
  <cp:revision>16</cp:revision>
  <dcterms:created xsi:type="dcterms:W3CDTF">2021-10-26T14:26:09Z</dcterms:created>
  <dcterms:modified xsi:type="dcterms:W3CDTF">2021-10-31T03:31:05Z</dcterms:modified>
</cp:coreProperties>
</file>