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30"/>
  </p:notesMasterIdLst>
  <p:sldIdLst>
    <p:sldId id="256" r:id="rId5"/>
    <p:sldId id="257" r:id="rId6"/>
    <p:sldId id="258" r:id="rId7"/>
    <p:sldId id="259" r:id="rId8"/>
    <p:sldId id="260" r:id="rId9"/>
    <p:sldId id="261" r:id="rId10"/>
    <p:sldId id="262" r:id="rId11"/>
    <p:sldId id="263" r:id="rId12"/>
    <p:sldId id="264" r:id="rId13"/>
    <p:sldId id="265" r:id="rId14"/>
    <p:sldId id="268" r:id="rId15"/>
    <p:sldId id="272" r:id="rId16"/>
    <p:sldId id="266" r:id="rId17"/>
    <p:sldId id="267" r:id="rId18"/>
    <p:sldId id="273" r:id="rId19"/>
    <p:sldId id="275" r:id="rId20"/>
    <p:sldId id="277" r:id="rId21"/>
    <p:sldId id="278" r:id="rId22"/>
    <p:sldId id="279" r:id="rId23"/>
    <p:sldId id="276" r:id="rId24"/>
    <p:sldId id="280" r:id="rId25"/>
    <p:sldId id="281" r:id="rId26"/>
    <p:sldId id="274" r:id="rId27"/>
    <p:sldId id="270" r:id="rId28"/>
    <p:sldId id="271" r:id="rId29"/>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8E71C"/>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8E71C"/>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8E71C"/>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8E71C"/>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8E71C"/>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8E71C"/>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8E71C"/>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8E71C"/>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8E71C"/>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8E71C"/>
        </a:fontRef>
        <a:srgbClr val="F8E71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2D2D2"/>
          </a:solidFill>
        </a:fill>
      </a:tcStyle>
    </a:wholeTbl>
    <a:band2H>
      <a:tcTxStyle/>
      <a:tcStyle>
        <a:tcBdr/>
        <a:fill>
          <a:solidFill>
            <a:srgbClr val="EAEAE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F8E71C"/>
        </a:fontRef>
        <a:srgbClr val="F8E71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CBDC"/>
          </a:solidFill>
        </a:fill>
      </a:tcStyle>
    </a:wholeTbl>
    <a:band2H>
      <a:tcTxStyle/>
      <a:tcStyle>
        <a:tcBdr/>
        <a:fill>
          <a:solidFill>
            <a:srgbClr val="FBE7EE"/>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F8E71C"/>
        </a:fontRef>
        <a:srgbClr val="F8E71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CBE3"/>
          </a:solidFill>
        </a:fill>
      </a:tcStyle>
    </a:wholeTbl>
    <a:band2H>
      <a:tcTxStyle/>
      <a:tcStyle>
        <a:tcBdr/>
        <a:fill>
          <a:solidFill>
            <a:srgbClr val="EFE7F2"/>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F8E71C"/>
        </a:fontRef>
        <a:srgbClr val="F8E71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EFAE7"/>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F8E71C"/>
        </a:fontRef>
        <a:srgbClr val="F8E71C"/>
      </a:tcTxStyle>
      <a:tcStyle>
        <a:tcBdr>
          <a:left>
            <a:ln w="12700" cap="flat">
              <a:noFill/>
              <a:miter lim="400000"/>
            </a:ln>
          </a:left>
          <a:right>
            <a:ln w="12700" cap="flat">
              <a:noFill/>
              <a:miter lim="400000"/>
            </a:ln>
          </a:right>
          <a:top>
            <a:ln w="50800" cap="flat">
              <a:solidFill>
                <a:srgbClr val="F8E71C"/>
              </a:solidFill>
              <a:prstDash val="solid"/>
              <a:round/>
            </a:ln>
          </a:top>
          <a:bottom>
            <a:ln w="25400" cap="flat">
              <a:solidFill>
                <a:srgbClr val="F8E71C"/>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F8E71C"/>
              </a:solidFill>
              <a:prstDash val="solid"/>
              <a:round/>
            </a:ln>
          </a:top>
          <a:bottom>
            <a:ln w="25400" cap="flat">
              <a:solidFill>
                <a:srgbClr val="F8E71C"/>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F8E71C"/>
        </a:fontRef>
        <a:srgbClr val="F8E71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F6CB"/>
          </a:solidFill>
        </a:fill>
      </a:tcStyle>
    </a:wholeTbl>
    <a:band2H>
      <a:tcTxStyle/>
      <a:tcStyle>
        <a:tcBdr/>
        <a:fill>
          <a:solidFill>
            <a:srgbClr val="FEFA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E71C"/>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E71C"/>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E71C"/>
          </a:solidFill>
        </a:fill>
      </a:tcStyle>
    </a:firstRow>
  </a:tblStyle>
  <a:tblStyle styleId="{2708684C-4D16-4618-839F-0558EEFCDFE6}" styleName="">
    <a:tblBg/>
    <a:wholeTbl>
      <a:tcTxStyle b="off" i="off">
        <a:fontRef idx="minor">
          <a:srgbClr val="F8E71C"/>
        </a:fontRef>
        <a:srgbClr val="F8E71C"/>
      </a:tcTxStyle>
      <a:tcStyle>
        <a:tcBdr>
          <a:left>
            <a:ln w="12700" cap="flat">
              <a:solidFill>
                <a:srgbClr val="F8E71C"/>
              </a:solidFill>
              <a:prstDash val="solid"/>
              <a:round/>
            </a:ln>
          </a:left>
          <a:right>
            <a:ln w="12700" cap="flat">
              <a:solidFill>
                <a:srgbClr val="F8E71C"/>
              </a:solidFill>
              <a:prstDash val="solid"/>
              <a:round/>
            </a:ln>
          </a:right>
          <a:top>
            <a:ln w="12700" cap="flat">
              <a:solidFill>
                <a:srgbClr val="F8E71C"/>
              </a:solidFill>
              <a:prstDash val="solid"/>
              <a:round/>
            </a:ln>
          </a:top>
          <a:bottom>
            <a:ln w="12700" cap="flat">
              <a:solidFill>
                <a:srgbClr val="F8E71C"/>
              </a:solidFill>
              <a:prstDash val="solid"/>
              <a:round/>
            </a:ln>
          </a:bottom>
          <a:insideH>
            <a:ln w="12700" cap="flat">
              <a:solidFill>
                <a:srgbClr val="F8E71C"/>
              </a:solidFill>
              <a:prstDash val="solid"/>
              <a:round/>
            </a:ln>
          </a:insideH>
          <a:insideV>
            <a:ln w="12700" cap="flat">
              <a:solidFill>
                <a:srgbClr val="F8E71C"/>
              </a:solidFill>
              <a:prstDash val="solid"/>
              <a:round/>
            </a:ln>
          </a:insideV>
        </a:tcBdr>
        <a:fill>
          <a:solidFill>
            <a:srgbClr val="F8E71C">
              <a:alpha val="20000"/>
            </a:srgbClr>
          </a:solidFill>
        </a:fill>
      </a:tcStyle>
    </a:wholeTbl>
    <a:band2H>
      <a:tcTxStyle/>
      <a:tcStyle>
        <a:tcBdr/>
        <a:fill>
          <a:solidFill>
            <a:srgbClr val="FFFFFF"/>
          </a:solidFill>
        </a:fill>
      </a:tcStyle>
    </a:band2H>
    <a:firstCol>
      <a:tcTxStyle b="on" i="off">
        <a:fontRef idx="minor">
          <a:srgbClr val="F8E71C"/>
        </a:fontRef>
        <a:srgbClr val="F8E71C"/>
      </a:tcTxStyle>
      <a:tcStyle>
        <a:tcBdr>
          <a:left>
            <a:ln w="12700" cap="flat">
              <a:solidFill>
                <a:srgbClr val="F8E71C"/>
              </a:solidFill>
              <a:prstDash val="solid"/>
              <a:round/>
            </a:ln>
          </a:left>
          <a:right>
            <a:ln w="12700" cap="flat">
              <a:solidFill>
                <a:srgbClr val="F8E71C"/>
              </a:solidFill>
              <a:prstDash val="solid"/>
              <a:round/>
            </a:ln>
          </a:right>
          <a:top>
            <a:ln w="12700" cap="flat">
              <a:solidFill>
                <a:srgbClr val="F8E71C"/>
              </a:solidFill>
              <a:prstDash val="solid"/>
              <a:round/>
            </a:ln>
          </a:top>
          <a:bottom>
            <a:ln w="12700" cap="flat">
              <a:solidFill>
                <a:srgbClr val="F8E71C"/>
              </a:solidFill>
              <a:prstDash val="solid"/>
              <a:round/>
            </a:ln>
          </a:bottom>
          <a:insideH>
            <a:ln w="12700" cap="flat">
              <a:solidFill>
                <a:srgbClr val="F8E71C"/>
              </a:solidFill>
              <a:prstDash val="solid"/>
              <a:round/>
            </a:ln>
          </a:insideH>
          <a:insideV>
            <a:ln w="12700" cap="flat">
              <a:solidFill>
                <a:srgbClr val="F8E71C"/>
              </a:solidFill>
              <a:prstDash val="solid"/>
              <a:round/>
            </a:ln>
          </a:insideV>
        </a:tcBdr>
        <a:fill>
          <a:solidFill>
            <a:srgbClr val="F8E71C">
              <a:alpha val="20000"/>
            </a:srgbClr>
          </a:solidFill>
        </a:fill>
      </a:tcStyle>
    </a:firstCol>
    <a:lastRow>
      <a:tcTxStyle b="on" i="off">
        <a:fontRef idx="minor">
          <a:srgbClr val="F8E71C"/>
        </a:fontRef>
        <a:srgbClr val="F8E71C"/>
      </a:tcTxStyle>
      <a:tcStyle>
        <a:tcBdr>
          <a:left>
            <a:ln w="12700" cap="flat">
              <a:solidFill>
                <a:srgbClr val="F8E71C"/>
              </a:solidFill>
              <a:prstDash val="solid"/>
              <a:round/>
            </a:ln>
          </a:left>
          <a:right>
            <a:ln w="12700" cap="flat">
              <a:solidFill>
                <a:srgbClr val="F8E71C"/>
              </a:solidFill>
              <a:prstDash val="solid"/>
              <a:round/>
            </a:ln>
          </a:right>
          <a:top>
            <a:ln w="50800" cap="flat">
              <a:solidFill>
                <a:srgbClr val="F8E71C"/>
              </a:solidFill>
              <a:prstDash val="solid"/>
              <a:round/>
            </a:ln>
          </a:top>
          <a:bottom>
            <a:ln w="12700" cap="flat">
              <a:solidFill>
                <a:srgbClr val="F8E71C"/>
              </a:solidFill>
              <a:prstDash val="solid"/>
              <a:round/>
            </a:ln>
          </a:bottom>
          <a:insideH>
            <a:ln w="12700" cap="flat">
              <a:solidFill>
                <a:srgbClr val="F8E71C"/>
              </a:solidFill>
              <a:prstDash val="solid"/>
              <a:round/>
            </a:ln>
          </a:insideH>
          <a:insideV>
            <a:ln w="12700" cap="flat">
              <a:solidFill>
                <a:srgbClr val="F8E71C"/>
              </a:solidFill>
              <a:prstDash val="solid"/>
              <a:round/>
            </a:ln>
          </a:insideV>
        </a:tcBdr>
        <a:fill>
          <a:noFill/>
        </a:fill>
      </a:tcStyle>
    </a:lastRow>
    <a:firstRow>
      <a:tcTxStyle b="on" i="off">
        <a:fontRef idx="minor">
          <a:srgbClr val="F8E71C"/>
        </a:fontRef>
        <a:srgbClr val="F8E71C"/>
      </a:tcTxStyle>
      <a:tcStyle>
        <a:tcBdr>
          <a:left>
            <a:ln w="12700" cap="flat">
              <a:solidFill>
                <a:srgbClr val="F8E71C"/>
              </a:solidFill>
              <a:prstDash val="solid"/>
              <a:round/>
            </a:ln>
          </a:left>
          <a:right>
            <a:ln w="12700" cap="flat">
              <a:solidFill>
                <a:srgbClr val="F8E71C"/>
              </a:solidFill>
              <a:prstDash val="solid"/>
              <a:round/>
            </a:ln>
          </a:right>
          <a:top>
            <a:ln w="12700" cap="flat">
              <a:solidFill>
                <a:srgbClr val="F8E71C"/>
              </a:solidFill>
              <a:prstDash val="solid"/>
              <a:round/>
            </a:ln>
          </a:top>
          <a:bottom>
            <a:ln w="25400" cap="flat">
              <a:solidFill>
                <a:srgbClr val="F8E71C"/>
              </a:solidFill>
              <a:prstDash val="solid"/>
              <a:round/>
            </a:ln>
          </a:bottom>
          <a:insideH>
            <a:ln w="12700" cap="flat">
              <a:solidFill>
                <a:srgbClr val="F8E71C"/>
              </a:solidFill>
              <a:prstDash val="solid"/>
              <a:round/>
            </a:ln>
          </a:insideH>
          <a:insideV>
            <a:ln w="12700" cap="flat">
              <a:solidFill>
                <a:srgbClr val="F8E71C"/>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7" name="Shape 107"/>
          <p:cNvSpPr>
            <a:spLocks noGrp="1" noRot="1" noChangeAspect="1"/>
          </p:cNvSpPr>
          <p:nvPr>
            <p:ph type="sldImg"/>
          </p:nvPr>
        </p:nvSpPr>
        <p:spPr>
          <a:xfrm>
            <a:off x="1143000" y="685800"/>
            <a:ext cx="4572000" cy="3429000"/>
          </a:xfrm>
          <a:prstGeom prst="rect">
            <a:avLst/>
          </a:prstGeom>
        </p:spPr>
        <p:txBody>
          <a:bodyPr/>
          <a:lstStyle/>
          <a:p>
            <a:endParaRPr/>
          </a:p>
        </p:txBody>
      </p:sp>
      <p:sp>
        <p:nvSpPr>
          <p:cNvPr id="108" name="Shape 10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F8E71C"/>
        </a:solidFill>
        <a:effectLst/>
      </p:bgPr>
    </p:bg>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44249" y="1403849"/>
            <a:ext cx="8455502" cy="2146801"/>
          </a:xfrm>
          <a:prstGeom prst="rect">
            <a:avLst/>
          </a:prstGeom>
          <a:solidFill>
            <a:srgbClr val="FFFFFF"/>
          </a:solidFill>
        </p:spPr>
        <p:txBody>
          <a:bodyPr anchor="ctr"/>
          <a:lstStyle>
            <a:lvl1pPr algn="ctr">
              <a:defRPr sz="6800" b="1">
                <a:latin typeface="Playfair Display"/>
                <a:ea typeface="Playfair Display"/>
                <a:cs typeface="Playfair Display"/>
                <a:sym typeface="Playfair Display"/>
              </a:defRPr>
            </a:lvl1pPr>
          </a:lstStyle>
          <a:p>
            <a:r>
              <a:t>Title Text</a:t>
            </a:r>
          </a:p>
        </p:txBody>
      </p:sp>
      <p:sp>
        <p:nvSpPr>
          <p:cNvPr id="12" name="Body Level One…"/>
          <p:cNvSpPr txBox="1">
            <a:spLocks noGrp="1"/>
          </p:cNvSpPr>
          <p:nvPr>
            <p:ph type="body" sz="quarter" idx="1"/>
          </p:nvPr>
        </p:nvSpPr>
        <p:spPr>
          <a:xfrm>
            <a:off x="344249" y="3550649"/>
            <a:ext cx="4910101" cy="577801"/>
          </a:xfrm>
          <a:prstGeom prst="rect">
            <a:avLst/>
          </a:prstGeom>
          <a:solidFill>
            <a:srgbClr val="000000"/>
          </a:solidFill>
        </p:spPr>
        <p:txBody>
          <a:bodyPr anchor="ctr"/>
          <a:lstStyle>
            <a:lvl1pPr marL="342900" indent="-228600">
              <a:lnSpc>
                <a:spcPct val="100000"/>
              </a:lnSpc>
              <a:buClrTx/>
              <a:buSzTx/>
              <a:buFontTx/>
              <a:buNone/>
              <a:defRPr sz="2400" b="1">
                <a:solidFill>
                  <a:srgbClr val="FFFFFF"/>
                </a:solidFill>
                <a:latin typeface="Montserrat"/>
                <a:ea typeface="Montserrat"/>
                <a:cs typeface="Montserrat"/>
                <a:sym typeface="Montserrat"/>
              </a:defRPr>
            </a:lvl1pPr>
            <a:lvl2pPr marL="342900" indent="254000">
              <a:lnSpc>
                <a:spcPct val="100000"/>
              </a:lnSpc>
              <a:buClrTx/>
              <a:buSzTx/>
              <a:buFontTx/>
              <a:buNone/>
              <a:defRPr sz="2400" b="1">
                <a:solidFill>
                  <a:srgbClr val="FFFFFF"/>
                </a:solidFill>
                <a:latin typeface="Montserrat"/>
                <a:ea typeface="Montserrat"/>
                <a:cs typeface="Montserrat"/>
                <a:sym typeface="Montserrat"/>
              </a:defRPr>
            </a:lvl2pPr>
            <a:lvl3pPr marL="342900" indent="711200">
              <a:lnSpc>
                <a:spcPct val="100000"/>
              </a:lnSpc>
              <a:buClrTx/>
              <a:buSzTx/>
              <a:buFontTx/>
              <a:buNone/>
              <a:defRPr sz="2400" b="1">
                <a:solidFill>
                  <a:srgbClr val="FFFFFF"/>
                </a:solidFill>
                <a:latin typeface="Montserrat"/>
                <a:ea typeface="Montserrat"/>
                <a:cs typeface="Montserrat"/>
                <a:sym typeface="Montserrat"/>
              </a:defRPr>
            </a:lvl3pPr>
            <a:lvl4pPr marL="342900" indent="1168400">
              <a:lnSpc>
                <a:spcPct val="100000"/>
              </a:lnSpc>
              <a:buClrTx/>
              <a:buSzTx/>
              <a:buFontTx/>
              <a:buNone/>
              <a:defRPr sz="2400" b="1">
                <a:solidFill>
                  <a:srgbClr val="FFFFFF"/>
                </a:solidFill>
                <a:latin typeface="Montserrat"/>
                <a:ea typeface="Montserrat"/>
                <a:cs typeface="Montserrat"/>
                <a:sym typeface="Montserrat"/>
              </a:defRPr>
            </a:lvl4pPr>
            <a:lvl5pPr marL="342900" indent="1625600">
              <a:lnSpc>
                <a:spcPct val="100000"/>
              </a:lnSpc>
              <a:buClrTx/>
              <a:buSzTx/>
              <a:buFontTx/>
              <a:buNone/>
              <a:defRPr sz="2400" b="1">
                <a:solidFill>
                  <a:srgbClr val="FFFFFF"/>
                </a:solidFill>
                <a:latin typeface="Montserrat"/>
                <a:ea typeface="Montserrat"/>
                <a:cs typeface="Montserrat"/>
                <a:sym typeface="Montserrat"/>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2" name="xx%"/>
          <p:cNvSpPr txBox="1">
            <a:spLocks noGrp="1"/>
          </p:cNvSpPr>
          <p:nvPr>
            <p:ph type="title" hasCustomPrompt="1"/>
          </p:nvPr>
        </p:nvSpPr>
        <p:spPr>
          <a:xfrm>
            <a:off x="311699" y="999925"/>
            <a:ext cx="8520602" cy="2146201"/>
          </a:xfrm>
          <a:prstGeom prst="rect">
            <a:avLst/>
          </a:prstGeom>
        </p:spPr>
        <p:txBody>
          <a:bodyPr anchor="b"/>
          <a:lstStyle>
            <a:lvl1pPr algn="ctr">
              <a:defRPr sz="14000">
                <a:latin typeface="Montserrat"/>
                <a:ea typeface="Montserrat"/>
                <a:cs typeface="Montserrat"/>
                <a:sym typeface="Montserrat"/>
              </a:defRPr>
            </a:lvl1pPr>
          </a:lstStyle>
          <a:p>
            <a:r>
              <a:t>xx%</a:t>
            </a:r>
          </a:p>
        </p:txBody>
      </p:sp>
      <p:sp>
        <p:nvSpPr>
          <p:cNvPr id="93" name="Body Level One…"/>
          <p:cNvSpPr txBox="1">
            <a:spLocks noGrp="1"/>
          </p:cNvSpPr>
          <p:nvPr>
            <p:ph type="body" sz="half" idx="1"/>
          </p:nvPr>
        </p:nvSpPr>
        <p:spPr>
          <a:xfrm>
            <a:off x="311699" y="32284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bg>
      <p:bgPr>
        <a:solidFill>
          <a:schemeClr val="accent4"/>
        </a:solidFill>
        <a:effectLst/>
      </p:bgPr>
    </p:bg>
    <p:spTree>
      <p:nvGrpSpPr>
        <p:cNvPr id="1" name=""/>
        <p:cNvGrpSpPr/>
        <p:nvPr/>
      </p:nvGrpSpPr>
      <p:grpSpPr>
        <a:xfrm>
          <a:off x="0" y="0"/>
          <a:ext cx="0" cy="0"/>
          <a:chOff x="0" y="0"/>
          <a:chExt cx="0" cy="0"/>
        </a:xfrm>
      </p:grpSpPr>
      <p:sp>
        <p:nvSpPr>
          <p:cNvPr id="20" name="Google Shape;16;p3"/>
          <p:cNvSpPr/>
          <p:nvPr/>
        </p:nvSpPr>
        <p:spPr>
          <a:xfrm rot="5400000">
            <a:off x="4550700" y="-498600"/>
            <a:ext cx="42601" cy="8455801"/>
          </a:xfrm>
          <a:prstGeom prst="rect">
            <a:avLst/>
          </a:prstGeom>
          <a:solidFill>
            <a:srgbClr val="000000"/>
          </a:solidFill>
          <a:ln w="12700">
            <a:miter lim="400000"/>
          </a:ln>
        </p:spPr>
        <p:txBody>
          <a:bodyPr lIns="0" tIns="0" rIns="0" bIns="0" anchor="ctr"/>
          <a:lstStyle/>
          <a:p>
            <a:pPr>
              <a:defRPr>
                <a:solidFill>
                  <a:srgbClr val="000000"/>
                </a:solidFill>
              </a:defRPr>
            </a:pPr>
            <a:endParaRPr/>
          </a:p>
        </p:txBody>
      </p:sp>
      <p:sp>
        <p:nvSpPr>
          <p:cNvPr id="21" name="Title Text"/>
          <p:cNvSpPr txBox="1">
            <a:spLocks noGrp="1"/>
          </p:cNvSpPr>
          <p:nvPr>
            <p:ph type="title"/>
          </p:nvPr>
        </p:nvSpPr>
        <p:spPr>
          <a:xfrm>
            <a:off x="344249" y="1403849"/>
            <a:ext cx="8455502" cy="2146801"/>
          </a:xfrm>
          <a:prstGeom prst="rect">
            <a:avLst/>
          </a:prstGeom>
          <a:solidFill>
            <a:srgbClr val="FFFFFF"/>
          </a:solidFill>
        </p:spPr>
        <p:txBody>
          <a:bodyPr anchor="ctr"/>
          <a:lstStyle>
            <a:lvl1pPr algn="ctr">
              <a:defRPr sz="4800" b="1">
                <a:latin typeface="Playfair Display"/>
                <a:ea typeface="Playfair Display"/>
                <a:cs typeface="Playfair Display"/>
                <a:sym typeface="Playfair Display"/>
              </a:defRPr>
            </a:lvl1pPr>
          </a:lstStyle>
          <a:p>
            <a:r>
              <a:t>Title Text</a:t>
            </a:r>
          </a:p>
        </p:txBody>
      </p:sp>
      <p:sp>
        <p:nvSpPr>
          <p:cNvPr id="22"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9" name="Title Text"/>
          <p:cNvSpPr txBox="1">
            <a:spLocks noGrp="1"/>
          </p:cNvSpPr>
          <p:nvPr>
            <p:ph type="title"/>
          </p:nvPr>
        </p:nvSpPr>
        <p:spPr>
          <a:prstGeom prst="rect">
            <a:avLst/>
          </a:prstGeom>
        </p:spPr>
        <p:txBody>
          <a:bodyPr/>
          <a:lstStyle/>
          <a:p>
            <a:r>
              <a:t>Title Text</a:t>
            </a:r>
          </a:p>
        </p:txBody>
      </p:sp>
      <p:sp>
        <p:nvSpPr>
          <p:cNvPr id="30"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311699" y="1234049"/>
            <a:ext cx="3999902" cy="3334801"/>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40" name="Google Shape;26;p5"/>
          <p:cNvSpPr txBox="1">
            <a:spLocks noGrp="1"/>
          </p:cNvSpPr>
          <p:nvPr>
            <p:ph type="body" sz="half" idx="21"/>
          </p:nvPr>
        </p:nvSpPr>
        <p:spPr>
          <a:xfrm>
            <a:off x="4832399" y="1234049"/>
            <a:ext cx="3999902" cy="3334801"/>
          </a:xfrm>
          <a:prstGeom prst="rect">
            <a:avLst/>
          </a:prstGeom>
        </p:spPr>
        <p:txBody>
          <a:bodyPr/>
          <a:lstStyle/>
          <a:p>
            <a:pPr indent="-317500">
              <a:buSzPts val="1400"/>
              <a:defRPr sz="1400"/>
            </a:pPr>
            <a:endParaRP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6"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7"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bg>
      <p:bgPr>
        <a:solidFill>
          <a:schemeClr val="accent3"/>
        </a:solidFill>
        <a:effectLst/>
      </p:bgPr>
    </p:bg>
    <p:spTree>
      <p:nvGrpSpPr>
        <p:cNvPr id="1" name=""/>
        <p:cNvGrpSpPr/>
        <p:nvPr/>
      </p:nvGrpSpPr>
      <p:grpSpPr>
        <a:xfrm>
          <a:off x="0" y="0"/>
          <a:ext cx="0" cy="0"/>
          <a:chOff x="0" y="0"/>
          <a:chExt cx="0" cy="0"/>
        </a:xfrm>
      </p:grpSpPr>
      <p:sp>
        <p:nvSpPr>
          <p:cNvPr id="65" name="Title Text"/>
          <p:cNvSpPr txBox="1">
            <a:spLocks noGrp="1"/>
          </p:cNvSpPr>
          <p:nvPr>
            <p:ph type="title"/>
          </p:nvPr>
        </p:nvSpPr>
        <p:spPr>
          <a:xfrm>
            <a:off x="490250" y="526349"/>
            <a:ext cx="5618701" cy="4090801"/>
          </a:xfrm>
          <a:prstGeom prst="rect">
            <a:avLst/>
          </a:prstGeom>
        </p:spPr>
        <p:txBody>
          <a:bodyPr anchor="ctr"/>
          <a:lstStyle>
            <a:lvl1pPr>
              <a:defRPr sz="5400">
                <a:solidFill>
                  <a:srgbClr val="FFFFFF"/>
                </a:solidFill>
                <a:latin typeface="Playfair Display"/>
                <a:ea typeface="Playfair Display"/>
                <a:cs typeface="Playfair Display"/>
                <a:sym typeface="Playfair Display"/>
              </a:defRPr>
            </a:lvl1pPr>
          </a:lstStyle>
          <a:p>
            <a:r>
              <a:t>Title Text</a:t>
            </a:r>
          </a:p>
        </p:txBody>
      </p:sp>
      <p:sp>
        <p:nvSpPr>
          <p:cNvPr id="66"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3" name="Google Shape;39;p9"/>
          <p:cNvSpPr/>
          <p:nvPr/>
        </p:nvSpPr>
        <p:spPr>
          <a:xfrm>
            <a:off x="4572000" y="-75"/>
            <a:ext cx="4572000" cy="5143501"/>
          </a:xfrm>
          <a:prstGeom prst="rect">
            <a:avLst/>
          </a:prstGeom>
          <a:solidFill>
            <a:srgbClr val="F8E71C"/>
          </a:solidFill>
          <a:ln w="12700">
            <a:miter lim="400000"/>
          </a:ln>
        </p:spPr>
        <p:txBody>
          <a:bodyPr lIns="0" tIns="0" rIns="0" bIns="0" anchor="ctr"/>
          <a:lstStyle/>
          <a:p>
            <a:pPr>
              <a:defRPr>
                <a:solidFill>
                  <a:srgbClr val="000000"/>
                </a:solidFill>
              </a:defRPr>
            </a:pPr>
            <a:endParaRPr/>
          </a:p>
        </p:txBody>
      </p:sp>
      <p:sp>
        <p:nvSpPr>
          <p:cNvPr id="74" name="Title Text"/>
          <p:cNvSpPr txBox="1">
            <a:spLocks noGrp="1"/>
          </p:cNvSpPr>
          <p:nvPr>
            <p:ph type="title"/>
          </p:nvPr>
        </p:nvSpPr>
        <p:spPr>
          <a:xfrm>
            <a:off x="265500" y="1081674"/>
            <a:ext cx="4045200" cy="1786202"/>
          </a:xfrm>
          <a:prstGeom prst="rect">
            <a:avLst/>
          </a:prstGeom>
        </p:spPr>
        <p:txBody>
          <a:bodyPr anchor="b"/>
          <a:lstStyle>
            <a:lvl1pPr algn="ctr">
              <a:defRPr sz="4200"/>
            </a:lvl1pPr>
          </a:lstStyle>
          <a:p>
            <a:r>
              <a:t>Title Text</a:t>
            </a:r>
          </a:p>
        </p:txBody>
      </p:sp>
      <p:sp>
        <p:nvSpPr>
          <p:cNvPr id="75" name="Body Level One…"/>
          <p:cNvSpPr txBox="1">
            <a:spLocks noGrp="1"/>
          </p:cNvSpPr>
          <p:nvPr>
            <p:ph type="body" sz="quarter" idx="1"/>
          </p:nvPr>
        </p:nvSpPr>
        <p:spPr>
          <a:xfrm>
            <a:off x="265500" y="2921400"/>
            <a:ext cx="4045200" cy="13455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6" name="Google Shape;43;p9"/>
          <p:cNvSpPr txBox="1">
            <a:spLocks noGrp="1"/>
          </p:cNvSpPr>
          <p:nvPr>
            <p:ph type="body" sz="half" idx="21"/>
          </p:nvPr>
        </p:nvSpPr>
        <p:spPr>
          <a:xfrm>
            <a:off x="4939500" y="724199"/>
            <a:ext cx="3837000" cy="3695101"/>
          </a:xfrm>
          <a:prstGeom prst="rect">
            <a:avLst/>
          </a:prstGeom>
        </p:spPr>
        <p:txBody>
          <a:bodyPr anchor="ctr"/>
          <a:lstStyle/>
          <a:p>
            <a:endParaRPr/>
          </a:p>
        </p:txBody>
      </p:sp>
      <p:sp>
        <p:nvSpPr>
          <p:cNvPr id="7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4"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234074"/>
            <a:ext cx="8520602" cy="333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709886" y="4717934"/>
            <a:ext cx="336814" cy="335251"/>
          </a:xfrm>
          <a:prstGeom prst="rect">
            <a:avLst/>
          </a:prstGeom>
          <a:ln w="12700">
            <a:miter lim="400000"/>
          </a:ln>
        </p:spPr>
        <p:txBody>
          <a:bodyPr wrap="none" lIns="91424" tIns="91424" rIns="91424" bIns="91424" anchor="ctr">
            <a:normAutofit/>
          </a:bodyPr>
          <a:lstStyle>
            <a:lvl1pPr algn="r">
              <a:defRPr sz="1000">
                <a:solidFill>
                  <a:srgbClr val="000000"/>
                </a:solidFill>
                <a:latin typeface="Playfair Display"/>
                <a:ea typeface="Playfair Display"/>
                <a:cs typeface="Playfair Display"/>
                <a:sym typeface="Playfair Display"/>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l"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Oswald"/>
          <a:ea typeface="Oswald"/>
          <a:cs typeface="Oswald"/>
          <a:sym typeface="Oswald"/>
        </a:defRPr>
      </a:lvl1pPr>
      <a:lvl2pPr marL="0" marR="0" indent="0" algn="l"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Oswald"/>
          <a:ea typeface="Oswald"/>
          <a:cs typeface="Oswald"/>
          <a:sym typeface="Oswald"/>
        </a:defRPr>
      </a:lvl2pPr>
      <a:lvl3pPr marL="0" marR="0" indent="0" algn="l"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Oswald"/>
          <a:ea typeface="Oswald"/>
          <a:cs typeface="Oswald"/>
          <a:sym typeface="Oswald"/>
        </a:defRPr>
      </a:lvl3pPr>
      <a:lvl4pPr marL="0" marR="0" indent="0" algn="l"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Oswald"/>
          <a:ea typeface="Oswald"/>
          <a:cs typeface="Oswald"/>
          <a:sym typeface="Oswald"/>
        </a:defRPr>
      </a:lvl4pPr>
      <a:lvl5pPr marL="0" marR="0" indent="0" algn="l"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Oswald"/>
          <a:ea typeface="Oswald"/>
          <a:cs typeface="Oswald"/>
          <a:sym typeface="Oswald"/>
        </a:defRPr>
      </a:lvl5pPr>
      <a:lvl6pPr marL="0" marR="0" indent="0" algn="l"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Oswald"/>
          <a:ea typeface="Oswald"/>
          <a:cs typeface="Oswald"/>
          <a:sym typeface="Oswald"/>
        </a:defRPr>
      </a:lvl6pPr>
      <a:lvl7pPr marL="0" marR="0" indent="0" algn="l"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Oswald"/>
          <a:ea typeface="Oswald"/>
          <a:cs typeface="Oswald"/>
          <a:sym typeface="Oswald"/>
        </a:defRPr>
      </a:lvl7pPr>
      <a:lvl8pPr marL="0" marR="0" indent="0" algn="l"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Oswald"/>
          <a:ea typeface="Oswald"/>
          <a:cs typeface="Oswald"/>
          <a:sym typeface="Oswald"/>
        </a:defRPr>
      </a:lvl8pPr>
      <a:lvl9pPr marL="0" marR="0" indent="0" algn="l"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Oswald"/>
          <a:ea typeface="Oswald"/>
          <a:cs typeface="Oswald"/>
          <a:sym typeface="Oswald"/>
        </a:defRPr>
      </a:lvl9pPr>
    </p:titleStyle>
    <p:bodyStyle>
      <a:lvl1pPr marL="457200" marR="0" indent="-342900" algn="l" defTabSz="914400" rtl="0" latinLnBrk="0">
        <a:lnSpc>
          <a:spcPct val="115000"/>
        </a:lnSpc>
        <a:spcBef>
          <a:spcPts val="0"/>
        </a:spcBef>
        <a:spcAft>
          <a:spcPts val="0"/>
        </a:spcAft>
        <a:buClr>
          <a:srgbClr val="000000"/>
        </a:buClr>
        <a:buSzPts val="1800"/>
        <a:buFont typeface="Helvetica"/>
        <a:buChar char="●"/>
        <a:tabLst/>
        <a:defRPr sz="1800" b="0" i="0" u="none" strike="noStrike" cap="none" spc="0" baseline="0">
          <a:solidFill>
            <a:srgbClr val="000000"/>
          </a:solidFill>
          <a:uFillTx/>
          <a:latin typeface="Playfair Display"/>
          <a:ea typeface="Playfair Display"/>
          <a:cs typeface="Playfair Display"/>
          <a:sym typeface="Playfair Display"/>
        </a:defRPr>
      </a:lvl1pPr>
      <a:lvl2pPr marL="1005114" marR="0" indent="-408214" algn="l" defTabSz="914400" rtl="0" latinLnBrk="0">
        <a:lnSpc>
          <a:spcPct val="115000"/>
        </a:lnSpc>
        <a:spcBef>
          <a:spcPts val="0"/>
        </a:spcBef>
        <a:spcAft>
          <a:spcPts val="0"/>
        </a:spcAft>
        <a:buClr>
          <a:srgbClr val="000000"/>
        </a:buClr>
        <a:buSzPts val="1800"/>
        <a:buFont typeface="Helvetica"/>
        <a:buChar char="○"/>
        <a:tabLst/>
        <a:defRPr sz="1800" b="0" i="0" u="none" strike="noStrike" cap="none" spc="0" baseline="0">
          <a:solidFill>
            <a:srgbClr val="000000"/>
          </a:solidFill>
          <a:uFillTx/>
          <a:latin typeface="Playfair Display"/>
          <a:ea typeface="Playfair Display"/>
          <a:cs typeface="Playfair Display"/>
          <a:sym typeface="Playfair Display"/>
        </a:defRPr>
      </a:lvl2pPr>
      <a:lvl3pPr marL="1462314" marR="0" indent="-408214" algn="l" defTabSz="914400" rtl="0" latinLnBrk="0">
        <a:lnSpc>
          <a:spcPct val="115000"/>
        </a:lnSpc>
        <a:spcBef>
          <a:spcPts val="0"/>
        </a:spcBef>
        <a:spcAft>
          <a:spcPts val="0"/>
        </a:spcAft>
        <a:buClr>
          <a:srgbClr val="000000"/>
        </a:buClr>
        <a:buSzPts val="1800"/>
        <a:buFont typeface="Helvetica"/>
        <a:buChar char="■"/>
        <a:tabLst/>
        <a:defRPr sz="1800" b="0" i="0" u="none" strike="noStrike" cap="none" spc="0" baseline="0">
          <a:solidFill>
            <a:srgbClr val="000000"/>
          </a:solidFill>
          <a:uFillTx/>
          <a:latin typeface="Playfair Display"/>
          <a:ea typeface="Playfair Display"/>
          <a:cs typeface="Playfair Display"/>
          <a:sym typeface="Playfair Display"/>
        </a:defRPr>
      </a:lvl3pPr>
      <a:lvl4pPr marL="1919514" marR="0" indent="-408214" algn="l" defTabSz="914400" rtl="0" latinLnBrk="0">
        <a:lnSpc>
          <a:spcPct val="115000"/>
        </a:lnSpc>
        <a:spcBef>
          <a:spcPts val="0"/>
        </a:spcBef>
        <a:spcAft>
          <a:spcPts val="0"/>
        </a:spcAft>
        <a:buClr>
          <a:srgbClr val="000000"/>
        </a:buClr>
        <a:buSzPts val="1800"/>
        <a:buFont typeface="Helvetica"/>
        <a:buChar char="●"/>
        <a:tabLst/>
        <a:defRPr sz="1800" b="0" i="0" u="none" strike="noStrike" cap="none" spc="0" baseline="0">
          <a:solidFill>
            <a:srgbClr val="000000"/>
          </a:solidFill>
          <a:uFillTx/>
          <a:latin typeface="Playfair Display"/>
          <a:ea typeface="Playfair Display"/>
          <a:cs typeface="Playfair Display"/>
          <a:sym typeface="Playfair Display"/>
        </a:defRPr>
      </a:lvl4pPr>
      <a:lvl5pPr marL="2376714" marR="0" indent="-408214" algn="l" defTabSz="914400" rtl="0" latinLnBrk="0">
        <a:lnSpc>
          <a:spcPct val="115000"/>
        </a:lnSpc>
        <a:spcBef>
          <a:spcPts val="0"/>
        </a:spcBef>
        <a:spcAft>
          <a:spcPts val="0"/>
        </a:spcAft>
        <a:buClr>
          <a:srgbClr val="000000"/>
        </a:buClr>
        <a:buSzPts val="1800"/>
        <a:buFont typeface="Helvetica"/>
        <a:buChar char="○"/>
        <a:tabLst/>
        <a:defRPr sz="1800" b="0" i="0" u="none" strike="noStrike" cap="none" spc="0" baseline="0">
          <a:solidFill>
            <a:srgbClr val="000000"/>
          </a:solidFill>
          <a:uFillTx/>
          <a:latin typeface="Playfair Display"/>
          <a:ea typeface="Playfair Display"/>
          <a:cs typeface="Playfair Display"/>
          <a:sym typeface="Playfair Display"/>
        </a:defRPr>
      </a:lvl5pPr>
      <a:lvl6pPr marL="2833914" marR="0" indent="-408214" algn="l" defTabSz="914400" rtl="0" latinLnBrk="0">
        <a:lnSpc>
          <a:spcPct val="115000"/>
        </a:lnSpc>
        <a:spcBef>
          <a:spcPts val="0"/>
        </a:spcBef>
        <a:spcAft>
          <a:spcPts val="0"/>
        </a:spcAft>
        <a:buClr>
          <a:srgbClr val="000000"/>
        </a:buClr>
        <a:buSzPts val="1800"/>
        <a:buFont typeface="Helvetica"/>
        <a:buChar char="■"/>
        <a:tabLst/>
        <a:defRPr sz="1800" b="0" i="0" u="none" strike="noStrike" cap="none" spc="0" baseline="0">
          <a:solidFill>
            <a:srgbClr val="000000"/>
          </a:solidFill>
          <a:uFillTx/>
          <a:latin typeface="Playfair Display"/>
          <a:ea typeface="Playfair Display"/>
          <a:cs typeface="Playfair Display"/>
          <a:sym typeface="Playfair Display"/>
        </a:defRPr>
      </a:lvl6pPr>
      <a:lvl7pPr marL="3291114" marR="0" indent="-408214" algn="l" defTabSz="914400" rtl="0" latinLnBrk="0">
        <a:lnSpc>
          <a:spcPct val="115000"/>
        </a:lnSpc>
        <a:spcBef>
          <a:spcPts val="0"/>
        </a:spcBef>
        <a:spcAft>
          <a:spcPts val="0"/>
        </a:spcAft>
        <a:buClr>
          <a:srgbClr val="000000"/>
        </a:buClr>
        <a:buSzPts val="1800"/>
        <a:buFont typeface="Helvetica"/>
        <a:buChar char="●"/>
        <a:tabLst/>
        <a:defRPr sz="1800" b="0" i="0" u="none" strike="noStrike" cap="none" spc="0" baseline="0">
          <a:solidFill>
            <a:srgbClr val="000000"/>
          </a:solidFill>
          <a:uFillTx/>
          <a:latin typeface="Playfair Display"/>
          <a:ea typeface="Playfair Display"/>
          <a:cs typeface="Playfair Display"/>
          <a:sym typeface="Playfair Display"/>
        </a:defRPr>
      </a:lvl7pPr>
      <a:lvl8pPr marL="3748314" marR="0" indent="-408214" algn="l" defTabSz="914400" rtl="0" latinLnBrk="0">
        <a:lnSpc>
          <a:spcPct val="115000"/>
        </a:lnSpc>
        <a:spcBef>
          <a:spcPts val="0"/>
        </a:spcBef>
        <a:spcAft>
          <a:spcPts val="0"/>
        </a:spcAft>
        <a:buClr>
          <a:srgbClr val="000000"/>
        </a:buClr>
        <a:buSzPts val="1800"/>
        <a:buFont typeface="Helvetica"/>
        <a:buChar char="○"/>
        <a:tabLst/>
        <a:defRPr sz="1800" b="0" i="0" u="none" strike="noStrike" cap="none" spc="0" baseline="0">
          <a:solidFill>
            <a:srgbClr val="000000"/>
          </a:solidFill>
          <a:uFillTx/>
          <a:latin typeface="Playfair Display"/>
          <a:ea typeface="Playfair Display"/>
          <a:cs typeface="Playfair Display"/>
          <a:sym typeface="Playfair Display"/>
        </a:defRPr>
      </a:lvl8pPr>
      <a:lvl9pPr marL="4205514" marR="0" indent="-408214" algn="l" defTabSz="914400" rtl="0" latinLnBrk="0">
        <a:lnSpc>
          <a:spcPct val="115000"/>
        </a:lnSpc>
        <a:spcBef>
          <a:spcPts val="0"/>
        </a:spcBef>
        <a:spcAft>
          <a:spcPts val="0"/>
        </a:spcAft>
        <a:buClr>
          <a:srgbClr val="000000"/>
        </a:buClr>
        <a:buSzPts val="1800"/>
        <a:buFont typeface="Helvetica"/>
        <a:buChar char="■"/>
        <a:tabLst/>
        <a:defRPr sz="1800" b="0" i="0" u="none" strike="noStrike" cap="none" spc="0" baseline="0">
          <a:solidFill>
            <a:srgbClr val="000000"/>
          </a:solidFill>
          <a:uFillTx/>
          <a:latin typeface="Playfair Display"/>
          <a:ea typeface="Playfair Display"/>
          <a:cs typeface="Playfair Display"/>
          <a:sym typeface="Playfair Display"/>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layfair Display"/>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layfair Display"/>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layfair Display"/>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layfair Display"/>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layfair Display"/>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layfair Display"/>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layfair Display"/>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layfair Display"/>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layfair Display"/>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hyperlink" Target="https://bitpay.com/api/rates"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hyperlink" Target="https://pgupta.me/" TargetMode="External"/><Relationship Id="rId2" Type="http://schemas.openxmlformats.org/officeDocument/2006/relationships/hyperlink" Target="https://github.com/priyanshuguptaiitg/bitpe" TargetMode="Externa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hyperlink" Target="mailto:atiwari@iitg.ac.in" TargetMode="External"/><Relationship Id="rId2" Type="http://schemas.openxmlformats.org/officeDocument/2006/relationships/hyperlink" Target="mailto:pgupta@iitg.ac.in"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hyperlink" Target="https://pgupta.me/"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Google Shape;58;p13"/>
          <p:cNvSpPr txBox="1">
            <a:spLocks noGrp="1"/>
          </p:cNvSpPr>
          <p:nvPr>
            <p:ph type="ctrTitle"/>
          </p:nvPr>
        </p:nvSpPr>
        <p:spPr>
          <a:xfrm>
            <a:off x="344249" y="1403849"/>
            <a:ext cx="8455502" cy="2146801"/>
          </a:xfrm>
          <a:prstGeom prst="rect">
            <a:avLst/>
          </a:prstGeom>
        </p:spPr>
        <p:txBody>
          <a:bodyPr/>
          <a:lstStyle/>
          <a:p>
            <a:pPr defTabSz="822959">
              <a:defRPr sz="5490"/>
            </a:pPr>
            <a:r>
              <a:t>BITPE</a:t>
            </a:r>
          </a:p>
          <a:p>
            <a:pPr defTabSz="822959">
              <a:defRPr sz="5490"/>
            </a:pPr>
            <a:r>
              <a:t>A WALLET OF BITCOINS</a:t>
            </a:r>
          </a:p>
        </p:txBody>
      </p:sp>
      <p:sp>
        <p:nvSpPr>
          <p:cNvPr id="111" name="Google Shape;59;p13"/>
          <p:cNvSpPr txBox="1">
            <a:spLocks noGrp="1"/>
          </p:cNvSpPr>
          <p:nvPr>
            <p:ph type="subTitle" sz="quarter" idx="1"/>
          </p:nvPr>
        </p:nvSpPr>
        <p:spPr>
          <a:xfrm>
            <a:off x="344249" y="3550649"/>
            <a:ext cx="8455502" cy="1082401"/>
          </a:xfrm>
          <a:prstGeom prst="rect">
            <a:avLst/>
          </a:prstGeom>
        </p:spPr>
        <p:txBody>
          <a:bodyPr/>
          <a:lstStyle/>
          <a:p>
            <a:pPr marL="0" indent="0">
              <a:lnSpc>
                <a:spcPct val="80000"/>
              </a:lnSpc>
              <a:defRPr sz="2000"/>
            </a:pPr>
            <a:r>
              <a:t>MA518 COURSE PROJECT BY</a:t>
            </a:r>
          </a:p>
          <a:p>
            <a:pPr marL="0" indent="0">
              <a:lnSpc>
                <a:spcPct val="80000"/>
              </a:lnSpc>
              <a:defRPr sz="2000"/>
            </a:pPr>
            <a:r>
              <a:t>- PRIYANSHU GUPTA &amp; AYUSHMAN TIWARI </a:t>
            </a:r>
          </a:p>
          <a:p>
            <a:pPr marL="0" indent="0">
              <a:lnSpc>
                <a:spcPct val="80000"/>
              </a:lnSpc>
              <a:defRPr sz="2000"/>
            </a:pPr>
            <a:r>
              <a:t>SUPERVISOR: MR. ASHOK SINGH SAIRAM</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Google Shape;112;p21"/>
          <p:cNvSpPr txBox="1">
            <a:spLocks noGrp="1"/>
          </p:cNvSpPr>
          <p:nvPr>
            <p:ph type="title"/>
          </p:nvPr>
        </p:nvSpPr>
        <p:spPr>
          <a:xfrm>
            <a:off x="252075" y="1766599"/>
            <a:ext cx="4045200" cy="1786201"/>
          </a:xfrm>
          <a:prstGeom prst="rect">
            <a:avLst/>
          </a:prstGeom>
        </p:spPr>
        <p:txBody>
          <a:bodyPr/>
          <a:lstStyle>
            <a:lvl1pPr defTabSz="713231">
              <a:defRPr sz="3275"/>
            </a:lvl1pPr>
          </a:lstStyle>
          <a:p>
            <a:r>
              <a:t>QUERIES / ACTIONS RELATED TO ADMIN</a:t>
            </a:r>
          </a:p>
        </p:txBody>
      </p:sp>
      <p:sp>
        <p:nvSpPr>
          <p:cNvPr id="144" name="Google Shape;113;p21"/>
          <p:cNvSpPr txBox="1">
            <a:spLocks noGrp="1"/>
          </p:cNvSpPr>
          <p:nvPr>
            <p:ph type="body" sz="half" idx="1"/>
          </p:nvPr>
        </p:nvSpPr>
        <p:spPr>
          <a:xfrm>
            <a:off x="4939500" y="724199"/>
            <a:ext cx="3837000" cy="3695101"/>
          </a:xfrm>
          <a:prstGeom prst="rect">
            <a:avLst/>
          </a:prstGeom>
        </p:spPr>
        <p:txBody>
          <a:bodyPr anchor="ctr"/>
          <a:lstStyle/>
          <a:p>
            <a:pPr marL="0" indent="0" algn="l">
              <a:lnSpc>
                <a:spcPct val="115000"/>
              </a:lnSpc>
              <a:defRPr sz="1800"/>
            </a:pPr>
            <a:r>
              <a:t>AFTER LOGGING IN THE ADMIN CAN-</a:t>
            </a:r>
          </a:p>
          <a:p>
            <a:pPr marL="457200" indent="-342900" algn="l">
              <a:lnSpc>
                <a:spcPct val="115000"/>
              </a:lnSpc>
              <a:spcBef>
                <a:spcPts val="1200"/>
              </a:spcBef>
              <a:buClr>
                <a:srgbClr val="000000"/>
              </a:buClr>
              <a:buSzPts val="1800"/>
              <a:buFont typeface="Helvetica"/>
              <a:buChar char="●"/>
              <a:defRPr sz="1800"/>
            </a:pPr>
            <a:r>
              <a:t>SELL PRODUCTS TO USERS.</a:t>
            </a:r>
          </a:p>
          <a:p>
            <a:pPr marL="457200" indent="-342900" algn="l">
              <a:lnSpc>
                <a:spcPct val="115000"/>
              </a:lnSpc>
              <a:buClr>
                <a:srgbClr val="000000"/>
              </a:buClr>
              <a:buSzPts val="1800"/>
              <a:buFont typeface="Helvetica"/>
              <a:buChar char="●"/>
              <a:defRPr sz="1800"/>
            </a:pPr>
            <a:r>
              <a:t>BUY/SELL BITCOINS TO USERS.</a:t>
            </a:r>
          </a:p>
          <a:p>
            <a:pPr marL="457200" indent="-342900" algn="l">
              <a:lnSpc>
                <a:spcPct val="115000"/>
              </a:lnSpc>
              <a:buClr>
                <a:srgbClr val="000000"/>
              </a:buClr>
              <a:buSzPts val="1800"/>
              <a:buFont typeface="Helvetica"/>
              <a:buChar char="●"/>
              <a:defRPr sz="1800"/>
            </a:pPr>
            <a:r>
              <a:t>SEE TRANSACTION HISTORY AND WALLET BALANCE OF ALL USERS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B50"/>
        </a:solidFill>
        <a:effectLst/>
      </p:bgPr>
    </p:bg>
    <p:spTree>
      <p:nvGrpSpPr>
        <p:cNvPr id="1" name=""/>
        <p:cNvGrpSpPr/>
        <p:nvPr/>
      </p:nvGrpSpPr>
      <p:grpSpPr>
        <a:xfrm>
          <a:off x="0" y="0"/>
          <a:ext cx="0" cy="0"/>
          <a:chOff x="0" y="0"/>
          <a:chExt cx="0" cy="0"/>
        </a:xfrm>
      </p:grpSpPr>
      <p:sp>
        <p:nvSpPr>
          <p:cNvPr id="152" name="Google Shape;124;p23"/>
          <p:cNvSpPr txBox="1">
            <a:spLocks noGrp="1"/>
          </p:cNvSpPr>
          <p:nvPr>
            <p:ph type="title"/>
          </p:nvPr>
        </p:nvSpPr>
        <p:spPr>
          <a:xfrm>
            <a:off x="311699" y="445025"/>
            <a:ext cx="8520602" cy="572701"/>
          </a:xfrm>
          <a:prstGeom prst="rect">
            <a:avLst/>
          </a:prstGeom>
        </p:spPr>
        <p:txBody>
          <a:bodyPr/>
          <a:lstStyle>
            <a:lvl1pPr defTabSz="850391">
              <a:defRPr sz="2511"/>
            </a:lvl1pPr>
          </a:lstStyle>
          <a:p>
            <a:r>
              <a:rPr dirty="0"/>
              <a:t>BUSINESS RULES</a:t>
            </a:r>
            <a:r>
              <a:rPr lang="en-US" dirty="0"/>
              <a:t> &amp; CONSTRAINTS</a:t>
            </a:r>
            <a:endParaRPr dirty="0"/>
          </a:p>
        </p:txBody>
      </p:sp>
      <p:sp>
        <p:nvSpPr>
          <p:cNvPr id="153" name="Google Shape;125;p23"/>
          <p:cNvSpPr txBox="1">
            <a:spLocks noGrp="1"/>
          </p:cNvSpPr>
          <p:nvPr>
            <p:ph type="body" idx="1"/>
          </p:nvPr>
        </p:nvSpPr>
        <p:spPr>
          <a:xfrm>
            <a:off x="311699" y="1251847"/>
            <a:ext cx="8520602" cy="3334801"/>
          </a:xfrm>
          <a:prstGeom prst="rect">
            <a:avLst/>
          </a:prstGeom>
        </p:spPr>
        <p:txBody>
          <a:bodyPr>
            <a:normAutofit fontScale="92500"/>
          </a:bodyPr>
          <a:lstStyle/>
          <a:p>
            <a:pPr marL="162426" indent="-162426" defTabSz="822959">
              <a:buClrTx/>
              <a:buSzPct val="100000"/>
              <a:buFontTx/>
              <a:buChar char="•"/>
              <a:defRPr sz="1619" b="1"/>
            </a:pPr>
            <a:r>
              <a:rPr lang="en-US" dirty="0"/>
              <a:t>ANY USER WITH A VALID EMAIL ID NEEDS TO REGISTER FIRST IN ORDER TO USE THIS PORTAL. USERNAME &amp; EMAIL ID MUST BE UNIQUE FOR ALL USERS.</a:t>
            </a:r>
          </a:p>
          <a:p>
            <a:pPr marL="162426" indent="-162426" defTabSz="822959">
              <a:buClrTx/>
              <a:buSzPct val="100000"/>
              <a:buFontTx/>
              <a:buChar char="•"/>
              <a:defRPr sz="1619" b="1"/>
            </a:pPr>
            <a:r>
              <a:rPr lang="en-US" dirty="0"/>
              <a:t>WHILE REGISTRATION, USER ACCEPTS TERMS AND CONDITIONS RELATED TO RISKS.</a:t>
            </a:r>
          </a:p>
          <a:p>
            <a:pPr marL="162426" indent="-162426" defTabSz="822959">
              <a:buClrTx/>
              <a:buSzPct val="100000"/>
              <a:buFontTx/>
              <a:buChar char="•"/>
              <a:defRPr sz="1619" b="1"/>
            </a:pPr>
            <a:r>
              <a:rPr lang="en-US" dirty="0"/>
              <a:t>AFTER SUCCESSFUL REGISTRATION, USER NEEDS TO EXCHAGE INR TO BTC THAT IS CALLED ‘RECHARGING THE BIT - WALLET’.</a:t>
            </a:r>
          </a:p>
          <a:p>
            <a:pPr marL="162426" indent="-162426" defTabSz="822959">
              <a:buClrTx/>
              <a:buSzPct val="100000"/>
              <a:buFontTx/>
              <a:buChar char="•"/>
              <a:defRPr sz="1619" b="1"/>
            </a:pPr>
            <a:r>
              <a:rPr lang="en-US" dirty="0"/>
              <a:t>RECHARGE OF USERS’ WALLET IS POSSIBLE ONLY THROUGH ADMIN’S WALLET.</a:t>
            </a:r>
          </a:p>
          <a:p>
            <a:pPr marL="162426" indent="-162426" defTabSz="822959">
              <a:buClrTx/>
              <a:buSzPct val="100000"/>
              <a:buFontTx/>
              <a:buChar char="•"/>
              <a:defRPr sz="1619" b="1"/>
            </a:pPr>
            <a:r>
              <a:rPr lang="en-US" dirty="0"/>
              <a:t>AT ANY POINT OF TIME SUM OF WALLET BALANCES OF ALL USERS (INCLUDING ADMIN) MUST REMAIN SAME AS THE REAL LIFE SCENERIO OF CRYPTO-CURRENCY.</a:t>
            </a:r>
          </a:p>
          <a:p>
            <a:pPr marL="162426" indent="-162426" defTabSz="822959">
              <a:buClrTx/>
              <a:buSzPct val="100000"/>
              <a:buFontTx/>
              <a:buChar char="•"/>
              <a:defRPr sz="1619" b="1"/>
            </a:pPr>
            <a:r>
              <a:rPr lang="en-US" dirty="0"/>
              <a:t>USER CAN LEARN ABOUT BITCOIN AND CAN COMPARE REAL TIME PRICES OF DIFFERENT CURRENCIES – CRYPTO OR NATIONAL.</a:t>
            </a:r>
          </a:p>
          <a:p>
            <a:pPr marL="162426" indent="-162426" defTabSz="822959">
              <a:buClrTx/>
              <a:buSzPct val="100000"/>
              <a:buFontTx/>
              <a:buChar char="•"/>
              <a:defRPr sz="1619" b="1"/>
            </a:pPr>
            <a:r>
              <a:rPr lang="en-US" dirty="0"/>
              <a:t>REAL TIME PRICE WILL BE FETCHED USING THIS API - </a:t>
            </a:r>
            <a:r>
              <a:rPr lang="en-US" dirty="0">
                <a:hlinkClick r:id="rId2"/>
              </a:rPr>
              <a:t>https://bitpay.com/api/rates</a:t>
            </a:r>
            <a:endParaRPr lang="en-US" dirty="0"/>
          </a:p>
          <a:p>
            <a:pPr marL="162426" indent="-162426" defTabSz="822959">
              <a:buClrTx/>
              <a:buSzPct val="100000"/>
              <a:buFontTx/>
              <a:buChar char="•"/>
              <a:defRPr sz="1619" b="1"/>
            </a:pPr>
            <a:r>
              <a:rPr lang="en-US" dirty="0"/>
              <a:t>USER CAN INVEST IN BITCOIN TO GROW HIS MONEY VIA HIS BIT-WALLET.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B50"/>
        </a:solidFill>
        <a:effectLst/>
      </p:bgPr>
    </p:bg>
    <p:spTree>
      <p:nvGrpSpPr>
        <p:cNvPr id="1" name=""/>
        <p:cNvGrpSpPr/>
        <p:nvPr/>
      </p:nvGrpSpPr>
      <p:grpSpPr>
        <a:xfrm>
          <a:off x="0" y="0"/>
          <a:ext cx="0" cy="0"/>
          <a:chOff x="0" y="0"/>
          <a:chExt cx="0" cy="0"/>
        </a:xfrm>
      </p:grpSpPr>
      <p:sp>
        <p:nvSpPr>
          <p:cNvPr id="152" name="Google Shape;124;p23"/>
          <p:cNvSpPr txBox="1">
            <a:spLocks noGrp="1"/>
          </p:cNvSpPr>
          <p:nvPr>
            <p:ph type="title"/>
          </p:nvPr>
        </p:nvSpPr>
        <p:spPr>
          <a:xfrm>
            <a:off x="311699" y="445025"/>
            <a:ext cx="8520602" cy="572701"/>
          </a:xfrm>
          <a:prstGeom prst="rect">
            <a:avLst/>
          </a:prstGeom>
        </p:spPr>
        <p:txBody>
          <a:bodyPr/>
          <a:lstStyle>
            <a:lvl1pPr defTabSz="850391">
              <a:defRPr sz="2511"/>
            </a:lvl1pPr>
          </a:lstStyle>
          <a:p>
            <a:r>
              <a:rPr dirty="0"/>
              <a:t>BUSINESS RULES</a:t>
            </a:r>
            <a:r>
              <a:rPr lang="en-US" dirty="0"/>
              <a:t> &amp; CONSTRAINTS (CONT…)</a:t>
            </a:r>
            <a:endParaRPr dirty="0"/>
          </a:p>
        </p:txBody>
      </p:sp>
      <p:sp>
        <p:nvSpPr>
          <p:cNvPr id="153" name="Google Shape;125;p23"/>
          <p:cNvSpPr txBox="1">
            <a:spLocks noGrp="1"/>
          </p:cNvSpPr>
          <p:nvPr>
            <p:ph type="body" idx="1"/>
          </p:nvPr>
        </p:nvSpPr>
        <p:spPr>
          <a:xfrm>
            <a:off x="311699" y="1251847"/>
            <a:ext cx="8520602" cy="3709452"/>
          </a:xfrm>
          <a:prstGeom prst="rect">
            <a:avLst/>
          </a:prstGeom>
        </p:spPr>
        <p:txBody>
          <a:bodyPr>
            <a:normAutofit fontScale="92500" lnSpcReduction="20000"/>
          </a:bodyPr>
          <a:lstStyle/>
          <a:p>
            <a:pPr marL="162426" indent="-162426" defTabSz="822959">
              <a:buClrTx/>
              <a:buSzPct val="100000"/>
              <a:buFontTx/>
              <a:buChar char="•"/>
              <a:defRPr sz="1619" b="1"/>
            </a:pPr>
            <a:r>
              <a:rPr lang="en-US" dirty="0"/>
              <a:t>USER CAN BUY/SELL BITCOINS TO ADMIN AT ANY POINT OF TIME AS PER HIS NEEDS.</a:t>
            </a:r>
          </a:p>
          <a:p>
            <a:pPr marL="162426" indent="-162426" defTabSz="822959">
              <a:buClrTx/>
              <a:buSzPct val="100000"/>
              <a:buFontTx/>
              <a:buChar char="•"/>
              <a:defRPr sz="1619" b="1"/>
            </a:pPr>
            <a:r>
              <a:rPr lang="en-US" dirty="0"/>
              <a:t>USER CAN SEND MONEY TO ANY REGISTERED USER OF BITPE USING RECEIVER’S USERNAME. </a:t>
            </a:r>
          </a:p>
          <a:p>
            <a:pPr marL="162426" indent="-162426" defTabSz="822959">
              <a:buClrTx/>
              <a:buSzPct val="100000"/>
              <a:buFontTx/>
              <a:buChar char="•"/>
              <a:defRPr sz="1619" b="1"/>
            </a:pPr>
            <a:r>
              <a:rPr lang="en-US" dirty="0"/>
              <a:t>IF USERNAME IS INCORRECT OR NOT FOUND, USER WILL BE NOTIFIED.</a:t>
            </a:r>
          </a:p>
          <a:p>
            <a:pPr marL="162426" indent="-162426" defTabSz="822959">
              <a:buClrTx/>
              <a:buSzPct val="100000"/>
              <a:buFontTx/>
              <a:buChar char="•"/>
              <a:defRPr sz="1619" b="1"/>
            </a:pPr>
            <a:r>
              <a:rPr lang="en-US" dirty="0"/>
              <a:t>A USER CAN MAKE ANY NUMBER OF TRANSACTIONS WITH HIS ACCOUNT, BUT A TRANSACTION MUST INVOLVE EXACTLY TWO ACCOUNTS – SENDER AND RECEIVER.</a:t>
            </a:r>
          </a:p>
          <a:p>
            <a:pPr marL="162426" indent="-162426" defTabSz="822959">
              <a:buClrTx/>
              <a:buSzPct val="100000"/>
              <a:buFontTx/>
              <a:buChar char="•"/>
              <a:defRPr sz="1619" b="1"/>
            </a:pPr>
            <a:r>
              <a:rPr lang="en-US" dirty="0"/>
              <a:t>THE PORTAL HAS A BIT-BAZAR WHERE USER CAN BUY OUR SPONSORED PRODUCTS - </a:t>
            </a:r>
            <a:r>
              <a:rPr lang="en-US" dirty="0" err="1"/>
              <a:t>BitPe</a:t>
            </a:r>
            <a:r>
              <a:rPr lang="en-US" dirty="0"/>
              <a:t> Note 10 Pro , </a:t>
            </a:r>
            <a:r>
              <a:rPr lang="en-US" dirty="0" err="1"/>
              <a:t>Bitpe</a:t>
            </a:r>
            <a:r>
              <a:rPr lang="en-US" dirty="0"/>
              <a:t> Ultra Watch , </a:t>
            </a:r>
            <a:r>
              <a:rPr lang="en-US" dirty="0" err="1"/>
              <a:t>Bitpe</a:t>
            </a:r>
            <a:r>
              <a:rPr lang="en-US" dirty="0"/>
              <a:t> Artwork &amp; </a:t>
            </a:r>
            <a:r>
              <a:rPr lang="en-US" dirty="0" err="1"/>
              <a:t>Bitpe</a:t>
            </a:r>
            <a:r>
              <a:rPr lang="en-US" dirty="0"/>
              <a:t> Super Bike.</a:t>
            </a:r>
          </a:p>
          <a:p>
            <a:pPr marL="162426" indent="-162426" defTabSz="822959">
              <a:buClrTx/>
              <a:buSzPct val="100000"/>
              <a:buFontTx/>
              <a:buChar char="•"/>
              <a:defRPr sz="1619" b="1"/>
            </a:pPr>
            <a:r>
              <a:rPr lang="en-US" dirty="0"/>
              <a:t>PRODUCTS CAN ONLY BE SOLD BY ADMIN.</a:t>
            </a:r>
          </a:p>
          <a:p>
            <a:pPr marL="162426" indent="-162426" defTabSz="822959">
              <a:buClrTx/>
              <a:buSzPct val="100000"/>
              <a:buFontTx/>
              <a:buChar char="•"/>
              <a:defRPr sz="1619" b="1"/>
            </a:pPr>
            <a:r>
              <a:rPr lang="en-US" dirty="0"/>
              <a:t>USERS CAN BUY ANY NUMBER OF PRODUCTS.</a:t>
            </a:r>
          </a:p>
          <a:p>
            <a:pPr marL="162426" indent="-162426" defTabSz="822959">
              <a:buClrTx/>
              <a:buSzPct val="100000"/>
              <a:buFontTx/>
              <a:buChar char="•"/>
              <a:defRPr sz="1619" b="1"/>
            </a:pPr>
            <a:r>
              <a:rPr lang="en-US" dirty="0"/>
              <a:t>PRICE OF PRODUCTS WILL BE ADDED IN ADMINS’ WALLET i.e. ADMIN IS THE RECEIVER.</a:t>
            </a:r>
          </a:p>
          <a:p>
            <a:pPr marL="162426" indent="-162426" defTabSz="822959">
              <a:buClrTx/>
              <a:buSzPct val="100000"/>
              <a:buFontTx/>
              <a:buChar char="•"/>
              <a:defRPr sz="1619" b="1"/>
            </a:pPr>
            <a:r>
              <a:rPr lang="en-US" dirty="0"/>
              <a:t>ADMIN CAN SEE THE WALLET BALANCE AND TRANSACTION HISTORY OF ALL USERS.</a:t>
            </a:r>
          </a:p>
          <a:p>
            <a:pPr marL="162426" indent="-162426" defTabSz="822959">
              <a:buClrTx/>
              <a:buSzPct val="100000"/>
              <a:buFontTx/>
              <a:buChar char="•"/>
              <a:defRPr sz="1619" b="1"/>
            </a:pPr>
            <a:r>
              <a:rPr lang="en-US" dirty="0"/>
              <a:t>ANY USER CAN TRACK THE WALLET BALANCE AND TRANSACTION HISTORY  RELATED TO HIMSELF ONLY.</a:t>
            </a:r>
          </a:p>
        </p:txBody>
      </p:sp>
    </p:spTree>
    <p:extLst>
      <p:ext uri="{BB962C8B-B14F-4D97-AF65-F5344CB8AC3E}">
        <p14:creationId xmlns:p14="http://schemas.microsoft.com/office/powerpoint/2010/main" val="343991379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256"/>
        </a:solidFill>
        <a:effectLst/>
      </p:bgPr>
    </p:bg>
    <p:spTree>
      <p:nvGrpSpPr>
        <p:cNvPr id="1" name=""/>
        <p:cNvGrpSpPr/>
        <p:nvPr/>
      </p:nvGrpSpPr>
      <p:grpSpPr>
        <a:xfrm>
          <a:off x="0" y="0"/>
          <a:ext cx="0" cy="0"/>
          <a:chOff x="0" y="0"/>
          <a:chExt cx="0" cy="0"/>
        </a:xfrm>
      </p:grpSpPr>
      <p:sp>
        <p:nvSpPr>
          <p:cNvPr id="146" name="Google Shape;118;p22"/>
          <p:cNvSpPr txBox="1">
            <a:spLocks noGrp="1"/>
          </p:cNvSpPr>
          <p:nvPr>
            <p:ph type="title"/>
          </p:nvPr>
        </p:nvSpPr>
        <p:spPr>
          <a:xfrm>
            <a:off x="311699" y="445025"/>
            <a:ext cx="8520602" cy="572701"/>
          </a:xfrm>
          <a:prstGeom prst="rect">
            <a:avLst/>
          </a:prstGeom>
        </p:spPr>
        <p:txBody>
          <a:bodyPr/>
          <a:lstStyle>
            <a:lvl1pPr defTabSz="850391">
              <a:defRPr sz="2511"/>
            </a:lvl1pPr>
          </a:lstStyle>
          <a:p>
            <a:r>
              <a:t>CONCEPTUAL SCHEMA</a:t>
            </a:r>
          </a:p>
        </p:txBody>
      </p:sp>
      <p:sp>
        <p:nvSpPr>
          <p:cNvPr id="147" name="Google Shape;119;p22"/>
          <p:cNvSpPr txBox="1">
            <a:spLocks noGrp="1"/>
          </p:cNvSpPr>
          <p:nvPr>
            <p:ph type="body" idx="1"/>
          </p:nvPr>
        </p:nvSpPr>
        <p:spPr>
          <a:xfrm>
            <a:off x="311699" y="1234074"/>
            <a:ext cx="8520602" cy="3334801"/>
          </a:xfrm>
          <a:prstGeom prst="rect">
            <a:avLst/>
          </a:prstGeom>
        </p:spPr>
        <p:txBody>
          <a:bodyPr/>
          <a:lstStyle/>
          <a:p>
            <a:pPr marL="0" indent="0">
              <a:buSzTx/>
              <a:buNone/>
              <a:defRPr b="1"/>
            </a:pPr>
            <a:r>
              <a:rPr lang="en-IN" dirty="0"/>
              <a:t>ENTITIES:</a:t>
            </a:r>
          </a:p>
          <a:p>
            <a:pPr>
              <a:spcBef>
                <a:spcPts val="1200"/>
              </a:spcBef>
              <a:defRPr b="1"/>
            </a:pPr>
            <a:r>
              <a:rPr lang="en-IN" dirty="0"/>
              <a:t>ADMIN(</a:t>
            </a:r>
            <a:r>
              <a:rPr lang="en-IN" u="sng" dirty="0"/>
              <a:t>USERID</a:t>
            </a:r>
            <a:r>
              <a:rPr lang="en-IN" dirty="0"/>
              <a:t>, EMAIL, USERNAME, BALANCE, PASSWORD)</a:t>
            </a:r>
          </a:p>
          <a:p>
            <a:pPr>
              <a:defRPr b="1"/>
            </a:pPr>
            <a:r>
              <a:rPr lang="en-IN" dirty="0"/>
              <a:t>USER(</a:t>
            </a:r>
            <a:r>
              <a:rPr lang="en-IN" u="sng" dirty="0"/>
              <a:t>USER ID</a:t>
            </a:r>
            <a:r>
              <a:rPr lang="en-IN" dirty="0"/>
              <a:t>, EMAIL, USERNAME, BALANCE, PASSWORD)</a:t>
            </a:r>
          </a:p>
          <a:p>
            <a:pPr>
              <a:defRPr b="1"/>
            </a:pPr>
            <a:r>
              <a:rPr lang="en-IN" dirty="0"/>
              <a:t>PRODUCTS(</a:t>
            </a:r>
            <a:r>
              <a:rPr lang="en-IN" u="sng" dirty="0"/>
              <a:t>PROD ID</a:t>
            </a:r>
            <a:r>
              <a:rPr lang="en-IN" dirty="0"/>
              <a:t>, PRODNAME, PRICE)</a:t>
            </a:r>
          </a:p>
          <a:p>
            <a:pPr>
              <a:defRPr b="1"/>
            </a:pPr>
            <a:r>
              <a:rPr lang="en-IN" dirty="0"/>
              <a:t>CRYPTOCURRENCY(</a:t>
            </a:r>
            <a:r>
              <a:rPr lang="en-IN" u="sng" dirty="0"/>
              <a:t>SNO</a:t>
            </a:r>
            <a:r>
              <a:rPr lang="en-IN" dirty="0"/>
              <a:t>, CODE, NAME)</a:t>
            </a:r>
          </a:p>
          <a:p>
            <a:pPr>
              <a:defRPr b="1"/>
            </a:pPr>
            <a:r>
              <a:rPr lang="en-IN" dirty="0"/>
              <a:t>TRANSACTION(</a:t>
            </a:r>
            <a:r>
              <a:rPr lang="en-IN" u="sng" dirty="0"/>
              <a:t>SNO</a:t>
            </a:r>
            <a:r>
              <a:rPr lang="en-IN" dirty="0"/>
              <a:t>, SENDER, RECEIVER, BALANCE, PURPOSE, DATETIME)</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B50"/>
        </a:solidFill>
        <a:effectLst/>
      </p:bgPr>
    </p:bg>
    <p:spTree>
      <p:nvGrpSpPr>
        <p:cNvPr id="1" name=""/>
        <p:cNvGrpSpPr/>
        <p:nvPr/>
      </p:nvGrpSpPr>
      <p:grpSpPr>
        <a:xfrm>
          <a:off x="0" y="0"/>
          <a:ext cx="0" cy="0"/>
          <a:chOff x="0" y="0"/>
          <a:chExt cx="0" cy="0"/>
        </a:xfrm>
      </p:grpSpPr>
      <p:sp>
        <p:nvSpPr>
          <p:cNvPr id="149" name="Google Shape;124;p23"/>
          <p:cNvSpPr txBox="1">
            <a:spLocks noGrp="1"/>
          </p:cNvSpPr>
          <p:nvPr>
            <p:ph type="title"/>
          </p:nvPr>
        </p:nvSpPr>
        <p:spPr>
          <a:xfrm>
            <a:off x="311699" y="445025"/>
            <a:ext cx="8520602" cy="572701"/>
          </a:xfrm>
          <a:prstGeom prst="rect">
            <a:avLst/>
          </a:prstGeom>
        </p:spPr>
        <p:txBody>
          <a:bodyPr/>
          <a:lstStyle>
            <a:lvl1pPr defTabSz="850391">
              <a:defRPr sz="2511"/>
            </a:lvl1pPr>
          </a:lstStyle>
          <a:p>
            <a:r>
              <a:t>CONCEPTUAL SCHEMA</a:t>
            </a:r>
          </a:p>
        </p:txBody>
      </p:sp>
      <p:sp>
        <p:nvSpPr>
          <p:cNvPr id="150" name="Google Shape;125;p23"/>
          <p:cNvSpPr txBox="1">
            <a:spLocks noGrp="1"/>
          </p:cNvSpPr>
          <p:nvPr>
            <p:ph type="body" idx="1"/>
          </p:nvPr>
        </p:nvSpPr>
        <p:spPr>
          <a:xfrm>
            <a:off x="311699" y="1234074"/>
            <a:ext cx="8520602" cy="3334801"/>
          </a:xfrm>
          <a:prstGeom prst="rect">
            <a:avLst/>
          </a:prstGeom>
        </p:spPr>
        <p:txBody>
          <a:bodyPr/>
          <a:lstStyle/>
          <a:p>
            <a:pPr marL="0" indent="0">
              <a:buSzTx/>
              <a:buNone/>
              <a:defRPr b="1"/>
            </a:pPr>
            <a:r>
              <a:rPr lang="en-US" dirty="0"/>
              <a:t>RELATIONSHIPS-</a:t>
            </a:r>
          </a:p>
          <a:p>
            <a:pPr>
              <a:defRPr b="1"/>
            </a:pPr>
            <a:r>
              <a:rPr lang="en-US" dirty="0"/>
              <a:t>TRANSFER </a:t>
            </a:r>
            <a:r>
              <a:rPr lang="en-US" b="0" dirty="0"/>
              <a:t>BETWEEN USERS’ ACCOUNT</a:t>
            </a:r>
            <a:r>
              <a:rPr lang="en-US" dirty="0"/>
              <a:t>.</a:t>
            </a:r>
            <a:endParaRPr lang="en-US" b="0" dirty="0"/>
          </a:p>
          <a:p>
            <a:pPr>
              <a:defRPr b="1"/>
            </a:pPr>
            <a:r>
              <a:rPr lang="en-US" dirty="0"/>
              <a:t>API CALL </a:t>
            </a:r>
            <a:r>
              <a:rPr lang="en-US" b="0" dirty="0"/>
              <a:t>BY USERS TO FETCH REAL TIME PRICES.</a:t>
            </a:r>
            <a:endParaRPr lang="en-US" dirty="0"/>
          </a:p>
          <a:p>
            <a:pPr>
              <a:defRPr b="1"/>
            </a:pPr>
            <a:r>
              <a:rPr lang="en-US" dirty="0"/>
              <a:t>BUY/SELL </a:t>
            </a:r>
            <a:r>
              <a:rPr lang="en-US" b="0" dirty="0"/>
              <a:t>BITCOINS BETWEEN USERS AND ADMIN.</a:t>
            </a:r>
          </a:p>
          <a:p>
            <a:pPr>
              <a:defRPr b="1"/>
            </a:pPr>
            <a:r>
              <a:rPr lang="en-US" b="0" dirty="0"/>
              <a:t>(PRODUCTS)  </a:t>
            </a:r>
            <a:r>
              <a:rPr lang="en-US" dirty="0"/>
              <a:t>SOLD BY </a:t>
            </a:r>
            <a:r>
              <a:rPr lang="en-US" b="0" dirty="0"/>
              <a:t>ADMIN.</a:t>
            </a:r>
          </a:p>
          <a:p>
            <a:pPr>
              <a:defRPr b="1"/>
            </a:pPr>
            <a:r>
              <a:rPr lang="en-US" dirty="0"/>
              <a:t>SHOPPING</a:t>
            </a:r>
            <a:r>
              <a:rPr lang="en-US" b="0" dirty="0"/>
              <a:t> PRODUCTS BY USER.</a:t>
            </a:r>
          </a:p>
          <a:p>
            <a:pPr>
              <a:defRPr b="1"/>
            </a:pPr>
            <a:r>
              <a:rPr lang="en-US" b="0" dirty="0"/>
              <a:t>(USERS) </a:t>
            </a:r>
            <a:r>
              <a:rPr lang="en-US" b="1" dirty="0"/>
              <a:t>INVOLVED IN</a:t>
            </a:r>
            <a:r>
              <a:rPr lang="en-US" b="0" dirty="0"/>
              <a:t> TRANSACTIONS.</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B50"/>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98DA49-6627-4C8A-BFF6-1AFD951E73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1676" y="0"/>
            <a:ext cx="6660647" cy="5143500"/>
          </a:xfrm>
          <a:prstGeom prst="rect">
            <a:avLst/>
          </a:prstGeom>
        </p:spPr>
      </p:pic>
    </p:spTree>
    <p:extLst>
      <p:ext uri="{BB962C8B-B14F-4D97-AF65-F5344CB8AC3E}">
        <p14:creationId xmlns:p14="http://schemas.microsoft.com/office/powerpoint/2010/main" val="23935504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2AC29D-AE46-4E55-A2C6-E84B8DDE90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4484408" cy="5143500"/>
          </a:xfrm>
          <a:prstGeom prst="rect">
            <a:avLst/>
          </a:prstGeom>
        </p:spPr>
      </p:pic>
      <p:pic>
        <p:nvPicPr>
          <p:cNvPr id="7" name="Picture 6">
            <a:extLst>
              <a:ext uri="{FF2B5EF4-FFF2-40B4-BE49-F238E27FC236}">
                <a16:creationId xmlns:a16="http://schemas.microsoft.com/office/drawing/2014/main" id="{0EAE269F-2B72-42F0-B902-E8662A9767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9100" y="0"/>
            <a:ext cx="4914900" cy="5143500"/>
          </a:xfrm>
          <a:prstGeom prst="rect">
            <a:avLst/>
          </a:prstGeom>
        </p:spPr>
      </p:pic>
    </p:spTree>
    <p:extLst>
      <p:ext uri="{BB962C8B-B14F-4D97-AF65-F5344CB8AC3E}">
        <p14:creationId xmlns:p14="http://schemas.microsoft.com/office/powerpoint/2010/main" val="152069414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D0C1A7-0DB1-4378-ACA7-9E64F20DF4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4657458" cy="5143500"/>
          </a:xfrm>
          <a:prstGeom prst="rect">
            <a:avLst/>
          </a:prstGeom>
        </p:spPr>
      </p:pic>
      <p:pic>
        <p:nvPicPr>
          <p:cNvPr id="6" name="Picture 5">
            <a:extLst>
              <a:ext uri="{FF2B5EF4-FFF2-40B4-BE49-F238E27FC236}">
                <a16:creationId xmlns:a16="http://schemas.microsoft.com/office/drawing/2014/main" id="{6733D235-BF5B-4697-BECC-BE64DBC863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7458" y="0"/>
            <a:ext cx="4486542" cy="5143500"/>
          </a:xfrm>
          <a:prstGeom prst="rect">
            <a:avLst/>
          </a:prstGeom>
        </p:spPr>
      </p:pic>
    </p:spTree>
    <p:extLst>
      <p:ext uri="{BB962C8B-B14F-4D97-AF65-F5344CB8AC3E}">
        <p14:creationId xmlns:p14="http://schemas.microsoft.com/office/powerpoint/2010/main" val="401566606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Google Shape;142;p26"/>
          <p:cNvSpPr txBox="1">
            <a:spLocks noGrp="1"/>
          </p:cNvSpPr>
          <p:nvPr>
            <p:ph type="body" sz="half" idx="1"/>
          </p:nvPr>
        </p:nvSpPr>
        <p:spPr>
          <a:xfrm>
            <a:off x="4572000" y="724199"/>
            <a:ext cx="4572000" cy="3695101"/>
          </a:xfrm>
          <a:prstGeom prst="rect">
            <a:avLst/>
          </a:prstGeom>
        </p:spPr>
        <p:txBody>
          <a:bodyPr anchor="ctr">
            <a:normAutofit/>
          </a:bodyPr>
          <a:lstStyle/>
          <a:p>
            <a:pPr indent="-342900" algn="l">
              <a:lnSpc>
                <a:spcPct val="115000"/>
              </a:lnSpc>
              <a:buFont typeface="+mj-lt"/>
              <a:buAutoNum type="arabicPeriod"/>
              <a:defRPr sz="1800"/>
            </a:pPr>
            <a:r>
              <a:rPr lang="en-US" sz="1800" b="1" i="1" dirty="0">
                <a:solidFill>
                  <a:srgbClr val="FF0000"/>
                </a:solidFill>
              </a:rPr>
              <a:t>ADMIN TABLE</a:t>
            </a:r>
          </a:p>
          <a:p>
            <a:pPr indent="-342900" algn="l">
              <a:lnSpc>
                <a:spcPct val="115000"/>
              </a:lnSpc>
              <a:buFont typeface="+mj-lt"/>
              <a:buAutoNum type="arabicPeriod"/>
              <a:defRPr sz="1800"/>
            </a:pPr>
            <a:r>
              <a:rPr lang="en-US" sz="1800" b="1" i="1" dirty="0">
                <a:solidFill>
                  <a:srgbClr val="FF0000"/>
                </a:solidFill>
              </a:rPr>
              <a:t>USER TABLE</a:t>
            </a:r>
          </a:p>
          <a:p>
            <a:pPr indent="-342900" algn="l">
              <a:lnSpc>
                <a:spcPct val="115000"/>
              </a:lnSpc>
              <a:buFont typeface="+mj-lt"/>
              <a:buAutoNum type="arabicPeriod"/>
              <a:defRPr sz="1800"/>
            </a:pPr>
            <a:r>
              <a:rPr lang="en-US" sz="1800" b="1" i="1" dirty="0">
                <a:solidFill>
                  <a:srgbClr val="FF0000"/>
                </a:solidFill>
              </a:rPr>
              <a:t>PRODUCTS TABLE</a:t>
            </a:r>
          </a:p>
          <a:p>
            <a:pPr indent="-342900" algn="l">
              <a:lnSpc>
                <a:spcPct val="115000"/>
              </a:lnSpc>
              <a:buFont typeface="+mj-lt"/>
              <a:buAutoNum type="arabicPeriod"/>
              <a:defRPr sz="1800"/>
            </a:pPr>
            <a:r>
              <a:rPr lang="en-US" sz="1800" b="1" i="1" dirty="0">
                <a:solidFill>
                  <a:srgbClr val="FF0000"/>
                </a:solidFill>
              </a:rPr>
              <a:t>TRANSACTION TABLE</a:t>
            </a:r>
          </a:p>
          <a:p>
            <a:pPr indent="-342900" algn="l">
              <a:lnSpc>
                <a:spcPct val="115000"/>
              </a:lnSpc>
              <a:buFont typeface="+mj-lt"/>
              <a:buAutoNum type="arabicPeriod"/>
              <a:defRPr sz="1800"/>
            </a:pPr>
            <a:r>
              <a:rPr lang="en-US" sz="1800" b="1" i="1" dirty="0">
                <a:solidFill>
                  <a:srgbClr val="FF0000"/>
                </a:solidFill>
              </a:rPr>
              <a:t>CRYPTOCURRENCY TABLE</a:t>
            </a:r>
          </a:p>
        </p:txBody>
      </p:sp>
      <p:sp>
        <p:nvSpPr>
          <p:cNvPr id="3" name="Title 2">
            <a:extLst>
              <a:ext uri="{FF2B5EF4-FFF2-40B4-BE49-F238E27FC236}">
                <a16:creationId xmlns:a16="http://schemas.microsoft.com/office/drawing/2014/main" id="{90B2FA0D-0138-4BB3-A4F4-862D3C4C2EB8}"/>
              </a:ext>
            </a:extLst>
          </p:cNvPr>
          <p:cNvSpPr>
            <a:spLocks noGrp="1"/>
          </p:cNvSpPr>
          <p:nvPr>
            <p:ph type="title"/>
          </p:nvPr>
        </p:nvSpPr>
        <p:spPr>
          <a:xfrm>
            <a:off x="265500" y="1452785"/>
            <a:ext cx="4045200" cy="1415091"/>
          </a:xfrm>
        </p:spPr>
        <p:txBody>
          <a:bodyPr>
            <a:normAutofit fontScale="90000"/>
          </a:bodyPr>
          <a:lstStyle/>
          <a:p>
            <a:r>
              <a:rPr lang="en-US" sz="4400" dirty="0"/>
              <a:t>Functional Dependencies</a:t>
            </a:r>
            <a:endParaRPr lang="en-IN" dirty="0"/>
          </a:p>
        </p:txBody>
      </p:sp>
    </p:spTree>
    <p:extLst>
      <p:ext uri="{BB962C8B-B14F-4D97-AF65-F5344CB8AC3E}">
        <p14:creationId xmlns:p14="http://schemas.microsoft.com/office/powerpoint/2010/main" val="326568349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Google Shape;142;p26"/>
          <p:cNvSpPr txBox="1">
            <a:spLocks noGrp="1"/>
          </p:cNvSpPr>
          <p:nvPr>
            <p:ph type="body" sz="half" idx="1"/>
          </p:nvPr>
        </p:nvSpPr>
        <p:spPr>
          <a:xfrm>
            <a:off x="4572000" y="724199"/>
            <a:ext cx="4572000" cy="3695101"/>
          </a:xfrm>
          <a:prstGeom prst="rect">
            <a:avLst/>
          </a:prstGeom>
        </p:spPr>
        <p:txBody>
          <a:bodyPr anchor="ctr">
            <a:normAutofit fontScale="85000" lnSpcReduction="20000"/>
          </a:bodyPr>
          <a:lstStyle/>
          <a:p>
            <a:pPr>
              <a:lnSpc>
                <a:spcPct val="115000"/>
              </a:lnSpc>
              <a:defRPr sz="1800"/>
            </a:pPr>
            <a:r>
              <a:rPr lang="en-US" sz="1800" b="1" dirty="0">
                <a:solidFill>
                  <a:schemeClr val="bg1"/>
                </a:solidFill>
              </a:rPr>
              <a:t> R(</a:t>
            </a:r>
            <a:r>
              <a:rPr lang="en-US" sz="1800" b="1" u="sng" dirty="0">
                <a:solidFill>
                  <a:schemeClr val="bg1"/>
                </a:solidFill>
              </a:rPr>
              <a:t>USERID</a:t>
            </a:r>
            <a:r>
              <a:rPr lang="en-US" sz="1800" b="1" dirty="0">
                <a:solidFill>
                  <a:schemeClr val="bg1"/>
                </a:solidFill>
              </a:rPr>
              <a:t>, USERNAME, EMAIL, BALANCE, PASSWORD)</a:t>
            </a:r>
          </a:p>
          <a:p>
            <a:pPr>
              <a:lnSpc>
                <a:spcPct val="115000"/>
              </a:lnSpc>
              <a:defRPr sz="1800"/>
            </a:pPr>
            <a:endParaRPr lang="en-US" sz="1800" b="1" dirty="0">
              <a:solidFill>
                <a:srgbClr val="FF0000"/>
              </a:solidFill>
            </a:endParaRPr>
          </a:p>
          <a:p>
            <a:pPr>
              <a:lnSpc>
                <a:spcPct val="115000"/>
              </a:lnSpc>
              <a:defRPr sz="1800"/>
            </a:pPr>
            <a:r>
              <a:rPr lang="en-US" sz="1800" b="1" dirty="0">
                <a:solidFill>
                  <a:srgbClr val="FF0000"/>
                </a:solidFill>
              </a:rPr>
              <a:t>MAJOR FDs :</a:t>
            </a:r>
          </a:p>
          <a:p>
            <a:pPr>
              <a:lnSpc>
                <a:spcPct val="115000"/>
              </a:lnSpc>
              <a:defRPr sz="1800"/>
            </a:pPr>
            <a:endParaRPr lang="en-US" sz="1800" b="1" dirty="0">
              <a:solidFill>
                <a:srgbClr val="FF0000"/>
              </a:solidFill>
            </a:endParaRPr>
          </a:p>
          <a:p>
            <a:pPr marL="457200" indent="-342900">
              <a:lnSpc>
                <a:spcPct val="115000"/>
              </a:lnSpc>
              <a:buFont typeface="+mj-lt"/>
              <a:buAutoNum type="arabicPeriod"/>
              <a:defRPr sz="1800"/>
            </a:pPr>
            <a:r>
              <a:rPr lang="en-US" sz="1800" b="1" dirty="0">
                <a:solidFill>
                  <a:schemeClr val="accent5">
                    <a:lumMod val="50000"/>
                  </a:schemeClr>
                </a:solidFill>
              </a:rPr>
              <a:t>USERID -&gt; { USERNAME, EMAIL, BALANCE, PASSWORD } </a:t>
            </a:r>
          </a:p>
          <a:p>
            <a:pPr marL="457200" indent="-342900">
              <a:lnSpc>
                <a:spcPct val="115000"/>
              </a:lnSpc>
              <a:buFont typeface="+mj-lt"/>
              <a:buAutoNum type="arabicPeriod"/>
              <a:defRPr sz="1800"/>
            </a:pPr>
            <a:endParaRPr lang="en-US" sz="1800" b="1" dirty="0">
              <a:solidFill>
                <a:schemeClr val="accent5">
                  <a:lumMod val="50000"/>
                </a:schemeClr>
              </a:solidFill>
            </a:endParaRPr>
          </a:p>
          <a:p>
            <a:pPr marL="457200" indent="-342900">
              <a:lnSpc>
                <a:spcPct val="115000"/>
              </a:lnSpc>
              <a:buFont typeface="+mj-lt"/>
              <a:buAutoNum type="arabicPeriod"/>
              <a:defRPr sz="1800"/>
            </a:pPr>
            <a:r>
              <a:rPr lang="en-US" sz="1800" b="1" dirty="0">
                <a:solidFill>
                  <a:schemeClr val="accent5">
                    <a:lumMod val="50000"/>
                  </a:schemeClr>
                </a:solidFill>
              </a:rPr>
              <a:t>USERNAME -&gt; { USERID, EMAIL, BALANCE, PASSWORD } </a:t>
            </a:r>
          </a:p>
          <a:p>
            <a:pPr marL="457200" indent="-342900">
              <a:lnSpc>
                <a:spcPct val="115000"/>
              </a:lnSpc>
              <a:buFont typeface="+mj-lt"/>
              <a:buAutoNum type="arabicPeriod"/>
              <a:defRPr sz="1800"/>
            </a:pPr>
            <a:endParaRPr lang="en-US" sz="1800" b="1" dirty="0">
              <a:solidFill>
                <a:schemeClr val="accent5">
                  <a:lumMod val="50000"/>
                </a:schemeClr>
              </a:solidFill>
            </a:endParaRPr>
          </a:p>
          <a:p>
            <a:pPr marL="457200" indent="-342900">
              <a:lnSpc>
                <a:spcPct val="115000"/>
              </a:lnSpc>
              <a:buFont typeface="+mj-lt"/>
              <a:buAutoNum type="arabicPeriod"/>
              <a:defRPr sz="1800"/>
            </a:pPr>
            <a:r>
              <a:rPr lang="en-US" sz="1800" b="1" dirty="0">
                <a:solidFill>
                  <a:schemeClr val="accent5">
                    <a:lumMod val="50000"/>
                  </a:schemeClr>
                </a:solidFill>
              </a:rPr>
              <a:t>EMAIL -&gt; { USERNAME, USERID, BALANCE, PASSWORD } </a:t>
            </a:r>
          </a:p>
          <a:p>
            <a:pPr>
              <a:lnSpc>
                <a:spcPct val="115000"/>
              </a:lnSpc>
              <a:defRPr sz="1800"/>
            </a:pPr>
            <a:endParaRPr lang="en-US" sz="1800" b="1" dirty="0">
              <a:solidFill>
                <a:schemeClr val="accent5">
                  <a:lumMod val="50000"/>
                </a:schemeClr>
              </a:solidFill>
            </a:endParaRPr>
          </a:p>
          <a:p>
            <a:pPr>
              <a:lnSpc>
                <a:spcPct val="115000"/>
              </a:lnSpc>
              <a:defRPr sz="1800"/>
            </a:pPr>
            <a:endParaRPr lang="en-US" sz="1800" b="1" dirty="0">
              <a:solidFill>
                <a:schemeClr val="accent5">
                  <a:lumMod val="50000"/>
                </a:schemeClr>
              </a:solidFill>
            </a:endParaRPr>
          </a:p>
          <a:p>
            <a:pPr>
              <a:lnSpc>
                <a:spcPct val="115000"/>
              </a:lnSpc>
              <a:defRPr sz="1800"/>
            </a:pPr>
            <a:r>
              <a:rPr lang="en-US" sz="1800" b="1" dirty="0">
                <a:solidFill>
                  <a:srgbClr val="FF0000"/>
                </a:solidFill>
              </a:rPr>
              <a:t>BCNF FORM</a:t>
            </a:r>
          </a:p>
        </p:txBody>
      </p:sp>
      <p:sp>
        <p:nvSpPr>
          <p:cNvPr id="3" name="Title 2">
            <a:extLst>
              <a:ext uri="{FF2B5EF4-FFF2-40B4-BE49-F238E27FC236}">
                <a16:creationId xmlns:a16="http://schemas.microsoft.com/office/drawing/2014/main" id="{90B2FA0D-0138-4BB3-A4F4-862D3C4C2EB8}"/>
              </a:ext>
            </a:extLst>
          </p:cNvPr>
          <p:cNvSpPr>
            <a:spLocks noGrp="1"/>
          </p:cNvSpPr>
          <p:nvPr>
            <p:ph type="title"/>
          </p:nvPr>
        </p:nvSpPr>
        <p:spPr>
          <a:xfrm>
            <a:off x="265500" y="1452785"/>
            <a:ext cx="4045200" cy="1415091"/>
          </a:xfrm>
        </p:spPr>
        <p:txBody>
          <a:bodyPr>
            <a:noAutofit/>
          </a:bodyPr>
          <a:lstStyle/>
          <a:p>
            <a:pPr>
              <a:lnSpc>
                <a:spcPct val="115000"/>
              </a:lnSpc>
              <a:defRPr sz="1800"/>
            </a:pPr>
            <a:r>
              <a:rPr lang="en-US" sz="3200" b="1" dirty="0">
                <a:solidFill>
                  <a:srgbClr val="FF0000"/>
                </a:solidFill>
              </a:rPr>
              <a:t>ADMIN/USER TABLE</a:t>
            </a:r>
          </a:p>
        </p:txBody>
      </p:sp>
    </p:spTree>
    <p:extLst>
      <p:ext uri="{BB962C8B-B14F-4D97-AF65-F5344CB8AC3E}">
        <p14:creationId xmlns:p14="http://schemas.microsoft.com/office/powerpoint/2010/main" val="228612045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Google Shape;64;p14"/>
          <p:cNvSpPr txBox="1">
            <a:spLocks noGrp="1"/>
          </p:cNvSpPr>
          <p:nvPr>
            <p:ph type="title"/>
          </p:nvPr>
        </p:nvSpPr>
        <p:spPr>
          <a:xfrm>
            <a:off x="265500" y="638499"/>
            <a:ext cx="4045200" cy="1786202"/>
          </a:xfrm>
          <a:prstGeom prst="rect">
            <a:avLst/>
          </a:prstGeom>
        </p:spPr>
        <p:txBody>
          <a:bodyPr anchor="t">
            <a:normAutofit fontScale="90000"/>
          </a:bodyPr>
          <a:lstStyle/>
          <a:p>
            <a:pPr defTabSz="777240">
              <a:defRPr sz="3570"/>
            </a:pPr>
            <a:r>
              <a:rPr dirty="0"/>
              <a:t>REFERENCE</a:t>
            </a:r>
            <a:r>
              <a:rPr lang="en-US" dirty="0"/>
              <a:t> /</a:t>
            </a:r>
            <a:endParaRPr dirty="0"/>
          </a:p>
          <a:p>
            <a:pPr defTabSz="777240">
              <a:defRPr sz="3570"/>
            </a:pPr>
            <a:r>
              <a:rPr dirty="0"/>
              <a:t>MOTIVATION FOR THE PROJECT</a:t>
            </a:r>
          </a:p>
        </p:txBody>
      </p:sp>
      <p:sp>
        <p:nvSpPr>
          <p:cNvPr id="114" name="Google Shape;65;p14"/>
          <p:cNvSpPr txBox="1">
            <a:spLocks noGrp="1"/>
          </p:cNvSpPr>
          <p:nvPr>
            <p:ph type="body" sz="quarter" idx="1"/>
          </p:nvPr>
        </p:nvSpPr>
        <p:spPr>
          <a:xfrm>
            <a:off x="265500" y="2963849"/>
            <a:ext cx="4045200" cy="1262401"/>
          </a:xfrm>
          <a:prstGeom prst="rect">
            <a:avLst/>
          </a:prstGeom>
        </p:spPr>
        <p:txBody>
          <a:bodyPr/>
          <a:lstStyle/>
          <a:p>
            <a:pPr marL="0" indent="0" algn="just"/>
            <a:r>
              <a:t>“THE FUTURE OF MONEY IS DIGITAL CURRENCY”</a:t>
            </a:r>
          </a:p>
          <a:p>
            <a:pPr marL="0" indent="0" algn="r"/>
            <a:r>
              <a:t>~ BILL GATES</a:t>
            </a:r>
          </a:p>
        </p:txBody>
      </p:sp>
      <p:sp>
        <p:nvSpPr>
          <p:cNvPr id="115" name="Google Shape;66;p14"/>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marL="0" indent="0" algn="just">
              <a:spcBef>
                <a:spcPts val="1200"/>
              </a:spcBef>
              <a:buSzTx/>
              <a:buNone/>
              <a:defRPr sz="1600">
                <a:solidFill>
                  <a:srgbClr val="202124"/>
                </a:solidFill>
                <a:latin typeface="+mn-lt"/>
                <a:ea typeface="+mn-ea"/>
                <a:cs typeface="+mn-cs"/>
                <a:sym typeface="Arial"/>
              </a:defRPr>
            </a:lvl1pPr>
          </a:lstStyle>
          <a:p>
            <a:r>
              <a:t>India is a developing country and the rise in the latest budget for Digital India of $477M by the Indian Government shows their belief in technology. In March 2021, Tesla CEO Elon Musk agreed to accept the most popular and largest cryptocurrency, Bitcoin as a mode of payment in Tesla. Sooner or later India will be doing the same. This Project helps the users to make virtual transactions as a mode of payment via Bitcoin.</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Google Shape;142;p26"/>
          <p:cNvSpPr txBox="1">
            <a:spLocks noGrp="1"/>
          </p:cNvSpPr>
          <p:nvPr>
            <p:ph type="body" sz="half" idx="1"/>
          </p:nvPr>
        </p:nvSpPr>
        <p:spPr>
          <a:xfrm>
            <a:off x="4572000" y="724199"/>
            <a:ext cx="4572000" cy="3695101"/>
          </a:xfrm>
          <a:prstGeom prst="rect">
            <a:avLst/>
          </a:prstGeom>
        </p:spPr>
        <p:txBody>
          <a:bodyPr anchor="ctr">
            <a:normAutofit/>
          </a:bodyPr>
          <a:lstStyle/>
          <a:p>
            <a:pPr marL="0" indent="0">
              <a:lnSpc>
                <a:spcPct val="115000"/>
              </a:lnSpc>
              <a:defRPr sz="1800"/>
            </a:pPr>
            <a:r>
              <a:rPr lang="en-US" sz="1800" b="1" dirty="0">
                <a:solidFill>
                  <a:schemeClr val="bg1"/>
                </a:solidFill>
              </a:rPr>
              <a:t>R(</a:t>
            </a:r>
            <a:r>
              <a:rPr lang="en-US" sz="1800" b="1" u="sng" dirty="0">
                <a:solidFill>
                  <a:schemeClr val="bg1"/>
                </a:solidFill>
              </a:rPr>
              <a:t>PRODID</a:t>
            </a:r>
            <a:r>
              <a:rPr lang="en-US" sz="1800" b="1" dirty="0">
                <a:solidFill>
                  <a:schemeClr val="bg1"/>
                </a:solidFill>
              </a:rPr>
              <a:t>, PRODNAME, PRICES)</a:t>
            </a:r>
          </a:p>
          <a:p>
            <a:pPr marL="0" indent="0">
              <a:lnSpc>
                <a:spcPct val="115000"/>
              </a:lnSpc>
              <a:defRPr sz="1800"/>
            </a:pPr>
            <a:endParaRPr lang="en-US" sz="1800" b="1" dirty="0">
              <a:solidFill>
                <a:srgbClr val="FF0000"/>
              </a:solidFill>
            </a:endParaRPr>
          </a:p>
          <a:p>
            <a:pPr marL="0" indent="0">
              <a:lnSpc>
                <a:spcPct val="115000"/>
              </a:lnSpc>
              <a:defRPr sz="1800"/>
            </a:pPr>
            <a:r>
              <a:rPr lang="en-US" sz="1800" b="1" dirty="0">
                <a:solidFill>
                  <a:srgbClr val="FF0000"/>
                </a:solidFill>
              </a:rPr>
              <a:t>MAJOR FD :</a:t>
            </a:r>
          </a:p>
          <a:p>
            <a:pPr marL="0" indent="0">
              <a:lnSpc>
                <a:spcPct val="115000"/>
              </a:lnSpc>
              <a:defRPr sz="1800"/>
            </a:pPr>
            <a:endParaRPr lang="en-US" sz="1800" b="1" dirty="0">
              <a:solidFill>
                <a:schemeClr val="accent5">
                  <a:lumMod val="50000"/>
                </a:schemeClr>
              </a:solidFill>
            </a:endParaRPr>
          </a:p>
          <a:p>
            <a:pPr indent="-342900">
              <a:lnSpc>
                <a:spcPct val="115000"/>
              </a:lnSpc>
              <a:buFont typeface="+mj-lt"/>
              <a:buAutoNum type="arabicPeriod"/>
              <a:defRPr sz="1800"/>
            </a:pPr>
            <a:r>
              <a:rPr lang="en-US" sz="1800" b="1" dirty="0">
                <a:solidFill>
                  <a:schemeClr val="accent5">
                    <a:lumMod val="50000"/>
                  </a:schemeClr>
                </a:solidFill>
              </a:rPr>
              <a:t>PRODID -&gt; { PRODNAME, PRICES }</a:t>
            </a:r>
          </a:p>
          <a:p>
            <a:pPr marL="0" indent="0">
              <a:lnSpc>
                <a:spcPct val="115000"/>
              </a:lnSpc>
              <a:defRPr sz="1800"/>
            </a:pPr>
            <a:endParaRPr lang="en-US" sz="1800" b="1" dirty="0">
              <a:solidFill>
                <a:srgbClr val="FF0000"/>
              </a:solidFill>
            </a:endParaRPr>
          </a:p>
          <a:p>
            <a:pPr marL="0" indent="0">
              <a:lnSpc>
                <a:spcPct val="115000"/>
              </a:lnSpc>
              <a:defRPr sz="1800"/>
            </a:pPr>
            <a:r>
              <a:rPr lang="en-US" sz="1800" b="1" dirty="0">
                <a:solidFill>
                  <a:srgbClr val="FF0000"/>
                </a:solidFill>
              </a:rPr>
              <a:t>BCNF FORM</a:t>
            </a:r>
          </a:p>
        </p:txBody>
      </p:sp>
      <p:sp>
        <p:nvSpPr>
          <p:cNvPr id="3" name="Title 2">
            <a:extLst>
              <a:ext uri="{FF2B5EF4-FFF2-40B4-BE49-F238E27FC236}">
                <a16:creationId xmlns:a16="http://schemas.microsoft.com/office/drawing/2014/main" id="{90B2FA0D-0138-4BB3-A4F4-862D3C4C2EB8}"/>
              </a:ext>
            </a:extLst>
          </p:cNvPr>
          <p:cNvSpPr>
            <a:spLocks noGrp="1"/>
          </p:cNvSpPr>
          <p:nvPr>
            <p:ph type="title"/>
          </p:nvPr>
        </p:nvSpPr>
        <p:spPr>
          <a:xfrm>
            <a:off x="265500" y="1452785"/>
            <a:ext cx="4045200" cy="1415091"/>
          </a:xfrm>
        </p:spPr>
        <p:txBody>
          <a:bodyPr>
            <a:noAutofit/>
          </a:bodyPr>
          <a:lstStyle/>
          <a:p>
            <a:pPr algn="l">
              <a:lnSpc>
                <a:spcPct val="115000"/>
              </a:lnSpc>
              <a:defRPr sz="1800"/>
            </a:pPr>
            <a:r>
              <a:rPr lang="en-US" sz="3200" b="1" dirty="0">
                <a:solidFill>
                  <a:srgbClr val="FF0000"/>
                </a:solidFill>
              </a:rPr>
              <a:t>PRODUCT TABLE</a:t>
            </a:r>
          </a:p>
        </p:txBody>
      </p:sp>
    </p:spTree>
    <p:extLst>
      <p:ext uri="{BB962C8B-B14F-4D97-AF65-F5344CB8AC3E}">
        <p14:creationId xmlns:p14="http://schemas.microsoft.com/office/powerpoint/2010/main" val="279556177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Google Shape;142;p26"/>
          <p:cNvSpPr txBox="1">
            <a:spLocks noGrp="1"/>
          </p:cNvSpPr>
          <p:nvPr>
            <p:ph type="body" sz="half" idx="1"/>
          </p:nvPr>
        </p:nvSpPr>
        <p:spPr>
          <a:xfrm>
            <a:off x="4572000" y="724199"/>
            <a:ext cx="4572000" cy="3695101"/>
          </a:xfrm>
          <a:prstGeom prst="rect">
            <a:avLst/>
          </a:prstGeom>
        </p:spPr>
        <p:txBody>
          <a:bodyPr anchor="ctr">
            <a:normAutofit/>
          </a:bodyPr>
          <a:lstStyle/>
          <a:p>
            <a:pPr marL="0" indent="0">
              <a:lnSpc>
                <a:spcPct val="115000"/>
              </a:lnSpc>
              <a:defRPr sz="1800"/>
            </a:pPr>
            <a:r>
              <a:rPr lang="en-US" sz="1800" b="1" dirty="0">
                <a:solidFill>
                  <a:schemeClr val="bg1"/>
                </a:solidFill>
              </a:rPr>
              <a:t>R(</a:t>
            </a:r>
            <a:r>
              <a:rPr lang="en-US" sz="1800" b="1" u="sng" dirty="0">
                <a:solidFill>
                  <a:schemeClr val="bg1"/>
                </a:solidFill>
              </a:rPr>
              <a:t>SNO</a:t>
            </a:r>
            <a:r>
              <a:rPr lang="en-US" sz="1800" b="1" dirty="0">
                <a:solidFill>
                  <a:schemeClr val="bg1"/>
                </a:solidFill>
              </a:rPr>
              <a:t>,SENDER,RECEIVER,BALANCE,PURPOSE,DATETIME)</a:t>
            </a:r>
          </a:p>
          <a:p>
            <a:pPr marL="0" indent="0">
              <a:lnSpc>
                <a:spcPct val="115000"/>
              </a:lnSpc>
              <a:defRPr sz="1800"/>
            </a:pPr>
            <a:endParaRPr lang="en-US" sz="1800" b="1" dirty="0">
              <a:solidFill>
                <a:srgbClr val="FF0000"/>
              </a:solidFill>
            </a:endParaRPr>
          </a:p>
          <a:p>
            <a:pPr marL="0" indent="0">
              <a:lnSpc>
                <a:spcPct val="115000"/>
              </a:lnSpc>
              <a:defRPr sz="1800"/>
            </a:pPr>
            <a:r>
              <a:rPr lang="en-US" sz="1800" b="1" dirty="0">
                <a:solidFill>
                  <a:srgbClr val="FF0000"/>
                </a:solidFill>
              </a:rPr>
              <a:t>MAJOR FD :</a:t>
            </a:r>
          </a:p>
          <a:p>
            <a:pPr marL="0" indent="0">
              <a:lnSpc>
                <a:spcPct val="115000"/>
              </a:lnSpc>
              <a:defRPr sz="1800"/>
            </a:pPr>
            <a:endParaRPr lang="en-US" sz="1800" b="1" dirty="0">
              <a:solidFill>
                <a:schemeClr val="accent5">
                  <a:lumMod val="50000"/>
                </a:schemeClr>
              </a:solidFill>
            </a:endParaRPr>
          </a:p>
          <a:p>
            <a:pPr indent="-342900">
              <a:lnSpc>
                <a:spcPct val="115000"/>
              </a:lnSpc>
              <a:buFont typeface="+mj-lt"/>
              <a:buAutoNum type="arabicPeriod"/>
              <a:defRPr sz="1800"/>
            </a:pPr>
            <a:r>
              <a:rPr lang="en-US" sz="1800" b="1" dirty="0">
                <a:solidFill>
                  <a:schemeClr val="accent5">
                    <a:lumMod val="50000"/>
                  </a:schemeClr>
                </a:solidFill>
              </a:rPr>
              <a:t>SNO -&gt; {SENDER,RECEIVER,BALANCE,PURPOSE,DATETIME}</a:t>
            </a:r>
          </a:p>
          <a:p>
            <a:pPr marL="0" indent="0">
              <a:lnSpc>
                <a:spcPct val="115000"/>
              </a:lnSpc>
              <a:defRPr sz="1800"/>
            </a:pPr>
            <a:endParaRPr lang="en-US" sz="1800" b="1" dirty="0">
              <a:solidFill>
                <a:srgbClr val="FF0000"/>
              </a:solidFill>
            </a:endParaRPr>
          </a:p>
          <a:p>
            <a:pPr marL="0" indent="0">
              <a:lnSpc>
                <a:spcPct val="115000"/>
              </a:lnSpc>
              <a:defRPr sz="1800"/>
            </a:pPr>
            <a:r>
              <a:rPr lang="en-US" sz="1800" b="1" dirty="0">
                <a:solidFill>
                  <a:srgbClr val="FF0000"/>
                </a:solidFill>
              </a:rPr>
              <a:t>BCNF FORM</a:t>
            </a:r>
          </a:p>
        </p:txBody>
      </p:sp>
      <p:sp>
        <p:nvSpPr>
          <p:cNvPr id="3" name="Title 2">
            <a:extLst>
              <a:ext uri="{FF2B5EF4-FFF2-40B4-BE49-F238E27FC236}">
                <a16:creationId xmlns:a16="http://schemas.microsoft.com/office/drawing/2014/main" id="{90B2FA0D-0138-4BB3-A4F4-862D3C4C2EB8}"/>
              </a:ext>
            </a:extLst>
          </p:cNvPr>
          <p:cNvSpPr>
            <a:spLocks noGrp="1"/>
          </p:cNvSpPr>
          <p:nvPr>
            <p:ph type="title"/>
          </p:nvPr>
        </p:nvSpPr>
        <p:spPr>
          <a:xfrm>
            <a:off x="265500" y="1452785"/>
            <a:ext cx="4045200" cy="1415091"/>
          </a:xfrm>
        </p:spPr>
        <p:txBody>
          <a:bodyPr>
            <a:noAutofit/>
          </a:bodyPr>
          <a:lstStyle/>
          <a:p>
            <a:pPr algn="l">
              <a:lnSpc>
                <a:spcPct val="115000"/>
              </a:lnSpc>
              <a:defRPr sz="1800"/>
            </a:pPr>
            <a:r>
              <a:rPr lang="en-US" sz="3200" b="1" dirty="0">
                <a:solidFill>
                  <a:srgbClr val="FF0000"/>
                </a:solidFill>
              </a:rPr>
              <a:t>TRANSACTION TABLE</a:t>
            </a:r>
          </a:p>
        </p:txBody>
      </p:sp>
    </p:spTree>
    <p:extLst>
      <p:ext uri="{BB962C8B-B14F-4D97-AF65-F5344CB8AC3E}">
        <p14:creationId xmlns:p14="http://schemas.microsoft.com/office/powerpoint/2010/main" val="2265636567"/>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Google Shape;142;p26"/>
          <p:cNvSpPr txBox="1">
            <a:spLocks noGrp="1"/>
          </p:cNvSpPr>
          <p:nvPr>
            <p:ph type="body" sz="half" idx="1"/>
          </p:nvPr>
        </p:nvSpPr>
        <p:spPr>
          <a:xfrm>
            <a:off x="4572000" y="724199"/>
            <a:ext cx="4572000" cy="3695101"/>
          </a:xfrm>
          <a:prstGeom prst="rect">
            <a:avLst/>
          </a:prstGeom>
        </p:spPr>
        <p:txBody>
          <a:bodyPr anchor="ctr">
            <a:normAutofit/>
          </a:bodyPr>
          <a:lstStyle/>
          <a:p>
            <a:pPr marL="0" indent="0">
              <a:lnSpc>
                <a:spcPct val="115000"/>
              </a:lnSpc>
              <a:defRPr sz="1800"/>
            </a:pPr>
            <a:r>
              <a:rPr lang="en-US" sz="1800" b="1" dirty="0">
                <a:solidFill>
                  <a:schemeClr val="bg1"/>
                </a:solidFill>
              </a:rPr>
              <a:t> </a:t>
            </a:r>
            <a:r>
              <a:rPr lang="en-US" sz="1800" b="1">
                <a:solidFill>
                  <a:schemeClr val="bg1"/>
                </a:solidFill>
              </a:rPr>
              <a:t>R (</a:t>
            </a:r>
            <a:r>
              <a:rPr lang="en-US" sz="1800" b="1" u="sng">
                <a:solidFill>
                  <a:schemeClr val="bg1"/>
                </a:solidFill>
              </a:rPr>
              <a:t>SNO</a:t>
            </a:r>
            <a:r>
              <a:rPr lang="en-US" sz="1800" b="1" dirty="0">
                <a:solidFill>
                  <a:schemeClr val="bg1"/>
                </a:solidFill>
              </a:rPr>
              <a:t>, NAME</a:t>
            </a:r>
            <a:r>
              <a:rPr lang="en-US" sz="1800" b="1">
                <a:solidFill>
                  <a:schemeClr val="bg1"/>
                </a:solidFill>
              </a:rPr>
              <a:t>, CODE)</a:t>
            </a:r>
            <a:endParaRPr lang="en-US" sz="1800" b="1" dirty="0">
              <a:solidFill>
                <a:schemeClr val="bg1"/>
              </a:solidFill>
            </a:endParaRPr>
          </a:p>
          <a:p>
            <a:pPr marL="0" indent="0">
              <a:lnSpc>
                <a:spcPct val="115000"/>
              </a:lnSpc>
              <a:defRPr sz="1800"/>
            </a:pPr>
            <a:endParaRPr lang="en-US" sz="1800" b="1" dirty="0">
              <a:solidFill>
                <a:srgbClr val="FF0000"/>
              </a:solidFill>
            </a:endParaRPr>
          </a:p>
          <a:p>
            <a:pPr marL="0" indent="0">
              <a:lnSpc>
                <a:spcPct val="115000"/>
              </a:lnSpc>
              <a:defRPr sz="1800"/>
            </a:pPr>
            <a:r>
              <a:rPr lang="en-US" sz="1800" b="1" dirty="0">
                <a:solidFill>
                  <a:srgbClr val="FF0000"/>
                </a:solidFill>
              </a:rPr>
              <a:t>MAJOR FDs :</a:t>
            </a:r>
          </a:p>
          <a:p>
            <a:pPr marL="0" indent="0">
              <a:lnSpc>
                <a:spcPct val="115000"/>
              </a:lnSpc>
              <a:defRPr sz="1800"/>
            </a:pPr>
            <a:endParaRPr lang="en-US" sz="1800" b="1" dirty="0">
              <a:solidFill>
                <a:srgbClr val="FF0000"/>
              </a:solidFill>
            </a:endParaRPr>
          </a:p>
          <a:p>
            <a:pPr indent="-342900" algn="l">
              <a:lnSpc>
                <a:spcPct val="115000"/>
              </a:lnSpc>
              <a:buFont typeface="+mj-lt"/>
              <a:buAutoNum type="arabicPeriod"/>
              <a:defRPr sz="1800"/>
            </a:pPr>
            <a:r>
              <a:rPr lang="en-US" sz="1800" b="1" dirty="0">
                <a:solidFill>
                  <a:schemeClr val="accent5">
                    <a:lumMod val="50000"/>
                  </a:schemeClr>
                </a:solidFill>
              </a:rPr>
              <a:t>SNO-&gt; { NAME, CODE }</a:t>
            </a:r>
          </a:p>
          <a:p>
            <a:pPr indent="-342900" algn="l">
              <a:lnSpc>
                <a:spcPct val="115000"/>
              </a:lnSpc>
              <a:buFont typeface="+mj-lt"/>
              <a:buAutoNum type="arabicPeriod"/>
              <a:defRPr sz="1800"/>
            </a:pPr>
            <a:r>
              <a:rPr lang="en-US" sz="1800" b="1" dirty="0">
                <a:solidFill>
                  <a:schemeClr val="accent5">
                    <a:lumMod val="50000"/>
                  </a:schemeClr>
                </a:solidFill>
              </a:rPr>
              <a:t>CODE-&gt; {SNO, NAME}</a:t>
            </a:r>
          </a:p>
          <a:p>
            <a:pPr marL="0" indent="0">
              <a:lnSpc>
                <a:spcPct val="115000"/>
              </a:lnSpc>
              <a:defRPr sz="1800"/>
            </a:pPr>
            <a:endParaRPr lang="en-US" sz="1800" b="1" dirty="0">
              <a:solidFill>
                <a:schemeClr val="accent5">
                  <a:lumMod val="50000"/>
                </a:schemeClr>
              </a:solidFill>
            </a:endParaRPr>
          </a:p>
          <a:p>
            <a:pPr marL="0" indent="0">
              <a:lnSpc>
                <a:spcPct val="115000"/>
              </a:lnSpc>
              <a:defRPr sz="1800"/>
            </a:pPr>
            <a:endParaRPr lang="en-US" sz="1800" b="1" dirty="0">
              <a:solidFill>
                <a:schemeClr val="accent5">
                  <a:lumMod val="50000"/>
                </a:schemeClr>
              </a:solidFill>
            </a:endParaRPr>
          </a:p>
          <a:p>
            <a:pPr marL="0" indent="0">
              <a:lnSpc>
                <a:spcPct val="115000"/>
              </a:lnSpc>
              <a:defRPr sz="1800"/>
            </a:pPr>
            <a:r>
              <a:rPr lang="en-US" sz="1800" b="1" dirty="0">
                <a:solidFill>
                  <a:srgbClr val="FF0000"/>
                </a:solidFill>
              </a:rPr>
              <a:t>BCNF FORM</a:t>
            </a:r>
          </a:p>
        </p:txBody>
      </p:sp>
      <p:sp>
        <p:nvSpPr>
          <p:cNvPr id="3" name="Title 2">
            <a:extLst>
              <a:ext uri="{FF2B5EF4-FFF2-40B4-BE49-F238E27FC236}">
                <a16:creationId xmlns:a16="http://schemas.microsoft.com/office/drawing/2014/main" id="{90B2FA0D-0138-4BB3-A4F4-862D3C4C2EB8}"/>
              </a:ext>
            </a:extLst>
          </p:cNvPr>
          <p:cNvSpPr>
            <a:spLocks noGrp="1"/>
          </p:cNvSpPr>
          <p:nvPr>
            <p:ph type="title"/>
          </p:nvPr>
        </p:nvSpPr>
        <p:spPr>
          <a:xfrm>
            <a:off x="265500" y="2298819"/>
            <a:ext cx="4045200" cy="569057"/>
          </a:xfrm>
        </p:spPr>
        <p:txBody>
          <a:bodyPr>
            <a:noAutofit/>
          </a:bodyPr>
          <a:lstStyle/>
          <a:p>
            <a:pPr algn="l">
              <a:lnSpc>
                <a:spcPct val="115000"/>
              </a:lnSpc>
              <a:defRPr sz="1800"/>
            </a:pPr>
            <a:r>
              <a:rPr lang="en-US" sz="2800" b="1" dirty="0">
                <a:solidFill>
                  <a:srgbClr val="FF0000"/>
                </a:solidFill>
              </a:rPr>
              <a:t>CRYPTOCURRENCY TABLE</a:t>
            </a:r>
          </a:p>
        </p:txBody>
      </p:sp>
    </p:spTree>
    <p:extLst>
      <p:ext uri="{BB962C8B-B14F-4D97-AF65-F5344CB8AC3E}">
        <p14:creationId xmlns:p14="http://schemas.microsoft.com/office/powerpoint/2010/main" val="192003083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Google Shape;142;p26"/>
          <p:cNvSpPr txBox="1">
            <a:spLocks noGrp="1"/>
          </p:cNvSpPr>
          <p:nvPr>
            <p:ph type="body" sz="half" idx="1"/>
          </p:nvPr>
        </p:nvSpPr>
        <p:spPr>
          <a:xfrm>
            <a:off x="4572000" y="724199"/>
            <a:ext cx="4572000" cy="3695101"/>
          </a:xfrm>
          <a:prstGeom prst="rect">
            <a:avLst/>
          </a:prstGeom>
        </p:spPr>
        <p:txBody>
          <a:bodyPr anchor="ctr">
            <a:normAutofit/>
          </a:bodyPr>
          <a:lstStyle/>
          <a:p>
            <a:pPr marL="0" indent="0" algn="l">
              <a:lnSpc>
                <a:spcPct val="115000"/>
              </a:lnSpc>
              <a:defRPr sz="1800"/>
            </a:pPr>
            <a:r>
              <a:rPr lang="en-US" dirty="0"/>
              <a:t>SOURCE CODE :</a:t>
            </a:r>
            <a:endParaRPr lang="en-US" dirty="0">
              <a:hlinkClick r:id="" action="ppaction://noaction"/>
            </a:endParaRPr>
          </a:p>
          <a:p>
            <a:pPr marL="0" indent="0" algn="l">
              <a:lnSpc>
                <a:spcPct val="115000"/>
              </a:lnSpc>
              <a:defRPr sz="1800"/>
            </a:pPr>
            <a:r>
              <a:rPr lang="en-US" dirty="0">
                <a:hlinkClick r:id="" action="ppaction://noaction"/>
              </a:rPr>
              <a:t>github.com/</a:t>
            </a:r>
            <a:r>
              <a:rPr lang="en-US" dirty="0" err="1">
                <a:hlinkClick r:id="rId2" tooltip="GITHUB"/>
              </a:rPr>
              <a:t>priyanshuguptaiitg</a:t>
            </a:r>
            <a:r>
              <a:rPr lang="en-US" dirty="0">
                <a:hlinkClick r:id="rId2" tooltip="GITHUB"/>
              </a:rPr>
              <a:t>/</a:t>
            </a:r>
            <a:r>
              <a:rPr lang="en-US" dirty="0" err="1">
                <a:hlinkClick r:id="rId2" tooltip="GITHUB"/>
              </a:rPr>
              <a:t>bitpe</a:t>
            </a:r>
            <a:endParaRPr lang="en-US" dirty="0"/>
          </a:p>
          <a:p>
            <a:pPr marL="0" indent="0" algn="l">
              <a:lnSpc>
                <a:spcPct val="115000"/>
              </a:lnSpc>
              <a:defRPr sz="1800"/>
            </a:pPr>
            <a:endParaRPr lang="en-US" dirty="0"/>
          </a:p>
          <a:p>
            <a:pPr marL="0" indent="0" algn="l">
              <a:lnSpc>
                <a:spcPct val="115000"/>
              </a:lnSpc>
              <a:defRPr sz="1800"/>
            </a:pPr>
            <a:r>
              <a:rPr lang="en-US" dirty="0"/>
              <a:t>PROJECT IS LIVE AT : </a:t>
            </a:r>
          </a:p>
          <a:p>
            <a:pPr marL="0" indent="0" algn="l">
              <a:lnSpc>
                <a:spcPct val="115000"/>
              </a:lnSpc>
              <a:defRPr sz="1800"/>
            </a:pPr>
            <a:r>
              <a:rPr lang="en-US" u="sng" dirty="0">
                <a:solidFill>
                  <a:schemeClr val="accent5"/>
                </a:solidFill>
                <a:uFill>
                  <a:solidFill>
                    <a:schemeClr val="accent5"/>
                  </a:solidFill>
                </a:uFill>
                <a:hlinkClick r:id="rId3"/>
              </a:rPr>
              <a:t>https://pgupta.me/</a:t>
            </a:r>
          </a:p>
          <a:p>
            <a:pPr marL="0" indent="0" algn="l">
              <a:lnSpc>
                <a:spcPct val="115000"/>
              </a:lnSpc>
              <a:defRPr sz="1800"/>
            </a:pPr>
            <a:endParaRPr lang="en-US" dirty="0"/>
          </a:p>
        </p:txBody>
      </p:sp>
      <p:sp>
        <p:nvSpPr>
          <p:cNvPr id="3" name="Title 2">
            <a:extLst>
              <a:ext uri="{FF2B5EF4-FFF2-40B4-BE49-F238E27FC236}">
                <a16:creationId xmlns:a16="http://schemas.microsoft.com/office/drawing/2014/main" id="{90B2FA0D-0138-4BB3-A4F4-862D3C4C2EB8}"/>
              </a:ext>
            </a:extLst>
          </p:cNvPr>
          <p:cNvSpPr>
            <a:spLocks noGrp="1"/>
          </p:cNvSpPr>
          <p:nvPr>
            <p:ph type="title"/>
          </p:nvPr>
        </p:nvSpPr>
        <p:spPr>
          <a:xfrm>
            <a:off x="265500" y="1845892"/>
            <a:ext cx="4045200" cy="1021984"/>
          </a:xfrm>
        </p:spPr>
        <p:txBody>
          <a:bodyPr/>
          <a:lstStyle/>
          <a:p>
            <a:r>
              <a:rPr lang="en-US" dirty="0"/>
              <a:t>USER INTERFACE</a:t>
            </a:r>
            <a:endParaRPr lang="en-IN" dirty="0"/>
          </a:p>
        </p:txBody>
      </p:sp>
    </p:spTree>
    <p:extLst>
      <p:ext uri="{BB962C8B-B14F-4D97-AF65-F5344CB8AC3E}">
        <p14:creationId xmlns:p14="http://schemas.microsoft.com/office/powerpoint/2010/main" val="308977283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Google Shape;135;p25"/>
          <p:cNvSpPr txBox="1">
            <a:spLocks noGrp="1"/>
          </p:cNvSpPr>
          <p:nvPr>
            <p:ph type="title"/>
          </p:nvPr>
        </p:nvSpPr>
        <p:spPr>
          <a:xfrm>
            <a:off x="198350" y="1195224"/>
            <a:ext cx="4045200" cy="2236802"/>
          </a:xfrm>
          <a:prstGeom prst="rect">
            <a:avLst/>
          </a:prstGeom>
        </p:spPr>
        <p:txBody>
          <a:bodyPr/>
          <a:lstStyle>
            <a:lvl1pPr defTabSz="813816">
              <a:defRPr sz="3738"/>
            </a:lvl1pPr>
          </a:lstStyle>
          <a:p>
            <a:r>
              <a:t>SCOPE OF FUTURE IMPROVEMENTS</a:t>
            </a:r>
          </a:p>
        </p:txBody>
      </p:sp>
      <p:sp>
        <p:nvSpPr>
          <p:cNvPr id="158" name="Google Shape;136;p25"/>
          <p:cNvSpPr txBox="1">
            <a:spLocks noGrp="1"/>
          </p:cNvSpPr>
          <p:nvPr>
            <p:ph type="body" sz="half" idx="1"/>
          </p:nvPr>
        </p:nvSpPr>
        <p:spPr>
          <a:xfrm>
            <a:off x="4807750" y="724199"/>
            <a:ext cx="4122900" cy="3695101"/>
          </a:xfrm>
          <a:prstGeom prst="rect">
            <a:avLst/>
          </a:prstGeom>
        </p:spPr>
        <p:txBody>
          <a:bodyPr anchor="ctr"/>
          <a:lstStyle/>
          <a:p>
            <a:pPr marL="457200" indent="-342900" algn="l">
              <a:lnSpc>
                <a:spcPct val="115000"/>
              </a:lnSpc>
              <a:buClr>
                <a:srgbClr val="000000"/>
              </a:buClr>
              <a:buSzPts val="1800"/>
              <a:buFont typeface="Helvetica"/>
              <a:buChar char="●"/>
              <a:defRPr sz="1800"/>
            </a:pPr>
            <a:r>
              <a:t>AUTHENTICATE USER VIA OTP.</a:t>
            </a:r>
          </a:p>
          <a:p>
            <a:pPr marL="457200" indent="-342900" algn="l">
              <a:lnSpc>
                <a:spcPct val="115000"/>
              </a:lnSpc>
              <a:buClr>
                <a:srgbClr val="000000"/>
              </a:buClr>
              <a:buSzPts val="1800"/>
              <a:buFont typeface="Helvetica"/>
              <a:buChar char="●"/>
              <a:defRPr sz="1800"/>
            </a:pPr>
            <a:r>
              <a:t>MAKE TRANSACTIONS SECURED.</a:t>
            </a:r>
          </a:p>
          <a:p>
            <a:pPr marL="457200" indent="-342900" algn="l">
              <a:lnSpc>
                <a:spcPct val="115000"/>
              </a:lnSpc>
              <a:buClr>
                <a:srgbClr val="000000"/>
              </a:buClr>
              <a:buSzPts val="1800"/>
              <a:buFont typeface="Helvetica"/>
              <a:buChar char="●"/>
              <a:defRPr sz="1800"/>
            </a:pPr>
            <a:r>
              <a:t>SEND WEEKLY REPORTS TO USER EMAIL ID.</a:t>
            </a:r>
          </a:p>
          <a:p>
            <a:pPr marL="457200" indent="-342900" algn="l">
              <a:lnSpc>
                <a:spcPct val="115000"/>
              </a:lnSpc>
              <a:buClr>
                <a:srgbClr val="000000"/>
              </a:buClr>
              <a:buSzPts val="1800"/>
              <a:buFont typeface="Helvetica"/>
              <a:buChar char="●"/>
              <a:defRPr sz="1800"/>
            </a:pPr>
            <a:r>
              <a:t>ADD DYNAMIC GRAPH OF BITCOINS GROWTH.</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Google Shape;141;p26"/>
          <p:cNvSpPr txBox="1">
            <a:spLocks noGrp="1"/>
          </p:cNvSpPr>
          <p:nvPr>
            <p:ph type="title"/>
          </p:nvPr>
        </p:nvSpPr>
        <p:spPr>
          <a:xfrm>
            <a:off x="265500" y="1081674"/>
            <a:ext cx="4045200" cy="1786202"/>
          </a:xfrm>
          <a:prstGeom prst="rect">
            <a:avLst/>
          </a:prstGeom>
        </p:spPr>
        <p:txBody>
          <a:bodyPr/>
          <a:lstStyle/>
          <a:p>
            <a:r>
              <a:t>THANKYOU</a:t>
            </a:r>
          </a:p>
        </p:txBody>
      </p:sp>
      <p:sp>
        <p:nvSpPr>
          <p:cNvPr id="161" name="Google Shape;142;p26"/>
          <p:cNvSpPr txBox="1">
            <a:spLocks noGrp="1"/>
          </p:cNvSpPr>
          <p:nvPr>
            <p:ph type="body" sz="half" idx="1"/>
          </p:nvPr>
        </p:nvSpPr>
        <p:spPr>
          <a:xfrm>
            <a:off x="4939500" y="724199"/>
            <a:ext cx="3837000" cy="3695101"/>
          </a:xfrm>
          <a:prstGeom prst="rect">
            <a:avLst/>
          </a:prstGeom>
        </p:spPr>
        <p:txBody>
          <a:bodyPr anchor="ctr"/>
          <a:lstStyle/>
          <a:p>
            <a:pPr marL="0" indent="0" algn="l">
              <a:lnSpc>
                <a:spcPct val="115000"/>
              </a:lnSpc>
              <a:spcBef>
                <a:spcPts val="1200"/>
              </a:spcBef>
              <a:defRPr sz="1800"/>
            </a:pPr>
            <a:r>
              <a:rPr dirty="0"/>
              <a:t>REACH OUT TO US :</a:t>
            </a:r>
          </a:p>
          <a:p>
            <a:pPr marL="457200" indent="-342900" algn="l">
              <a:lnSpc>
                <a:spcPct val="115000"/>
              </a:lnSpc>
              <a:spcBef>
                <a:spcPts val="1200"/>
              </a:spcBef>
              <a:buClr>
                <a:srgbClr val="000000"/>
              </a:buClr>
              <a:buSzPts val="1800"/>
              <a:buFont typeface="Helvetica"/>
              <a:buChar char="●"/>
              <a:defRPr sz="1800"/>
            </a:pPr>
            <a:r>
              <a:rPr dirty="0"/>
              <a:t>PRIYANSHU GUPTA (</a:t>
            </a:r>
            <a:r>
              <a:rPr u="sng" dirty="0">
                <a:solidFill>
                  <a:schemeClr val="accent5"/>
                </a:solidFill>
                <a:uFill>
                  <a:solidFill>
                    <a:schemeClr val="accent5"/>
                  </a:solidFill>
                </a:uFill>
                <a:hlinkClick r:id="rId2"/>
              </a:rPr>
              <a:t>pgupta@iitg.ac.in</a:t>
            </a:r>
            <a:r>
              <a:rPr dirty="0"/>
              <a:t> )</a:t>
            </a:r>
          </a:p>
          <a:p>
            <a:pPr marL="457200" indent="-342900" algn="l">
              <a:lnSpc>
                <a:spcPct val="115000"/>
              </a:lnSpc>
              <a:buClr>
                <a:srgbClr val="000000"/>
              </a:buClr>
              <a:buSzPts val="1800"/>
              <a:buFont typeface="Helvetica"/>
              <a:buChar char="●"/>
              <a:defRPr sz="1800"/>
            </a:pPr>
            <a:r>
              <a:rPr dirty="0"/>
              <a:t>AYUSHMAN TIWARI (</a:t>
            </a:r>
            <a:r>
              <a:rPr u="sng" dirty="0">
                <a:solidFill>
                  <a:schemeClr val="accent5"/>
                </a:solidFill>
                <a:uFill>
                  <a:solidFill>
                    <a:schemeClr val="accent5"/>
                  </a:solidFill>
                </a:uFill>
                <a:hlinkClick r:id="rId3"/>
              </a:rPr>
              <a:t>atiwari@iitg.ac.in</a:t>
            </a:r>
            <a:r>
              <a:rPr dirty="0"/>
              <a:t>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Google Shape;71;p15"/>
          <p:cNvSpPr txBox="1">
            <a:spLocks noGrp="1"/>
          </p:cNvSpPr>
          <p:nvPr>
            <p:ph type="title"/>
          </p:nvPr>
        </p:nvSpPr>
        <p:spPr>
          <a:xfrm>
            <a:off x="265500" y="638499"/>
            <a:ext cx="4045200" cy="1786202"/>
          </a:xfrm>
          <a:prstGeom prst="rect">
            <a:avLst/>
          </a:prstGeom>
        </p:spPr>
        <p:txBody>
          <a:bodyPr anchor="ctr"/>
          <a:lstStyle/>
          <a:p>
            <a:r>
              <a:t>FEATURES</a:t>
            </a:r>
          </a:p>
        </p:txBody>
      </p:sp>
      <p:sp>
        <p:nvSpPr>
          <p:cNvPr id="118" name="Google Shape;72;p15"/>
          <p:cNvSpPr txBox="1">
            <a:spLocks noGrp="1"/>
          </p:cNvSpPr>
          <p:nvPr>
            <p:ph type="body" sz="quarter" idx="1"/>
          </p:nvPr>
        </p:nvSpPr>
        <p:spPr>
          <a:xfrm>
            <a:off x="265500" y="2659049"/>
            <a:ext cx="4045200" cy="2162101"/>
          </a:xfrm>
          <a:prstGeom prst="rect">
            <a:avLst/>
          </a:prstGeom>
        </p:spPr>
        <p:txBody>
          <a:bodyPr/>
          <a:lstStyle>
            <a:lvl1pPr marL="0" indent="0">
              <a:lnSpc>
                <a:spcPct val="80000"/>
              </a:lnSpc>
              <a:defRPr sz="1900"/>
            </a:lvl1pPr>
          </a:lstStyle>
          <a:p>
            <a:r>
              <a:t>WE AIM TO CREATE A RESPONSIVE AND DYNAMIC WEBSITE WHERE USER CAN REGISTER HIMSELF, BUY PRODUCTS AND MAKE ONLINE TRANSACTIONS IN BITCOINS DIRECTLY FROM HIS BIT-WALLET</a:t>
            </a:r>
          </a:p>
        </p:txBody>
      </p:sp>
      <p:sp>
        <p:nvSpPr>
          <p:cNvPr id="119" name="Google Shape;73;p15"/>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pPr>
            <a:r>
              <a:t>OUR WEBSITE WILL HAVE FOLLOWING OPTIONS…..</a:t>
            </a:r>
          </a:p>
          <a:p>
            <a:pPr>
              <a:spcBef>
                <a:spcPts val="1200"/>
              </a:spcBef>
            </a:pPr>
            <a:r>
              <a:t>REGISTER/LOGIN</a:t>
            </a:r>
          </a:p>
          <a:p>
            <a:r>
              <a:t>RECHARGING WALLET</a:t>
            </a:r>
          </a:p>
          <a:p>
            <a:r>
              <a:t>MAKING TRANSACTION</a:t>
            </a:r>
          </a:p>
          <a:p>
            <a:r>
              <a:t>TRANSACTION HISTORY </a:t>
            </a:r>
          </a:p>
          <a:p>
            <a:r>
              <a:t>SHOPPING </a:t>
            </a:r>
          </a:p>
          <a:p>
            <a:r>
              <a:t>TRACKING BITCOIN PRICE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78;p16"/>
          <p:cNvSpPr txBox="1">
            <a:spLocks noGrp="1"/>
          </p:cNvSpPr>
          <p:nvPr>
            <p:ph type="title"/>
          </p:nvPr>
        </p:nvSpPr>
        <p:spPr>
          <a:xfrm>
            <a:off x="265500" y="724199"/>
            <a:ext cx="4045200" cy="1786202"/>
          </a:xfrm>
          <a:prstGeom prst="rect">
            <a:avLst/>
          </a:prstGeom>
        </p:spPr>
        <p:txBody>
          <a:bodyPr/>
          <a:lstStyle>
            <a:lvl1pPr defTabSz="777240">
              <a:defRPr sz="3570"/>
            </a:lvl1pPr>
          </a:lstStyle>
          <a:p>
            <a:r>
              <a:t>REQUIREMENTS OF THE WEBSITE-1 </a:t>
            </a:r>
          </a:p>
        </p:txBody>
      </p:sp>
      <p:sp>
        <p:nvSpPr>
          <p:cNvPr id="122" name="Google Shape;79;p16"/>
          <p:cNvSpPr txBox="1">
            <a:spLocks noGrp="1"/>
          </p:cNvSpPr>
          <p:nvPr>
            <p:ph type="body" sz="quarter" idx="1"/>
          </p:nvPr>
        </p:nvSpPr>
        <p:spPr>
          <a:xfrm>
            <a:off x="265500" y="2921400"/>
            <a:ext cx="4045200" cy="1345501"/>
          </a:xfrm>
          <a:prstGeom prst="rect">
            <a:avLst/>
          </a:prstGeom>
        </p:spPr>
        <p:txBody>
          <a:bodyPr/>
          <a:lstStyle>
            <a:lvl1pPr marL="0" indent="0" defTabSz="868680">
              <a:lnSpc>
                <a:spcPct val="90000"/>
              </a:lnSpc>
              <a:defRPr sz="1994"/>
            </a:lvl1pPr>
          </a:lstStyle>
          <a:p>
            <a:r>
              <a:t>TO KEEP UP WITH THE GROWTH OF CRYPTOCURRENCY IN TODAY’S WORLD</a:t>
            </a:r>
          </a:p>
        </p:txBody>
      </p:sp>
      <p:sp>
        <p:nvSpPr>
          <p:cNvPr id="123" name="Google Shape;80;p16"/>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marL="0" indent="0" algn="ctr">
              <a:spcBef>
                <a:spcPts val="1200"/>
              </a:spcBef>
              <a:buSzTx/>
              <a:buNone/>
            </a:lvl1pPr>
          </a:lstStyle>
          <a:p>
            <a:r>
              <a:t>BITCOINS ARE LIKE THE EMAIL OF THE FINANCIAL WORLD. WITH ITS GROWING POPULARITY WORLDWIDE, COMES THE NEED TO SEAMLESSLY AND SECURELY TRANSACT WITHOUT COMPROMISING TIME AND SECURITY. THAT IS WHERE OUR WEBSITE IS USEFUL.</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Google Shape;85;p17"/>
          <p:cNvSpPr txBox="1">
            <a:spLocks noGrp="1"/>
          </p:cNvSpPr>
          <p:nvPr>
            <p:ph type="title"/>
          </p:nvPr>
        </p:nvSpPr>
        <p:spPr>
          <a:xfrm>
            <a:off x="305699" y="724199"/>
            <a:ext cx="3964801" cy="1786202"/>
          </a:xfrm>
          <a:prstGeom prst="rect">
            <a:avLst/>
          </a:prstGeom>
        </p:spPr>
        <p:txBody>
          <a:bodyPr/>
          <a:lstStyle>
            <a:lvl1pPr defTabSz="777240">
              <a:defRPr sz="3570"/>
            </a:lvl1pPr>
          </a:lstStyle>
          <a:p>
            <a:r>
              <a:t>REQUIREMENTS OF THE WEBSITE-2</a:t>
            </a:r>
          </a:p>
        </p:txBody>
      </p:sp>
      <p:sp>
        <p:nvSpPr>
          <p:cNvPr id="126" name="Google Shape;86;p17"/>
          <p:cNvSpPr txBox="1">
            <a:spLocks noGrp="1"/>
          </p:cNvSpPr>
          <p:nvPr>
            <p:ph type="body" sz="quarter" idx="1"/>
          </p:nvPr>
        </p:nvSpPr>
        <p:spPr>
          <a:xfrm>
            <a:off x="265500" y="2921400"/>
            <a:ext cx="4045200" cy="1345501"/>
          </a:xfrm>
          <a:prstGeom prst="rect">
            <a:avLst/>
          </a:prstGeom>
        </p:spPr>
        <p:txBody>
          <a:bodyPr/>
          <a:lstStyle>
            <a:lvl1pPr marL="0" indent="0"/>
          </a:lstStyle>
          <a:p>
            <a:r>
              <a:t>PAYMENT ADVANTAGES OVER CASH TRANSACTIONS</a:t>
            </a:r>
          </a:p>
        </p:txBody>
      </p:sp>
      <p:sp>
        <p:nvSpPr>
          <p:cNvPr id="127" name="Google Shape;87;p17"/>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marL="0" indent="0" algn="ctr">
              <a:spcBef>
                <a:spcPts val="1200"/>
              </a:spcBef>
              <a:buSzTx/>
              <a:buNone/>
            </a:lvl1pPr>
          </a:lstStyle>
          <a:p>
            <a:r>
              <a:t>WITH THE USE OF THIS, ANYONE CAN ACCEPT ONLINE PAYMENTS FROM OTHERS THAT TOO ACROSS TOWNS OR BORDERS FROM ANY MOBILE OR COMPUTER FROM ANYWHERE IN THE WORLD.</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Google Shape;93;p18"/>
          <p:cNvSpPr txBox="1">
            <a:spLocks noGrp="1"/>
          </p:cNvSpPr>
          <p:nvPr>
            <p:ph type="body" sz="quarter" idx="1"/>
          </p:nvPr>
        </p:nvSpPr>
        <p:spPr>
          <a:xfrm>
            <a:off x="265500" y="2921400"/>
            <a:ext cx="4045200" cy="1345501"/>
          </a:xfrm>
          <a:prstGeom prst="rect">
            <a:avLst/>
          </a:prstGeom>
        </p:spPr>
        <p:txBody>
          <a:bodyPr/>
          <a:lstStyle>
            <a:lvl1pPr marL="0" indent="0" algn="just"/>
          </a:lstStyle>
          <a:p>
            <a:r>
              <a:t>INVESTING IN BITCOIN TO EARN MORE RETURNS THAN ANY BANK.</a:t>
            </a:r>
          </a:p>
        </p:txBody>
      </p:sp>
      <p:sp>
        <p:nvSpPr>
          <p:cNvPr id="130" name="Google Shape;94;p18"/>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lnSpc>
                <a:spcPct val="92000"/>
              </a:lnSpc>
              <a:buSzTx/>
              <a:buNone/>
              <a:defRPr sz="1500"/>
            </a:pPr>
            <a:r>
              <a:t>THE PRICE OF THE BITCOINS KEEPS ON CHANGING VERY FREQUENTLY. AT TIMES IT WILL BE PROFITABLE IF YOU JUST BUY AND STORE THE BITCOINS IN THE DIGITAL CRYPTO WALLET RATHER THAN STORING IN BANKS. FOR A LONG SPAN, IT HAS ALWAYS BEEN PROFITABLE INVESTMENT AS IT HAS PRODUCED RETURNS OF - </a:t>
            </a:r>
          </a:p>
          <a:p>
            <a:pPr indent="-325754">
              <a:lnSpc>
                <a:spcPct val="92000"/>
              </a:lnSpc>
              <a:spcBef>
                <a:spcPts val="1200"/>
              </a:spcBef>
              <a:buSzPct val="100000"/>
              <a:defRPr sz="1500"/>
            </a:pPr>
            <a:r>
              <a:t>47.94% IN LAST 3 MONTHS , </a:t>
            </a:r>
          </a:p>
          <a:p>
            <a:pPr indent="-325754">
              <a:lnSpc>
                <a:spcPct val="92000"/>
              </a:lnSpc>
              <a:buSzPct val="100000"/>
              <a:defRPr sz="1500"/>
            </a:pPr>
            <a:r>
              <a:t>366.22% IN LAST ONE YEAR, </a:t>
            </a:r>
          </a:p>
          <a:p>
            <a:pPr indent="-325754">
              <a:lnSpc>
                <a:spcPct val="92000"/>
              </a:lnSpc>
              <a:buSzPct val="100000"/>
              <a:defRPr sz="1500"/>
            </a:pPr>
            <a:r>
              <a:t>680.12% IN LAST 3 YEARS , </a:t>
            </a:r>
          </a:p>
          <a:p>
            <a:pPr indent="-325754">
              <a:lnSpc>
                <a:spcPct val="92000"/>
              </a:lnSpc>
              <a:buSzPct val="100000"/>
              <a:defRPr sz="1500"/>
            </a:pPr>
            <a:r>
              <a:t>7581% IN LAST 5 YEARS AND </a:t>
            </a:r>
          </a:p>
          <a:p>
            <a:pPr indent="-325754">
              <a:lnSpc>
                <a:spcPct val="92000"/>
              </a:lnSpc>
              <a:buSzPct val="100000"/>
              <a:defRPr sz="1500"/>
            </a:pPr>
            <a:r>
              <a:t> 99999.99% IN LAST 10 YEARS.</a:t>
            </a:r>
          </a:p>
        </p:txBody>
      </p:sp>
      <p:sp>
        <p:nvSpPr>
          <p:cNvPr id="131" name="Google Shape;92;p18"/>
          <p:cNvSpPr txBox="1">
            <a:spLocks noGrp="1"/>
          </p:cNvSpPr>
          <p:nvPr>
            <p:ph type="title"/>
          </p:nvPr>
        </p:nvSpPr>
        <p:spPr>
          <a:xfrm>
            <a:off x="265500" y="724199"/>
            <a:ext cx="4045200" cy="1786202"/>
          </a:xfrm>
          <a:prstGeom prst="rect">
            <a:avLst/>
          </a:prstGeom>
        </p:spPr>
        <p:txBody>
          <a:bodyPr/>
          <a:lstStyle>
            <a:lvl1pPr defTabSz="777240">
              <a:defRPr sz="3570"/>
            </a:lvl1pPr>
          </a:lstStyle>
          <a:p>
            <a:r>
              <a:t>REQUIREMENTS OF THE WEBSITE-3</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Google Shape;100;p19"/>
          <p:cNvSpPr txBox="1">
            <a:spLocks noGrp="1"/>
          </p:cNvSpPr>
          <p:nvPr>
            <p:ph type="body" sz="quarter" idx="1"/>
          </p:nvPr>
        </p:nvSpPr>
        <p:spPr>
          <a:xfrm>
            <a:off x="265500" y="2921400"/>
            <a:ext cx="4045200" cy="1345501"/>
          </a:xfrm>
          <a:prstGeom prst="rect">
            <a:avLst/>
          </a:prstGeom>
        </p:spPr>
        <p:txBody>
          <a:bodyPr/>
          <a:lstStyle>
            <a:lvl1pPr marL="0" indent="0"/>
          </a:lstStyle>
          <a:p>
            <a:r>
              <a:t>TO SHOP IN TERMS OF BITCOINS</a:t>
            </a:r>
          </a:p>
        </p:txBody>
      </p:sp>
      <p:sp>
        <p:nvSpPr>
          <p:cNvPr id="134" name="Google Shape;101;p19"/>
          <p:cNvSpPr txBox="1">
            <a:spLocks noGrp="1"/>
          </p:cNvSpPr>
          <p:nvPr>
            <p:ph type="body" idx="21"/>
          </p:nvPr>
        </p:nvSpPr>
        <p:spPr>
          <a:xfrm>
            <a:off x="4952924" y="1758275"/>
            <a:ext cx="3837001" cy="23736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marL="0" indent="0" defTabSz="877823">
              <a:spcBef>
                <a:spcPts val="1100"/>
              </a:spcBef>
              <a:buSzTx/>
              <a:buNone/>
              <a:defRPr sz="1727"/>
            </a:lvl1pPr>
          </a:lstStyle>
          <a:p>
            <a:r>
              <a:t>AGAIN SHOPPING VIA BITCOINS IS USEFUL SO AS TO KEEP UP WITH THE PACE OF THE GROWTH OF BITCOINS IN TODAY’S WORLD WHICH OUR WEBSITE WILL FACILITATE TO POSITIVE MINDED CRYPTO USERS.</a:t>
            </a:r>
          </a:p>
        </p:txBody>
      </p:sp>
      <p:sp>
        <p:nvSpPr>
          <p:cNvPr id="135" name="Google Shape;99;p19"/>
          <p:cNvSpPr txBox="1">
            <a:spLocks noGrp="1"/>
          </p:cNvSpPr>
          <p:nvPr>
            <p:ph type="title"/>
          </p:nvPr>
        </p:nvSpPr>
        <p:spPr>
          <a:xfrm>
            <a:off x="265500" y="724199"/>
            <a:ext cx="4045200" cy="1786202"/>
          </a:xfrm>
          <a:prstGeom prst="rect">
            <a:avLst/>
          </a:prstGeom>
        </p:spPr>
        <p:txBody>
          <a:bodyPr/>
          <a:lstStyle>
            <a:lvl1pPr defTabSz="777240">
              <a:defRPr sz="3570"/>
            </a:lvl1pPr>
          </a:lstStyle>
          <a:p>
            <a:r>
              <a:t>REQUIREMENTS OF THE WEBSITE-4</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Google Shape;101;p19"/>
          <p:cNvSpPr txBox="1">
            <a:spLocks noGrp="1"/>
          </p:cNvSpPr>
          <p:nvPr>
            <p:ph type="body" idx="21"/>
          </p:nvPr>
        </p:nvSpPr>
        <p:spPr>
          <a:xfrm>
            <a:off x="4952924" y="1758275"/>
            <a:ext cx="3837001" cy="23736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spcBef>
                <a:spcPts val="1200"/>
              </a:spcBef>
              <a:buClrTx/>
              <a:buSzTx/>
              <a:buFontTx/>
              <a:buNone/>
            </a:pPr>
            <a:r>
              <a:t>DURING EVERY TRANSACTION WE NEED TO FETCH THE REAL TIME PRICE OF BITCOIN. FOR THIS PURPOSE WE ARE USING FOLLOWING API -</a:t>
            </a:r>
          </a:p>
          <a:p>
            <a:pPr marL="0" indent="0">
              <a:spcBef>
                <a:spcPts val="1200"/>
              </a:spcBef>
              <a:buClrTx/>
              <a:buSzTx/>
              <a:buFontTx/>
              <a:buNone/>
            </a:pPr>
            <a:r>
              <a:rPr u="sng">
                <a:solidFill>
                  <a:schemeClr val="accent5"/>
                </a:solidFill>
                <a:uFill>
                  <a:solidFill>
                    <a:schemeClr val="accent5"/>
                  </a:solidFill>
                </a:uFill>
                <a:hlinkClick r:id="rId2"/>
              </a:rPr>
              <a:t>https://bitpay.com/api/rates</a:t>
            </a:r>
          </a:p>
        </p:txBody>
      </p:sp>
      <p:sp>
        <p:nvSpPr>
          <p:cNvPr id="138" name="Google Shape;99;p19"/>
          <p:cNvSpPr txBox="1">
            <a:spLocks noGrp="1"/>
          </p:cNvSpPr>
          <p:nvPr>
            <p:ph type="title"/>
          </p:nvPr>
        </p:nvSpPr>
        <p:spPr>
          <a:xfrm>
            <a:off x="265500" y="724199"/>
            <a:ext cx="4045200" cy="1786202"/>
          </a:xfrm>
          <a:prstGeom prst="rect">
            <a:avLst/>
          </a:prstGeom>
        </p:spPr>
        <p:txBody>
          <a:bodyPr/>
          <a:lstStyle/>
          <a:p>
            <a:r>
              <a:t>CHALLENGE</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Google Shape;106;p20"/>
          <p:cNvSpPr txBox="1">
            <a:spLocks noGrp="1"/>
          </p:cNvSpPr>
          <p:nvPr>
            <p:ph type="title"/>
          </p:nvPr>
        </p:nvSpPr>
        <p:spPr>
          <a:xfrm>
            <a:off x="292375" y="1605424"/>
            <a:ext cx="4045200" cy="1786202"/>
          </a:xfrm>
          <a:prstGeom prst="rect">
            <a:avLst/>
          </a:prstGeom>
        </p:spPr>
        <p:txBody>
          <a:bodyPr/>
          <a:lstStyle>
            <a:lvl1pPr defTabSz="713231">
              <a:defRPr sz="3275"/>
            </a:lvl1pPr>
          </a:lstStyle>
          <a:p>
            <a:r>
              <a:t>QUERIES / ACTIONS RELATED TO USER</a:t>
            </a:r>
          </a:p>
        </p:txBody>
      </p:sp>
      <p:sp>
        <p:nvSpPr>
          <p:cNvPr id="141" name="Google Shape;107;p20"/>
          <p:cNvSpPr txBox="1">
            <a:spLocks noGrp="1"/>
          </p:cNvSpPr>
          <p:nvPr>
            <p:ph type="body" sz="half" idx="1"/>
          </p:nvPr>
        </p:nvSpPr>
        <p:spPr>
          <a:xfrm>
            <a:off x="4939500" y="724199"/>
            <a:ext cx="3837000" cy="3695101"/>
          </a:xfrm>
          <a:prstGeom prst="rect">
            <a:avLst/>
          </a:prstGeom>
        </p:spPr>
        <p:txBody>
          <a:bodyPr anchor="ctr"/>
          <a:lstStyle/>
          <a:p>
            <a:pPr marL="0" indent="0" algn="l">
              <a:lnSpc>
                <a:spcPct val="103500"/>
              </a:lnSpc>
              <a:defRPr sz="1800"/>
            </a:pPr>
            <a:r>
              <a:t>AFTER LOGGING IN, THE USER MAY -</a:t>
            </a:r>
          </a:p>
          <a:p>
            <a:pPr marL="457200" indent="-342900" algn="l">
              <a:lnSpc>
                <a:spcPct val="103500"/>
              </a:lnSpc>
              <a:spcBef>
                <a:spcPts val="1200"/>
              </a:spcBef>
              <a:buClr>
                <a:srgbClr val="000000"/>
              </a:buClr>
              <a:buSzPts val="1800"/>
              <a:buFont typeface="Helvetica"/>
              <a:buChar char="●"/>
              <a:defRPr sz="1800"/>
            </a:pPr>
            <a:r>
              <a:t>RECHARGE HIS BIT-WALLET</a:t>
            </a:r>
          </a:p>
          <a:p>
            <a:pPr marL="457200" indent="-342900" algn="l">
              <a:lnSpc>
                <a:spcPct val="103500"/>
              </a:lnSpc>
              <a:buClr>
                <a:srgbClr val="000000"/>
              </a:buClr>
              <a:buSzPts val="1800"/>
              <a:buFont typeface="Helvetica"/>
              <a:buChar char="●"/>
              <a:defRPr sz="1800"/>
            </a:pPr>
            <a:r>
              <a:t>TRANSACT BITCOINS WITH OTHER USERS</a:t>
            </a:r>
          </a:p>
          <a:p>
            <a:pPr marL="457200" indent="-342900" algn="l">
              <a:lnSpc>
                <a:spcPct val="103500"/>
              </a:lnSpc>
              <a:buClr>
                <a:srgbClr val="000000"/>
              </a:buClr>
              <a:buSzPts val="1800"/>
              <a:buFont typeface="Helvetica"/>
              <a:buChar char="●"/>
              <a:defRPr sz="1800"/>
            </a:pPr>
            <a:r>
              <a:t>SHOP PRODUCTS AT BIT-BAZAR USING BITCOINS .</a:t>
            </a:r>
          </a:p>
          <a:p>
            <a:pPr marL="457200" indent="-342900" algn="l">
              <a:lnSpc>
                <a:spcPct val="103500"/>
              </a:lnSpc>
              <a:buClr>
                <a:srgbClr val="000000"/>
              </a:buClr>
              <a:buSzPts val="1800"/>
              <a:buFont typeface="Helvetica"/>
              <a:buChar char="●"/>
              <a:defRPr sz="1800"/>
            </a:pPr>
            <a:r>
              <a:t>BUY/ SELL BITCOINS TO ADMIN DIRECTLY.</a:t>
            </a:r>
          </a:p>
          <a:p>
            <a:pPr marL="457200" indent="-342900" algn="l">
              <a:lnSpc>
                <a:spcPct val="103500"/>
              </a:lnSpc>
              <a:buClr>
                <a:srgbClr val="000000"/>
              </a:buClr>
              <a:buSzPts val="1800"/>
              <a:buFont typeface="Helvetica"/>
              <a:buChar char="●"/>
              <a:defRPr sz="1800"/>
            </a:pPr>
            <a:r>
              <a:t>COMPARE BITCOINS PRICES WITH OTHER CURRENCIES. </a:t>
            </a:r>
          </a:p>
        </p:txBody>
      </p:sp>
    </p:spTree>
  </p:cSld>
  <p:clrMapOvr>
    <a:masterClrMapping/>
  </p:clrMapOvr>
  <p:transition spd="med"/>
</p:sld>
</file>

<file path=ppt/theme/theme1.xml><?xml version="1.0" encoding="utf-8"?>
<a:theme xmlns:a="http://schemas.openxmlformats.org/drawingml/2006/main" name="Pop">
  <a:themeElements>
    <a:clrScheme name="Pop">
      <a:dk1>
        <a:srgbClr val="01AFD1"/>
      </a:dk1>
      <a:lt1>
        <a:srgbClr val="F8E71C"/>
      </a:lt1>
      <a:dk2>
        <a:srgbClr val="A7A7A7"/>
      </a:dk2>
      <a:lt2>
        <a:srgbClr val="535353"/>
      </a:lt2>
      <a:accent1>
        <a:srgbClr val="666666"/>
      </a:accent1>
      <a:accent2>
        <a:srgbClr val="483165"/>
      </a:accent2>
      <a:accent3>
        <a:srgbClr val="EB1E95"/>
      </a:accent3>
      <a:accent4>
        <a:srgbClr val="01AFD1"/>
      </a:accent4>
      <a:accent5>
        <a:srgbClr val="0F9D58"/>
      </a:accent5>
      <a:accent6>
        <a:srgbClr val="9C27B0"/>
      </a:accent6>
      <a:hlink>
        <a:srgbClr val="0000FF"/>
      </a:hlink>
      <a:folHlink>
        <a:srgbClr val="FF00FF"/>
      </a:folHlink>
    </a:clrScheme>
    <a:fontScheme name="Pop">
      <a:majorFont>
        <a:latin typeface="Helvetica"/>
        <a:ea typeface="Helvetica"/>
        <a:cs typeface="Helvetica"/>
      </a:majorFont>
      <a:minorFont>
        <a:latin typeface="Arial"/>
        <a:ea typeface="Arial"/>
        <a:cs typeface="Arial"/>
      </a:minorFont>
    </a:fontScheme>
    <a:fmtScheme name="Pop">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8E71C"/>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8E71C"/>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Pop">
  <a:themeElements>
    <a:clrScheme name="Pop">
      <a:dk1>
        <a:srgbClr val="000000"/>
      </a:dk1>
      <a:lt1>
        <a:srgbClr val="FFFFFF"/>
      </a:lt1>
      <a:dk2>
        <a:srgbClr val="A7A7A7"/>
      </a:dk2>
      <a:lt2>
        <a:srgbClr val="535353"/>
      </a:lt2>
      <a:accent1>
        <a:srgbClr val="666666"/>
      </a:accent1>
      <a:accent2>
        <a:srgbClr val="483165"/>
      </a:accent2>
      <a:accent3>
        <a:srgbClr val="EB1E95"/>
      </a:accent3>
      <a:accent4>
        <a:srgbClr val="01AFD1"/>
      </a:accent4>
      <a:accent5>
        <a:srgbClr val="0F9D58"/>
      </a:accent5>
      <a:accent6>
        <a:srgbClr val="9C27B0"/>
      </a:accent6>
      <a:hlink>
        <a:srgbClr val="0000FF"/>
      </a:hlink>
      <a:folHlink>
        <a:srgbClr val="FF00FF"/>
      </a:folHlink>
    </a:clrScheme>
    <a:fontScheme name="Pop">
      <a:majorFont>
        <a:latin typeface="Helvetica"/>
        <a:ea typeface="Helvetica"/>
        <a:cs typeface="Helvetica"/>
      </a:majorFont>
      <a:minorFont>
        <a:latin typeface="Arial"/>
        <a:ea typeface="Arial"/>
        <a:cs typeface="Arial"/>
      </a:minorFont>
    </a:fontScheme>
    <a:fmtScheme name="Pop">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8E71C"/>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8E71C"/>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BCD0784857D204FADBBCDC6481DFF13" ma:contentTypeVersion="10" ma:contentTypeDescription="Create a new document." ma:contentTypeScope="" ma:versionID="7cf02ebc009cede2e20c79887c133bbd">
  <xsd:schema xmlns:xsd="http://www.w3.org/2001/XMLSchema" xmlns:xs="http://www.w3.org/2001/XMLSchema" xmlns:p="http://schemas.microsoft.com/office/2006/metadata/properties" xmlns:ns2="362d7be3-209d-4ae5-945a-4a012edc8ddb" xmlns:ns3="f57e7745-8acd-416b-a653-0be3f1256422" targetNamespace="http://schemas.microsoft.com/office/2006/metadata/properties" ma:root="true" ma:fieldsID="4d2ca7dde9c0cb770d740ad695a83966" ns2:_="" ns3:_="">
    <xsd:import namespace="362d7be3-209d-4ae5-945a-4a012edc8ddb"/>
    <xsd:import namespace="f57e7745-8acd-416b-a653-0be3f125642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2d7be3-209d-4ae5-945a-4a012edc8d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57e7745-8acd-416b-a653-0be3f125642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F7FC0C-17F0-498D-B8FA-9A5CA77CE2E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55DE99E-483E-41CB-9B38-A1D9CE6B2480}">
  <ds:schemaRefs>
    <ds:schemaRef ds:uri="http://schemas.microsoft.com/sharepoint/v3/contenttype/forms"/>
  </ds:schemaRefs>
</ds:datastoreItem>
</file>

<file path=customXml/itemProps3.xml><?xml version="1.0" encoding="utf-8"?>
<ds:datastoreItem xmlns:ds="http://schemas.openxmlformats.org/officeDocument/2006/customXml" ds:itemID="{7B16DC07-9C73-43A7-B8A6-C5A9BB1E24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2d7be3-209d-4ae5-945a-4a012edc8ddb"/>
    <ds:schemaRef ds:uri="f57e7745-8acd-416b-a653-0be3f12564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1889</TotalTime>
  <Words>1184</Words>
  <Application>Microsoft Office PowerPoint</Application>
  <PresentationFormat>On-screen Show (16:9)</PresentationFormat>
  <Paragraphs>146</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Helvetica</vt:lpstr>
      <vt:lpstr>Montserrat</vt:lpstr>
      <vt:lpstr>Oswald</vt:lpstr>
      <vt:lpstr>Playfair Display</vt:lpstr>
      <vt:lpstr>Pop</vt:lpstr>
      <vt:lpstr>BITPE A WALLET OF BITCOINS</vt:lpstr>
      <vt:lpstr>REFERENCE / MOTIVATION FOR THE PROJECT</vt:lpstr>
      <vt:lpstr>FEATURES</vt:lpstr>
      <vt:lpstr>REQUIREMENTS OF THE WEBSITE-1 </vt:lpstr>
      <vt:lpstr>REQUIREMENTS OF THE WEBSITE-2</vt:lpstr>
      <vt:lpstr>REQUIREMENTS OF THE WEBSITE-3</vt:lpstr>
      <vt:lpstr>REQUIREMENTS OF THE WEBSITE-4</vt:lpstr>
      <vt:lpstr>CHALLENGE</vt:lpstr>
      <vt:lpstr>QUERIES / ACTIONS RELATED TO USER</vt:lpstr>
      <vt:lpstr>QUERIES / ACTIONS RELATED TO ADMIN</vt:lpstr>
      <vt:lpstr>BUSINESS RULES &amp; CONSTRAINTS</vt:lpstr>
      <vt:lpstr>BUSINESS RULES &amp; CONSTRAINTS (CONT…)</vt:lpstr>
      <vt:lpstr>CONCEPTUAL SCHEMA</vt:lpstr>
      <vt:lpstr>CONCEPTUAL SCHEMA</vt:lpstr>
      <vt:lpstr>PowerPoint Presentation</vt:lpstr>
      <vt:lpstr>PowerPoint Presentation</vt:lpstr>
      <vt:lpstr>PowerPoint Presentation</vt:lpstr>
      <vt:lpstr>Functional Dependencies</vt:lpstr>
      <vt:lpstr>ADMIN/USER TABLE</vt:lpstr>
      <vt:lpstr>PRODUCT TABLE</vt:lpstr>
      <vt:lpstr>TRANSACTION TABLE</vt:lpstr>
      <vt:lpstr>CRYPTOCURRENCY TABLE</vt:lpstr>
      <vt:lpstr>USER INTERFACE</vt:lpstr>
      <vt:lpstr>SCOPE OF FUTURE IMPROVEMENTS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BITPE A WALLET OF BITCOINS</dc:title>
  <dc:creator>Priyanshu Gupta</dc:creator>
  <cp:lastModifiedBy>Priyanshu Gupta</cp:lastModifiedBy>
  <cp:revision>6</cp:revision>
  <dcterms:modified xsi:type="dcterms:W3CDTF">2021-11-11T12:45:14Z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0x010100ABCD0784857D204FADBBCDC6481DFF13</vt:lpwstr>
  </property>
</Properties>
</file>