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Century Gothic"/>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enturyGothic-bold.fntdata"/><Relationship Id="rId10" Type="http://schemas.openxmlformats.org/officeDocument/2006/relationships/slide" Target="slides/slide6.xml"/><Relationship Id="rId32" Type="http://schemas.openxmlformats.org/officeDocument/2006/relationships/font" Target="fonts/CenturyGothic-regular.fntdata"/><Relationship Id="rId13" Type="http://schemas.openxmlformats.org/officeDocument/2006/relationships/slide" Target="slides/slide9.xml"/><Relationship Id="rId35" Type="http://schemas.openxmlformats.org/officeDocument/2006/relationships/font" Target="fonts/CenturyGothic-boldItalic.fntdata"/><Relationship Id="rId12" Type="http://schemas.openxmlformats.org/officeDocument/2006/relationships/slide" Target="slides/slide8.xml"/><Relationship Id="rId34" Type="http://schemas.openxmlformats.org/officeDocument/2006/relationships/font" Target="fonts/CenturyGothic-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8a27f2ad1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8a27f2ad1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58a27f2ad1_0_1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58a27f2ad1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58a27f2ad1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358a27f2ad1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8a27f2ad1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8a27f2ad1_0_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58a27f2ad1_0_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8a27f2ad1_0_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8a27f2ad1_0_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g358a27f2ad1_0_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8a27f2ad1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8a27f2ad1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g358a27f2ad1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8a27f2ad1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8a27f2ad1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58a27f2ad1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58a27f2ad1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58a27f2ad1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58a27f2ad1_0_1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8a27f2ad1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8a27f2ad1_0_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g358a27f2ad1_0_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58a27f2ad1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58a27f2ad1_0_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g358a27f2ad1_0_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8a27f2ad1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8a27f2ad1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g358a27f2ad1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8a27f2ad1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8a27f2ad1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358a27f2ad1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8a27f2ad1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8a27f2ad1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358a27f2ad1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8a27f2ad1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8a27f2ad1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g358a27f2ad1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8a27f2ad1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8a27f2ad1_0_2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2" name="Google Shape;352;g358a27f2ad1_0_2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8a27f2ad1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8a27f2ad1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g358a27f2ad1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8a27f2ad1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8a27f2ad1_0_2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8" name="Google Shape;368;g358a27f2ad1_0_2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58a27f2ad1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58a27f2ad1_0_1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g358a27f2ad1_0_1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8a27f2ad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8a27f2ad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g358a27f2ad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8a27f2ad1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8a27f2ad1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358a27f2ad1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8a27f2ad1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8a27f2ad1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g358a27f2ad1_0_10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2"/>
          <p:cNvSpPr txBox="1"/>
          <p:nvPr>
            <p:ph type="ctrTitle"/>
          </p:nvPr>
        </p:nvSpPr>
        <p:spPr>
          <a:xfrm>
            <a:off x="2589213" y="2514600"/>
            <a:ext cx="8915399"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
          <p:cNvSpPr txBox="1"/>
          <p:nvPr>
            <p:ph idx="1" type="subTitle"/>
          </p:nvPr>
        </p:nvSpPr>
        <p:spPr>
          <a:xfrm>
            <a:off x="2589213" y="4777379"/>
            <a:ext cx="8915399" cy="1126283"/>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5" name="Google Shape;45;p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
          <p:cNvSpPr/>
          <p:nvPr/>
        </p:nvSpPr>
        <p:spPr>
          <a:xfrm>
            <a:off x="0" y="4323810"/>
            <a:ext cx="1744652" cy="778589"/>
          </a:xfrm>
          <a:custGeom>
            <a:rect b="b" l="l" r="r" t="t"/>
            <a:pathLst>
              <a:path extrusionOk="0" h="166" w="372">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7" name="Shape 107"/>
        <p:cNvGrpSpPr/>
        <p:nvPr/>
      </p:nvGrpSpPr>
      <p:grpSpPr>
        <a:xfrm>
          <a:off x="0" y="0"/>
          <a:ext cx="0" cy="0"/>
          <a:chOff x="0" y="0"/>
          <a:chExt cx="0" cy="0"/>
        </a:xfrm>
      </p:grpSpPr>
      <p:sp>
        <p:nvSpPr>
          <p:cNvPr id="108" name="Google Shape;108;p11"/>
          <p:cNvSpPr txBox="1"/>
          <p:nvPr>
            <p:ph type="title"/>
          </p:nvPr>
        </p:nvSpPr>
        <p:spPr>
          <a:xfrm>
            <a:off x="2589213" y="4800600"/>
            <a:ext cx="8915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400"/>
              <a:buFont typeface="Century Gothic"/>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1"/>
          <p:cNvSpPr/>
          <p:nvPr>
            <p:ph idx="2" type="pic"/>
          </p:nvPr>
        </p:nvSpPr>
        <p:spPr>
          <a:xfrm>
            <a:off x="2589212" y="634965"/>
            <a:ext cx="8915400" cy="3854970"/>
          </a:xfrm>
          <a:prstGeom prst="rect">
            <a:avLst/>
          </a:prstGeom>
          <a:noFill/>
          <a:ln>
            <a:noFill/>
          </a:ln>
        </p:spPr>
      </p:sp>
      <p:sp>
        <p:nvSpPr>
          <p:cNvPr id="110" name="Google Shape;110;p11"/>
          <p:cNvSpPr txBox="1"/>
          <p:nvPr>
            <p:ph idx="1" type="body"/>
          </p:nvPr>
        </p:nvSpPr>
        <p:spPr>
          <a:xfrm>
            <a:off x="2589213" y="5367338"/>
            <a:ext cx="8915400"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200"/>
              <a:buNone/>
              <a:defRPr sz="12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11" name="Google Shape;111;p1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1"/>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15" name="Shape 115"/>
        <p:cNvGrpSpPr/>
        <p:nvPr/>
      </p:nvGrpSpPr>
      <p:grpSpPr>
        <a:xfrm>
          <a:off x="0" y="0"/>
          <a:ext cx="0" cy="0"/>
          <a:chOff x="0" y="0"/>
          <a:chExt cx="0" cy="0"/>
        </a:xfrm>
      </p:grpSpPr>
      <p:sp>
        <p:nvSpPr>
          <p:cNvPr id="116" name="Google Shape;116;p12"/>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2"/>
          <p:cNvSpPr txBox="1"/>
          <p:nvPr>
            <p:ph idx="1" type="body"/>
          </p:nvPr>
        </p:nvSpPr>
        <p:spPr>
          <a:xfrm>
            <a:off x="3275012" y="3505200"/>
            <a:ext cx="753655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600"/>
              <a:buFont typeface="Century Gothic"/>
              <a:buNone/>
              <a:defRPr sz="1600">
                <a:solidFill>
                  <a:srgbClr val="7F7F7F"/>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18" name="Google Shape;118;p12"/>
          <p:cNvSpPr txBox="1"/>
          <p:nvPr>
            <p:ph idx="2"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119" name="Google Shape;119;p12"/>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2"/>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2"/>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2"/>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24" name="Google Shape;124;p12"/>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25" name="Shape 125"/>
        <p:cNvGrpSpPr/>
        <p:nvPr/>
      </p:nvGrpSpPr>
      <p:grpSpPr>
        <a:xfrm>
          <a:off x="0" y="0"/>
          <a:ext cx="0" cy="0"/>
          <a:chOff x="0" y="0"/>
          <a:chExt cx="0" cy="0"/>
        </a:xfrm>
      </p:grpSpPr>
      <p:sp>
        <p:nvSpPr>
          <p:cNvPr id="126" name="Google Shape;126;p13"/>
          <p:cNvSpPr txBox="1"/>
          <p:nvPr>
            <p:ph type="title"/>
          </p:nvPr>
        </p:nvSpPr>
        <p:spPr>
          <a:xfrm>
            <a:off x="2589213" y="2438400"/>
            <a:ext cx="8915400" cy="272484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28" name="Google Shape;128;p1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32" name="Shape 132"/>
        <p:cNvGrpSpPr/>
        <p:nvPr/>
      </p:nvGrpSpPr>
      <p:grpSpPr>
        <a:xfrm>
          <a:off x="0" y="0"/>
          <a:ext cx="0" cy="0"/>
          <a:chOff x="0" y="0"/>
          <a:chExt cx="0" cy="0"/>
        </a:xfrm>
      </p:grpSpPr>
      <p:sp>
        <p:nvSpPr>
          <p:cNvPr id="133" name="Google Shape;133;p14"/>
          <p:cNvSpPr txBox="1"/>
          <p:nvPr>
            <p:ph type="title"/>
          </p:nvPr>
        </p:nvSpPr>
        <p:spPr>
          <a:xfrm>
            <a:off x="2849949" y="609600"/>
            <a:ext cx="8393926" cy="2895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5" name="Google Shape;135;p14"/>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36" name="Google Shape;136;p1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4"/>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4"/>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
        <p:nvSpPr>
          <p:cNvPr id="141" name="Google Shape;141;p14"/>
          <p:cNvSpPr txBox="1"/>
          <p:nvPr/>
        </p:nvSpPr>
        <p:spPr>
          <a:xfrm>
            <a:off x="11114852" y="290530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8000">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42" name="Shape 142"/>
        <p:cNvGrpSpPr/>
        <p:nvPr/>
      </p:nvGrpSpPr>
      <p:grpSpPr>
        <a:xfrm>
          <a:off x="0" y="0"/>
          <a:ext cx="0" cy="0"/>
          <a:chOff x="0" y="0"/>
          <a:chExt cx="0" cy="0"/>
        </a:xfrm>
      </p:grpSpPr>
      <p:sp>
        <p:nvSpPr>
          <p:cNvPr id="143" name="Google Shape;143;p15"/>
          <p:cNvSpPr txBox="1"/>
          <p:nvPr>
            <p:ph type="title"/>
          </p:nvPr>
        </p:nvSpPr>
        <p:spPr>
          <a:xfrm>
            <a:off x="2589212" y="627407"/>
            <a:ext cx="8915399" cy="288002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 type="body"/>
          </p:nvPr>
        </p:nvSpPr>
        <p:spPr>
          <a:xfrm>
            <a:off x="2589212" y="4343400"/>
            <a:ext cx="8915400" cy="838200"/>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Font typeface="Century Gothic"/>
              <a:buNone/>
              <a:defRPr sz="2400">
                <a:solidFill>
                  <a:schemeClr val="accent1"/>
                </a:solidFill>
              </a:defRPr>
            </a:lvl1pPr>
            <a:lvl2pPr indent="-228600" lvl="1" marL="914400" algn="l">
              <a:spcBef>
                <a:spcPts val="1000"/>
              </a:spcBef>
              <a:spcAft>
                <a:spcPts val="0"/>
              </a:spcAft>
              <a:buSzPts val="1600"/>
              <a:buFont typeface="Century Gothic"/>
              <a:buNone/>
              <a:defRPr/>
            </a:lvl2pPr>
            <a:lvl3pPr indent="-228600" lvl="2" marL="1371600" algn="l">
              <a:spcBef>
                <a:spcPts val="1000"/>
              </a:spcBef>
              <a:spcAft>
                <a:spcPts val="0"/>
              </a:spcAft>
              <a:buSzPts val="1400"/>
              <a:buFont typeface="Century Gothic"/>
              <a:buNone/>
              <a:defRPr/>
            </a:lvl3pPr>
            <a:lvl4pPr indent="-228600" lvl="3" marL="1828800" algn="l">
              <a:spcBef>
                <a:spcPts val="1000"/>
              </a:spcBef>
              <a:spcAft>
                <a:spcPts val="0"/>
              </a:spcAft>
              <a:buSzPts val="1200"/>
              <a:buFont typeface="Century Gothic"/>
              <a:buNone/>
              <a:defRPr/>
            </a:lvl4pPr>
            <a:lvl5pPr indent="-228600" lvl="4" marL="2286000" algn="l">
              <a:spcBef>
                <a:spcPts val="1000"/>
              </a:spcBef>
              <a:spcAft>
                <a:spcPts val="0"/>
              </a:spcAft>
              <a:buSzPts val="1200"/>
              <a:buFont typeface="Century Gothic"/>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5" name="Google Shape;145;p15"/>
          <p:cNvSpPr txBox="1"/>
          <p:nvPr>
            <p:ph idx="2" type="body"/>
          </p:nvPr>
        </p:nvSpPr>
        <p:spPr>
          <a:xfrm>
            <a:off x="2589213" y="5181600"/>
            <a:ext cx="8915400" cy="72962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800"/>
              <a:buNone/>
              <a:defRPr>
                <a:solidFill>
                  <a:srgbClr val="595959"/>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46" name="Google Shape;146;p1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5"/>
          <p:cNvSpPr/>
          <p:nvPr/>
        </p:nvSpPr>
        <p:spPr>
          <a:xfrm flipH="1" rot="10800000">
            <a:off x="-4189" y="491172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5"/>
          <p:cNvSpPr txBox="1"/>
          <p:nvPr>
            <p:ph idx="12" type="sldNum"/>
          </p:nvPr>
        </p:nvSpPr>
        <p:spPr>
          <a:xfrm>
            <a:off x="531812" y="4983087"/>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0" name="Shape 150"/>
        <p:cNvGrpSpPr/>
        <p:nvPr/>
      </p:nvGrpSpPr>
      <p:grpSpPr>
        <a:xfrm>
          <a:off x="0" y="0"/>
          <a:ext cx="0" cy="0"/>
          <a:chOff x="0" y="0"/>
          <a:chExt cx="0" cy="0"/>
        </a:xfrm>
      </p:grpSpPr>
      <p:sp>
        <p:nvSpPr>
          <p:cNvPr id="151" name="Google Shape;151;p16"/>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16"/>
          <p:cNvSpPr txBox="1"/>
          <p:nvPr>
            <p:ph idx="1" type="body"/>
          </p:nvPr>
        </p:nvSpPr>
        <p:spPr>
          <a:xfrm rot="5400000">
            <a:off x="5103812" y="-381000"/>
            <a:ext cx="3886200" cy="89154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53" name="Google Shape;153;p1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6"/>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6"/>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7" name="Shape 157"/>
        <p:cNvGrpSpPr/>
        <p:nvPr/>
      </p:nvGrpSpPr>
      <p:grpSpPr>
        <a:xfrm>
          <a:off x="0" y="0"/>
          <a:ext cx="0" cy="0"/>
          <a:chOff x="0" y="0"/>
          <a:chExt cx="0" cy="0"/>
        </a:xfrm>
      </p:grpSpPr>
      <p:sp>
        <p:nvSpPr>
          <p:cNvPr id="158" name="Google Shape;158;p17"/>
          <p:cNvSpPr txBox="1"/>
          <p:nvPr>
            <p:ph type="title"/>
          </p:nvPr>
        </p:nvSpPr>
        <p:spPr>
          <a:xfrm rot="5400000">
            <a:off x="7756704" y="2165513"/>
            <a:ext cx="5283817" cy="2207601"/>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 type="body"/>
          </p:nvPr>
        </p:nvSpPr>
        <p:spPr>
          <a:xfrm rot="5400000">
            <a:off x="3185803" y="30814"/>
            <a:ext cx="5283817" cy="647700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60" name="Google Shape;160;p1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3"/>
          <p:cNvSpPr txBox="1"/>
          <p:nvPr>
            <p:ph type="title"/>
          </p:nvPr>
        </p:nvSpPr>
        <p:spPr>
          <a:xfrm>
            <a:off x="2592925"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
          <p:cNvSpPr txBox="1"/>
          <p:nvPr>
            <p:ph idx="1" type="body"/>
          </p:nvPr>
        </p:nvSpPr>
        <p:spPr>
          <a:xfrm>
            <a:off x="2589212" y="2133600"/>
            <a:ext cx="8915400"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52" name="Google Shape;52;p3"/>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3"/>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4"/>
          <p:cNvSpPr txBox="1"/>
          <p:nvPr>
            <p:ph type="title"/>
          </p:nvPr>
        </p:nvSpPr>
        <p:spPr>
          <a:xfrm>
            <a:off x="2589212" y="2058750"/>
            <a:ext cx="8915399"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4000"/>
              <a:buFont typeface="Century Gothic"/>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
          <p:cNvSpPr txBox="1"/>
          <p:nvPr>
            <p:ph idx="1" type="body"/>
          </p:nvPr>
        </p:nvSpPr>
        <p:spPr>
          <a:xfrm>
            <a:off x="2589212" y="3530129"/>
            <a:ext cx="8915399"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2000"/>
              <a:buNone/>
              <a:defRPr sz="20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59" name="Google Shape;59;p4"/>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4"/>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5"/>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5"/>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68" name="Shape 68"/>
        <p:cNvGrpSpPr/>
        <p:nvPr/>
      </p:nvGrpSpPr>
      <p:grpSpPr>
        <a:xfrm>
          <a:off x="0" y="0"/>
          <a:ext cx="0" cy="0"/>
          <a:chOff x="0" y="0"/>
          <a:chExt cx="0" cy="0"/>
        </a:xfrm>
      </p:grpSpPr>
      <p:sp>
        <p:nvSpPr>
          <p:cNvPr id="69" name="Google Shape;69;p6"/>
          <p:cNvSpPr txBox="1"/>
          <p:nvPr>
            <p:ph type="title"/>
          </p:nvPr>
        </p:nvSpPr>
        <p:spPr>
          <a:xfrm>
            <a:off x="2589212" y="609600"/>
            <a:ext cx="8915399" cy="311704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168DBA"/>
              </a:buClr>
              <a:buSzPts val="4800"/>
              <a:buFont typeface="Century Gothic"/>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 type="body"/>
          </p:nvPr>
        </p:nvSpPr>
        <p:spPr>
          <a:xfrm>
            <a:off x="2589212" y="4354046"/>
            <a:ext cx="8915399" cy="1555864"/>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800"/>
              <a:buNone/>
              <a:defRPr sz="1800">
                <a:solidFill>
                  <a:srgbClr val="595959"/>
                </a:solidFill>
              </a:defRPr>
            </a:lvl1pPr>
            <a:lvl2pPr indent="-228600" lvl="1" marL="914400" algn="l">
              <a:spcBef>
                <a:spcPts val="1000"/>
              </a:spcBef>
              <a:spcAft>
                <a:spcPts val="0"/>
              </a:spcAft>
              <a:buSzPts val="1800"/>
              <a:buNone/>
              <a:defRPr sz="1800">
                <a:solidFill>
                  <a:srgbClr val="888888"/>
                </a:solidFill>
              </a:defRPr>
            </a:lvl2pPr>
            <a:lvl3pPr indent="-228600" lvl="2" marL="1371600" algn="l">
              <a:spcBef>
                <a:spcPts val="1000"/>
              </a:spcBef>
              <a:spcAft>
                <a:spcPts val="0"/>
              </a:spcAft>
              <a:buSzPts val="1600"/>
              <a:buNone/>
              <a:defRPr sz="1600">
                <a:solidFill>
                  <a:srgbClr val="888888"/>
                </a:solidFill>
              </a:defRPr>
            </a:lvl3pPr>
            <a:lvl4pPr indent="-228600" lvl="3" marL="1828800" algn="l">
              <a:spcBef>
                <a:spcPts val="1000"/>
              </a:spcBef>
              <a:spcAft>
                <a:spcPts val="0"/>
              </a:spcAft>
              <a:buSzPts val="1400"/>
              <a:buNone/>
              <a:defRPr sz="1400">
                <a:solidFill>
                  <a:srgbClr val="888888"/>
                </a:solidFill>
              </a:defRPr>
            </a:lvl4pPr>
            <a:lvl5pPr indent="-228600" lvl="4" marL="2286000" algn="l">
              <a:spcBef>
                <a:spcPts val="1000"/>
              </a:spcBef>
              <a:spcAft>
                <a:spcPts val="0"/>
              </a:spcAft>
              <a:buSzPts val="1400"/>
              <a:buNone/>
              <a:defRPr sz="1400">
                <a:solidFill>
                  <a:srgbClr val="888888"/>
                </a:solidFill>
              </a:defRPr>
            </a:lvl5pPr>
            <a:lvl6pPr indent="-228600" lvl="5" marL="2743200" algn="l">
              <a:spcBef>
                <a:spcPts val="1000"/>
              </a:spcBef>
              <a:spcAft>
                <a:spcPts val="0"/>
              </a:spcAft>
              <a:buSzPts val="1400"/>
              <a:buNone/>
              <a:defRPr sz="1400">
                <a:solidFill>
                  <a:srgbClr val="888888"/>
                </a:solidFill>
              </a:defRPr>
            </a:lvl6pPr>
            <a:lvl7pPr indent="-228600" lvl="6" marL="3200400" algn="l">
              <a:spcBef>
                <a:spcPts val="1000"/>
              </a:spcBef>
              <a:spcAft>
                <a:spcPts val="0"/>
              </a:spcAft>
              <a:buSzPts val="1400"/>
              <a:buNone/>
              <a:defRPr sz="1400">
                <a:solidFill>
                  <a:srgbClr val="888888"/>
                </a:solidFill>
              </a:defRPr>
            </a:lvl7pPr>
            <a:lvl8pPr indent="-228600" lvl="7" marL="3657600" algn="l">
              <a:spcBef>
                <a:spcPts val="1000"/>
              </a:spcBef>
              <a:spcAft>
                <a:spcPts val="0"/>
              </a:spcAft>
              <a:buSzPts val="1400"/>
              <a:buNone/>
              <a:defRPr sz="1400">
                <a:solidFill>
                  <a:srgbClr val="888888"/>
                </a:solidFill>
              </a:defRPr>
            </a:lvl8pPr>
            <a:lvl9pPr indent="-228600" lvl="8" marL="4114800" algn="l">
              <a:spcBef>
                <a:spcPts val="1000"/>
              </a:spcBef>
              <a:spcAft>
                <a:spcPts val="0"/>
              </a:spcAft>
              <a:buSzPts val="1400"/>
              <a:buNone/>
              <a:defRPr sz="1400">
                <a:solidFill>
                  <a:srgbClr val="888888"/>
                </a:solidFill>
              </a:defRPr>
            </a:lvl9pPr>
          </a:lstStyle>
          <a:p/>
        </p:txBody>
      </p:sp>
      <p:sp>
        <p:nvSpPr>
          <p:cNvPr id="71" name="Google Shape;71;p6"/>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
          <p:cNvSpPr/>
          <p:nvPr/>
        </p:nvSpPr>
        <p:spPr>
          <a:xfrm flipH="1" rot="10800000">
            <a:off x="-4189" y="31781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6"/>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5" name="Shape 75"/>
        <p:cNvGrpSpPr/>
        <p:nvPr/>
      </p:nvGrpSpPr>
      <p:grpSpPr>
        <a:xfrm>
          <a:off x="0" y="0"/>
          <a:ext cx="0" cy="0"/>
          <a:chOff x="0" y="0"/>
          <a:chExt cx="0" cy="0"/>
        </a:xfrm>
      </p:grpSpPr>
      <p:sp>
        <p:nvSpPr>
          <p:cNvPr id="76" name="Google Shape;76;p7"/>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
          <p:cNvSpPr txBox="1"/>
          <p:nvPr>
            <p:ph idx="1" type="body"/>
          </p:nvPr>
        </p:nvSpPr>
        <p:spPr>
          <a:xfrm>
            <a:off x="2589212" y="2133600"/>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8" name="Google Shape;78;p7"/>
          <p:cNvSpPr txBox="1"/>
          <p:nvPr>
            <p:ph idx="2" type="body"/>
          </p:nvPr>
        </p:nvSpPr>
        <p:spPr>
          <a:xfrm>
            <a:off x="7190747" y="2126222"/>
            <a:ext cx="4313864" cy="3777622"/>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79" name="Google Shape;79;p7"/>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7"/>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7"/>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8"/>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8"/>
          <p:cNvSpPr txBox="1"/>
          <p:nvPr>
            <p:ph idx="1" type="body"/>
          </p:nvPr>
        </p:nvSpPr>
        <p:spPr>
          <a:xfrm>
            <a:off x="2939373" y="1972703"/>
            <a:ext cx="3992732"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6" name="Google Shape;86;p8"/>
          <p:cNvSpPr txBox="1"/>
          <p:nvPr>
            <p:ph idx="2" type="body"/>
          </p:nvPr>
        </p:nvSpPr>
        <p:spPr>
          <a:xfrm>
            <a:off x="2589212" y="2548966"/>
            <a:ext cx="4342893"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7" name="Google Shape;87;p8"/>
          <p:cNvSpPr txBox="1"/>
          <p:nvPr>
            <p:ph idx="3" type="body"/>
          </p:nvPr>
        </p:nvSpPr>
        <p:spPr>
          <a:xfrm>
            <a:off x="7506629" y="1969475"/>
            <a:ext cx="3999001"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2400"/>
              <a:buNone/>
              <a:defRPr b="0" sz="24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0"/>
              </a:spcAft>
              <a:buSzPts val="1600"/>
              <a:buNone/>
              <a:defRPr b="1" sz="1600"/>
            </a:lvl9pPr>
          </a:lstStyle>
          <a:p/>
        </p:txBody>
      </p:sp>
      <p:sp>
        <p:nvSpPr>
          <p:cNvPr id="88" name="Google Shape;88;p8"/>
          <p:cNvSpPr txBox="1"/>
          <p:nvPr>
            <p:ph idx="4" type="body"/>
          </p:nvPr>
        </p:nvSpPr>
        <p:spPr>
          <a:xfrm>
            <a:off x="7166957" y="2545738"/>
            <a:ext cx="4338674" cy="3354060"/>
          </a:xfrm>
          <a:prstGeom prst="rect">
            <a:avLst/>
          </a:prstGeom>
          <a:noFill/>
          <a:ln>
            <a:noFill/>
          </a:ln>
        </p:spPr>
        <p:txBody>
          <a:bodyPr anchorCtr="0" anchor="t"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9" name="Google Shape;89;p8"/>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8"/>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8"/>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3" name="Shape 93"/>
        <p:cNvGrpSpPr/>
        <p:nvPr/>
      </p:nvGrpSpPr>
      <p:grpSpPr>
        <a:xfrm>
          <a:off x="0" y="0"/>
          <a:ext cx="0" cy="0"/>
          <a:chOff x="0" y="0"/>
          <a:chExt cx="0" cy="0"/>
        </a:xfrm>
      </p:grpSpPr>
      <p:sp>
        <p:nvSpPr>
          <p:cNvPr id="94" name="Google Shape;94;p9"/>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168DB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9"/>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9"/>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9"/>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10"/>
          <p:cNvSpPr txBox="1"/>
          <p:nvPr>
            <p:ph type="title"/>
          </p:nvPr>
        </p:nvSpPr>
        <p:spPr>
          <a:xfrm>
            <a:off x="2589212" y="446088"/>
            <a:ext cx="3505199" cy="97631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168DBA"/>
              </a:buClr>
              <a:buSzPts val="2000"/>
              <a:buFont typeface="Century Gothic"/>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0"/>
          <p:cNvSpPr txBox="1"/>
          <p:nvPr>
            <p:ph idx="1" type="body"/>
          </p:nvPr>
        </p:nvSpPr>
        <p:spPr>
          <a:xfrm>
            <a:off x="6323012" y="446088"/>
            <a:ext cx="5181600" cy="5414963"/>
          </a:xfrm>
          <a:prstGeom prst="rect">
            <a:avLst/>
          </a:prstGeom>
          <a:noFill/>
          <a:ln>
            <a:noFill/>
          </a:ln>
        </p:spPr>
        <p:txBody>
          <a:bodyPr anchorCtr="0" anchor="ctr" bIns="45700" lIns="91425" spcFirstLastPara="1" rIns="91425" wrap="square" tIns="45700">
            <a:norm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102" name="Google Shape;102;p10"/>
          <p:cNvSpPr txBox="1"/>
          <p:nvPr>
            <p:ph idx="2" type="body"/>
          </p:nvPr>
        </p:nvSpPr>
        <p:spPr>
          <a:xfrm>
            <a:off x="2589212" y="1598613"/>
            <a:ext cx="3505199" cy="4262436"/>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0"/>
              </a:spcAft>
              <a:buSzPts val="900"/>
              <a:buNone/>
              <a:defRPr sz="900"/>
            </a:lvl9pPr>
          </a:lstStyle>
          <a:p/>
        </p:txBody>
      </p:sp>
      <p:sp>
        <p:nvSpPr>
          <p:cNvPr id="103" name="Google Shape;103;p10"/>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0"/>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0"/>
          <p:cNvSpPr/>
          <p:nvPr/>
        </p:nvSpPr>
        <p:spPr>
          <a:xfrm flipH="1" rot="10800000">
            <a:off x="-4189" y="714375"/>
            <a:ext cx="1588527" cy="507297"/>
          </a:xfrm>
          <a:custGeom>
            <a:rect b="b" l="l" r="r" t="t"/>
            <a:pathLst>
              <a:path extrusionOk="0" h="10000" w="9248">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4DCE3"/>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1"/>
          <p:cNvGrpSpPr/>
          <p:nvPr/>
        </p:nvGrpSpPr>
        <p:grpSpPr>
          <a:xfrm>
            <a:off x="27221" y="157"/>
            <a:ext cx="2356674" cy="6853096"/>
            <a:chOff x="6627813" y="195610"/>
            <a:chExt cx="1952625" cy="5678141"/>
          </a:xfrm>
        </p:grpSpPr>
        <p:sp>
          <p:nvSpPr>
            <p:cNvPr id="24" name="Google Shape;24;p1"/>
            <p:cNvSpPr/>
            <p:nvPr/>
          </p:nvSpPr>
          <p:spPr>
            <a:xfrm>
              <a:off x="6627813" y="195610"/>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1"/>
          <p:cNvSpPr/>
          <p:nvPr/>
        </p:nvSpPr>
        <p:spPr>
          <a:xfrm>
            <a:off x="0" y="0"/>
            <a:ext cx="18288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1"/>
          <p:cNvSpPr txBox="1"/>
          <p:nvPr>
            <p:ph type="title"/>
          </p:nvPr>
        </p:nvSpPr>
        <p:spPr>
          <a:xfrm>
            <a:off x="2592924" y="624110"/>
            <a:ext cx="8911687" cy="128089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rgbClr val="168DBA"/>
              </a:buClr>
              <a:buSzPts val="3600"/>
              <a:buFont typeface="Century Gothic"/>
              <a:buNone/>
              <a:defRPr b="0" i="0" sz="3600" u="none" cap="none" strike="noStrike">
                <a:solidFill>
                  <a:srgbClr val="168DB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8" name="Google Shape;38;p1"/>
          <p:cNvSpPr txBox="1"/>
          <p:nvPr>
            <p:ph idx="1" type="body"/>
          </p:nvPr>
        </p:nvSpPr>
        <p:spPr>
          <a:xfrm>
            <a:off x="2589212" y="2133600"/>
            <a:ext cx="8915400" cy="3886200"/>
          </a:xfrm>
          <a:prstGeom prst="rect">
            <a:avLst/>
          </a:prstGeom>
          <a:noFill/>
          <a:ln>
            <a:noFill/>
          </a:ln>
        </p:spPr>
        <p:txBody>
          <a:bodyPr anchorCtr="0" anchor="t" bIns="45700" lIns="91425" spcFirstLastPara="1" rIns="91425" wrap="square" tIns="45700">
            <a:norm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3F3F3F"/>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3F3F3F"/>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3F3F3F"/>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39" name="Google Shape;39;p1"/>
          <p:cNvSpPr txBox="1"/>
          <p:nvPr>
            <p:ph idx="10" type="dt"/>
          </p:nvPr>
        </p:nvSpPr>
        <p:spPr>
          <a:xfrm>
            <a:off x="10361612" y="6130437"/>
            <a:ext cx="1146283" cy="37039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0" name="Google Shape;40;p1"/>
          <p:cNvSpPr txBox="1"/>
          <p:nvPr>
            <p:ph idx="11" type="ftr"/>
          </p:nvPr>
        </p:nvSpPr>
        <p:spPr>
          <a:xfrm>
            <a:off x="2589212" y="6135808"/>
            <a:ext cx="7619999"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000" u="none" cap="none" strike="noStrike">
                <a:solidFill>
                  <a:srgbClr val="FEFFFF"/>
                </a:solidFill>
                <a:latin typeface="Century Gothic"/>
                <a:ea typeface="Century Gothic"/>
                <a:cs typeface="Century Gothic"/>
                <a:sym typeface="Century Gothic"/>
              </a:defRPr>
            </a:lvl1pPr>
            <a:lvl2pPr indent="0" lvl="1" marL="0" marR="0" rtl="0" algn="r">
              <a:spcBef>
                <a:spcPts val="0"/>
              </a:spcBef>
              <a:buNone/>
              <a:defRPr b="0" i="0" sz="2000" u="none" cap="none" strike="noStrike">
                <a:solidFill>
                  <a:srgbClr val="FEFFFF"/>
                </a:solidFill>
                <a:latin typeface="Century Gothic"/>
                <a:ea typeface="Century Gothic"/>
                <a:cs typeface="Century Gothic"/>
                <a:sym typeface="Century Gothic"/>
              </a:defRPr>
            </a:lvl2pPr>
            <a:lvl3pPr indent="0" lvl="2" marL="0" marR="0" rtl="0" algn="r">
              <a:spcBef>
                <a:spcPts val="0"/>
              </a:spcBef>
              <a:buNone/>
              <a:defRPr b="0" i="0" sz="2000" u="none" cap="none" strike="noStrike">
                <a:solidFill>
                  <a:srgbClr val="FEFFFF"/>
                </a:solidFill>
                <a:latin typeface="Century Gothic"/>
                <a:ea typeface="Century Gothic"/>
                <a:cs typeface="Century Gothic"/>
                <a:sym typeface="Century Gothic"/>
              </a:defRPr>
            </a:lvl3pPr>
            <a:lvl4pPr indent="0" lvl="3" marL="0" marR="0" rtl="0" algn="r">
              <a:spcBef>
                <a:spcPts val="0"/>
              </a:spcBef>
              <a:buNone/>
              <a:defRPr b="0" i="0" sz="2000" u="none" cap="none" strike="noStrike">
                <a:solidFill>
                  <a:srgbClr val="FEFFFF"/>
                </a:solidFill>
                <a:latin typeface="Century Gothic"/>
                <a:ea typeface="Century Gothic"/>
                <a:cs typeface="Century Gothic"/>
                <a:sym typeface="Century Gothic"/>
              </a:defRPr>
            </a:lvl4pPr>
            <a:lvl5pPr indent="0" lvl="4" marL="0" marR="0" rtl="0" algn="r">
              <a:spcBef>
                <a:spcPts val="0"/>
              </a:spcBef>
              <a:buNone/>
              <a:defRPr b="0" i="0" sz="2000" u="none" cap="none" strike="noStrike">
                <a:solidFill>
                  <a:srgbClr val="FEFFFF"/>
                </a:solidFill>
                <a:latin typeface="Century Gothic"/>
                <a:ea typeface="Century Gothic"/>
                <a:cs typeface="Century Gothic"/>
                <a:sym typeface="Century Gothic"/>
              </a:defRPr>
            </a:lvl5pPr>
            <a:lvl6pPr indent="0" lvl="5" marL="0" marR="0" rtl="0" algn="r">
              <a:spcBef>
                <a:spcPts val="0"/>
              </a:spcBef>
              <a:buNone/>
              <a:defRPr b="0" i="0" sz="2000" u="none" cap="none" strike="noStrike">
                <a:solidFill>
                  <a:srgbClr val="FEFFFF"/>
                </a:solidFill>
                <a:latin typeface="Century Gothic"/>
                <a:ea typeface="Century Gothic"/>
                <a:cs typeface="Century Gothic"/>
                <a:sym typeface="Century Gothic"/>
              </a:defRPr>
            </a:lvl6pPr>
            <a:lvl7pPr indent="0" lvl="6" marL="0" marR="0" rtl="0" algn="r">
              <a:spcBef>
                <a:spcPts val="0"/>
              </a:spcBef>
              <a:buNone/>
              <a:defRPr b="0" i="0" sz="2000" u="none" cap="none" strike="noStrike">
                <a:solidFill>
                  <a:srgbClr val="FEFFFF"/>
                </a:solidFill>
                <a:latin typeface="Century Gothic"/>
                <a:ea typeface="Century Gothic"/>
                <a:cs typeface="Century Gothic"/>
                <a:sym typeface="Century Gothic"/>
              </a:defRPr>
            </a:lvl7pPr>
            <a:lvl8pPr indent="0" lvl="7" marL="0" marR="0" rtl="0" algn="r">
              <a:spcBef>
                <a:spcPts val="0"/>
              </a:spcBef>
              <a:buNone/>
              <a:defRPr b="0" i="0" sz="2000" u="none" cap="none" strike="noStrike">
                <a:solidFill>
                  <a:srgbClr val="FEFFFF"/>
                </a:solidFill>
                <a:latin typeface="Century Gothic"/>
                <a:ea typeface="Century Gothic"/>
                <a:cs typeface="Century Gothic"/>
                <a:sym typeface="Century Gothic"/>
              </a:defRPr>
            </a:lvl8pPr>
            <a:lvl9pPr indent="0" lvl="8" marL="0" marR="0" rtl="0" algn="r">
              <a:spcBef>
                <a:spcPts val="0"/>
              </a:spcBef>
              <a:buNone/>
              <a:defRPr b="0" i="0" sz="2000" u="none" cap="none" strike="noStrik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ctrTitle"/>
          </p:nvPr>
        </p:nvSpPr>
        <p:spPr>
          <a:xfrm>
            <a:off x="2103120" y="0"/>
            <a:ext cx="9284677" cy="420624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168DBA"/>
              </a:buClr>
              <a:buSzPts val="4400"/>
              <a:buFont typeface="Century Gothic"/>
              <a:buNone/>
            </a:pPr>
            <a:r>
              <a:rPr lang="en-US" sz="4400"/>
              <a:t>Comparative Analysis of Ensemble Learning Techniques for Stock Price Prediction using Machine Learning</a:t>
            </a:r>
            <a:endParaRPr b="1" sz="4400">
              <a:solidFill>
                <a:schemeClr val="dk1"/>
              </a:solidFill>
            </a:endParaRPr>
          </a:p>
        </p:txBody>
      </p:sp>
      <p:sp>
        <p:nvSpPr>
          <p:cNvPr id="169" name="Google Shape;169;p18"/>
          <p:cNvSpPr txBox="1"/>
          <p:nvPr>
            <p:ph idx="12" type="sldNum"/>
          </p:nvPr>
        </p:nvSpPr>
        <p:spPr>
          <a:xfrm>
            <a:off x="531812" y="4529540"/>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0" name="Google Shape;170;p18"/>
          <p:cNvSpPr/>
          <p:nvPr/>
        </p:nvSpPr>
        <p:spPr>
          <a:xfrm>
            <a:off x="1311579" y="277090"/>
            <a:ext cx="9822873" cy="46166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i="0" lang="en-US" sz="2400" u="none" cap="none" strike="noStrike">
                <a:solidFill>
                  <a:schemeClr val="dk1"/>
                </a:solidFill>
                <a:latin typeface="TimesNewRoman"/>
                <a:ea typeface="TimesNewRoman"/>
                <a:cs typeface="TimesNewRoman"/>
                <a:sym typeface="TimesNewRoman"/>
              </a:rPr>
              <a:t>               Sardar Vallabhbhai National Institute of Technology, Surat</a:t>
            </a:r>
            <a:endParaRPr/>
          </a:p>
        </p:txBody>
      </p:sp>
      <p:pic>
        <p:nvPicPr>
          <p:cNvPr descr="https://www8.lunapic.com/editor/working/157675765315558051?6847531913" id="171" name="Google Shape;171;p18"/>
          <p:cNvPicPr preferRelativeResize="0"/>
          <p:nvPr/>
        </p:nvPicPr>
        <p:blipFill rotWithShape="1">
          <a:blip r:embed="rId3">
            <a:alphaModFix/>
          </a:blip>
          <a:srcRect b="0" l="0" r="0" t="0"/>
          <a:stretch/>
        </p:blipFill>
        <p:spPr>
          <a:xfrm>
            <a:off x="-3502121" y="-2381250"/>
            <a:ext cx="916128" cy="909885"/>
          </a:xfrm>
          <a:prstGeom prst="rect">
            <a:avLst/>
          </a:prstGeom>
          <a:noFill/>
          <a:ln>
            <a:noFill/>
          </a:ln>
        </p:spPr>
      </p:pic>
      <p:pic>
        <p:nvPicPr>
          <p:cNvPr descr="Sardar Vallabhbhai National Institute of Technology, Surat ..." id="172" name="Google Shape;172;p18"/>
          <p:cNvPicPr preferRelativeResize="0"/>
          <p:nvPr/>
        </p:nvPicPr>
        <p:blipFill rotWithShape="1">
          <a:blip r:embed="rId4">
            <a:alphaModFix/>
          </a:blip>
          <a:srcRect b="0" l="0" r="0" t="0"/>
          <a:stretch/>
        </p:blipFill>
        <p:spPr>
          <a:xfrm>
            <a:off x="643708" y="107149"/>
            <a:ext cx="1621189" cy="1546861"/>
          </a:xfrm>
          <a:prstGeom prst="rect">
            <a:avLst/>
          </a:prstGeom>
          <a:noFill/>
          <a:ln>
            <a:noFill/>
          </a:ln>
        </p:spPr>
      </p:pic>
      <p:sp>
        <p:nvSpPr>
          <p:cNvPr id="173" name="Google Shape;173;p18"/>
          <p:cNvSpPr txBox="1"/>
          <p:nvPr/>
        </p:nvSpPr>
        <p:spPr>
          <a:xfrm>
            <a:off x="8541280" y="4819405"/>
            <a:ext cx="26823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entury Gothic"/>
                <a:ea typeface="Century Gothic"/>
                <a:cs typeface="Century Gothic"/>
                <a:sym typeface="Century Gothic"/>
              </a:rPr>
              <a:t>Course  Id: MA-308  </a:t>
            </a:r>
            <a:endParaRPr sz="1800">
              <a:solidFill>
                <a:schemeClr val="dk1"/>
              </a:solidFill>
              <a:latin typeface="Century Gothic"/>
              <a:ea typeface="Century Gothic"/>
              <a:cs typeface="Century Gothic"/>
              <a:sym typeface="Century Gothic"/>
            </a:endParaRPr>
          </a:p>
        </p:txBody>
      </p:sp>
      <p:sp>
        <p:nvSpPr>
          <p:cNvPr id="174" name="Google Shape;174;p18"/>
          <p:cNvSpPr txBox="1"/>
          <p:nvPr/>
        </p:nvSpPr>
        <p:spPr>
          <a:xfrm>
            <a:off x="2103120" y="4819412"/>
            <a:ext cx="242316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Presented by:</a:t>
            </a:r>
            <a:endParaRPr/>
          </a:p>
          <a:p>
            <a:pPr indent="0" lvl="0" marL="0" marR="0" rtl="0" algn="l">
              <a:spcBef>
                <a:spcPts val="0"/>
              </a:spcBef>
              <a:spcAft>
                <a:spcPts val="0"/>
              </a:spcAft>
              <a:buNone/>
            </a:pPr>
            <a:r>
              <a:t/>
            </a:r>
            <a:endParaRPr sz="18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Tanishk Varshney Raj Mangukiya Priyanshu Kumar</a:t>
            </a:r>
            <a:endParaRPr/>
          </a:p>
        </p:txBody>
      </p:sp>
      <p:sp>
        <p:nvSpPr>
          <p:cNvPr id="175" name="Google Shape;175;p18"/>
          <p:cNvSpPr txBox="1"/>
          <p:nvPr/>
        </p:nvSpPr>
        <p:spPr>
          <a:xfrm>
            <a:off x="8541280" y="5469355"/>
            <a:ext cx="31776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entury Gothic"/>
                <a:ea typeface="Century Gothic"/>
                <a:cs typeface="Century Gothic"/>
                <a:sym typeface="Century Gothic"/>
              </a:rPr>
              <a:t>under the supervision of Dr. Sourav Gupta</a:t>
            </a:r>
            <a:endParaRPr sz="1800">
              <a:solidFill>
                <a:schemeClr val="dk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7"/>
          <p:cNvSpPr txBox="1"/>
          <p:nvPr>
            <p:ph type="title"/>
          </p:nvPr>
        </p:nvSpPr>
        <p:spPr>
          <a:xfrm>
            <a:off x="1911500" y="623980"/>
            <a:ext cx="8911800" cy="528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SzPts val="990"/>
              <a:buNone/>
            </a:pPr>
            <a:r>
              <a:rPr lang="en-US" sz="3088">
                <a:solidFill>
                  <a:srgbClr val="595959"/>
                </a:solidFill>
                <a:latin typeface="Arial"/>
                <a:ea typeface="Arial"/>
                <a:cs typeface="Arial"/>
                <a:sym typeface="Arial"/>
              </a:rPr>
              <a:t>Pseudo Code</a:t>
            </a:r>
            <a:endParaRPr sz="3088">
              <a:solidFill>
                <a:srgbClr val="595959"/>
              </a:solidFill>
              <a:latin typeface="Arial"/>
              <a:ea typeface="Arial"/>
              <a:cs typeface="Arial"/>
              <a:sym typeface="Arial"/>
            </a:endParaRPr>
          </a:p>
        </p:txBody>
      </p:sp>
      <p:sp>
        <p:nvSpPr>
          <p:cNvPr id="244" name="Google Shape;244;p27"/>
          <p:cNvSpPr txBox="1"/>
          <p:nvPr>
            <p:ph idx="1" type="body"/>
          </p:nvPr>
        </p:nvSpPr>
        <p:spPr>
          <a:xfrm>
            <a:off x="2038253" y="1774675"/>
            <a:ext cx="6461100" cy="3542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45" name="Google Shape;245;p27"/>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6" name="Google Shape;246;p27"/>
          <p:cNvPicPr preferRelativeResize="0"/>
          <p:nvPr/>
        </p:nvPicPr>
        <p:blipFill>
          <a:blip r:embed="rId3">
            <a:alphaModFix/>
          </a:blip>
          <a:stretch>
            <a:fillRect/>
          </a:stretch>
        </p:blipFill>
        <p:spPr>
          <a:xfrm>
            <a:off x="2038250" y="1372650"/>
            <a:ext cx="7852925" cy="4688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8"/>
          <p:cNvSpPr txBox="1"/>
          <p:nvPr>
            <p:ph type="title"/>
          </p:nvPr>
        </p:nvSpPr>
        <p:spPr>
          <a:xfrm>
            <a:off x="1800800" y="648725"/>
            <a:ext cx="9703800" cy="643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2800">
                <a:solidFill>
                  <a:srgbClr val="3F3F3F"/>
                </a:solidFill>
                <a:latin typeface="Arial"/>
                <a:ea typeface="Arial"/>
                <a:cs typeface="Arial"/>
                <a:sym typeface="Arial"/>
              </a:rPr>
              <a:t>Real World Applications:</a:t>
            </a:r>
            <a:endParaRPr sz="2800">
              <a:solidFill>
                <a:srgbClr val="3F3F3F"/>
              </a:solidFill>
              <a:latin typeface="Arial"/>
              <a:ea typeface="Arial"/>
              <a:cs typeface="Arial"/>
              <a:sym typeface="Arial"/>
            </a:endParaRPr>
          </a:p>
        </p:txBody>
      </p:sp>
      <p:sp>
        <p:nvSpPr>
          <p:cNvPr id="253" name="Google Shape;253;p28"/>
          <p:cNvSpPr txBox="1"/>
          <p:nvPr>
            <p:ph idx="1" type="body"/>
          </p:nvPr>
        </p:nvSpPr>
        <p:spPr>
          <a:xfrm>
            <a:off x="1800800" y="1152875"/>
            <a:ext cx="9703800" cy="51162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t/>
            </a:r>
            <a:endParaRPr/>
          </a:p>
          <a:p>
            <a:pPr indent="-341947" lvl="0" marL="342900" rtl="0" algn="l">
              <a:lnSpc>
                <a:spcPct val="150000"/>
              </a:lnSpc>
              <a:spcBef>
                <a:spcPts val="1000"/>
              </a:spcBef>
              <a:spcAft>
                <a:spcPts val="0"/>
              </a:spcAft>
              <a:buSzPts val="1650"/>
              <a:buFont typeface="Arial"/>
              <a:buChar char="❑"/>
            </a:pPr>
            <a:r>
              <a:rPr b="1" lang="en-US" sz="1650">
                <a:solidFill>
                  <a:schemeClr val="dk1"/>
                </a:solidFill>
                <a:latin typeface="Arial"/>
                <a:ea typeface="Arial"/>
                <a:cs typeface="Arial"/>
                <a:sym typeface="Arial"/>
              </a:rPr>
              <a:t>Banking &amp; Finance:</a:t>
            </a:r>
            <a:r>
              <a:rPr lang="en-US" sz="1650">
                <a:solidFill>
                  <a:schemeClr val="dk1"/>
                </a:solidFill>
                <a:latin typeface="Arial"/>
                <a:ea typeface="Arial"/>
                <a:cs typeface="Arial"/>
                <a:sym typeface="Arial"/>
              </a:rPr>
              <a:t> Random Forest is widely used for credit scoring to evaluate the likelihood of loan defaults based on borrower history, and for fraud detection by learning to identify irregular transaction patterns in large volumes of financial data.</a:t>
            </a:r>
            <a:endParaRPr sz="1650"/>
          </a:p>
          <a:p>
            <a:pPr indent="-341947" lvl="0" marL="342900" rtl="0" algn="l">
              <a:lnSpc>
                <a:spcPct val="150000"/>
              </a:lnSpc>
              <a:spcBef>
                <a:spcPts val="1000"/>
              </a:spcBef>
              <a:spcAft>
                <a:spcPts val="0"/>
              </a:spcAft>
              <a:buSzPts val="1650"/>
              <a:buFont typeface="Arial"/>
              <a:buChar char="❑"/>
            </a:pPr>
            <a:r>
              <a:rPr b="1" lang="en-US" sz="1650">
                <a:solidFill>
                  <a:schemeClr val="dk1"/>
                </a:solidFill>
                <a:latin typeface="Arial"/>
                <a:ea typeface="Arial"/>
                <a:cs typeface="Arial"/>
                <a:sym typeface="Arial"/>
              </a:rPr>
              <a:t>Healthcare:</a:t>
            </a:r>
            <a:r>
              <a:rPr lang="en-US" sz="1650">
                <a:solidFill>
                  <a:schemeClr val="dk1"/>
                </a:solidFill>
                <a:latin typeface="Arial"/>
                <a:ea typeface="Arial"/>
                <a:cs typeface="Arial"/>
                <a:sym typeface="Arial"/>
              </a:rPr>
              <a:t> In medical diagnosis, Random Forest models are used to predict diseases such as diabetes or cancer by analyzing patient records and biomarkers. It also plays a role in drug discovery by modeling the interactions between compounds and biological targets.</a:t>
            </a:r>
            <a:endParaRPr sz="1650"/>
          </a:p>
          <a:p>
            <a:pPr indent="-341947" lvl="0" marL="342900" rtl="0" algn="l">
              <a:lnSpc>
                <a:spcPct val="150000"/>
              </a:lnSpc>
              <a:spcBef>
                <a:spcPts val="1000"/>
              </a:spcBef>
              <a:spcAft>
                <a:spcPts val="0"/>
              </a:spcAft>
              <a:buSzPts val="1650"/>
              <a:buChar char="❑"/>
            </a:pPr>
            <a:r>
              <a:rPr b="1" lang="en-US" sz="1650">
                <a:solidFill>
                  <a:schemeClr val="dk1"/>
                </a:solidFill>
                <a:latin typeface="Arial"/>
                <a:ea typeface="Arial"/>
                <a:cs typeface="Arial"/>
                <a:sym typeface="Arial"/>
              </a:rPr>
              <a:t>Retail &amp; Technology:</a:t>
            </a:r>
            <a:r>
              <a:rPr lang="en-US" sz="1650">
                <a:solidFill>
                  <a:schemeClr val="dk1"/>
                </a:solidFill>
                <a:latin typeface="Arial"/>
                <a:ea typeface="Arial"/>
                <a:cs typeface="Arial"/>
                <a:sym typeface="Arial"/>
              </a:rPr>
              <a:t> Businesses apply Random Forest to forecast customer churn, personalize marketing strategies, and understand buying behavior. In tech systems, it's also used for anomaly detection by flagging unusual patterns in system performance or user activity logs.</a:t>
            </a:r>
            <a:endParaRPr sz="1650"/>
          </a:p>
        </p:txBody>
      </p:sp>
      <p:sp>
        <p:nvSpPr>
          <p:cNvPr id="254" name="Google Shape;254;p2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9"/>
          <p:cNvSpPr txBox="1"/>
          <p:nvPr>
            <p:ph type="title"/>
          </p:nvPr>
        </p:nvSpPr>
        <p:spPr>
          <a:xfrm>
            <a:off x="1842500" y="561725"/>
            <a:ext cx="9095100" cy="817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Gradient Boosting </a:t>
            </a:r>
            <a:endParaRPr/>
          </a:p>
        </p:txBody>
      </p:sp>
      <p:sp>
        <p:nvSpPr>
          <p:cNvPr id="261" name="Google Shape;261;p29"/>
          <p:cNvSpPr txBox="1"/>
          <p:nvPr>
            <p:ph idx="1" type="body"/>
          </p:nvPr>
        </p:nvSpPr>
        <p:spPr>
          <a:xfrm>
            <a:off x="1311500" y="1354200"/>
            <a:ext cx="10276200" cy="5219400"/>
          </a:xfrm>
          <a:prstGeom prst="rect">
            <a:avLst/>
          </a:prstGeom>
        </p:spPr>
        <p:txBody>
          <a:bodyPr anchorCtr="0" anchor="t" bIns="45700" lIns="91425" spcFirstLastPara="1" rIns="91425" wrap="square" tIns="45700">
            <a:normAutofit/>
          </a:bodyPr>
          <a:lstStyle/>
          <a:p>
            <a:pPr indent="-341947" lvl="0" marL="342900" rtl="0" algn="l">
              <a:lnSpc>
                <a:spcPct val="150000"/>
              </a:lnSpc>
              <a:spcBef>
                <a:spcPts val="1000"/>
              </a:spcBef>
              <a:spcAft>
                <a:spcPts val="0"/>
              </a:spcAft>
              <a:buClr>
                <a:schemeClr val="dk1"/>
              </a:buClr>
              <a:buSzPts val="1650"/>
              <a:buFont typeface="Arial"/>
              <a:buChar char="❑"/>
            </a:pPr>
            <a:r>
              <a:rPr lang="en-US" sz="1650">
                <a:latin typeface="Arial"/>
                <a:ea typeface="Arial"/>
                <a:cs typeface="Arial"/>
                <a:sym typeface="Arial"/>
              </a:rPr>
              <a:t>Gradient Boosting is a sequential ensemble technique that builds multiple weak learners (typically decision trees) in stages, with each new model correcting errors made by previous ones. Unlike Random Forest which uses parallel tree-building, GB constructs trees one-after-another to gradually minimize prediction errors.</a:t>
            </a:r>
            <a:endParaRPr sz="1650">
              <a:latin typeface="Arial"/>
              <a:ea typeface="Arial"/>
              <a:cs typeface="Arial"/>
              <a:sym typeface="Arial"/>
            </a:endParaRPr>
          </a:p>
          <a:p>
            <a:pPr indent="0" lvl="0" marL="342900" rtl="0" algn="l">
              <a:lnSpc>
                <a:spcPct val="150000"/>
              </a:lnSpc>
              <a:spcBef>
                <a:spcPts val="1000"/>
              </a:spcBef>
              <a:spcAft>
                <a:spcPts val="0"/>
              </a:spcAft>
              <a:buNone/>
            </a:pPr>
            <a:r>
              <a:rPr b="1" lang="en-US" sz="1850">
                <a:latin typeface="Arial"/>
                <a:ea typeface="Arial"/>
                <a:cs typeface="Arial"/>
                <a:sym typeface="Arial"/>
              </a:rPr>
              <a:t>Working of Gradient Boosting :</a:t>
            </a:r>
            <a:endParaRPr b="1" sz="1850">
              <a:latin typeface="Arial"/>
              <a:ea typeface="Arial"/>
              <a:cs typeface="Arial"/>
              <a:sym typeface="Arial"/>
            </a:endParaRPr>
          </a:p>
          <a:p>
            <a:pPr indent="-341947" lvl="0" marL="342900" rtl="0" algn="l">
              <a:lnSpc>
                <a:spcPct val="150000"/>
              </a:lnSpc>
              <a:spcBef>
                <a:spcPts val="1000"/>
              </a:spcBef>
              <a:spcAft>
                <a:spcPts val="0"/>
              </a:spcAft>
              <a:buClr>
                <a:schemeClr val="dk1"/>
              </a:buClr>
              <a:buSzPts val="1650"/>
              <a:buFont typeface="Arial"/>
              <a:buChar char="❑"/>
            </a:pPr>
            <a:r>
              <a:rPr b="1" lang="en-US" sz="1650">
                <a:latin typeface="Arial"/>
                <a:ea typeface="Arial"/>
                <a:cs typeface="Arial"/>
                <a:sym typeface="Arial"/>
              </a:rPr>
              <a:t>Sequential Tree Building with Error Correction - </a:t>
            </a:r>
            <a:r>
              <a:rPr lang="en-US" sz="1650">
                <a:latin typeface="Arial"/>
                <a:ea typeface="Arial"/>
                <a:cs typeface="Arial"/>
                <a:sym typeface="Arial"/>
              </a:rPr>
              <a:t>It starts with a simple initial model, each subsequent weak learner (typically shallow decision trees) is trained to correct the residual errors (actual value – current prediction) of all previous trees. Unlike Random Forest (parallel training), trees are built one after another, with each step optimizing the ensemble’s overall accuracy.</a:t>
            </a:r>
            <a:endParaRPr sz="1650">
              <a:latin typeface="Arial"/>
              <a:ea typeface="Arial"/>
              <a:cs typeface="Arial"/>
              <a:sym typeface="Arial"/>
            </a:endParaRPr>
          </a:p>
          <a:p>
            <a:pPr indent="-333375" lvl="0" marL="342900" rtl="0" algn="l">
              <a:lnSpc>
                <a:spcPct val="150000"/>
              </a:lnSpc>
              <a:spcBef>
                <a:spcPts val="0"/>
              </a:spcBef>
              <a:spcAft>
                <a:spcPts val="0"/>
              </a:spcAft>
              <a:buSzPts val="1650"/>
              <a:buFont typeface="Arial"/>
              <a:buChar char="❑"/>
            </a:pPr>
            <a:r>
              <a:rPr b="1" lang="en-US" sz="1600">
                <a:solidFill>
                  <a:srgbClr val="404040"/>
                </a:solidFill>
                <a:latin typeface="Arial"/>
                <a:ea typeface="Arial"/>
                <a:cs typeface="Arial"/>
                <a:sym typeface="Arial"/>
              </a:rPr>
              <a:t>Residual-Focused Learning &amp; Shrinkage - </a:t>
            </a:r>
            <a:r>
              <a:rPr lang="en-US" sz="1600">
                <a:solidFill>
                  <a:srgbClr val="404040"/>
                </a:solidFill>
                <a:latin typeface="Arial"/>
                <a:ea typeface="Arial"/>
                <a:cs typeface="Arial"/>
                <a:sym typeface="Arial"/>
              </a:rPr>
              <a:t>After each iteration, the algorithm calculates gradients (derivatives of the loss function) to identify patterns in errors. New trees are trained exclusively on these errors, progressively reducing the ensemble’s residual loss. Predictions are scaled by a learning rate η.</a:t>
            </a:r>
            <a:endParaRPr sz="1650">
              <a:latin typeface="Arial"/>
              <a:ea typeface="Arial"/>
              <a:cs typeface="Arial"/>
              <a:sym typeface="Arial"/>
            </a:endParaRPr>
          </a:p>
        </p:txBody>
      </p:sp>
      <p:sp>
        <p:nvSpPr>
          <p:cNvPr id="262" name="Google Shape;262;p2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0"/>
          <p:cNvSpPr txBox="1"/>
          <p:nvPr>
            <p:ph type="title"/>
          </p:nvPr>
        </p:nvSpPr>
        <p:spPr>
          <a:xfrm>
            <a:off x="2153800" y="590829"/>
            <a:ext cx="8911800" cy="759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595959"/>
                </a:solidFill>
                <a:latin typeface="Arial"/>
                <a:ea typeface="Arial"/>
                <a:cs typeface="Arial"/>
                <a:sym typeface="Arial"/>
              </a:rPr>
              <a:t>Gradient Boosting</a:t>
            </a:r>
            <a:endParaRPr>
              <a:solidFill>
                <a:srgbClr val="595959"/>
              </a:solidFill>
              <a:latin typeface="Arial"/>
              <a:ea typeface="Arial"/>
              <a:cs typeface="Arial"/>
              <a:sym typeface="Arial"/>
            </a:endParaRPr>
          </a:p>
        </p:txBody>
      </p:sp>
      <p:sp>
        <p:nvSpPr>
          <p:cNvPr id="269" name="Google Shape;269;p30"/>
          <p:cNvSpPr txBox="1"/>
          <p:nvPr>
            <p:ph idx="1" type="body"/>
          </p:nvPr>
        </p:nvSpPr>
        <p:spPr>
          <a:xfrm>
            <a:off x="2589202" y="2133600"/>
            <a:ext cx="75051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70" name="Google Shape;270;p3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71" name="Google Shape;271;p30"/>
          <p:cNvPicPr preferRelativeResize="0"/>
          <p:nvPr/>
        </p:nvPicPr>
        <p:blipFill>
          <a:blip r:embed="rId3">
            <a:alphaModFix/>
          </a:blip>
          <a:stretch>
            <a:fillRect/>
          </a:stretch>
        </p:blipFill>
        <p:spPr>
          <a:xfrm>
            <a:off x="2153792" y="1469300"/>
            <a:ext cx="8070858" cy="4441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1"/>
          <p:cNvSpPr txBox="1"/>
          <p:nvPr>
            <p:ph type="title"/>
          </p:nvPr>
        </p:nvSpPr>
        <p:spPr>
          <a:xfrm>
            <a:off x="1371600" y="663275"/>
            <a:ext cx="9376200" cy="644100"/>
          </a:xfrm>
          <a:prstGeom prst="rect">
            <a:avLst/>
          </a:prstGeom>
        </p:spPr>
        <p:txBody>
          <a:bodyPr anchorCtr="0" anchor="t" bIns="45700" lIns="91425" spcFirstLastPara="1" rIns="91425" wrap="square" tIns="45700">
            <a:normAutofit fontScale="90000"/>
          </a:bodyPr>
          <a:lstStyle/>
          <a:p>
            <a:pPr indent="0" lvl="0" marL="342900" rtl="0" algn="l">
              <a:lnSpc>
                <a:spcPct val="194000"/>
              </a:lnSpc>
              <a:spcBef>
                <a:spcPts val="1400"/>
              </a:spcBef>
              <a:spcAft>
                <a:spcPts val="0"/>
              </a:spcAft>
              <a:buNone/>
            </a:pPr>
            <a:r>
              <a:rPr b="1" lang="en-US" sz="2233">
                <a:solidFill>
                  <a:srgbClr val="404040"/>
                </a:solidFill>
                <a:latin typeface="Arial"/>
                <a:ea typeface="Arial"/>
                <a:cs typeface="Arial"/>
                <a:sym typeface="Arial"/>
              </a:rPr>
              <a:t>Additive Prediction Aggregation -                            </a:t>
            </a:r>
            <a:endParaRPr b="1" sz="2233">
              <a:solidFill>
                <a:srgbClr val="404040"/>
              </a:solidFill>
              <a:latin typeface="Arial"/>
              <a:ea typeface="Arial"/>
              <a:cs typeface="Arial"/>
              <a:sym typeface="Arial"/>
            </a:endParaRPr>
          </a:p>
          <a:p>
            <a:pPr indent="0" lvl="0" marL="342900" rtl="0" algn="l">
              <a:lnSpc>
                <a:spcPct val="194000"/>
              </a:lnSpc>
              <a:spcBef>
                <a:spcPts val="1400"/>
              </a:spcBef>
              <a:spcAft>
                <a:spcPts val="0"/>
              </a:spcAft>
              <a:buClr>
                <a:schemeClr val="dk1"/>
              </a:buClr>
              <a:buSzPct val="54696"/>
              <a:buFont typeface="Arial"/>
              <a:buNone/>
            </a:pPr>
            <a:r>
              <a:t/>
            </a:r>
            <a:endParaRPr b="1" sz="2011">
              <a:solidFill>
                <a:srgbClr val="404040"/>
              </a:solidFill>
              <a:latin typeface="Arial"/>
              <a:ea typeface="Arial"/>
              <a:cs typeface="Arial"/>
              <a:sym typeface="Arial"/>
            </a:endParaRPr>
          </a:p>
          <a:p>
            <a:pPr indent="0" lvl="0" marL="0" rtl="0" algn="l">
              <a:spcBef>
                <a:spcPts val="1000"/>
              </a:spcBef>
              <a:spcAft>
                <a:spcPts val="0"/>
              </a:spcAft>
              <a:buNone/>
            </a:pPr>
            <a:r>
              <a:t/>
            </a:r>
            <a:endParaRPr/>
          </a:p>
        </p:txBody>
      </p:sp>
      <p:sp>
        <p:nvSpPr>
          <p:cNvPr id="278" name="Google Shape;278;p31"/>
          <p:cNvSpPr txBox="1"/>
          <p:nvPr>
            <p:ph idx="1" type="body"/>
          </p:nvPr>
        </p:nvSpPr>
        <p:spPr>
          <a:xfrm>
            <a:off x="1261700" y="2395550"/>
            <a:ext cx="10254900" cy="422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lnSpc>
                <a:spcPct val="194000"/>
              </a:lnSpc>
              <a:spcBef>
                <a:spcPts val="1000"/>
              </a:spcBef>
              <a:spcAft>
                <a:spcPts val="0"/>
              </a:spcAft>
              <a:buNone/>
            </a:pPr>
            <a:r>
              <a:rPr lang="en-US" sz="1700">
                <a:solidFill>
                  <a:srgbClr val="404040"/>
                </a:solidFill>
                <a:latin typeface="Arial"/>
                <a:ea typeface="Arial"/>
                <a:cs typeface="Arial"/>
                <a:sym typeface="Arial"/>
              </a:rPr>
              <a:t>Final prediction = </a:t>
            </a:r>
            <a:r>
              <a:rPr b="1" lang="en-US" sz="1700">
                <a:solidFill>
                  <a:srgbClr val="404040"/>
                </a:solidFill>
                <a:latin typeface="Arial"/>
                <a:ea typeface="Arial"/>
                <a:cs typeface="Arial"/>
                <a:sym typeface="Arial"/>
              </a:rPr>
              <a:t>sum of all tree predictions</a:t>
            </a:r>
            <a:r>
              <a:rPr lang="en-US" sz="1700">
                <a:solidFill>
                  <a:srgbClr val="404040"/>
                </a:solidFill>
                <a:latin typeface="Arial"/>
                <a:ea typeface="Arial"/>
                <a:cs typeface="Arial"/>
                <a:sym typeface="Arial"/>
              </a:rPr>
              <a:t>, weighted by the learning rate</a:t>
            </a:r>
            <a:endParaRPr sz="1700">
              <a:solidFill>
                <a:srgbClr val="404040"/>
              </a:solidFill>
              <a:latin typeface="Arial"/>
              <a:ea typeface="Arial"/>
              <a:cs typeface="Arial"/>
              <a:sym typeface="Arial"/>
            </a:endParaRPr>
          </a:p>
          <a:p>
            <a:pPr indent="0" lvl="0" marL="0" rtl="0" algn="l">
              <a:lnSpc>
                <a:spcPct val="194000"/>
              </a:lnSpc>
              <a:spcBef>
                <a:spcPts val="1000"/>
              </a:spcBef>
              <a:spcAft>
                <a:spcPts val="300"/>
              </a:spcAft>
              <a:buNone/>
            </a:pPr>
            <a:r>
              <a:t/>
            </a:r>
            <a:endParaRPr/>
          </a:p>
        </p:txBody>
      </p:sp>
      <p:sp>
        <p:nvSpPr>
          <p:cNvPr id="279" name="Google Shape;279;p3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0" name="Google Shape;280;p31"/>
          <p:cNvPicPr preferRelativeResize="0"/>
          <p:nvPr/>
        </p:nvPicPr>
        <p:blipFill>
          <a:blip r:embed="rId3">
            <a:alphaModFix/>
          </a:blip>
          <a:stretch>
            <a:fillRect/>
          </a:stretch>
        </p:blipFill>
        <p:spPr>
          <a:xfrm>
            <a:off x="1719075" y="1378500"/>
            <a:ext cx="6842150" cy="345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2"/>
          <p:cNvSpPr txBox="1"/>
          <p:nvPr>
            <p:ph type="title"/>
          </p:nvPr>
        </p:nvSpPr>
        <p:spPr>
          <a:xfrm>
            <a:off x="1958700" y="541154"/>
            <a:ext cx="8911800" cy="715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000">
                <a:solidFill>
                  <a:srgbClr val="595959"/>
                </a:solidFill>
              </a:rPr>
              <a:t>Example: </a:t>
            </a:r>
            <a:endParaRPr sz="3000">
              <a:solidFill>
                <a:srgbClr val="595959"/>
              </a:solidFill>
            </a:endParaRPr>
          </a:p>
        </p:txBody>
      </p:sp>
      <p:sp>
        <p:nvSpPr>
          <p:cNvPr id="287" name="Google Shape;287;p32"/>
          <p:cNvSpPr txBox="1"/>
          <p:nvPr>
            <p:ph idx="1" type="body"/>
          </p:nvPr>
        </p:nvSpPr>
        <p:spPr>
          <a:xfrm>
            <a:off x="2589204" y="2485125"/>
            <a:ext cx="6142200" cy="3426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88" name="Google Shape;288;p32"/>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89" name="Google Shape;289;p32" title="WhatsApp Image 2025-05-14 at 15.39.26_8144a3b8.jpg"/>
          <p:cNvPicPr preferRelativeResize="0"/>
          <p:nvPr/>
        </p:nvPicPr>
        <p:blipFill>
          <a:blip r:embed="rId3">
            <a:alphaModFix/>
          </a:blip>
          <a:stretch>
            <a:fillRect/>
          </a:stretch>
        </p:blipFill>
        <p:spPr>
          <a:xfrm>
            <a:off x="2030150" y="1316175"/>
            <a:ext cx="7845350" cy="4897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3"/>
          <p:cNvSpPr txBox="1"/>
          <p:nvPr>
            <p:ph type="title"/>
          </p:nvPr>
        </p:nvSpPr>
        <p:spPr>
          <a:xfrm>
            <a:off x="1940475" y="648730"/>
            <a:ext cx="8911800" cy="643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000">
                <a:solidFill>
                  <a:srgbClr val="595959"/>
                </a:solidFill>
                <a:latin typeface="Arial"/>
                <a:ea typeface="Arial"/>
                <a:cs typeface="Arial"/>
                <a:sym typeface="Arial"/>
              </a:rPr>
              <a:t>PseudoCode</a:t>
            </a:r>
            <a:endParaRPr sz="3000">
              <a:solidFill>
                <a:srgbClr val="595959"/>
              </a:solidFill>
              <a:latin typeface="Arial"/>
              <a:ea typeface="Arial"/>
              <a:cs typeface="Arial"/>
              <a:sym typeface="Arial"/>
            </a:endParaRPr>
          </a:p>
        </p:txBody>
      </p:sp>
      <p:sp>
        <p:nvSpPr>
          <p:cNvPr id="296" name="Google Shape;296;p33"/>
          <p:cNvSpPr txBox="1"/>
          <p:nvPr>
            <p:ph idx="1" type="body"/>
          </p:nvPr>
        </p:nvSpPr>
        <p:spPr>
          <a:xfrm>
            <a:off x="2038228" y="1586175"/>
            <a:ext cx="6403200" cy="3397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97" name="Google Shape;297;p33"/>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98" name="Google Shape;298;p33"/>
          <p:cNvPicPr preferRelativeResize="0"/>
          <p:nvPr/>
        </p:nvPicPr>
        <p:blipFill>
          <a:blip r:embed="rId3">
            <a:alphaModFix/>
          </a:blip>
          <a:stretch>
            <a:fillRect/>
          </a:stretch>
        </p:blipFill>
        <p:spPr>
          <a:xfrm>
            <a:off x="2038225" y="1366050"/>
            <a:ext cx="8107400" cy="471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4"/>
          <p:cNvSpPr txBox="1"/>
          <p:nvPr>
            <p:ph type="title"/>
          </p:nvPr>
        </p:nvSpPr>
        <p:spPr>
          <a:xfrm>
            <a:off x="1887750" y="624100"/>
            <a:ext cx="9617100" cy="6285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2800">
                <a:solidFill>
                  <a:srgbClr val="3F3F3F"/>
                </a:solidFill>
                <a:latin typeface="Arial"/>
                <a:ea typeface="Arial"/>
                <a:cs typeface="Arial"/>
                <a:sym typeface="Arial"/>
              </a:rPr>
              <a:t>Real World Applications:</a:t>
            </a:r>
            <a:endParaRPr/>
          </a:p>
        </p:txBody>
      </p:sp>
      <p:sp>
        <p:nvSpPr>
          <p:cNvPr id="305" name="Google Shape;305;p34"/>
          <p:cNvSpPr txBox="1"/>
          <p:nvPr>
            <p:ph idx="1" type="body"/>
          </p:nvPr>
        </p:nvSpPr>
        <p:spPr>
          <a:xfrm>
            <a:off x="1626775" y="1499200"/>
            <a:ext cx="9877800" cy="4900500"/>
          </a:xfrm>
          <a:prstGeom prst="rect">
            <a:avLst/>
          </a:prstGeom>
        </p:spPr>
        <p:txBody>
          <a:bodyPr anchorCtr="0" anchor="t" bIns="45700" lIns="91425" spcFirstLastPara="1" rIns="91425" wrap="square" tIns="45700">
            <a:normAutofit/>
          </a:bodyPr>
          <a:lstStyle/>
          <a:p>
            <a:pPr indent="-341947" lvl="0" marL="342900" rtl="0" algn="l">
              <a:lnSpc>
                <a:spcPct val="150000"/>
              </a:lnSpc>
              <a:spcBef>
                <a:spcPts val="1000"/>
              </a:spcBef>
              <a:spcAft>
                <a:spcPts val="0"/>
              </a:spcAft>
              <a:buSzPts val="1650"/>
              <a:buFont typeface="Arial"/>
              <a:buChar char="❑"/>
            </a:pPr>
            <a:r>
              <a:rPr b="1" lang="en-US" sz="1650">
                <a:solidFill>
                  <a:schemeClr val="dk1"/>
                </a:solidFill>
                <a:latin typeface="Arial"/>
                <a:ea typeface="Arial"/>
                <a:cs typeface="Arial"/>
                <a:sym typeface="Arial"/>
              </a:rPr>
              <a:t>Finance: </a:t>
            </a:r>
            <a:r>
              <a:rPr lang="en-US" sz="1650">
                <a:solidFill>
                  <a:schemeClr val="dk1"/>
                </a:solidFill>
                <a:latin typeface="Arial"/>
                <a:ea typeface="Arial"/>
                <a:cs typeface="Arial"/>
                <a:sym typeface="Arial"/>
              </a:rPr>
              <a:t>Gradient Boosting is widely used for credit scoring, fraud detection, and stock price forecasting. It models complex, nonlinear relationships in high-dimensional financial data. Its predictive accuracy helps banks and trading systems make informed decisions. </a:t>
            </a:r>
            <a:endParaRPr sz="1650">
              <a:solidFill>
                <a:schemeClr val="dk1"/>
              </a:solidFill>
              <a:latin typeface="Arial"/>
              <a:ea typeface="Arial"/>
              <a:cs typeface="Arial"/>
              <a:sym typeface="Arial"/>
            </a:endParaRPr>
          </a:p>
          <a:p>
            <a:pPr indent="-341947" lvl="0" marL="342900" rtl="0" algn="l">
              <a:lnSpc>
                <a:spcPct val="150000"/>
              </a:lnSpc>
              <a:spcBef>
                <a:spcPts val="1000"/>
              </a:spcBef>
              <a:spcAft>
                <a:spcPts val="0"/>
              </a:spcAft>
              <a:buClr>
                <a:schemeClr val="dk1"/>
              </a:buClr>
              <a:buSzPts val="1650"/>
              <a:buFont typeface="Arial"/>
              <a:buChar char="❑"/>
            </a:pPr>
            <a:r>
              <a:rPr b="1" lang="en-US" sz="1650">
                <a:solidFill>
                  <a:schemeClr val="dk1"/>
                </a:solidFill>
                <a:latin typeface="Arial"/>
                <a:ea typeface="Arial"/>
                <a:cs typeface="Arial"/>
                <a:sym typeface="Arial"/>
              </a:rPr>
              <a:t>Healthcare: </a:t>
            </a:r>
            <a:r>
              <a:rPr lang="en-US" sz="1650">
                <a:solidFill>
                  <a:schemeClr val="dk1"/>
                </a:solidFill>
                <a:latin typeface="Arial"/>
                <a:ea typeface="Arial"/>
                <a:cs typeface="Arial"/>
                <a:sym typeface="Arial"/>
              </a:rPr>
              <a:t>Used for predicting disease outcomes, patient risk scoring, and drug response modeling. It handles structured medical data like lab results and patient demographics. Gradient Boosting improves early diagnosis and personalized treatment strategies.</a:t>
            </a:r>
            <a:endParaRPr sz="1650">
              <a:solidFill>
                <a:schemeClr val="dk1"/>
              </a:solidFill>
              <a:latin typeface="Arial"/>
              <a:ea typeface="Arial"/>
              <a:cs typeface="Arial"/>
              <a:sym typeface="Arial"/>
            </a:endParaRPr>
          </a:p>
          <a:p>
            <a:pPr indent="-341947" lvl="0" marL="342900" rtl="0" algn="l">
              <a:lnSpc>
                <a:spcPct val="150000"/>
              </a:lnSpc>
              <a:spcBef>
                <a:spcPts val="1000"/>
              </a:spcBef>
              <a:spcAft>
                <a:spcPts val="0"/>
              </a:spcAft>
              <a:buClr>
                <a:schemeClr val="dk1"/>
              </a:buClr>
              <a:buSzPts val="1650"/>
              <a:buFont typeface="Arial"/>
              <a:buChar char="❑"/>
            </a:pPr>
            <a:r>
              <a:rPr b="1" lang="en-US" sz="1650">
                <a:solidFill>
                  <a:schemeClr val="dk1"/>
                </a:solidFill>
                <a:latin typeface="Arial"/>
                <a:ea typeface="Arial"/>
                <a:cs typeface="Arial"/>
                <a:sym typeface="Arial"/>
              </a:rPr>
              <a:t>Marketing &amp; E-Commerce: </a:t>
            </a:r>
            <a:r>
              <a:rPr lang="en-US" sz="1650">
                <a:solidFill>
                  <a:schemeClr val="dk1"/>
                </a:solidFill>
                <a:latin typeface="Arial"/>
                <a:ea typeface="Arial"/>
                <a:cs typeface="Arial"/>
                <a:sym typeface="Arial"/>
              </a:rPr>
              <a:t>Applied in customer churn prediction, segmentation, and recommendation systems. It learns user behavior patterns from transaction and browsing data. This helps businesses target customers more effectively and boost retention.</a:t>
            </a:r>
            <a:endParaRPr sz="1650">
              <a:solidFill>
                <a:schemeClr val="dk1"/>
              </a:solidFill>
              <a:latin typeface="Arial"/>
              <a:ea typeface="Arial"/>
              <a:cs typeface="Arial"/>
              <a:sym typeface="Arial"/>
            </a:endParaRPr>
          </a:p>
        </p:txBody>
      </p:sp>
      <p:sp>
        <p:nvSpPr>
          <p:cNvPr id="306" name="Google Shape;306;p34"/>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1851475" y="653904"/>
            <a:ext cx="8911800" cy="730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Models Stacked - Stacking </a:t>
            </a:r>
            <a:endParaRPr>
              <a:latin typeface="Arial"/>
              <a:ea typeface="Arial"/>
              <a:cs typeface="Arial"/>
              <a:sym typeface="Arial"/>
            </a:endParaRPr>
          </a:p>
        </p:txBody>
      </p:sp>
      <p:sp>
        <p:nvSpPr>
          <p:cNvPr id="313" name="Google Shape;313;p35"/>
          <p:cNvSpPr txBox="1"/>
          <p:nvPr>
            <p:ph idx="1" type="body"/>
          </p:nvPr>
        </p:nvSpPr>
        <p:spPr>
          <a:xfrm>
            <a:off x="1467300" y="1499200"/>
            <a:ext cx="10037400" cy="4813800"/>
          </a:xfrm>
          <a:prstGeom prst="rect">
            <a:avLst/>
          </a:prstGeom>
        </p:spPr>
        <p:txBody>
          <a:bodyPr anchorCtr="0" anchor="t" bIns="45700" lIns="91425" spcFirstLastPara="1" rIns="91425" wrap="square" tIns="45700">
            <a:normAutofit fontScale="92500" lnSpcReduction="10000"/>
          </a:bodyPr>
          <a:lstStyle/>
          <a:p>
            <a:pPr indent="-334089" lvl="0" marL="342900" rtl="0" algn="l">
              <a:lnSpc>
                <a:spcPct val="150000"/>
              </a:lnSpc>
              <a:spcBef>
                <a:spcPts val="1000"/>
              </a:spcBef>
              <a:spcAft>
                <a:spcPts val="0"/>
              </a:spcAft>
              <a:buClr>
                <a:schemeClr val="dk1"/>
              </a:buClr>
              <a:buSzPct val="91666"/>
              <a:buFont typeface="Arial"/>
              <a:buChar char="❑"/>
            </a:pPr>
            <a:r>
              <a:rPr lang="en-US">
                <a:latin typeface="Arial"/>
                <a:ea typeface="Arial"/>
                <a:cs typeface="Arial"/>
                <a:sym typeface="Arial"/>
              </a:rPr>
              <a:t>A stacked ensemble model combines predictions from multiple base models using a meta-model, aiming to create a more accurate and robust prediction. This technique leverages the strengths of different models to improve overall performance. It is also known as stacked ensembles or stacked generalization.</a:t>
            </a:r>
            <a:endParaRPr>
              <a:latin typeface="Arial"/>
              <a:ea typeface="Arial"/>
              <a:cs typeface="Arial"/>
              <a:sym typeface="Arial"/>
            </a:endParaRPr>
          </a:p>
          <a:p>
            <a:pPr indent="0" lvl="0" marL="342900" rtl="0" algn="l">
              <a:lnSpc>
                <a:spcPct val="150000"/>
              </a:lnSpc>
              <a:spcBef>
                <a:spcPts val="1000"/>
              </a:spcBef>
              <a:spcAft>
                <a:spcPts val="0"/>
              </a:spcAft>
              <a:buNone/>
            </a:pPr>
            <a:r>
              <a:rPr b="1" lang="en-US" sz="2016">
                <a:latin typeface="Arial"/>
                <a:ea typeface="Arial"/>
                <a:cs typeface="Arial"/>
                <a:sym typeface="Arial"/>
              </a:rPr>
              <a:t>Working of Stacking :</a:t>
            </a:r>
            <a:endParaRPr b="1" sz="2016">
              <a:latin typeface="Arial"/>
              <a:ea typeface="Arial"/>
              <a:cs typeface="Arial"/>
              <a:sym typeface="Arial"/>
            </a:endParaRPr>
          </a:p>
          <a:p>
            <a:pPr indent="-334089" lvl="0" marL="342900" rtl="0" algn="l">
              <a:lnSpc>
                <a:spcPct val="150000"/>
              </a:lnSpc>
              <a:spcBef>
                <a:spcPts val="1000"/>
              </a:spcBef>
              <a:spcAft>
                <a:spcPts val="0"/>
              </a:spcAft>
              <a:buClr>
                <a:schemeClr val="dk1"/>
              </a:buClr>
              <a:buSzPct val="91666"/>
              <a:buFont typeface="Arial"/>
              <a:buChar char="❑"/>
            </a:pPr>
            <a:r>
              <a:rPr lang="en-US">
                <a:latin typeface="Arial"/>
                <a:ea typeface="Arial"/>
                <a:cs typeface="Arial"/>
                <a:sym typeface="Arial"/>
              </a:rPr>
              <a:t>Identify relevant features, clean the dataset, and split it into training and validation sets. Choose diverse base models to ensure varied error patterns and complementary strengths.</a:t>
            </a:r>
            <a:endParaRPr>
              <a:latin typeface="Arial"/>
              <a:ea typeface="Arial"/>
              <a:cs typeface="Arial"/>
              <a:sym typeface="Arial"/>
            </a:endParaRPr>
          </a:p>
          <a:p>
            <a:pPr indent="-342900" lvl="0" marL="342900" rtl="0" algn="l">
              <a:lnSpc>
                <a:spcPct val="150000"/>
              </a:lnSpc>
              <a:spcBef>
                <a:spcPts val="1000"/>
              </a:spcBef>
              <a:spcAft>
                <a:spcPts val="0"/>
              </a:spcAft>
              <a:buSzPct val="100000"/>
              <a:buFont typeface="Arial"/>
              <a:buChar char="❑"/>
            </a:pPr>
            <a:r>
              <a:rPr lang="en-US">
                <a:latin typeface="Arial"/>
                <a:ea typeface="Arial"/>
                <a:cs typeface="Arial"/>
                <a:sym typeface="Arial"/>
              </a:rPr>
              <a:t>Train each base model using a unique algorithm or configuration on the training set. Base models predict the validation set. Their outputs become input features for the meta-model.</a:t>
            </a:r>
            <a:endParaRPr>
              <a:latin typeface="Arial"/>
              <a:ea typeface="Arial"/>
              <a:cs typeface="Arial"/>
              <a:sym typeface="Arial"/>
            </a:endParaRPr>
          </a:p>
          <a:p>
            <a:pPr indent="-342900" lvl="0" marL="342900" rtl="0" algn="l">
              <a:lnSpc>
                <a:spcPct val="150000"/>
              </a:lnSpc>
              <a:spcBef>
                <a:spcPts val="1000"/>
              </a:spcBef>
              <a:spcAft>
                <a:spcPts val="0"/>
              </a:spcAft>
              <a:buSzPct val="100000"/>
              <a:buFont typeface="Arial"/>
              <a:buChar char="❑"/>
            </a:pPr>
            <a:r>
              <a:rPr lang="en-US">
                <a:latin typeface="Arial"/>
                <a:ea typeface="Arial"/>
                <a:cs typeface="Arial"/>
                <a:sym typeface="Arial"/>
              </a:rPr>
              <a:t>A final learner (e.g., linear regression or neural network) is trained using base model predictions. Meta-model combines base model predictions on test data to generate final predictions. Evaluate stacking performance using metrics like accuracy, precision, recall, and F1 score.</a:t>
            </a:r>
            <a:endParaRPr>
              <a:latin typeface="Arial"/>
              <a:ea typeface="Arial"/>
              <a:cs typeface="Arial"/>
              <a:sym typeface="Arial"/>
            </a:endParaRPr>
          </a:p>
        </p:txBody>
      </p:sp>
      <p:sp>
        <p:nvSpPr>
          <p:cNvPr id="314" name="Google Shape;314;p3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6"/>
          <p:cNvSpPr txBox="1"/>
          <p:nvPr>
            <p:ph type="title"/>
          </p:nvPr>
        </p:nvSpPr>
        <p:spPr>
          <a:xfrm>
            <a:off x="2143475" y="619780"/>
            <a:ext cx="8911800" cy="70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595959"/>
                </a:solidFill>
                <a:latin typeface="Arial"/>
                <a:ea typeface="Arial"/>
                <a:cs typeface="Arial"/>
                <a:sym typeface="Arial"/>
              </a:rPr>
              <a:t>Stacking</a:t>
            </a:r>
            <a:endParaRPr>
              <a:solidFill>
                <a:srgbClr val="595959"/>
              </a:solidFill>
              <a:latin typeface="Arial"/>
              <a:ea typeface="Arial"/>
              <a:cs typeface="Arial"/>
              <a:sym typeface="Arial"/>
            </a:endParaRPr>
          </a:p>
        </p:txBody>
      </p:sp>
      <p:sp>
        <p:nvSpPr>
          <p:cNvPr id="321" name="Google Shape;321;p36"/>
          <p:cNvSpPr txBox="1"/>
          <p:nvPr>
            <p:ph idx="1" type="body"/>
          </p:nvPr>
        </p:nvSpPr>
        <p:spPr>
          <a:xfrm>
            <a:off x="2206750" y="1615175"/>
            <a:ext cx="8583300" cy="39003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22" name="Google Shape;322;p36"/>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23" name="Google Shape;323;p36" title="img3.png"/>
          <p:cNvPicPr preferRelativeResize="0"/>
          <p:nvPr/>
        </p:nvPicPr>
        <p:blipFill>
          <a:blip r:embed="rId3">
            <a:alphaModFix/>
          </a:blip>
          <a:stretch>
            <a:fillRect/>
          </a:stretch>
        </p:blipFill>
        <p:spPr>
          <a:xfrm>
            <a:off x="1666000" y="1528200"/>
            <a:ext cx="9664201" cy="436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2366225" y="624100"/>
            <a:ext cx="9138600" cy="672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Outlines</a:t>
            </a:r>
            <a:endParaRPr/>
          </a:p>
        </p:txBody>
      </p:sp>
      <p:sp>
        <p:nvSpPr>
          <p:cNvPr id="181" name="Google Shape;181;p19"/>
          <p:cNvSpPr txBox="1"/>
          <p:nvPr>
            <p:ph idx="1" type="body"/>
          </p:nvPr>
        </p:nvSpPr>
        <p:spPr>
          <a:xfrm>
            <a:off x="2589212" y="2133600"/>
            <a:ext cx="8915400" cy="435569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1500"/>
              <a:buFont typeface="Arial"/>
              <a:buChar char="❑"/>
            </a:pPr>
            <a:r>
              <a:rPr lang="en-US" sz="2000">
                <a:solidFill>
                  <a:schemeClr val="dk1"/>
                </a:solidFill>
                <a:latin typeface="Arial"/>
                <a:ea typeface="Arial"/>
                <a:cs typeface="Arial"/>
                <a:sym typeface="Arial"/>
              </a:rPr>
              <a:t>Introduction</a:t>
            </a:r>
            <a:endParaRPr>
              <a:latin typeface="Arial"/>
              <a:ea typeface="Arial"/>
              <a:cs typeface="Arial"/>
              <a:sym typeface="Arial"/>
            </a:endParaRPr>
          </a:p>
          <a:p>
            <a:pPr indent="-342900" lvl="0" marL="342900" rtl="0" algn="l">
              <a:lnSpc>
                <a:spcPct val="150000"/>
              </a:lnSpc>
              <a:spcBef>
                <a:spcPts val="700"/>
              </a:spcBef>
              <a:spcAft>
                <a:spcPts val="0"/>
              </a:spcAft>
              <a:buClr>
                <a:schemeClr val="dk1"/>
              </a:buClr>
              <a:buSzPts val="1500"/>
              <a:buFont typeface="Arial"/>
              <a:buChar char="❑"/>
            </a:pPr>
            <a:r>
              <a:rPr lang="en-US" sz="2000">
                <a:solidFill>
                  <a:schemeClr val="dk1"/>
                </a:solidFill>
                <a:latin typeface="Arial"/>
                <a:ea typeface="Arial"/>
                <a:cs typeface="Arial"/>
                <a:sym typeface="Arial"/>
              </a:rPr>
              <a:t>Objectives</a:t>
            </a:r>
            <a:endParaRPr>
              <a:latin typeface="Arial"/>
              <a:ea typeface="Arial"/>
              <a:cs typeface="Arial"/>
              <a:sym typeface="Arial"/>
            </a:endParaRPr>
          </a:p>
          <a:p>
            <a:pPr indent="-342900" lvl="0" marL="342900" rtl="0" algn="l">
              <a:lnSpc>
                <a:spcPct val="150000"/>
              </a:lnSpc>
              <a:spcBef>
                <a:spcPts val="700"/>
              </a:spcBef>
              <a:spcAft>
                <a:spcPts val="0"/>
              </a:spcAft>
              <a:buClr>
                <a:schemeClr val="dk1"/>
              </a:buClr>
              <a:buSzPts val="1500"/>
              <a:buFont typeface="Arial"/>
              <a:buChar char="❑"/>
            </a:pPr>
            <a:r>
              <a:rPr lang="en-US" sz="2000">
                <a:solidFill>
                  <a:schemeClr val="dk1"/>
                </a:solidFill>
                <a:latin typeface="Arial"/>
                <a:ea typeface="Arial"/>
                <a:cs typeface="Arial"/>
                <a:sym typeface="Arial"/>
              </a:rPr>
              <a:t>Machine Learning Approaches</a:t>
            </a:r>
            <a:endParaRPr>
              <a:latin typeface="Arial"/>
              <a:ea typeface="Arial"/>
              <a:cs typeface="Arial"/>
              <a:sym typeface="Arial"/>
            </a:endParaRPr>
          </a:p>
          <a:p>
            <a:pPr indent="-342900" lvl="0" marL="342900" rtl="0" algn="l">
              <a:lnSpc>
                <a:spcPct val="150000"/>
              </a:lnSpc>
              <a:spcBef>
                <a:spcPts val="700"/>
              </a:spcBef>
              <a:spcAft>
                <a:spcPts val="0"/>
              </a:spcAft>
              <a:buClr>
                <a:schemeClr val="dk1"/>
              </a:buClr>
              <a:buSzPts val="1500"/>
              <a:buFont typeface="Arial"/>
              <a:buChar char="❑"/>
            </a:pPr>
            <a:r>
              <a:rPr lang="en-US" sz="2000">
                <a:solidFill>
                  <a:schemeClr val="dk1"/>
                </a:solidFill>
                <a:latin typeface="Arial"/>
                <a:ea typeface="Arial"/>
                <a:cs typeface="Arial"/>
                <a:sym typeface="Arial"/>
              </a:rPr>
              <a:t>Implementation</a:t>
            </a:r>
            <a:endParaRPr sz="2000">
              <a:solidFill>
                <a:schemeClr val="dk1"/>
              </a:solidFill>
              <a:latin typeface="Arial"/>
              <a:ea typeface="Arial"/>
              <a:cs typeface="Arial"/>
              <a:sym typeface="Arial"/>
            </a:endParaRPr>
          </a:p>
          <a:p>
            <a:pPr indent="-342900" lvl="0" marL="342900" rtl="0" algn="l">
              <a:lnSpc>
                <a:spcPct val="150000"/>
              </a:lnSpc>
              <a:spcBef>
                <a:spcPts val="700"/>
              </a:spcBef>
              <a:spcAft>
                <a:spcPts val="0"/>
              </a:spcAft>
              <a:buClr>
                <a:schemeClr val="dk1"/>
              </a:buClr>
              <a:buSzPts val="1500"/>
              <a:buFont typeface="Arial"/>
              <a:buChar char="❑"/>
            </a:pPr>
            <a:r>
              <a:rPr lang="en-US" sz="2000">
                <a:solidFill>
                  <a:schemeClr val="dk1"/>
                </a:solidFill>
                <a:latin typeface="Arial"/>
                <a:ea typeface="Arial"/>
                <a:cs typeface="Arial"/>
                <a:sym typeface="Arial"/>
              </a:rPr>
              <a:t>Results </a:t>
            </a:r>
            <a:endParaRPr>
              <a:latin typeface="Arial"/>
              <a:ea typeface="Arial"/>
              <a:cs typeface="Arial"/>
              <a:sym typeface="Arial"/>
            </a:endParaRPr>
          </a:p>
          <a:p>
            <a:pPr indent="-342900" lvl="0" marL="342900" rtl="0" algn="l">
              <a:lnSpc>
                <a:spcPct val="150000"/>
              </a:lnSpc>
              <a:spcBef>
                <a:spcPts val="700"/>
              </a:spcBef>
              <a:spcAft>
                <a:spcPts val="0"/>
              </a:spcAft>
              <a:buClr>
                <a:schemeClr val="dk1"/>
              </a:buClr>
              <a:buSzPts val="1500"/>
              <a:buFont typeface="Arial"/>
              <a:buChar char="❑"/>
            </a:pPr>
            <a:r>
              <a:rPr lang="en-US" sz="2000">
                <a:solidFill>
                  <a:schemeClr val="dk1"/>
                </a:solidFill>
                <a:latin typeface="Arial"/>
                <a:ea typeface="Arial"/>
                <a:cs typeface="Arial"/>
                <a:sym typeface="Arial"/>
              </a:rPr>
              <a:t>Conclusion and Future Scope</a:t>
            </a:r>
            <a:endParaRPr>
              <a:latin typeface="Arial"/>
              <a:ea typeface="Arial"/>
              <a:cs typeface="Arial"/>
              <a:sym typeface="Arial"/>
            </a:endParaRPr>
          </a:p>
        </p:txBody>
      </p:sp>
      <p:sp>
        <p:nvSpPr>
          <p:cNvPr id="182" name="Google Shape;182;p19"/>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7"/>
          <p:cNvSpPr txBox="1"/>
          <p:nvPr>
            <p:ph type="title"/>
          </p:nvPr>
        </p:nvSpPr>
        <p:spPr>
          <a:xfrm>
            <a:off x="2157950" y="648730"/>
            <a:ext cx="8911800" cy="643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595959"/>
                </a:solidFill>
                <a:latin typeface="Arial"/>
                <a:ea typeface="Arial"/>
                <a:cs typeface="Arial"/>
                <a:sym typeface="Arial"/>
              </a:rPr>
              <a:t>PseudoCode</a:t>
            </a:r>
            <a:endParaRPr/>
          </a:p>
        </p:txBody>
      </p:sp>
      <p:sp>
        <p:nvSpPr>
          <p:cNvPr id="330" name="Google Shape;330;p37"/>
          <p:cNvSpPr txBox="1"/>
          <p:nvPr>
            <p:ph idx="1" type="body"/>
          </p:nvPr>
        </p:nvSpPr>
        <p:spPr>
          <a:xfrm>
            <a:off x="2321850" y="2195150"/>
            <a:ext cx="6119400" cy="2961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31" name="Google Shape;331;p37"/>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32" name="Google Shape;332;p37"/>
          <p:cNvPicPr preferRelativeResize="0"/>
          <p:nvPr/>
        </p:nvPicPr>
        <p:blipFill>
          <a:blip r:embed="rId3">
            <a:alphaModFix/>
          </a:blip>
          <a:stretch>
            <a:fillRect/>
          </a:stretch>
        </p:blipFill>
        <p:spPr>
          <a:xfrm>
            <a:off x="2321850" y="1291925"/>
            <a:ext cx="6931376" cy="5020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8"/>
          <p:cNvSpPr txBox="1"/>
          <p:nvPr>
            <p:ph type="title"/>
          </p:nvPr>
        </p:nvSpPr>
        <p:spPr>
          <a:xfrm>
            <a:off x="2157950" y="612579"/>
            <a:ext cx="8911800" cy="715500"/>
          </a:xfrm>
          <a:prstGeom prst="rect">
            <a:avLst/>
          </a:prstGeom>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32781"/>
              <a:buFont typeface="Arial"/>
              <a:buNone/>
            </a:pPr>
            <a:r>
              <a:rPr lang="en-US" sz="3355">
                <a:solidFill>
                  <a:srgbClr val="3F3F3F"/>
                </a:solidFill>
                <a:latin typeface="Arial"/>
                <a:ea typeface="Arial"/>
                <a:cs typeface="Arial"/>
                <a:sym typeface="Arial"/>
              </a:rPr>
              <a:t>Real World Applications:</a:t>
            </a:r>
            <a:endParaRPr sz="4155"/>
          </a:p>
          <a:p>
            <a:pPr indent="0" lvl="0" marL="0" rtl="0" algn="l">
              <a:spcBef>
                <a:spcPts val="0"/>
              </a:spcBef>
              <a:spcAft>
                <a:spcPts val="0"/>
              </a:spcAft>
              <a:buNone/>
            </a:pPr>
            <a:r>
              <a:t/>
            </a:r>
            <a:endParaRPr/>
          </a:p>
        </p:txBody>
      </p:sp>
      <p:sp>
        <p:nvSpPr>
          <p:cNvPr id="339" name="Google Shape;339;p38"/>
          <p:cNvSpPr txBox="1"/>
          <p:nvPr>
            <p:ph idx="1" type="body"/>
          </p:nvPr>
        </p:nvSpPr>
        <p:spPr>
          <a:xfrm>
            <a:off x="1878750" y="1397700"/>
            <a:ext cx="9491400" cy="4335300"/>
          </a:xfrm>
          <a:prstGeom prst="rect">
            <a:avLst/>
          </a:prstGeom>
        </p:spPr>
        <p:txBody>
          <a:bodyPr anchorCtr="0" anchor="t" bIns="45700" lIns="91425" spcFirstLastPara="1" rIns="91425" wrap="square" tIns="45700">
            <a:noAutofit/>
          </a:bodyPr>
          <a:lstStyle/>
          <a:p>
            <a:pPr indent="-333375" lvl="0" marL="342900" rtl="0" algn="l">
              <a:lnSpc>
                <a:spcPct val="150000"/>
              </a:lnSpc>
              <a:spcBef>
                <a:spcPts val="1200"/>
              </a:spcBef>
              <a:spcAft>
                <a:spcPts val="0"/>
              </a:spcAft>
              <a:buSzPts val="1650"/>
              <a:buFont typeface="Arial"/>
              <a:buChar char="❑"/>
            </a:pPr>
            <a:r>
              <a:rPr b="1" lang="en-US" sz="1650">
                <a:solidFill>
                  <a:schemeClr val="dk1"/>
                </a:solidFill>
                <a:latin typeface="Arial"/>
                <a:ea typeface="Arial"/>
                <a:cs typeface="Arial"/>
                <a:sym typeface="Arial"/>
              </a:rPr>
              <a:t>Stock Market Prediction : </a:t>
            </a:r>
            <a:r>
              <a:rPr lang="en-US" sz="1650">
                <a:solidFill>
                  <a:schemeClr val="dk1"/>
                </a:solidFill>
                <a:latin typeface="Arial"/>
                <a:ea typeface="Arial"/>
                <a:cs typeface="Arial"/>
                <a:sym typeface="Arial"/>
              </a:rPr>
              <a:t>Stacking is highly effective in financial time-series forecasting. It combines the predictive strengths of models like Random Forest, Gradient Boosting, and Support Vector Machines to analyze technical indicators and patterns in historical stock prices. This helps in producing more reliable future price predictions, especially in volatile markets.</a:t>
            </a:r>
            <a:endParaRPr sz="1650">
              <a:solidFill>
                <a:schemeClr val="dk1"/>
              </a:solidFill>
              <a:latin typeface="Arial"/>
              <a:ea typeface="Arial"/>
              <a:cs typeface="Arial"/>
              <a:sym typeface="Arial"/>
            </a:endParaRPr>
          </a:p>
          <a:p>
            <a:pPr indent="-333375" lvl="0" marL="342900" rtl="0" algn="l">
              <a:lnSpc>
                <a:spcPct val="150000"/>
              </a:lnSpc>
              <a:spcBef>
                <a:spcPts val="0"/>
              </a:spcBef>
              <a:spcAft>
                <a:spcPts val="0"/>
              </a:spcAft>
              <a:buSzPts val="1650"/>
              <a:buFont typeface="Arial"/>
              <a:buChar char="❑"/>
            </a:pPr>
            <a:r>
              <a:rPr b="1" lang="en-US" sz="1650">
                <a:solidFill>
                  <a:schemeClr val="dk1"/>
                </a:solidFill>
                <a:latin typeface="Arial"/>
                <a:ea typeface="Arial"/>
                <a:cs typeface="Arial"/>
                <a:sym typeface="Arial"/>
              </a:rPr>
              <a:t>Medical Decision Support :</a:t>
            </a:r>
            <a:r>
              <a:rPr lang="en-US" sz="1650">
                <a:solidFill>
                  <a:schemeClr val="dk1"/>
                </a:solidFill>
                <a:latin typeface="Arial"/>
                <a:ea typeface="Arial"/>
                <a:cs typeface="Arial"/>
                <a:sym typeface="Arial"/>
              </a:rPr>
              <a:t> In healthcare, stacking models are used to assist in diagnosis and treatment planning. Different machine learning models trained on medical imaging, patient history, and genetic data are stacked to increase diagnostic accuracy. It reduces false positives/ negatives and supports clinical decisions in areas like cancer detection or disease classification.</a:t>
            </a:r>
            <a:endParaRPr sz="1650">
              <a:solidFill>
                <a:schemeClr val="dk1"/>
              </a:solidFill>
              <a:latin typeface="Arial"/>
              <a:ea typeface="Arial"/>
              <a:cs typeface="Arial"/>
              <a:sym typeface="Arial"/>
            </a:endParaRPr>
          </a:p>
          <a:p>
            <a:pPr indent="-333375" lvl="0" marL="342900" rtl="0" algn="l">
              <a:lnSpc>
                <a:spcPct val="150000"/>
              </a:lnSpc>
              <a:spcBef>
                <a:spcPts val="1000"/>
              </a:spcBef>
              <a:spcAft>
                <a:spcPts val="0"/>
              </a:spcAft>
              <a:buClr>
                <a:schemeClr val="dk1"/>
              </a:buClr>
              <a:buSzPts val="1650"/>
              <a:buFont typeface="Arial"/>
              <a:buChar char="❑"/>
            </a:pPr>
            <a:r>
              <a:rPr b="1" lang="en-US" sz="1650">
                <a:solidFill>
                  <a:schemeClr val="dk1"/>
                </a:solidFill>
                <a:latin typeface="Arial"/>
                <a:ea typeface="Arial"/>
                <a:cs typeface="Arial"/>
                <a:sym typeface="Arial"/>
              </a:rPr>
              <a:t>Fraudulent Activity Detection :</a:t>
            </a:r>
            <a:r>
              <a:rPr lang="en-US" sz="1650">
                <a:solidFill>
                  <a:schemeClr val="dk1"/>
                </a:solidFill>
                <a:latin typeface="Arial"/>
                <a:ea typeface="Arial"/>
                <a:cs typeface="Arial"/>
                <a:sym typeface="Arial"/>
              </a:rPr>
              <a:t> In sectors like e-commerce and banking, stacking helps in detecting fraudulent transactions. It combines models that capture unusual behavior patterns, transaction anomalies, and geolocation inconsistencies. By aggregating different perspectives, the ensemble model reduces the risk of fraud slipping through undetected.</a:t>
            </a:r>
            <a:endParaRPr sz="1650">
              <a:solidFill>
                <a:schemeClr val="dk1"/>
              </a:solidFill>
              <a:latin typeface="Arial"/>
              <a:ea typeface="Arial"/>
              <a:cs typeface="Arial"/>
              <a:sym typeface="Arial"/>
            </a:endParaRPr>
          </a:p>
        </p:txBody>
      </p:sp>
      <p:sp>
        <p:nvSpPr>
          <p:cNvPr id="340" name="Google Shape;340;p38"/>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9"/>
          <p:cNvSpPr txBox="1"/>
          <p:nvPr>
            <p:ph type="title"/>
          </p:nvPr>
        </p:nvSpPr>
        <p:spPr>
          <a:xfrm>
            <a:off x="1883575" y="624100"/>
            <a:ext cx="9621300" cy="707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Implementation</a:t>
            </a:r>
            <a:endParaRPr/>
          </a:p>
        </p:txBody>
      </p:sp>
      <p:sp>
        <p:nvSpPr>
          <p:cNvPr id="347" name="Google Shape;347;p39"/>
          <p:cNvSpPr txBox="1"/>
          <p:nvPr>
            <p:ph idx="1" type="body"/>
          </p:nvPr>
        </p:nvSpPr>
        <p:spPr>
          <a:xfrm>
            <a:off x="1038225" y="1557325"/>
            <a:ext cx="10466400" cy="4750500"/>
          </a:xfrm>
          <a:prstGeom prst="rect">
            <a:avLst/>
          </a:prstGeom>
        </p:spPr>
        <p:txBody>
          <a:bodyPr anchorCtr="0" anchor="t" bIns="45700" lIns="91425" spcFirstLastPara="1" rIns="91425" wrap="square" tIns="45700">
            <a:normAutofit lnSpcReduction="10000"/>
          </a:bodyPr>
          <a:lstStyle/>
          <a:p>
            <a:pPr indent="-342900" lvl="0" marL="342900" rtl="0" algn="l">
              <a:lnSpc>
                <a:spcPct val="150000"/>
              </a:lnSpc>
              <a:spcBef>
                <a:spcPts val="0"/>
              </a:spcBef>
              <a:spcAft>
                <a:spcPts val="0"/>
              </a:spcAft>
              <a:buClr>
                <a:srgbClr val="3F3F3F"/>
              </a:buClr>
              <a:buSzPts val="1800"/>
              <a:buFont typeface="Arial"/>
              <a:buChar char="❑"/>
            </a:pPr>
            <a:r>
              <a:rPr b="1" lang="en-US">
                <a:latin typeface="Arial"/>
                <a:ea typeface="Arial"/>
                <a:cs typeface="Arial"/>
                <a:sym typeface="Arial"/>
              </a:rPr>
              <a:t>Library Imports : </a:t>
            </a:r>
            <a:r>
              <a:rPr lang="en-US">
                <a:latin typeface="Arial"/>
                <a:ea typeface="Arial"/>
                <a:cs typeface="Arial"/>
                <a:sym typeface="Arial"/>
              </a:rPr>
              <a:t>Various Python libraries such as pandas, numpy, and yfinance are imported. These libraries assist with data manipulation, numerical computations, and financial data retrieval. yfinance is specifically useful for downloading real-time and historical stock market data.</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lang="en-US">
                <a:latin typeface="Arial"/>
                <a:ea typeface="Arial"/>
                <a:cs typeface="Arial"/>
                <a:sym typeface="Arial"/>
              </a:rPr>
              <a:t>Machine learning modules are imported from the scikit-learn library. This includes models like RandomForestRegressor, GradientBoostingRegressor, and tools like train_test_split. Additionally, performance metrics and stacking tools are imported to build and evaluate ensemble models.</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b="1" lang="en-US">
                <a:latin typeface="Arial"/>
                <a:ea typeface="Arial"/>
                <a:cs typeface="Arial"/>
                <a:sym typeface="Arial"/>
              </a:rPr>
              <a:t>Data Collection : </a:t>
            </a:r>
            <a:r>
              <a:rPr lang="en-US">
                <a:latin typeface="Arial"/>
                <a:ea typeface="Arial"/>
                <a:cs typeface="Arial"/>
                <a:sym typeface="Arial"/>
              </a:rPr>
              <a:t>Use yfinance to collect historical stock data. The yfinance library helps fetch financial data like Open, Close, and Volume directly from Yahoo Finance. It supports customizable date ranges and stock tickers for flexibility in financial analysis.</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lang="en-US">
                <a:latin typeface="Arial"/>
                <a:ea typeface="Arial"/>
                <a:cs typeface="Arial"/>
                <a:sym typeface="Arial"/>
              </a:rPr>
              <a:t>Define the get_stock_data() function to takes a ticker and date range as input, uses </a:t>
            </a:r>
            <a:r>
              <a:rPr lang="en-US">
                <a:latin typeface="Arial"/>
                <a:ea typeface="Arial"/>
                <a:cs typeface="Arial"/>
                <a:sym typeface="Arial"/>
              </a:rPr>
              <a:t>yf.download (ticker, start=start date, end=end date)</a:t>
            </a:r>
            <a:r>
              <a:rPr lang="en-US">
                <a:latin typeface="Arial"/>
                <a:ea typeface="Arial"/>
                <a:cs typeface="Arial"/>
                <a:sym typeface="Arial"/>
              </a:rPr>
              <a:t> to retrieve the data, and returns it as a DataFrame. This modular setup simplifies repeated data fetching during training and testing.</a:t>
            </a:r>
            <a:endParaRPr>
              <a:latin typeface="Arial"/>
              <a:ea typeface="Arial"/>
              <a:cs typeface="Arial"/>
              <a:sym typeface="Arial"/>
            </a:endParaRPr>
          </a:p>
        </p:txBody>
      </p:sp>
      <p:sp>
        <p:nvSpPr>
          <p:cNvPr id="348" name="Google Shape;348;p39"/>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0"/>
          <p:cNvSpPr txBox="1"/>
          <p:nvPr>
            <p:ph type="title"/>
          </p:nvPr>
        </p:nvSpPr>
        <p:spPr>
          <a:xfrm>
            <a:off x="1812125" y="938200"/>
            <a:ext cx="9650700" cy="1119300"/>
          </a:xfrm>
          <a:prstGeom prst="rect">
            <a:avLst/>
          </a:prstGeom>
        </p:spPr>
        <p:txBody>
          <a:bodyPr anchorCtr="0" anchor="t" bIns="45700" lIns="91425" spcFirstLastPara="1" rIns="91425" wrap="square" tIns="45700">
            <a:noAutofit/>
          </a:bodyPr>
          <a:lstStyle/>
          <a:p>
            <a:pPr indent="-333375" lvl="0" marL="342900" rtl="0" algn="l">
              <a:lnSpc>
                <a:spcPct val="150000"/>
              </a:lnSpc>
              <a:spcBef>
                <a:spcPts val="0"/>
              </a:spcBef>
              <a:spcAft>
                <a:spcPts val="0"/>
              </a:spcAft>
              <a:buClr>
                <a:schemeClr val="accent1"/>
              </a:buClr>
              <a:buSzPts val="1650"/>
              <a:buFont typeface="Arial"/>
              <a:buChar char="❑"/>
            </a:pPr>
            <a:r>
              <a:rPr b="1" lang="en-US" sz="1650">
                <a:solidFill>
                  <a:srgbClr val="3F3F3F"/>
                </a:solidFill>
                <a:latin typeface="Arial"/>
                <a:ea typeface="Arial"/>
                <a:cs typeface="Arial"/>
                <a:sym typeface="Arial"/>
              </a:rPr>
              <a:t>Feature Engineering</a:t>
            </a:r>
            <a:r>
              <a:rPr b="1" lang="en-US" sz="1650">
                <a:solidFill>
                  <a:srgbClr val="3F3F3F"/>
                </a:solidFill>
                <a:latin typeface="Arial"/>
                <a:ea typeface="Arial"/>
                <a:cs typeface="Arial"/>
                <a:sym typeface="Arial"/>
              </a:rPr>
              <a:t> : </a:t>
            </a:r>
            <a:r>
              <a:rPr lang="en-US" sz="1650">
                <a:solidFill>
                  <a:srgbClr val="3F3F3F"/>
                </a:solidFill>
                <a:latin typeface="Arial"/>
                <a:ea typeface="Arial"/>
                <a:cs typeface="Arial"/>
                <a:sym typeface="Arial"/>
              </a:rPr>
              <a:t>Generating moving averages as trend indicators, these features (SMA_5, SMA_10) are created by taking the 5-day and 10-day rolling mean of the closing prices. These averages capture short-term and medium-term trends for the stock.</a:t>
            </a:r>
            <a:endParaRPr sz="1650">
              <a:solidFill>
                <a:srgbClr val="3F3F3F"/>
              </a:solidFill>
              <a:latin typeface="Arial"/>
              <a:ea typeface="Arial"/>
              <a:cs typeface="Arial"/>
              <a:sym typeface="Arial"/>
            </a:endParaRPr>
          </a:p>
          <a:p>
            <a:pPr indent="0" lvl="0" marL="0" rtl="0" algn="l">
              <a:spcBef>
                <a:spcPts val="0"/>
              </a:spcBef>
              <a:spcAft>
                <a:spcPts val="0"/>
              </a:spcAft>
              <a:buNone/>
            </a:pPr>
            <a:r>
              <a:t/>
            </a:r>
            <a:endParaRPr sz="1700"/>
          </a:p>
        </p:txBody>
      </p:sp>
      <p:sp>
        <p:nvSpPr>
          <p:cNvPr id="355" name="Google Shape;355;p40"/>
          <p:cNvSpPr txBox="1"/>
          <p:nvPr>
            <p:ph idx="1" type="body"/>
          </p:nvPr>
        </p:nvSpPr>
        <p:spPr>
          <a:xfrm>
            <a:off x="1812275" y="2212175"/>
            <a:ext cx="9650700" cy="4203000"/>
          </a:xfrm>
          <a:prstGeom prst="rect">
            <a:avLst/>
          </a:prstGeom>
        </p:spPr>
        <p:txBody>
          <a:bodyPr anchorCtr="0" anchor="t" bIns="45700" lIns="91425" spcFirstLastPara="1" rIns="91425" wrap="square" tIns="45700">
            <a:normAutofit fontScale="92500"/>
          </a:bodyPr>
          <a:lstStyle/>
          <a:p>
            <a:pPr indent="-334327" lvl="0" marL="342900" rtl="0" algn="l">
              <a:lnSpc>
                <a:spcPct val="150000"/>
              </a:lnSpc>
              <a:spcBef>
                <a:spcPts val="0"/>
              </a:spcBef>
              <a:spcAft>
                <a:spcPts val="0"/>
              </a:spcAft>
              <a:buSzPct val="100000"/>
              <a:buFont typeface="Arial"/>
              <a:buChar char="❑"/>
            </a:pPr>
            <a:r>
              <a:rPr lang="en-US">
                <a:latin typeface="Arial"/>
                <a:ea typeface="Arial"/>
                <a:cs typeface="Arial"/>
                <a:sym typeface="Arial"/>
              </a:rPr>
              <a:t>Creating momentum and return-based features like Rate of Change (ROC_5) and Daily Return features are added using percentage changes. They reflect the speed of price movements and daily volatility in stock prices.</a:t>
            </a:r>
            <a:endParaRPr>
              <a:latin typeface="Arial"/>
              <a:ea typeface="Arial"/>
              <a:cs typeface="Arial"/>
              <a:sym typeface="Arial"/>
            </a:endParaRPr>
          </a:p>
          <a:p>
            <a:pPr indent="-334327" lvl="0" marL="342900" rtl="0" algn="l">
              <a:lnSpc>
                <a:spcPct val="150000"/>
              </a:lnSpc>
              <a:spcBef>
                <a:spcPts val="0"/>
              </a:spcBef>
              <a:spcAft>
                <a:spcPts val="0"/>
              </a:spcAft>
              <a:buSzPct val="100000"/>
              <a:buFont typeface="Arial"/>
              <a:buChar char="❑"/>
            </a:pPr>
            <a:r>
              <a:rPr lang="en-US">
                <a:latin typeface="Arial"/>
                <a:ea typeface="Arial"/>
                <a:cs typeface="Arial"/>
                <a:sym typeface="Arial"/>
              </a:rPr>
              <a:t>Cleaning the feature-enhanced dataset like any resulting missing values from rolling computations are dropped using dropna(). This ensures the final dataset is clean and suitable for model training and evaluation.</a:t>
            </a:r>
            <a:endParaRPr>
              <a:latin typeface="Arial"/>
              <a:ea typeface="Arial"/>
              <a:cs typeface="Arial"/>
              <a:sym typeface="Arial"/>
            </a:endParaRPr>
          </a:p>
          <a:p>
            <a:pPr indent="-334327" lvl="0" marL="342900" rtl="0" algn="l">
              <a:lnSpc>
                <a:spcPct val="150000"/>
              </a:lnSpc>
              <a:spcBef>
                <a:spcPts val="0"/>
              </a:spcBef>
              <a:spcAft>
                <a:spcPts val="0"/>
              </a:spcAft>
              <a:buSzPct val="100000"/>
              <a:buFont typeface="Arial"/>
              <a:buChar char="❑"/>
            </a:pPr>
            <a:r>
              <a:rPr lang="en-US">
                <a:latin typeface="Arial"/>
                <a:ea typeface="Arial"/>
                <a:cs typeface="Arial"/>
                <a:sym typeface="Arial"/>
              </a:rPr>
              <a:t>Feature matrix preparation by constructing a feature matrix X using technical indicators: SMA_5, SMA_10, ROC_5, and Daily_Return. These engineered features provide the model with trend, momentum, and return-based signals.</a:t>
            </a:r>
            <a:endParaRPr>
              <a:latin typeface="Arial"/>
              <a:ea typeface="Arial"/>
              <a:cs typeface="Arial"/>
              <a:sym typeface="Arial"/>
            </a:endParaRPr>
          </a:p>
          <a:p>
            <a:pPr indent="-334327" lvl="0" marL="342900" rtl="0" algn="l">
              <a:lnSpc>
                <a:spcPct val="150000"/>
              </a:lnSpc>
              <a:spcBef>
                <a:spcPts val="0"/>
              </a:spcBef>
              <a:spcAft>
                <a:spcPts val="0"/>
              </a:spcAft>
              <a:buSzPct val="100000"/>
              <a:buFont typeface="Arial"/>
              <a:buChar char="❑"/>
            </a:pPr>
            <a:r>
              <a:rPr lang="en-US">
                <a:latin typeface="Arial"/>
                <a:ea typeface="Arial"/>
                <a:cs typeface="Arial"/>
                <a:sym typeface="Arial"/>
              </a:rPr>
              <a:t>Define y = featured_data['Close'] which sets the target variable y as the closing stock price for each day. The model will learn to predict the value of y using the feature columns in X.</a:t>
            </a:r>
            <a:endParaRPr/>
          </a:p>
        </p:txBody>
      </p:sp>
      <p:sp>
        <p:nvSpPr>
          <p:cNvPr id="356" name="Google Shape;356;p40"/>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1"/>
          <p:cNvSpPr txBox="1"/>
          <p:nvPr>
            <p:ph type="title"/>
          </p:nvPr>
        </p:nvSpPr>
        <p:spPr>
          <a:xfrm>
            <a:off x="1752600" y="624100"/>
            <a:ext cx="9811800" cy="1281000"/>
          </a:xfrm>
          <a:prstGeom prst="rect">
            <a:avLst/>
          </a:prstGeom>
        </p:spPr>
        <p:txBody>
          <a:bodyPr anchorCtr="0" anchor="t" bIns="45700" lIns="91425" spcFirstLastPara="1" rIns="91425" wrap="square" tIns="45700">
            <a:normAutofit/>
          </a:bodyPr>
          <a:lstStyle/>
          <a:p>
            <a:pPr indent="-333375" lvl="0" marL="342900" rtl="0" algn="l">
              <a:lnSpc>
                <a:spcPct val="150000"/>
              </a:lnSpc>
              <a:spcBef>
                <a:spcPts val="0"/>
              </a:spcBef>
              <a:spcAft>
                <a:spcPts val="0"/>
              </a:spcAft>
              <a:buClr>
                <a:schemeClr val="accent1"/>
              </a:buClr>
              <a:buSzPts val="1650"/>
              <a:buFont typeface="Arial"/>
              <a:buChar char="❑"/>
            </a:pPr>
            <a:r>
              <a:rPr lang="en-US" sz="1650">
                <a:solidFill>
                  <a:srgbClr val="3F3F3F"/>
                </a:solidFill>
                <a:latin typeface="Arial"/>
                <a:ea typeface="Arial"/>
                <a:cs typeface="Arial"/>
                <a:sym typeface="Arial"/>
              </a:rPr>
              <a:t>Time-Aware Splitting with TimeSeriesSplit: TimeSeriesSplit(n_splits=5) creates 5 sequential train-test splits. It avoids shuffling and preserves the order of stock prices over time. This ensures the model is trained only on past data, avoiding future leakage.</a:t>
            </a:r>
            <a:endParaRPr/>
          </a:p>
        </p:txBody>
      </p:sp>
      <p:sp>
        <p:nvSpPr>
          <p:cNvPr id="363" name="Google Shape;363;p41"/>
          <p:cNvSpPr txBox="1"/>
          <p:nvPr>
            <p:ph idx="1" type="body"/>
          </p:nvPr>
        </p:nvSpPr>
        <p:spPr>
          <a:xfrm>
            <a:off x="1752600" y="1831175"/>
            <a:ext cx="9752100" cy="4476900"/>
          </a:xfrm>
          <a:prstGeom prst="rect">
            <a:avLst/>
          </a:prstGeom>
        </p:spPr>
        <p:txBody>
          <a:bodyPr anchorCtr="0" anchor="t" bIns="45700" lIns="91425" spcFirstLastPara="1" rIns="91425" wrap="square" tIns="45700">
            <a:normAutofit/>
          </a:bodyPr>
          <a:lstStyle/>
          <a:p>
            <a:pPr indent="-333375" lvl="0" marL="342900" rtl="0" algn="l">
              <a:lnSpc>
                <a:spcPct val="150000"/>
              </a:lnSpc>
              <a:spcBef>
                <a:spcPts val="0"/>
              </a:spcBef>
              <a:spcAft>
                <a:spcPts val="0"/>
              </a:spcAft>
              <a:buSzPts val="1650"/>
              <a:buFont typeface="Arial"/>
              <a:buChar char="❑"/>
            </a:pPr>
            <a:r>
              <a:rPr lang="en-US" sz="1650">
                <a:latin typeface="Arial"/>
                <a:ea typeface="Arial"/>
                <a:cs typeface="Arial"/>
                <a:sym typeface="Arial"/>
              </a:rPr>
              <a:t>Data Split and Access: In each fold, train_index and test_index define training and testing ranges. iloc is used to slice the feature (X) and label (y) sets accordingly. This structure simulates a real world prediction setup for time-series data. </a:t>
            </a:r>
            <a:r>
              <a:rPr lang="en-US" sz="1650">
                <a:latin typeface="Arial"/>
                <a:ea typeface="Arial"/>
                <a:cs typeface="Arial"/>
                <a:sym typeface="Arial"/>
              </a:rPr>
              <a:t>It is ideal for models where preserving time order is crucial.</a:t>
            </a:r>
            <a:endParaRPr sz="1650">
              <a:latin typeface="Arial"/>
              <a:ea typeface="Arial"/>
              <a:cs typeface="Arial"/>
              <a:sym typeface="Arial"/>
            </a:endParaRPr>
          </a:p>
          <a:p>
            <a:pPr indent="-330200" lvl="0" marL="342900" rtl="0" algn="l">
              <a:lnSpc>
                <a:spcPct val="150000"/>
              </a:lnSpc>
              <a:spcBef>
                <a:spcPts val="0"/>
              </a:spcBef>
              <a:spcAft>
                <a:spcPts val="0"/>
              </a:spcAft>
              <a:buSzPts val="1600"/>
              <a:buFont typeface="Arial"/>
              <a:buChar char="❑"/>
            </a:pPr>
            <a:r>
              <a:rPr lang="en-US" sz="1600">
                <a:latin typeface="Arial"/>
                <a:ea typeface="Arial"/>
                <a:cs typeface="Arial"/>
                <a:sym typeface="Arial"/>
              </a:rPr>
              <a:t>Model Initialization: RandomForestRegressor and GradientBoostingRegressor are initialized with 100 estimators and fixed random state for reproducibility. They are trained using the time-aware split X_train and y_train to ensure data integrity. This setup builds robust base learners that can capture complex patterns in stock data.</a:t>
            </a:r>
            <a:endParaRPr sz="1600">
              <a:latin typeface="Arial"/>
              <a:ea typeface="Arial"/>
              <a:cs typeface="Arial"/>
              <a:sym typeface="Arial"/>
            </a:endParaRPr>
          </a:p>
          <a:p>
            <a:pPr indent="-330200" lvl="0" marL="342900" rtl="0" algn="l">
              <a:lnSpc>
                <a:spcPct val="150000"/>
              </a:lnSpc>
              <a:spcBef>
                <a:spcPts val="0"/>
              </a:spcBef>
              <a:spcAft>
                <a:spcPts val="0"/>
              </a:spcAft>
              <a:buSzPts val="1600"/>
              <a:buFont typeface="Arial"/>
              <a:buChar char="❑"/>
            </a:pPr>
            <a:r>
              <a:rPr lang="en-US" sz="1600">
                <a:latin typeface="Arial"/>
                <a:ea typeface="Arial"/>
                <a:cs typeface="Arial"/>
                <a:sym typeface="Arial"/>
              </a:rPr>
              <a:t>After fitting, predictions are made on both training and testing datasets using .predict(). This allows comparison of model performance across seen (train) and unseen (test) data. Each model is evaluated using three metrics: MSE, MAE, and R² Score on both sets. These metrics quantify prediction error and explainability of the model.</a:t>
            </a:r>
            <a:endParaRPr sz="1600">
              <a:latin typeface="Arial"/>
              <a:ea typeface="Arial"/>
              <a:cs typeface="Arial"/>
              <a:sym typeface="Arial"/>
            </a:endParaRPr>
          </a:p>
        </p:txBody>
      </p:sp>
      <p:sp>
        <p:nvSpPr>
          <p:cNvPr id="364" name="Google Shape;364;p41"/>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1805175" y="619780"/>
            <a:ext cx="8911800" cy="70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latin typeface="Arial"/>
                <a:ea typeface="Arial"/>
                <a:cs typeface="Arial"/>
                <a:sym typeface="Arial"/>
              </a:rPr>
              <a:t>Results</a:t>
            </a:r>
            <a:endParaRPr>
              <a:latin typeface="Arial"/>
              <a:ea typeface="Arial"/>
              <a:cs typeface="Arial"/>
              <a:sym typeface="Arial"/>
            </a:endParaRPr>
          </a:p>
        </p:txBody>
      </p:sp>
      <p:sp>
        <p:nvSpPr>
          <p:cNvPr id="371" name="Google Shape;371;p42"/>
          <p:cNvSpPr txBox="1"/>
          <p:nvPr>
            <p:ph idx="1" type="body"/>
          </p:nvPr>
        </p:nvSpPr>
        <p:spPr>
          <a:xfrm>
            <a:off x="2589212" y="2133600"/>
            <a:ext cx="8915400" cy="3777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372" name="Google Shape;372;p42"/>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373" name="Google Shape;373;p42" title="img7.png"/>
          <p:cNvPicPr preferRelativeResize="0"/>
          <p:nvPr/>
        </p:nvPicPr>
        <p:blipFill>
          <a:blip r:embed="rId3">
            <a:alphaModFix/>
          </a:blip>
          <a:stretch>
            <a:fillRect/>
          </a:stretch>
        </p:blipFill>
        <p:spPr>
          <a:xfrm>
            <a:off x="1805175" y="1249450"/>
            <a:ext cx="9699425" cy="5153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3"/>
          <p:cNvSpPr txBox="1"/>
          <p:nvPr>
            <p:ph type="title"/>
          </p:nvPr>
        </p:nvSpPr>
        <p:spPr>
          <a:xfrm>
            <a:off x="2592925" y="624104"/>
            <a:ext cx="8911800" cy="7590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t>Conclusion and Future Scope </a:t>
            </a:r>
            <a:endParaRPr/>
          </a:p>
        </p:txBody>
      </p:sp>
      <p:sp>
        <p:nvSpPr>
          <p:cNvPr id="380" name="Google Shape;380;p43"/>
          <p:cNvSpPr txBox="1"/>
          <p:nvPr>
            <p:ph idx="1" type="body"/>
          </p:nvPr>
        </p:nvSpPr>
        <p:spPr>
          <a:xfrm>
            <a:off x="1731974" y="1504475"/>
            <a:ext cx="9640800" cy="4529700"/>
          </a:xfrm>
          <a:prstGeom prst="rect">
            <a:avLst/>
          </a:prstGeom>
        </p:spPr>
        <p:txBody>
          <a:bodyPr anchorCtr="0" anchor="t" bIns="45700" lIns="91425" spcFirstLastPara="1" rIns="91425" wrap="square" tIns="45700">
            <a:normAutofit lnSpcReduction="20000"/>
          </a:bodyPr>
          <a:lstStyle/>
          <a:p>
            <a:pPr indent="-342900" lvl="0" marL="342900" rtl="0" algn="l">
              <a:lnSpc>
                <a:spcPct val="150000"/>
              </a:lnSpc>
              <a:spcBef>
                <a:spcPts val="0"/>
              </a:spcBef>
              <a:spcAft>
                <a:spcPts val="0"/>
              </a:spcAft>
              <a:buClr>
                <a:srgbClr val="3F3F3F"/>
              </a:buClr>
              <a:buSzPts val="1800"/>
              <a:buFont typeface="Arial"/>
              <a:buChar char="❑"/>
            </a:pPr>
            <a:r>
              <a:rPr lang="en-US">
                <a:latin typeface="Arial"/>
                <a:ea typeface="Arial"/>
                <a:cs typeface="Arial"/>
                <a:sym typeface="Arial"/>
              </a:rPr>
              <a:t>The visualizations confirmed that the stacked model closely followed the actual stock price trajectory with minimal deviation, even in turbulent phases.</a:t>
            </a:r>
            <a:endParaRPr>
              <a:latin typeface="Arial"/>
              <a:ea typeface="Arial"/>
              <a:cs typeface="Arial"/>
              <a:sym typeface="Arial"/>
            </a:endParaRPr>
          </a:p>
          <a:p>
            <a:pPr indent="0" lvl="0" marL="342900" rtl="0" algn="l">
              <a:lnSpc>
                <a:spcPct val="150000"/>
              </a:lnSpc>
              <a:spcBef>
                <a:spcPts val="0"/>
              </a:spcBef>
              <a:spcAft>
                <a:spcPts val="0"/>
              </a:spcAft>
              <a:buNone/>
            </a:pPr>
            <a:r>
              <a:rPr b="1" lang="en-US" sz="2000">
                <a:latin typeface="Arial"/>
                <a:ea typeface="Arial"/>
                <a:cs typeface="Arial"/>
                <a:sym typeface="Arial"/>
              </a:rPr>
              <a:t>Future Scope:</a:t>
            </a:r>
            <a:endParaRPr b="1" sz="2000">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lang="en-US">
                <a:latin typeface="Arial"/>
                <a:ea typeface="Arial"/>
                <a:cs typeface="Arial"/>
                <a:sym typeface="Arial"/>
              </a:rPr>
              <a:t>Hybrid Modeling with Deep Learning: Future improvements can involve integrating the      traditional machine learning methods with advanced deep learning models such as LSTM  and GRU. </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lang="en-US">
                <a:latin typeface="Arial"/>
                <a:ea typeface="Arial"/>
                <a:cs typeface="Arial"/>
                <a:sym typeface="Arial"/>
              </a:rPr>
              <a:t>Real-time Model Deployment: For practical use, deploying the model in real-time is essential. This could involve developing a web application or API-based architecture using tools like Flask, enabling users to input live data and receive predictions instantly.</a:t>
            </a:r>
            <a:endParaRPr>
              <a:latin typeface="Arial"/>
              <a:ea typeface="Arial"/>
              <a:cs typeface="Arial"/>
              <a:sym typeface="Arial"/>
            </a:endParaRPr>
          </a:p>
          <a:p>
            <a:pPr indent="-342900" lvl="0" marL="342900" rtl="0" algn="l">
              <a:lnSpc>
                <a:spcPct val="150000"/>
              </a:lnSpc>
              <a:spcBef>
                <a:spcPts val="0"/>
              </a:spcBef>
              <a:spcAft>
                <a:spcPts val="0"/>
              </a:spcAft>
              <a:buSzPts val="1800"/>
              <a:buFont typeface="Arial"/>
              <a:buChar char="❑"/>
            </a:pPr>
            <a:r>
              <a:rPr lang="en-US">
                <a:latin typeface="Arial"/>
                <a:ea typeface="Arial"/>
                <a:cs typeface="Arial"/>
                <a:sym typeface="Arial"/>
              </a:rPr>
              <a:t>Backtesting and Live Trading Simulation: Future work could also include rigorous back testing frameworks to evaluate the model’s effectiveness over historical periods and simulate its impact in a live trading environment. </a:t>
            </a:r>
            <a:endParaRPr>
              <a:latin typeface="Arial"/>
              <a:ea typeface="Arial"/>
              <a:cs typeface="Arial"/>
              <a:sym typeface="Arial"/>
            </a:endParaRPr>
          </a:p>
        </p:txBody>
      </p:sp>
      <p:sp>
        <p:nvSpPr>
          <p:cNvPr id="381" name="Google Shape;381;p43"/>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4"/>
          <p:cNvSpPr txBox="1"/>
          <p:nvPr>
            <p:ph type="title"/>
          </p:nvPr>
        </p:nvSpPr>
        <p:spPr>
          <a:xfrm>
            <a:off x="4210194" y="1868181"/>
            <a:ext cx="5100061" cy="311704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68DBA"/>
              </a:buClr>
              <a:buSzPts val="6600"/>
              <a:buFont typeface="Century Gothic"/>
              <a:buNone/>
            </a:pPr>
            <a:r>
              <a:rPr b="1" lang="en-US" sz="6600"/>
              <a:t>THANK YOU</a:t>
            </a:r>
            <a:endParaRPr/>
          </a:p>
        </p:txBody>
      </p:sp>
      <p:sp>
        <p:nvSpPr>
          <p:cNvPr id="387" name="Google Shape;387;p44"/>
          <p:cNvSpPr txBox="1"/>
          <p:nvPr>
            <p:ph idx="12" type="sldNum"/>
          </p:nvPr>
        </p:nvSpPr>
        <p:spPr>
          <a:xfrm>
            <a:off x="531812" y="3244139"/>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0"/>
          <p:cNvSpPr txBox="1"/>
          <p:nvPr>
            <p:ph type="title"/>
          </p:nvPr>
        </p:nvSpPr>
        <p:spPr>
          <a:xfrm>
            <a:off x="1858650" y="624100"/>
            <a:ext cx="9254400" cy="817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Introduction</a:t>
            </a:r>
            <a:endParaRPr/>
          </a:p>
        </p:txBody>
      </p:sp>
      <p:sp>
        <p:nvSpPr>
          <p:cNvPr id="188" name="Google Shape;188;p20"/>
          <p:cNvSpPr txBox="1"/>
          <p:nvPr>
            <p:ph idx="1" type="body"/>
          </p:nvPr>
        </p:nvSpPr>
        <p:spPr>
          <a:xfrm>
            <a:off x="1467300" y="1687675"/>
            <a:ext cx="10037100" cy="4639800"/>
          </a:xfrm>
          <a:prstGeom prst="rect">
            <a:avLst/>
          </a:prstGeom>
          <a:noFill/>
          <a:ln>
            <a:noFill/>
          </a:ln>
        </p:spPr>
        <p:txBody>
          <a:bodyPr anchorCtr="0" anchor="t" bIns="45700" lIns="91425" spcFirstLastPara="1" rIns="91425" wrap="square" tIns="45700">
            <a:normAutofit fontScale="92500" lnSpcReduction="10000"/>
          </a:bodyPr>
          <a:lstStyle/>
          <a:p>
            <a:pPr indent="-334327" lvl="0" marL="342900" rtl="0" algn="just">
              <a:lnSpc>
                <a:spcPct val="150000"/>
              </a:lnSpc>
              <a:spcBef>
                <a:spcPts val="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Stock price prediction is inherently challenging due to high market volatility, investor psychology, and geopolitical uncertainties.</a:t>
            </a:r>
            <a:r>
              <a:rPr b="1" lang="en-US">
                <a:solidFill>
                  <a:schemeClr val="dk1"/>
                </a:solidFill>
                <a:latin typeface="Arial"/>
                <a:ea typeface="Arial"/>
                <a:cs typeface="Arial"/>
                <a:sym typeface="Arial"/>
              </a:rPr>
              <a:t> </a:t>
            </a:r>
            <a:r>
              <a:rPr lang="en-US">
                <a:solidFill>
                  <a:schemeClr val="dk1"/>
                </a:solidFill>
                <a:latin typeface="Arial"/>
                <a:ea typeface="Arial"/>
                <a:cs typeface="Arial"/>
                <a:sym typeface="Arial"/>
              </a:rPr>
              <a:t>Traditional statistical models often </a:t>
            </a:r>
            <a:r>
              <a:rPr b="1" lang="en-US">
                <a:solidFill>
                  <a:schemeClr val="dk1"/>
                </a:solidFill>
                <a:latin typeface="Arial"/>
                <a:ea typeface="Arial"/>
                <a:cs typeface="Arial"/>
                <a:sym typeface="Arial"/>
              </a:rPr>
              <a:t>fail to capture such </a:t>
            </a:r>
            <a:r>
              <a:rPr b="1" lang="en-US">
                <a:solidFill>
                  <a:schemeClr val="dk1"/>
                </a:solidFill>
                <a:latin typeface="Arial"/>
                <a:ea typeface="Arial"/>
                <a:cs typeface="Arial"/>
                <a:sym typeface="Arial"/>
              </a:rPr>
              <a:t>nonlinear</a:t>
            </a:r>
            <a:r>
              <a:rPr b="1" lang="en-US">
                <a:solidFill>
                  <a:schemeClr val="dk1"/>
                </a:solidFill>
                <a:latin typeface="Arial"/>
                <a:ea typeface="Arial"/>
                <a:cs typeface="Arial"/>
                <a:sym typeface="Arial"/>
              </a:rPr>
              <a:t> and complex patterns</a:t>
            </a:r>
            <a:r>
              <a:rPr lang="en-US">
                <a:solidFill>
                  <a:schemeClr val="dk1"/>
                </a:solidFill>
                <a:latin typeface="Arial"/>
                <a:ea typeface="Arial"/>
                <a:cs typeface="Arial"/>
                <a:sym typeface="Arial"/>
              </a:rPr>
              <a:t> effectively, limiting their forecasting accuracy.</a:t>
            </a:r>
            <a:endParaRPr>
              <a:solidFill>
                <a:schemeClr val="dk1"/>
              </a:solidFill>
            </a:endParaRPr>
          </a:p>
          <a:p>
            <a:pPr indent="-334327" lvl="0" marL="342900" rtl="0" algn="just">
              <a:lnSpc>
                <a:spcPct val="15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Machine learning, particularly ensemble methods like </a:t>
            </a:r>
            <a:r>
              <a:rPr b="1" lang="en-US">
                <a:solidFill>
                  <a:schemeClr val="dk1"/>
                </a:solidFill>
                <a:latin typeface="Arial"/>
                <a:ea typeface="Arial"/>
                <a:cs typeface="Arial"/>
                <a:sym typeface="Arial"/>
              </a:rPr>
              <a:t>Random Forest and Gradient Boosting,</a:t>
            </a:r>
            <a:r>
              <a:rPr lang="en-US">
                <a:solidFill>
                  <a:schemeClr val="dk1"/>
                </a:solidFill>
                <a:latin typeface="Arial"/>
                <a:ea typeface="Arial"/>
                <a:cs typeface="Arial"/>
                <a:sym typeface="Arial"/>
              </a:rPr>
              <a:t> offer a powerful alternative by combining multiple decision trees to improve prediction stability and performance. These models are widely used in financial forecasting due to their ability to handle noisy, real-world data.</a:t>
            </a:r>
            <a:endParaRPr>
              <a:solidFill>
                <a:schemeClr val="dk1"/>
              </a:solidFill>
            </a:endParaRPr>
          </a:p>
          <a:p>
            <a:pPr indent="-334327" lvl="0" marL="342900" rtl="0" algn="just">
              <a:lnSpc>
                <a:spcPct val="150000"/>
              </a:lnSpc>
              <a:spcBef>
                <a:spcPts val="1000"/>
              </a:spcBef>
              <a:spcAft>
                <a:spcPts val="0"/>
              </a:spcAft>
              <a:buClr>
                <a:schemeClr val="dk1"/>
              </a:buClr>
              <a:buSzPct val="100000"/>
              <a:buFont typeface="Noto Sans Symbols"/>
              <a:buChar char="❑"/>
            </a:pPr>
            <a:r>
              <a:rPr lang="en-US">
                <a:solidFill>
                  <a:schemeClr val="dk1"/>
                </a:solidFill>
                <a:latin typeface="Arial"/>
                <a:ea typeface="Arial"/>
                <a:cs typeface="Arial"/>
                <a:sym typeface="Arial"/>
              </a:rPr>
              <a:t>This study introduces a </a:t>
            </a:r>
            <a:r>
              <a:rPr b="1" lang="en-US">
                <a:solidFill>
                  <a:schemeClr val="dk1"/>
                </a:solidFill>
                <a:latin typeface="Arial"/>
                <a:ea typeface="Arial"/>
                <a:cs typeface="Arial"/>
                <a:sym typeface="Arial"/>
              </a:rPr>
              <a:t>stacked ensemble approach</a:t>
            </a:r>
            <a:r>
              <a:rPr lang="en-US">
                <a:solidFill>
                  <a:schemeClr val="dk1"/>
                </a:solidFill>
                <a:latin typeface="Arial"/>
                <a:ea typeface="Arial"/>
                <a:cs typeface="Arial"/>
                <a:sym typeface="Arial"/>
              </a:rPr>
              <a:t> that integrates Random Forest and Gradient Boosting as base learners with a meta-model to enhance adaptability to sudden market shifts. The objective is to improve predictive performance, reduce overfitting, and provide a more robust framework for real-world stock forecasting applications.</a:t>
            </a:r>
            <a:endParaRPr/>
          </a:p>
          <a:p>
            <a:pPr indent="0" lvl="0" marL="342900" rtl="0" algn="just">
              <a:lnSpc>
                <a:spcPct val="150000"/>
              </a:lnSpc>
              <a:spcBef>
                <a:spcPts val="1000"/>
              </a:spcBef>
              <a:spcAft>
                <a:spcPts val="0"/>
              </a:spcAft>
              <a:buNone/>
            </a:pPr>
            <a:r>
              <a:t/>
            </a:r>
            <a:endParaRPr/>
          </a:p>
        </p:txBody>
      </p:sp>
      <p:sp>
        <p:nvSpPr>
          <p:cNvPr id="189" name="Google Shape;189;p20"/>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1"/>
          <p:cNvSpPr txBox="1"/>
          <p:nvPr>
            <p:ph type="title"/>
          </p:nvPr>
        </p:nvSpPr>
        <p:spPr>
          <a:xfrm>
            <a:off x="1887750" y="624100"/>
            <a:ext cx="9095100" cy="9912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Objectives</a:t>
            </a:r>
            <a:endParaRPr/>
          </a:p>
        </p:txBody>
      </p:sp>
      <p:sp>
        <p:nvSpPr>
          <p:cNvPr id="195" name="Google Shape;195;p21"/>
          <p:cNvSpPr txBox="1"/>
          <p:nvPr>
            <p:ph idx="1" type="body"/>
          </p:nvPr>
        </p:nvSpPr>
        <p:spPr>
          <a:xfrm>
            <a:off x="1554275" y="1412200"/>
            <a:ext cx="10120200" cy="4929600"/>
          </a:xfrm>
          <a:prstGeom prst="rect">
            <a:avLst/>
          </a:prstGeom>
          <a:noFill/>
          <a:ln>
            <a:noFill/>
          </a:ln>
        </p:spPr>
        <p:txBody>
          <a:bodyPr anchorCtr="0" anchor="t" bIns="45700" lIns="91425" spcFirstLastPara="1" rIns="91425" wrap="square" tIns="45700">
            <a:normAutofit fontScale="92500"/>
          </a:bodyPr>
          <a:lstStyle/>
          <a:p>
            <a:pPr indent="0" lvl="0" marL="0" rtl="0" algn="just">
              <a:lnSpc>
                <a:spcPct val="150000"/>
              </a:lnSpc>
              <a:spcBef>
                <a:spcPts val="1000"/>
              </a:spcBef>
              <a:spcAft>
                <a:spcPts val="0"/>
              </a:spcAft>
              <a:buNone/>
            </a:pPr>
            <a:r>
              <a:t/>
            </a:r>
            <a:endParaRPr>
              <a:latin typeface="Arial"/>
              <a:ea typeface="Arial"/>
              <a:cs typeface="Arial"/>
              <a:sym typeface="Arial"/>
            </a:endParaRPr>
          </a:p>
          <a:p>
            <a:pPr indent="-334327" lvl="0" marL="342900" rtl="0" algn="just">
              <a:lnSpc>
                <a:spcPct val="150000"/>
              </a:lnSpc>
              <a:spcBef>
                <a:spcPts val="1000"/>
              </a:spcBef>
              <a:spcAft>
                <a:spcPts val="0"/>
              </a:spcAft>
              <a:buSzPct val="100000"/>
              <a:buFont typeface="Arial"/>
              <a:buChar char="❑"/>
            </a:pPr>
            <a:r>
              <a:rPr lang="en-US">
                <a:latin typeface="Arial"/>
                <a:ea typeface="Arial"/>
                <a:cs typeface="Arial"/>
                <a:sym typeface="Arial"/>
              </a:rPr>
              <a:t>Thoroughly </a:t>
            </a:r>
            <a:r>
              <a:rPr b="1" lang="en-US">
                <a:latin typeface="Arial"/>
                <a:ea typeface="Arial"/>
                <a:cs typeface="Arial"/>
                <a:sym typeface="Arial"/>
              </a:rPr>
              <a:t>compare the prediction capabilities</a:t>
            </a:r>
            <a:r>
              <a:rPr lang="en-US">
                <a:latin typeface="Arial"/>
                <a:ea typeface="Arial"/>
                <a:cs typeface="Arial"/>
                <a:sym typeface="Arial"/>
              </a:rPr>
              <a:t> and resilience of traditional machine learning models such as Random Forest and Gradient Boosting with a stacked ensemble meta-model, aiming </a:t>
            </a:r>
            <a:r>
              <a:rPr b="1" lang="en-US">
                <a:latin typeface="Arial"/>
                <a:ea typeface="Arial"/>
                <a:cs typeface="Arial"/>
                <a:sym typeface="Arial"/>
              </a:rPr>
              <a:t>to identify the most effective approach</a:t>
            </a:r>
            <a:r>
              <a:rPr lang="en-US">
                <a:latin typeface="Arial"/>
                <a:ea typeface="Arial"/>
                <a:cs typeface="Arial"/>
                <a:sym typeface="Arial"/>
              </a:rPr>
              <a:t> for forecasting stock prices in volatile markets.</a:t>
            </a:r>
            <a:endParaRPr>
              <a:latin typeface="Arial"/>
              <a:ea typeface="Arial"/>
              <a:cs typeface="Arial"/>
              <a:sym typeface="Arial"/>
            </a:endParaRPr>
          </a:p>
          <a:p>
            <a:pPr indent="-334327" lvl="0" marL="342900" rtl="0" algn="just">
              <a:lnSpc>
                <a:spcPct val="150000"/>
              </a:lnSpc>
              <a:spcBef>
                <a:spcPts val="1000"/>
              </a:spcBef>
              <a:spcAft>
                <a:spcPts val="0"/>
              </a:spcAft>
              <a:buSzPct val="100000"/>
              <a:buFont typeface="Arial"/>
              <a:buChar char="❑"/>
            </a:pPr>
            <a:r>
              <a:rPr lang="en-US">
                <a:latin typeface="Arial"/>
                <a:ea typeface="Arial"/>
                <a:cs typeface="Arial"/>
                <a:sym typeface="Arial"/>
              </a:rPr>
              <a:t>Implement an end-to-end data preprocessing pipeline, which includes techniques like feature   engineering, outlier removal, and hyperparameter tuning, to enhance the accuracy, consistency, and robustness of the models being trained.</a:t>
            </a:r>
            <a:endParaRPr>
              <a:latin typeface="Arial"/>
              <a:ea typeface="Arial"/>
              <a:cs typeface="Arial"/>
              <a:sym typeface="Arial"/>
            </a:endParaRPr>
          </a:p>
          <a:p>
            <a:pPr indent="-334327" lvl="0" marL="342900" rtl="0" algn="just">
              <a:lnSpc>
                <a:spcPct val="150000"/>
              </a:lnSpc>
              <a:spcBef>
                <a:spcPts val="1000"/>
              </a:spcBef>
              <a:spcAft>
                <a:spcPts val="0"/>
              </a:spcAft>
              <a:buSzPct val="100000"/>
              <a:buFont typeface="Arial"/>
              <a:buChar char="❑"/>
            </a:pPr>
            <a:r>
              <a:rPr lang="en-US">
                <a:latin typeface="Arial"/>
                <a:ea typeface="Arial"/>
                <a:cs typeface="Arial"/>
                <a:sym typeface="Arial"/>
              </a:rPr>
              <a:t>Evaluate and validate all models using multiple regression metrics such as </a:t>
            </a:r>
            <a:r>
              <a:rPr b="1" lang="en-US">
                <a:latin typeface="Arial"/>
                <a:ea typeface="Arial"/>
                <a:cs typeface="Arial"/>
                <a:sym typeface="Arial"/>
              </a:rPr>
              <a:t>Mean Squared Error (MSE), Mean Absolute Error (MAE), and the R² score</a:t>
            </a:r>
            <a:r>
              <a:rPr lang="en-US">
                <a:latin typeface="Arial"/>
                <a:ea typeface="Arial"/>
                <a:cs typeface="Arial"/>
                <a:sym typeface="Arial"/>
              </a:rPr>
              <a:t>, focusing not only on predictive accuracy but also on identifying signs of overfitting and assessing model generalization capability.</a:t>
            </a:r>
            <a:endParaRPr>
              <a:latin typeface="Arial"/>
              <a:ea typeface="Arial"/>
              <a:cs typeface="Arial"/>
              <a:sym typeface="Arial"/>
            </a:endParaRPr>
          </a:p>
          <a:p>
            <a:pPr indent="-228600" lvl="0" marL="342900" rtl="0" algn="just">
              <a:lnSpc>
                <a:spcPct val="150000"/>
              </a:lnSpc>
              <a:spcBef>
                <a:spcPts val="1000"/>
              </a:spcBef>
              <a:spcAft>
                <a:spcPts val="0"/>
              </a:spcAft>
              <a:buClr>
                <a:schemeClr val="dk1"/>
              </a:buClr>
              <a:buSzPct val="100000"/>
              <a:buFont typeface="Noto Sans Symbols"/>
              <a:buNone/>
            </a:pPr>
            <a:r>
              <a:t/>
            </a:r>
            <a:endParaRPr>
              <a:solidFill>
                <a:schemeClr val="dk1"/>
              </a:solidFill>
            </a:endParaRPr>
          </a:p>
        </p:txBody>
      </p:sp>
      <p:sp>
        <p:nvSpPr>
          <p:cNvPr id="196" name="Google Shape;196;p21"/>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2"/>
          <p:cNvSpPr txBox="1"/>
          <p:nvPr>
            <p:ph type="title"/>
          </p:nvPr>
        </p:nvSpPr>
        <p:spPr>
          <a:xfrm>
            <a:off x="1945750" y="619775"/>
            <a:ext cx="9196500" cy="701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Machine Learning Approaches</a:t>
            </a:r>
            <a:endParaRPr/>
          </a:p>
        </p:txBody>
      </p:sp>
      <p:sp>
        <p:nvSpPr>
          <p:cNvPr id="202" name="Google Shape;202;p22"/>
          <p:cNvSpPr txBox="1"/>
          <p:nvPr>
            <p:ph idx="1" type="body"/>
          </p:nvPr>
        </p:nvSpPr>
        <p:spPr>
          <a:xfrm>
            <a:off x="1554275" y="1412750"/>
            <a:ext cx="9801300" cy="4683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000"/>
              <a:buNone/>
            </a:pPr>
            <a:r>
              <a:t/>
            </a:r>
            <a:endParaRPr/>
          </a:p>
          <a:p>
            <a:pPr indent="-351472" lvl="0" marL="342900" rtl="0" algn="l">
              <a:lnSpc>
                <a:spcPct val="150000"/>
              </a:lnSpc>
              <a:spcBef>
                <a:spcPts val="1000"/>
              </a:spcBef>
              <a:spcAft>
                <a:spcPts val="0"/>
              </a:spcAft>
              <a:buClr>
                <a:schemeClr val="dk1"/>
              </a:buClr>
              <a:buSzPts val="1800"/>
              <a:buFont typeface="Noto Sans Symbols"/>
              <a:buChar char="❑"/>
            </a:pPr>
            <a:r>
              <a:rPr lang="en-US">
                <a:latin typeface="Arial"/>
                <a:ea typeface="Arial"/>
                <a:cs typeface="Arial"/>
                <a:sym typeface="Arial"/>
              </a:rPr>
              <a:t>Random Forest (RF): </a:t>
            </a:r>
            <a:r>
              <a:rPr lang="en-US">
                <a:latin typeface="Arial"/>
                <a:ea typeface="Arial"/>
                <a:cs typeface="Arial"/>
                <a:sym typeface="Arial"/>
              </a:rPr>
              <a:t>A </a:t>
            </a:r>
            <a:r>
              <a:rPr b="1" lang="en-US">
                <a:latin typeface="Arial"/>
                <a:ea typeface="Arial"/>
                <a:cs typeface="Arial"/>
                <a:sym typeface="Arial"/>
              </a:rPr>
              <a:t>baseline ensemble method</a:t>
            </a:r>
            <a:r>
              <a:rPr lang="en-US">
                <a:latin typeface="Arial"/>
                <a:ea typeface="Arial"/>
                <a:cs typeface="Arial"/>
                <a:sym typeface="Arial"/>
              </a:rPr>
              <a:t> that constructs </a:t>
            </a:r>
            <a:r>
              <a:rPr b="1" lang="en-US">
                <a:latin typeface="Arial"/>
                <a:ea typeface="Arial"/>
                <a:cs typeface="Arial"/>
                <a:sym typeface="Arial"/>
              </a:rPr>
              <a:t>multiple decision trees</a:t>
            </a:r>
            <a:r>
              <a:rPr lang="en-US">
                <a:latin typeface="Arial"/>
                <a:ea typeface="Arial"/>
                <a:cs typeface="Arial"/>
                <a:sym typeface="Arial"/>
              </a:rPr>
              <a:t> in parallel using bootstrapped samples and random feature selection, combining their outputs through averaging to reduce variance and overfitting.</a:t>
            </a:r>
            <a:endParaRPr>
              <a:latin typeface="Arial"/>
              <a:ea typeface="Arial"/>
              <a:cs typeface="Arial"/>
              <a:sym typeface="Arial"/>
            </a:endParaRPr>
          </a:p>
          <a:p>
            <a:pPr indent="-351472" lvl="0" marL="342900" rtl="0" algn="l">
              <a:lnSpc>
                <a:spcPct val="150000"/>
              </a:lnSpc>
              <a:spcBef>
                <a:spcPts val="1000"/>
              </a:spcBef>
              <a:spcAft>
                <a:spcPts val="0"/>
              </a:spcAft>
              <a:buClr>
                <a:schemeClr val="dk1"/>
              </a:buClr>
              <a:buSzPts val="1800"/>
              <a:buFont typeface="Arial"/>
              <a:buChar char="❑"/>
            </a:pPr>
            <a:r>
              <a:rPr lang="en-US">
                <a:latin typeface="Arial"/>
                <a:ea typeface="Arial"/>
                <a:cs typeface="Arial"/>
                <a:sym typeface="Arial"/>
              </a:rPr>
              <a:t>Gradient Boosting (GB): </a:t>
            </a:r>
            <a:r>
              <a:rPr lang="en-US">
                <a:latin typeface="Arial"/>
                <a:ea typeface="Arial"/>
                <a:cs typeface="Arial"/>
                <a:sym typeface="Arial"/>
              </a:rPr>
              <a:t>A </a:t>
            </a:r>
            <a:r>
              <a:rPr b="1" lang="en-US">
                <a:latin typeface="Arial"/>
                <a:ea typeface="Arial"/>
                <a:cs typeface="Arial"/>
                <a:sym typeface="Arial"/>
              </a:rPr>
              <a:t>sequential ensemble technique </a:t>
            </a:r>
            <a:r>
              <a:rPr lang="en-US">
                <a:latin typeface="Arial"/>
                <a:ea typeface="Arial"/>
                <a:cs typeface="Arial"/>
                <a:sym typeface="Arial"/>
              </a:rPr>
              <a:t>where each new tree is </a:t>
            </a:r>
            <a:r>
              <a:rPr b="1" lang="en-US">
                <a:latin typeface="Arial"/>
                <a:ea typeface="Arial"/>
                <a:cs typeface="Arial"/>
                <a:sym typeface="Arial"/>
              </a:rPr>
              <a:t>trained to correct the residual errors</a:t>
            </a:r>
            <a:r>
              <a:rPr lang="en-US">
                <a:latin typeface="Arial"/>
                <a:ea typeface="Arial"/>
                <a:cs typeface="Arial"/>
                <a:sym typeface="Arial"/>
              </a:rPr>
              <a:t> of the previous ones, making it highly effective for capturing complex patterns and minimizing bias in stock price predictions.</a:t>
            </a:r>
            <a:endParaRPr>
              <a:latin typeface="Arial"/>
              <a:ea typeface="Arial"/>
              <a:cs typeface="Arial"/>
              <a:sym typeface="Arial"/>
            </a:endParaRPr>
          </a:p>
          <a:p>
            <a:pPr indent="-351472" lvl="0" marL="342900" rtl="0" algn="l">
              <a:lnSpc>
                <a:spcPct val="150000"/>
              </a:lnSpc>
              <a:spcBef>
                <a:spcPts val="1000"/>
              </a:spcBef>
              <a:spcAft>
                <a:spcPts val="0"/>
              </a:spcAft>
              <a:buClr>
                <a:schemeClr val="dk1"/>
              </a:buClr>
              <a:buSzPts val="1800"/>
              <a:buFont typeface="Arial"/>
              <a:buChar char="❑"/>
            </a:pPr>
            <a:r>
              <a:rPr lang="en-US">
                <a:latin typeface="Arial"/>
                <a:ea typeface="Arial"/>
                <a:cs typeface="Arial"/>
                <a:sym typeface="Arial"/>
              </a:rPr>
              <a:t>Stacked Ensemble: A </a:t>
            </a:r>
            <a:r>
              <a:rPr b="1" lang="en-US">
                <a:latin typeface="Arial"/>
                <a:ea typeface="Arial"/>
                <a:cs typeface="Arial"/>
                <a:sym typeface="Arial"/>
              </a:rPr>
              <a:t>meta-learning technique</a:t>
            </a:r>
            <a:r>
              <a:rPr lang="en-US">
                <a:latin typeface="Arial"/>
                <a:ea typeface="Arial"/>
                <a:cs typeface="Arial"/>
                <a:sym typeface="Arial"/>
              </a:rPr>
              <a:t> that integrates the predictive outputs of both RF and GB as inputs into a final model (meta-model), leveraging the strengths of each base learner to improve generalization and prediction accuracy.</a:t>
            </a:r>
            <a:endParaRPr>
              <a:latin typeface="Century Gothic"/>
              <a:ea typeface="Century Gothic"/>
              <a:cs typeface="Century Gothic"/>
              <a:sym typeface="Century Gothic"/>
            </a:endParaRPr>
          </a:p>
        </p:txBody>
      </p:sp>
      <p:sp>
        <p:nvSpPr>
          <p:cNvPr id="203" name="Google Shape;203;p22"/>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3"/>
          <p:cNvSpPr txBox="1"/>
          <p:nvPr>
            <p:ph type="title"/>
          </p:nvPr>
        </p:nvSpPr>
        <p:spPr>
          <a:xfrm>
            <a:off x="1873425" y="598038"/>
            <a:ext cx="9254700" cy="744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68DBA"/>
              </a:buClr>
              <a:buSzPts val="3600"/>
              <a:buFont typeface="Century Gothic"/>
              <a:buNone/>
            </a:pPr>
            <a:r>
              <a:rPr lang="en-US"/>
              <a:t>Random Forest </a:t>
            </a:r>
            <a:endParaRPr/>
          </a:p>
        </p:txBody>
      </p:sp>
      <p:sp>
        <p:nvSpPr>
          <p:cNvPr id="209" name="Google Shape;209;p23"/>
          <p:cNvSpPr txBox="1"/>
          <p:nvPr>
            <p:ph idx="1" type="body"/>
          </p:nvPr>
        </p:nvSpPr>
        <p:spPr>
          <a:xfrm>
            <a:off x="1496625" y="1426700"/>
            <a:ext cx="10008300" cy="5071200"/>
          </a:xfrm>
          <a:prstGeom prst="rect">
            <a:avLst/>
          </a:prstGeom>
          <a:noFill/>
          <a:ln>
            <a:noFill/>
          </a:ln>
        </p:spPr>
        <p:txBody>
          <a:bodyPr anchorCtr="0" anchor="t" bIns="45700" lIns="91425" spcFirstLastPara="1" rIns="91425" wrap="square" tIns="45700">
            <a:normAutofit lnSpcReduction="10000"/>
          </a:bodyPr>
          <a:lstStyle/>
          <a:p>
            <a:pPr indent="-341947" lvl="0" marL="342900" rtl="0" algn="l">
              <a:lnSpc>
                <a:spcPct val="150000"/>
              </a:lnSpc>
              <a:spcBef>
                <a:spcPts val="1000"/>
              </a:spcBef>
              <a:spcAft>
                <a:spcPts val="0"/>
              </a:spcAft>
              <a:buClr>
                <a:schemeClr val="dk1"/>
              </a:buClr>
              <a:buSzPts val="1650"/>
              <a:buFont typeface="Arial"/>
              <a:buChar char="❑"/>
            </a:pPr>
            <a:r>
              <a:rPr lang="en-US" sz="1650">
                <a:latin typeface="Arial"/>
                <a:ea typeface="Arial"/>
                <a:cs typeface="Arial"/>
                <a:sym typeface="Arial"/>
              </a:rPr>
              <a:t>Random Forest is a powerful machine learning technique that operates by creating hundreds of decision trees during training. Unlike a single decision tree that might overfit to the training data, it combines predictions from many trees to produce more accurate and stable results. This ensemble approach makes it one of the most reliable algorithms for both classification and regression tasks.</a:t>
            </a:r>
            <a:endParaRPr sz="1650">
              <a:latin typeface="Arial"/>
              <a:ea typeface="Arial"/>
              <a:cs typeface="Arial"/>
              <a:sym typeface="Arial"/>
            </a:endParaRPr>
          </a:p>
          <a:p>
            <a:pPr indent="0" lvl="0" marL="342900" rtl="0" algn="l">
              <a:lnSpc>
                <a:spcPct val="150000"/>
              </a:lnSpc>
              <a:spcBef>
                <a:spcPts val="1000"/>
              </a:spcBef>
              <a:spcAft>
                <a:spcPts val="0"/>
              </a:spcAft>
              <a:buNone/>
            </a:pPr>
            <a:r>
              <a:rPr b="1" lang="en-US" sz="1850">
                <a:latin typeface="Arial"/>
                <a:ea typeface="Arial"/>
                <a:cs typeface="Arial"/>
                <a:sym typeface="Arial"/>
              </a:rPr>
              <a:t>Working of Random Forest :</a:t>
            </a:r>
            <a:endParaRPr b="1" sz="1850">
              <a:latin typeface="Arial"/>
              <a:ea typeface="Arial"/>
              <a:cs typeface="Arial"/>
              <a:sym typeface="Arial"/>
            </a:endParaRPr>
          </a:p>
          <a:p>
            <a:pPr indent="-341947" lvl="0" marL="342900" rtl="0" algn="l">
              <a:lnSpc>
                <a:spcPct val="150000"/>
              </a:lnSpc>
              <a:spcBef>
                <a:spcPts val="1000"/>
              </a:spcBef>
              <a:spcAft>
                <a:spcPts val="0"/>
              </a:spcAft>
              <a:buClr>
                <a:schemeClr val="dk1"/>
              </a:buClr>
              <a:buSzPts val="1650"/>
              <a:buFont typeface="Arial"/>
              <a:buChar char="❑"/>
            </a:pPr>
            <a:r>
              <a:rPr b="1" lang="en-US" sz="1650">
                <a:latin typeface="Arial"/>
                <a:ea typeface="Arial"/>
                <a:cs typeface="Arial"/>
                <a:sym typeface="Arial"/>
              </a:rPr>
              <a:t>Bootstrap Sampling (Bagging) -</a:t>
            </a:r>
            <a:r>
              <a:rPr lang="en-US" sz="1650">
                <a:latin typeface="Arial"/>
                <a:ea typeface="Arial"/>
                <a:cs typeface="Arial"/>
                <a:sym typeface="Arial"/>
              </a:rPr>
              <a:t> The algorithm starts by creating multiple random subsets of the original dataset. Each subset is generated by randomly selecting data points with replacement, meaning some points may be repeated while others are left out. This ensures each decision tree in the forest trains on slightly different data.</a:t>
            </a:r>
            <a:endParaRPr sz="1650">
              <a:latin typeface="Arial"/>
              <a:ea typeface="Arial"/>
              <a:cs typeface="Arial"/>
              <a:sym typeface="Arial"/>
            </a:endParaRPr>
          </a:p>
          <a:p>
            <a:pPr indent="-341947" lvl="0" marL="342900" rtl="0" algn="l">
              <a:lnSpc>
                <a:spcPct val="150000"/>
              </a:lnSpc>
              <a:spcBef>
                <a:spcPts val="1000"/>
              </a:spcBef>
              <a:spcAft>
                <a:spcPts val="0"/>
              </a:spcAft>
              <a:buSzPts val="1650"/>
              <a:buFont typeface="Arial"/>
              <a:buChar char="❑"/>
            </a:pPr>
            <a:r>
              <a:rPr b="1" lang="en-US" sz="1650">
                <a:latin typeface="Arial"/>
                <a:ea typeface="Arial"/>
                <a:cs typeface="Arial"/>
                <a:sym typeface="Arial"/>
              </a:rPr>
              <a:t>Feature Randomization -</a:t>
            </a:r>
            <a:r>
              <a:rPr lang="en-US" sz="1650">
                <a:latin typeface="Arial"/>
                <a:ea typeface="Arial"/>
                <a:cs typeface="Arial"/>
                <a:sym typeface="Arial"/>
              </a:rPr>
              <a:t> When building each tree, at every decision node, only a random subset of features is considered for splitting like if there are 20 features, the algorithm might only evaluate 5 randomly chosen features at each node. This randomness forces trees to diversify and prevents any single feature from dominating predictions.</a:t>
            </a:r>
            <a:endParaRPr>
              <a:solidFill>
                <a:schemeClr val="dk1"/>
              </a:solidFill>
              <a:latin typeface="Arial"/>
              <a:ea typeface="Arial"/>
              <a:cs typeface="Arial"/>
              <a:sym typeface="Arial"/>
            </a:endParaRPr>
          </a:p>
        </p:txBody>
      </p:sp>
      <p:sp>
        <p:nvSpPr>
          <p:cNvPr id="210" name="Google Shape;210;p23"/>
          <p:cNvSpPr txBox="1"/>
          <p:nvPr>
            <p:ph idx="12" type="sldNum"/>
          </p:nvPr>
        </p:nvSpPr>
        <p:spPr>
          <a:xfrm>
            <a:off x="531812" y="787782"/>
            <a:ext cx="7797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728275" y="609600"/>
            <a:ext cx="9774900" cy="1411500"/>
          </a:xfrm>
          <a:prstGeom prst="rect">
            <a:avLst/>
          </a:prstGeom>
        </p:spPr>
        <p:txBody>
          <a:bodyPr anchorCtr="0" anchor="t" bIns="45700" lIns="91425" spcFirstLastPara="1" rIns="91425" wrap="square" tIns="45700">
            <a:normAutofit/>
          </a:bodyPr>
          <a:lstStyle/>
          <a:p>
            <a:pPr indent="0" lvl="0" marL="0" rtl="0" algn="l">
              <a:lnSpc>
                <a:spcPct val="150000"/>
              </a:lnSpc>
              <a:spcBef>
                <a:spcPts val="1000"/>
              </a:spcBef>
              <a:spcAft>
                <a:spcPts val="0"/>
              </a:spcAft>
              <a:buNone/>
            </a:pPr>
            <a:r>
              <a:rPr b="1" lang="en-US" sz="1600">
                <a:solidFill>
                  <a:srgbClr val="404040"/>
                </a:solidFill>
                <a:latin typeface="Arial"/>
                <a:ea typeface="Arial"/>
                <a:cs typeface="Arial"/>
                <a:sym typeface="Arial"/>
              </a:rPr>
              <a:t>Prediction Aggregation</a:t>
            </a:r>
            <a:r>
              <a:rPr lang="en-US" sz="1650">
                <a:solidFill>
                  <a:srgbClr val="404040"/>
                </a:solidFill>
                <a:latin typeface="Arial"/>
                <a:ea typeface="Arial"/>
                <a:cs typeface="Arial"/>
                <a:sym typeface="Arial"/>
              </a:rPr>
              <a:t> - For classification tasks, each tree "votes" for a class, and the most frequent vote becomes the final prediction. In regression, the predictions from all trees are averaged to produce the output. This aggregation step cancels out individual tree errors, leading to more robust results.</a:t>
            </a:r>
            <a:endParaRPr sz="1650">
              <a:solidFill>
                <a:srgbClr val="3F3F3F"/>
              </a:solidFill>
              <a:latin typeface="Arial"/>
              <a:ea typeface="Arial"/>
              <a:cs typeface="Arial"/>
              <a:sym typeface="Arial"/>
            </a:endParaRPr>
          </a:p>
        </p:txBody>
      </p:sp>
      <p:sp>
        <p:nvSpPr>
          <p:cNvPr id="217" name="Google Shape;217;p24"/>
          <p:cNvSpPr txBox="1"/>
          <p:nvPr>
            <p:ph idx="1" type="body"/>
          </p:nvPr>
        </p:nvSpPr>
        <p:spPr>
          <a:xfrm>
            <a:off x="1380300" y="1905150"/>
            <a:ext cx="10290300" cy="4552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650">
                <a:solidFill>
                  <a:srgbClr val="404040"/>
                </a:solidFill>
                <a:latin typeface="Arial"/>
                <a:ea typeface="Arial"/>
                <a:cs typeface="Arial"/>
                <a:sym typeface="Arial"/>
              </a:rPr>
              <a:t>Mathematical Formulation </a:t>
            </a:r>
            <a:endParaRPr b="1" sz="1650">
              <a:solidFill>
                <a:srgbClr val="404040"/>
              </a:solidFill>
              <a:latin typeface="Arial"/>
              <a:ea typeface="Arial"/>
              <a:cs typeface="Arial"/>
              <a:sym typeface="Arial"/>
            </a:endParaRPr>
          </a:p>
          <a:p>
            <a:pPr indent="0" lvl="0" marL="0" rtl="0" algn="l">
              <a:spcBef>
                <a:spcPts val="1000"/>
              </a:spcBef>
              <a:spcAft>
                <a:spcPts val="0"/>
              </a:spcAft>
              <a:buNone/>
            </a:pPr>
            <a:r>
              <a:t/>
            </a:r>
            <a:endParaRPr b="1" sz="1650">
              <a:solidFill>
                <a:srgbClr val="404040"/>
              </a:solidFill>
              <a:latin typeface="Arial"/>
              <a:ea typeface="Arial"/>
              <a:cs typeface="Arial"/>
              <a:sym typeface="Arial"/>
            </a:endParaRPr>
          </a:p>
        </p:txBody>
      </p:sp>
      <p:sp>
        <p:nvSpPr>
          <p:cNvPr id="218" name="Google Shape;218;p24"/>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19" name="Google Shape;219;p24"/>
          <p:cNvPicPr preferRelativeResize="0"/>
          <p:nvPr/>
        </p:nvPicPr>
        <p:blipFill>
          <a:blip r:embed="rId3">
            <a:alphaModFix/>
          </a:blip>
          <a:stretch>
            <a:fillRect/>
          </a:stretch>
        </p:blipFill>
        <p:spPr>
          <a:xfrm>
            <a:off x="1441975" y="2310675"/>
            <a:ext cx="6491849" cy="380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5"/>
          <p:cNvSpPr txBox="1"/>
          <p:nvPr>
            <p:ph type="title"/>
          </p:nvPr>
        </p:nvSpPr>
        <p:spPr>
          <a:xfrm>
            <a:off x="1997400" y="561780"/>
            <a:ext cx="8911800" cy="7011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sz="3000">
                <a:solidFill>
                  <a:srgbClr val="595959"/>
                </a:solidFill>
              </a:rPr>
              <a:t>Example: </a:t>
            </a:r>
            <a:endParaRPr sz="3000">
              <a:solidFill>
                <a:srgbClr val="595959"/>
              </a:solidFill>
            </a:endParaRPr>
          </a:p>
        </p:txBody>
      </p:sp>
      <p:sp>
        <p:nvSpPr>
          <p:cNvPr id="226" name="Google Shape;226;p25"/>
          <p:cNvSpPr txBox="1"/>
          <p:nvPr>
            <p:ph idx="1" type="body"/>
          </p:nvPr>
        </p:nvSpPr>
        <p:spPr>
          <a:xfrm>
            <a:off x="2444203" y="1916100"/>
            <a:ext cx="6663900" cy="3280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27" name="Google Shape;227;p25"/>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28" name="Google Shape;228;p25" title="WhatsApp Image 2025-05-14 at 15.40.21_ecb776b8.jpg"/>
          <p:cNvPicPr preferRelativeResize="0"/>
          <p:nvPr/>
        </p:nvPicPr>
        <p:blipFill>
          <a:blip r:embed="rId3">
            <a:alphaModFix/>
          </a:blip>
          <a:stretch>
            <a:fillRect/>
          </a:stretch>
        </p:blipFill>
        <p:spPr>
          <a:xfrm>
            <a:off x="2055075" y="1262875"/>
            <a:ext cx="7154650" cy="5162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844275" y="641530"/>
            <a:ext cx="8911800" cy="6576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lang="en-US">
                <a:solidFill>
                  <a:srgbClr val="595959"/>
                </a:solidFill>
                <a:latin typeface="Arial"/>
                <a:ea typeface="Arial"/>
                <a:cs typeface="Arial"/>
                <a:sym typeface="Arial"/>
              </a:rPr>
              <a:t>Random Forest</a:t>
            </a:r>
            <a:endParaRPr>
              <a:solidFill>
                <a:srgbClr val="595959"/>
              </a:solidFill>
              <a:latin typeface="Arial"/>
              <a:ea typeface="Arial"/>
              <a:cs typeface="Arial"/>
              <a:sym typeface="Arial"/>
            </a:endParaRPr>
          </a:p>
        </p:txBody>
      </p:sp>
      <p:sp>
        <p:nvSpPr>
          <p:cNvPr id="235" name="Google Shape;235;p26"/>
          <p:cNvSpPr txBox="1"/>
          <p:nvPr>
            <p:ph idx="1" type="body"/>
          </p:nvPr>
        </p:nvSpPr>
        <p:spPr>
          <a:xfrm>
            <a:off x="3975601" y="2630100"/>
            <a:ext cx="4451100" cy="30525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6" name="Google Shape;236;p26"/>
          <p:cNvSpPr txBox="1"/>
          <p:nvPr>
            <p:ph idx="12" type="sldNum"/>
          </p:nvPr>
        </p:nvSpPr>
        <p:spPr>
          <a:xfrm>
            <a:off x="531812" y="787782"/>
            <a:ext cx="779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37" name="Google Shape;237;p26"/>
          <p:cNvPicPr preferRelativeResize="0"/>
          <p:nvPr/>
        </p:nvPicPr>
        <p:blipFill rotWithShape="1">
          <a:blip r:embed="rId3">
            <a:alphaModFix/>
          </a:blip>
          <a:srcRect b="0" l="1048" r="0" t="-1183"/>
          <a:stretch/>
        </p:blipFill>
        <p:spPr>
          <a:xfrm>
            <a:off x="1844275" y="1397701"/>
            <a:ext cx="6774275" cy="4946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sp">
  <a:themeElements>
    <a:clrScheme name="Wisp">
      <a:dk1>
        <a:srgbClr val="000000"/>
      </a:dk1>
      <a:lt1>
        <a:srgbClr val="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