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D297B-0B44-BBDE-CE78-D9C9025480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0CE258-1B4A-DFAD-DC9B-BCAC8AFF0B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ED45CE-527E-B369-E0E7-654C8475958D}"/>
              </a:ext>
            </a:extLst>
          </p:cNvPr>
          <p:cNvSpPr>
            <a:spLocks noGrp="1"/>
          </p:cNvSpPr>
          <p:nvPr>
            <p:ph type="dt" sz="half" idx="10"/>
          </p:nvPr>
        </p:nvSpPr>
        <p:spPr/>
        <p:txBody>
          <a:bodyPr/>
          <a:lstStyle/>
          <a:p>
            <a:fld id="{A0D2D5B2-E46B-4BB9-85A6-80390013DE30}" type="datetimeFigureOut">
              <a:rPr lang="en-IN" smtClean="0"/>
              <a:t>03-08-2025</a:t>
            </a:fld>
            <a:endParaRPr lang="en-IN"/>
          </a:p>
        </p:txBody>
      </p:sp>
      <p:sp>
        <p:nvSpPr>
          <p:cNvPr id="5" name="Footer Placeholder 4">
            <a:extLst>
              <a:ext uri="{FF2B5EF4-FFF2-40B4-BE49-F238E27FC236}">
                <a16:creationId xmlns:a16="http://schemas.microsoft.com/office/drawing/2014/main" id="{2541ABC5-FBF0-D633-957B-518324A9C5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E7B04F-C535-8CD6-637E-8B17A69A51E7}"/>
              </a:ext>
            </a:extLst>
          </p:cNvPr>
          <p:cNvSpPr>
            <a:spLocks noGrp="1"/>
          </p:cNvSpPr>
          <p:nvPr>
            <p:ph type="sldNum" sz="quarter" idx="12"/>
          </p:nvPr>
        </p:nvSpPr>
        <p:spPr/>
        <p:txBody>
          <a:bodyPr/>
          <a:lstStyle/>
          <a:p>
            <a:fld id="{9F8B0901-5F6C-4242-9DBB-446552E986B4}" type="slidenum">
              <a:rPr lang="en-IN" smtClean="0"/>
              <a:t>‹#›</a:t>
            </a:fld>
            <a:endParaRPr lang="en-IN"/>
          </a:p>
        </p:txBody>
      </p:sp>
    </p:spTree>
    <p:extLst>
      <p:ext uri="{BB962C8B-B14F-4D97-AF65-F5344CB8AC3E}">
        <p14:creationId xmlns:p14="http://schemas.microsoft.com/office/powerpoint/2010/main" val="806588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3DCBA-9303-8DF1-21EF-B54CEA988E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47BF14-F9FA-AEAB-05BE-498D229FAD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851F71-096F-CFD3-3FF2-2C07AC055D8E}"/>
              </a:ext>
            </a:extLst>
          </p:cNvPr>
          <p:cNvSpPr>
            <a:spLocks noGrp="1"/>
          </p:cNvSpPr>
          <p:nvPr>
            <p:ph type="dt" sz="half" idx="10"/>
          </p:nvPr>
        </p:nvSpPr>
        <p:spPr/>
        <p:txBody>
          <a:bodyPr/>
          <a:lstStyle/>
          <a:p>
            <a:fld id="{A0D2D5B2-E46B-4BB9-85A6-80390013DE30}" type="datetimeFigureOut">
              <a:rPr lang="en-IN" smtClean="0"/>
              <a:t>03-08-2025</a:t>
            </a:fld>
            <a:endParaRPr lang="en-IN"/>
          </a:p>
        </p:txBody>
      </p:sp>
      <p:sp>
        <p:nvSpPr>
          <p:cNvPr id="5" name="Footer Placeholder 4">
            <a:extLst>
              <a:ext uri="{FF2B5EF4-FFF2-40B4-BE49-F238E27FC236}">
                <a16:creationId xmlns:a16="http://schemas.microsoft.com/office/drawing/2014/main" id="{4A450800-08A1-8CBC-5D9A-C89FD81318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5CF6FD-17BC-4F2E-F341-3BB430793D96}"/>
              </a:ext>
            </a:extLst>
          </p:cNvPr>
          <p:cNvSpPr>
            <a:spLocks noGrp="1"/>
          </p:cNvSpPr>
          <p:nvPr>
            <p:ph type="sldNum" sz="quarter" idx="12"/>
          </p:nvPr>
        </p:nvSpPr>
        <p:spPr/>
        <p:txBody>
          <a:bodyPr/>
          <a:lstStyle/>
          <a:p>
            <a:fld id="{9F8B0901-5F6C-4242-9DBB-446552E986B4}" type="slidenum">
              <a:rPr lang="en-IN" smtClean="0"/>
              <a:t>‹#›</a:t>
            </a:fld>
            <a:endParaRPr lang="en-IN"/>
          </a:p>
        </p:txBody>
      </p:sp>
    </p:spTree>
    <p:extLst>
      <p:ext uri="{BB962C8B-B14F-4D97-AF65-F5344CB8AC3E}">
        <p14:creationId xmlns:p14="http://schemas.microsoft.com/office/powerpoint/2010/main" val="3386701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D978E2-F9A2-6A87-8004-9A2D9C6E3D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A91A1A-1D75-5B9F-5348-75B22B51B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7AE992-3AC8-601B-C6EC-F984783C1264}"/>
              </a:ext>
            </a:extLst>
          </p:cNvPr>
          <p:cNvSpPr>
            <a:spLocks noGrp="1"/>
          </p:cNvSpPr>
          <p:nvPr>
            <p:ph type="dt" sz="half" idx="10"/>
          </p:nvPr>
        </p:nvSpPr>
        <p:spPr/>
        <p:txBody>
          <a:bodyPr/>
          <a:lstStyle/>
          <a:p>
            <a:fld id="{A0D2D5B2-E46B-4BB9-85A6-80390013DE30}" type="datetimeFigureOut">
              <a:rPr lang="en-IN" smtClean="0"/>
              <a:t>03-08-2025</a:t>
            </a:fld>
            <a:endParaRPr lang="en-IN"/>
          </a:p>
        </p:txBody>
      </p:sp>
      <p:sp>
        <p:nvSpPr>
          <p:cNvPr id="5" name="Footer Placeholder 4">
            <a:extLst>
              <a:ext uri="{FF2B5EF4-FFF2-40B4-BE49-F238E27FC236}">
                <a16:creationId xmlns:a16="http://schemas.microsoft.com/office/drawing/2014/main" id="{4DA02AA7-518B-779A-5FA3-FE2441083F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1D22CE-7012-3BB6-1107-6DA6AB909BB3}"/>
              </a:ext>
            </a:extLst>
          </p:cNvPr>
          <p:cNvSpPr>
            <a:spLocks noGrp="1"/>
          </p:cNvSpPr>
          <p:nvPr>
            <p:ph type="sldNum" sz="quarter" idx="12"/>
          </p:nvPr>
        </p:nvSpPr>
        <p:spPr/>
        <p:txBody>
          <a:bodyPr/>
          <a:lstStyle/>
          <a:p>
            <a:fld id="{9F8B0901-5F6C-4242-9DBB-446552E986B4}" type="slidenum">
              <a:rPr lang="en-IN" smtClean="0"/>
              <a:t>‹#›</a:t>
            </a:fld>
            <a:endParaRPr lang="en-IN"/>
          </a:p>
        </p:txBody>
      </p:sp>
    </p:spTree>
    <p:extLst>
      <p:ext uri="{BB962C8B-B14F-4D97-AF65-F5344CB8AC3E}">
        <p14:creationId xmlns:p14="http://schemas.microsoft.com/office/powerpoint/2010/main" val="464101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41DD6-1A92-90DD-CE76-A7A97B1933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A1CC36-E352-D9C6-C377-6162AC8021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4DA1A6-DC59-7941-C43F-072616E7C5A0}"/>
              </a:ext>
            </a:extLst>
          </p:cNvPr>
          <p:cNvSpPr>
            <a:spLocks noGrp="1"/>
          </p:cNvSpPr>
          <p:nvPr>
            <p:ph type="dt" sz="half" idx="10"/>
          </p:nvPr>
        </p:nvSpPr>
        <p:spPr/>
        <p:txBody>
          <a:bodyPr/>
          <a:lstStyle/>
          <a:p>
            <a:fld id="{A0D2D5B2-E46B-4BB9-85A6-80390013DE30}" type="datetimeFigureOut">
              <a:rPr lang="en-IN" smtClean="0"/>
              <a:t>03-08-2025</a:t>
            </a:fld>
            <a:endParaRPr lang="en-IN"/>
          </a:p>
        </p:txBody>
      </p:sp>
      <p:sp>
        <p:nvSpPr>
          <p:cNvPr id="5" name="Footer Placeholder 4">
            <a:extLst>
              <a:ext uri="{FF2B5EF4-FFF2-40B4-BE49-F238E27FC236}">
                <a16:creationId xmlns:a16="http://schemas.microsoft.com/office/drawing/2014/main" id="{E19615BD-771B-C34E-DCBC-3E819CA347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5C16C-98BD-F7E7-3519-B8487BB0847A}"/>
              </a:ext>
            </a:extLst>
          </p:cNvPr>
          <p:cNvSpPr>
            <a:spLocks noGrp="1"/>
          </p:cNvSpPr>
          <p:nvPr>
            <p:ph type="sldNum" sz="quarter" idx="12"/>
          </p:nvPr>
        </p:nvSpPr>
        <p:spPr/>
        <p:txBody>
          <a:bodyPr/>
          <a:lstStyle/>
          <a:p>
            <a:fld id="{9F8B0901-5F6C-4242-9DBB-446552E986B4}" type="slidenum">
              <a:rPr lang="en-IN" smtClean="0"/>
              <a:t>‹#›</a:t>
            </a:fld>
            <a:endParaRPr lang="en-IN"/>
          </a:p>
        </p:txBody>
      </p:sp>
    </p:spTree>
    <p:extLst>
      <p:ext uri="{BB962C8B-B14F-4D97-AF65-F5344CB8AC3E}">
        <p14:creationId xmlns:p14="http://schemas.microsoft.com/office/powerpoint/2010/main" val="3465158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169C-3757-7D42-5DE7-5220E9D065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8AB26E-FFC0-DFD8-905E-9DCB3CA241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C71FFC-6187-C5FC-1337-7EC5B60370E5}"/>
              </a:ext>
            </a:extLst>
          </p:cNvPr>
          <p:cNvSpPr>
            <a:spLocks noGrp="1"/>
          </p:cNvSpPr>
          <p:nvPr>
            <p:ph type="dt" sz="half" idx="10"/>
          </p:nvPr>
        </p:nvSpPr>
        <p:spPr/>
        <p:txBody>
          <a:bodyPr/>
          <a:lstStyle/>
          <a:p>
            <a:fld id="{A0D2D5B2-E46B-4BB9-85A6-80390013DE30}" type="datetimeFigureOut">
              <a:rPr lang="en-IN" smtClean="0"/>
              <a:t>03-08-2025</a:t>
            </a:fld>
            <a:endParaRPr lang="en-IN"/>
          </a:p>
        </p:txBody>
      </p:sp>
      <p:sp>
        <p:nvSpPr>
          <p:cNvPr id="5" name="Footer Placeholder 4">
            <a:extLst>
              <a:ext uri="{FF2B5EF4-FFF2-40B4-BE49-F238E27FC236}">
                <a16:creationId xmlns:a16="http://schemas.microsoft.com/office/drawing/2014/main" id="{5635C20F-37D3-5B5F-0E73-F7F5AF9EF3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1C9D5F-F532-6712-6B09-F6C973E89C3C}"/>
              </a:ext>
            </a:extLst>
          </p:cNvPr>
          <p:cNvSpPr>
            <a:spLocks noGrp="1"/>
          </p:cNvSpPr>
          <p:nvPr>
            <p:ph type="sldNum" sz="quarter" idx="12"/>
          </p:nvPr>
        </p:nvSpPr>
        <p:spPr/>
        <p:txBody>
          <a:bodyPr/>
          <a:lstStyle/>
          <a:p>
            <a:fld id="{9F8B0901-5F6C-4242-9DBB-446552E986B4}" type="slidenum">
              <a:rPr lang="en-IN" smtClean="0"/>
              <a:t>‹#›</a:t>
            </a:fld>
            <a:endParaRPr lang="en-IN"/>
          </a:p>
        </p:txBody>
      </p:sp>
    </p:spTree>
    <p:extLst>
      <p:ext uri="{BB962C8B-B14F-4D97-AF65-F5344CB8AC3E}">
        <p14:creationId xmlns:p14="http://schemas.microsoft.com/office/powerpoint/2010/main" val="2729930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FD1C8-DFB3-F64F-C05F-0182D12730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0D45FA-F719-E50C-EE16-9966EFC4F6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39B187-BD51-7511-51AA-8F7C902566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5A8A5C-32F5-3986-C272-7CB2928D1433}"/>
              </a:ext>
            </a:extLst>
          </p:cNvPr>
          <p:cNvSpPr>
            <a:spLocks noGrp="1"/>
          </p:cNvSpPr>
          <p:nvPr>
            <p:ph type="dt" sz="half" idx="10"/>
          </p:nvPr>
        </p:nvSpPr>
        <p:spPr/>
        <p:txBody>
          <a:bodyPr/>
          <a:lstStyle/>
          <a:p>
            <a:fld id="{A0D2D5B2-E46B-4BB9-85A6-80390013DE30}" type="datetimeFigureOut">
              <a:rPr lang="en-IN" smtClean="0"/>
              <a:t>03-08-2025</a:t>
            </a:fld>
            <a:endParaRPr lang="en-IN"/>
          </a:p>
        </p:txBody>
      </p:sp>
      <p:sp>
        <p:nvSpPr>
          <p:cNvPr id="6" name="Footer Placeholder 5">
            <a:extLst>
              <a:ext uri="{FF2B5EF4-FFF2-40B4-BE49-F238E27FC236}">
                <a16:creationId xmlns:a16="http://schemas.microsoft.com/office/drawing/2014/main" id="{EEA2705B-22EF-0357-786E-B94C3AA84F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41A9DC-235F-0AFC-F16C-ADAA92164E52}"/>
              </a:ext>
            </a:extLst>
          </p:cNvPr>
          <p:cNvSpPr>
            <a:spLocks noGrp="1"/>
          </p:cNvSpPr>
          <p:nvPr>
            <p:ph type="sldNum" sz="quarter" idx="12"/>
          </p:nvPr>
        </p:nvSpPr>
        <p:spPr/>
        <p:txBody>
          <a:bodyPr/>
          <a:lstStyle/>
          <a:p>
            <a:fld id="{9F8B0901-5F6C-4242-9DBB-446552E986B4}" type="slidenum">
              <a:rPr lang="en-IN" smtClean="0"/>
              <a:t>‹#›</a:t>
            </a:fld>
            <a:endParaRPr lang="en-IN"/>
          </a:p>
        </p:txBody>
      </p:sp>
    </p:spTree>
    <p:extLst>
      <p:ext uri="{BB962C8B-B14F-4D97-AF65-F5344CB8AC3E}">
        <p14:creationId xmlns:p14="http://schemas.microsoft.com/office/powerpoint/2010/main" val="3912752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64A00-2BB2-9259-5A03-4E7D9FEDB8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AF03FD-101C-8AE4-C45B-2E1D7C9972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8C5A2D-53F7-5AA0-EFE0-C6725D3832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BE12246-6FEF-8D00-EB18-0B126B2D86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636967-AB22-652D-636A-642FA01FF5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6BF91B-4654-D61C-6836-D5C627DAA155}"/>
              </a:ext>
            </a:extLst>
          </p:cNvPr>
          <p:cNvSpPr>
            <a:spLocks noGrp="1"/>
          </p:cNvSpPr>
          <p:nvPr>
            <p:ph type="dt" sz="half" idx="10"/>
          </p:nvPr>
        </p:nvSpPr>
        <p:spPr/>
        <p:txBody>
          <a:bodyPr/>
          <a:lstStyle/>
          <a:p>
            <a:fld id="{A0D2D5B2-E46B-4BB9-85A6-80390013DE30}" type="datetimeFigureOut">
              <a:rPr lang="en-IN" smtClean="0"/>
              <a:t>03-08-2025</a:t>
            </a:fld>
            <a:endParaRPr lang="en-IN"/>
          </a:p>
        </p:txBody>
      </p:sp>
      <p:sp>
        <p:nvSpPr>
          <p:cNvPr id="8" name="Footer Placeholder 7">
            <a:extLst>
              <a:ext uri="{FF2B5EF4-FFF2-40B4-BE49-F238E27FC236}">
                <a16:creationId xmlns:a16="http://schemas.microsoft.com/office/drawing/2014/main" id="{26FA99F1-FBB3-942E-611B-D97DE4EE53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7E7D56F-7A11-5032-524C-881C18BBB9A1}"/>
              </a:ext>
            </a:extLst>
          </p:cNvPr>
          <p:cNvSpPr>
            <a:spLocks noGrp="1"/>
          </p:cNvSpPr>
          <p:nvPr>
            <p:ph type="sldNum" sz="quarter" idx="12"/>
          </p:nvPr>
        </p:nvSpPr>
        <p:spPr/>
        <p:txBody>
          <a:bodyPr/>
          <a:lstStyle/>
          <a:p>
            <a:fld id="{9F8B0901-5F6C-4242-9DBB-446552E986B4}" type="slidenum">
              <a:rPr lang="en-IN" smtClean="0"/>
              <a:t>‹#›</a:t>
            </a:fld>
            <a:endParaRPr lang="en-IN"/>
          </a:p>
        </p:txBody>
      </p:sp>
    </p:spTree>
    <p:extLst>
      <p:ext uri="{BB962C8B-B14F-4D97-AF65-F5344CB8AC3E}">
        <p14:creationId xmlns:p14="http://schemas.microsoft.com/office/powerpoint/2010/main" val="1945364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ABCF6-1EB5-B1F2-680B-20DACFC622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34DFAE-BD3C-0117-F4C8-AAFE6757CC75}"/>
              </a:ext>
            </a:extLst>
          </p:cNvPr>
          <p:cNvSpPr>
            <a:spLocks noGrp="1"/>
          </p:cNvSpPr>
          <p:nvPr>
            <p:ph type="dt" sz="half" idx="10"/>
          </p:nvPr>
        </p:nvSpPr>
        <p:spPr/>
        <p:txBody>
          <a:bodyPr/>
          <a:lstStyle/>
          <a:p>
            <a:fld id="{A0D2D5B2-E46B-4BB9-85A6-80390013DE30}" type="datetimeFigureOut">
              <a:rPr lang="en-IN" smtClean="0"/>
              <a:t>03-08-2025</a:t>
            </a:fld>
            <a:endParaRPr lang="en-IN"/>
          </a:p>
        </p:txBody>
      </p:sp>
      <p:sp>
        <p:nvSpPr>
          <p:cNvPr id="4" name="Footer Placeholder 3">
            <a:extLst>
              <a:ext uri="{FF2B5EF4-FFF2-40B4-BE49-F238E27FC236}">
                <a16:creationId xmlns:a16="http://schemas.microsoft.com/office/drawing/2014/main" id="{4D84A519-2705-F79D-73E4-5840C76089B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A422E0-45F7-A088-0533-59631185B14F}"/>
              </a:ext>
            </a:extLst>
          </p:cNvPr>
          <p:cNvSpPr>
            <a:spLocks noGrp="1"/>
          </p:cNvSpPr>
          <p:nvPr>
            <p:ph type="sldNum" sz="quarter" idx="12"/>
          </p:nvPr>
        </p:nvSpPr>
        <p:spPr/>
        <p:txBody>
          <a:bodyPr/>
          <a:lstStyle/>
          <a:p>
            <a:fld id="{9F8B0901-5F6C-4242-9DBB-446552E986B4}" type="slidenum">
              <a:rPr lang="en-IN" smtClean="0"/>
              <a:t>‹#›</a:t>
            </a:fld>
            <a:endParaRPr lang="en-IN"/>
          </a:p>
        </p:txBody>
      </p:sp>
    </p:spTree>
    <p:extLst>
      <p:ext uri="{BB962C8B-B14F-4D97-AF65-F5344CB8AC3E}">
        <p14:creationId xmlns:p14="http://schemas.microsoft.com/office/powerpoint/2010/main" val="2237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AF72AC-E45F-30B4-54EA-32A45FEA0EC3}"/>
              </a:ext>
            </a:extLst>
          </p:cNvPr>
          <p:cNvSpPr>
            <a:spLocks noGrp="1"/>
          </p:cNvSpPr>
          <p:nvPr>
            <p:ph type="dt" sz="half" idx="10"/>
          </p:nvPr>
        </p:nvSpPr>
        <p:spPr/>
        <p:txBody>
          <a:bodyPr/>
          <a:lstStyle/>
          <a:p>
            <a:fld id="{A0D2D5B2-E46B-4BB9-85A6-80390013DE30}" type="datetimeFigureOut">
              <a:rPr lang="en-IN" smtClean="0"/>
              <a:t>03-08-2025</a:t>
            </a:fld>
            <a:endParaRPr lang="en-IN"/>
          </a:p>
        </p:txBody>
      </p:sp>
      <p:sp>
        <p:nvSpPr>
          <p:cNvPr id="3" name="Footer Placeholder 2">
            <a:extLst>
              <a:ext uri="{FF2B5EF4-FFF2-40B4-BE49-F238E27FC236}">
                <a16:creationId xmlns:a16="http://schemas.microsoft.com/office/drawing/2014/main" id="{A1301722-93A0-F07E-D245-B1B897F339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500AE3-FC6D-A301-00E3-C2D8D9F8D230}"/>
              </a:ext>
            </a:extLst>
          </p:cNvPr>
          <p:cNvSpPr>
            <a:spLocks noGrp="1"/>
          </p:cNvSpPr>
          <p:nvPr>
            <p:ph type="sldNum" sz="quarter" idx="12"/>
          </p:nvPr>
        </p:nvSpPr>
        <p:spPr/>
        <p:txBody>
          <a:bodyPr/>
          <a:lstStyle/>
          <a:p>
            <a:fld id="{9F8B0901-5F6C-4242-9DBB-446552E986B4}" type="slidenum">
              <a:rPr lang="en-IN" smtClean="0"/>
              <a:t>‹#›</a:t>
            </a:fld>
            <a:endParaRPr lang="en-IN"/>
          </a:p>
        </p:txBody>
      </p:sp>
    </p:spTree>
    <p:extLst>
      <p:ext uri="{BB962C8B-B14F-4D97-AF65-F5344CB8AC3E}">
        <p14:creationId xmlns:p14="http://schemas.microsoft.com/office/powerpoint/2010/main" val="3022072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FDFFC-0D42-00A4-D8C7-0AA0AF340B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4E36B5-AD1B-A4E5-E5EC-0557BAF5C6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19A61B4-C957-7723-DD6F-29206E299B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9E4E4F-2ED9-F942-4C7C-70E40D7E3EA5}"/>
              </a:ext>
            </a:extLst>
          </p:cNvPr>
          <p:cNvSpPr>
            <a:spLocks noGrp="1"/>
          </p:cNvSpPr>
          <p:nvPr>
            <p:ph type="dt" sz="half" idx="10"/>
          </p:nvPr>
        </p:nvSpPr>
        <p:spPr/>
        <p:txBody>
          <a:bodyPr/>
          <a:lstStyle/>
          <a:p>
            <a:fld id="{A0D2D5B2-E46B-4BB9-85A6-80390013DE30}" type="datetimeFigureOut">
              <a:rPr lang="en-IN" smtClean="0"/>
              <a:t>03-08-2025</a:t>
            </a:fld>
            <a:endParaRPr lang="en-IN"/>
          </a:p>
        </p:txBody>
      </p:sp>
      <p:sp>
        <p:nvSpPr>
          <p:cNvPr id="6" name="Footer Placeholder 5">
            <a:extLst>
              <a:ext uri="{FF2B5EF4-FFF2-40B4-BE49-F238E27FC236}">
                <a16:creationId xmlns:a16="http://schemas.microsoft.com/office/drawing/2014/main" id="{15BAA635-A274-1F12-200E-282F400C9E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DEB0C5-CEAF-09D5-7FD1-306804249D3D}"/>
              </a:ext>
            </a:extLst>
          </p:cNvPr>
          <p:cNvSpPr>
            <a:spLocks noGrp="1"/>
          </p:cNvSpPr>
          <p:nvPr>
            <p:ph type="sldNum" sz="quarter" idx="12"/>
          </p:nvPr>
        </p:nvSpPr>
        <p:spPr/>
        <p:txBody>
          <a:bodyPr/>
          <a:lstStyle/>
          <a:p>
            <a:fld id="{9F8B0901-5F6C-4242-9DBB-446552E986B4}" type="slidenum">
              <a:rPr lang="en-IN" smtClean="0"/>
              <a:t>‹#›</a:t>
            </a:fld>
            <a:endParaRPr lang="en-IN"/>
          </a:p>
        </p:txBody>
      </p:sp>
    </p:spTree>
    <p:extLst>
      <p:ext uri="{BB962C8B-B14F-4D97-AF65-F5344CB8AC3E}">
        <p14:creationId xmlns:p14="http://schemas.microsoft.com/office/powerpoint/2010/main" val="142197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208EF-E951-D13B-881C-330C3380B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B06F7C-B61E-211E-6F72-C9CD5D8946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D97B42C-E047-384C-4F3A-3E9A23832B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01733-10DE-BA79-16FF-2EC80269C1AB}"/>
              </a:ext>
            </a:extLst>
          </p:cNvPr>
          <p:cNvSpPr>
            <a:spLocks noGrp="1"/>
          </p:cNvSpPr>
          <p:nvPr>
            <p:ph type="dt" sz="half" idx="10"/>
          </p:nvPr>
        </p:nvSpPr>
        <p:spPr/>
        <p:txBody>
          <a:bodyPr/>
          <a:lstStyle/>
          <a:p>
            <a:fld id="{A0D2D5B2-E46B-4BB9-85A6-80390013DE30}" type="datetimeFigureOut">
              <a:rPr lang="en-IN" smtClean="0"/>
              <a:t>03-08-2025</a:t>
            </a:fld>
            <a:endParaRPr lang="en-IN"/>
          </a:p>
        </p:txBody>
      </p:sp>
      <p:sp>
        <p:nvSpPr>
          <p:cNvPr id="6" name="Footer Placeholder 5">
            <a:extLst>
              <a:ext uri="{FF2B5EF4-FFF2-40B4-BE49-F238E27FC236}">
                <a16:creationId xmlns:a16="http://schemas.microsoft.com/office/drawing/2014/main" id="{12665F0C-E2FD-223E-31C0-C0D4AAE70D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1754C1-6E7C-CFC1-30D4-AC40F91907C7}"/>
              </a:ext>
            </a:extLst>
          </p:cNvPr>
          <p:cNvSpPr>
            <a:spLocks noGrp="1"/>
          </p:cNvSpPr>
          <p:nvPr>
            <p:ph type="sldNum" sz="quarter" idx="12"/>
          </p:nvPr>
        </p:nvSpPr>
        <p:spPr/>
        <p:txBody>
          <a:bodyPr/>
          <a:lstStyle/>
          <a:p>
            <a:fld id="{9F8B0901-5F6C-4242-9DBB-446552E986B4}" type="slidenum">
              <a:rPr lang="en-IN" smtClean="0"/>
              <a:t>‹#›</a:t>
            </a:fld>
            <a:endParaRPr lang="en-IN"/>
          </a:p>
        </p:txBody>
      </p:sp>
    </p:spTree>
    <p:extLst>
      <p:ext uri="{BB962C8B-B14F-4D97-AF65-F5344CB8AC3E}">
        <p14:creationId xmlns:p14="http://schemas.microsoft.com/office/powerpoint/2010/main" val="1185191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F81A14-9D52-9A01-5CA7-AAA4314FE1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07347D-664B-F192-A769-D06928BCC8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808BCE-028D-5802-0F64-84EDD29639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D2D5B2-E46B-4BB9-85A6-80390013DE30}" type="datetimeFigureOut">
              <a:rPr lang="en-IN" smtClean="0"/>
              <a:t>03-08-2025</a:t>
            </a:fld>
            <a:endParaRPr lang="en-IN"/>
          </a:p>
        </p:txBody>
      </p:sp>
      <p:sp>
        <p:nvSpPr>
          <p:cNvPr id="5" name="Footer Placeholder 4">
            <a:extLst>
              <a:ext uri="{FF2B5EF4-FFF2-40B4-BE49-F238E27FC236}">
                <a16:creationId xmlns:a16="http://schemas.microsoft.com/office/drawing/2014/main" id="{4329CFA3-AE68-795D-8D70-3A02463383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C56000-506D-62CE-A74B-51E13DA3FD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8B0901-5F6C-4242-9DBB-446552E986B4}" type="slidenum">
              <a:rPr lang="en-IN" smtClean="0"/>
              <a:t>‹#›</a:t>
            </a:fld>
            <a:endParaRPr lang="en-IN"/>
          </a:p>
        </p:txBody>
      </p:sp>
    </p:spTree>
    <p:extLst>
      <p:ext uri="{BB962C8B-B14F-4D97-AF65-F5344CB8AC3E}">
        <p14:creationId xmlns:p14="http://schemas.microsoft.com/office/powerpoint/2010/main" val="1460825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tmp"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3.tmp"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hyperlink" Target="http://www.kaggle.com/datasets/pavansubhasht/ibm-hr-analytics-attrition-dataset" TargetMode="Externa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hyperlink" Target="http://www.kaggle.com/datasets/pavansubhasht/ibm-hr-analytics-attrition-dataset" TargetMode="External"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2.tmp"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F5D51FF-12BD-BE46-6040-995FDC5F2DA7}"/>
              </a:ext>
            </a:extLst>
          </p:cNvPr>
          <p:cNvSpPr>
            <a:spLocks noGrp="1"/>
          </p:cNvSpPr>
          <p:nvPr>
            <p:ph type="subTitle" idx="1"/>
          </p:nvPr>
        </p:nvSpPr>
        <p:spPr>
          <a:xfrm>
            <a:off x="2966720" y="2306320"/>
            <a:ext cx="7051040" cy="2590800"/>
          </a:xfrm>
        </p:spPr>
        <p:txBody>
          <a:bodyPr/>
          <a:lstStyle/>
          <a:p>
            <a:pPr algn="l"/>
            <a:r>
              <a:rPr lang="en-US" dirty="0"/>
              <a:t>Project Name: HR Attrition Analysis</a:t>
            </a:r>
          </a:p>
          <a:p>
            <a:pPr algn="l"/>
            <a:endParaRPr lang="en-US" dirty="0"/>
          </a:p>
          <a:p>
            <a:pPr algn="l"/>
            <a:r>
              <a:rPr lang="en-US" dirty="0"/>
              <a:t>Team Name: </a:t>
            </a:r>
            <a:r>
              <a:rPr lang="en-IN" dirty="0"/>
              <a:t>Data Warriors </a:t>
            </a:r>
            <a:endParaRPr lang="en-US" dirty="0"/>
          </a:p>
          <a:p>
            <a:pPr algn="l"/>
            <a:endParaRPr lang="en-US" dirty="0"/>
          </a:p>
          <a:p>
            <a:pPr algn="l"/>
            <a:r>
              <a:rPr lang="en-US" dirty="0"/>
              <a:t>College Name: Ajay Kumar Garg Engineering College</a:t>
            </a:r>
          </a:p>
        </p:txBody>
      </p:sp>
      <p:sp>
        <p:nvSpPr>
          <p:cNvPr id="5" name="AutoShape 2">
            <a:extLst>
              <a:ext uri="{FF2B5EF4-FFF2-40B4-BE49-F238E27FC236}">
                <a16:creationId xmlns:a16="http://schemas.microsoft.com/office/drawing/2014/main" id="{5313BAC9-18FB-A079-1355-7857B94FD5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a:extLst>
              <a:ext uri="{FF2B5EF4-FFF2-40B4-BE49-F238E27FC236}">
                <a16:creationId xmlns:a16="http://schemas.microsoft.com/office/drawing/2014/main" id="{E7F72C4A-2F3F-0117-A34B-2E453899B32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object 9">
            <a:extLst>
              <a:ext uri="{FF2B5EF4-FFF2-40B4-BE49-F238E27FC236}">
                <a16:creationId xmlns:a16="http://schemas.microsoft.com/office/drawing/2014/main" id="{F1C58F83-A87A-029E-1BF3-E1D5909B177B}"/>
              </a:ext>
            </a:extLst>
          </p:cNvPr>
          <p:cNvPicPr/>
          <p:nvPr/>
        </p:nvPicPr>
        <p:blipFill>
          <a:blip r:embed="rId2" cstate="print"/>
          <a:stretch>
            <a:fillRect/>
          </a:stretch>
        </p:blipFill>
        <p:spPr>
          <a:xfrm>
            <a:off x="10637520" y="5496560"/>
            <a:ext cx="1432560" cy="1123565"/>
          </a:xfrm>
          <a:prstGeom prst="rect">
            <a:avLst/>
          </a:prstGeom>
        </p:spPr>
      </p:pic>
      <p:sp>
        <p:nvSpPr>
          <p:cNvPr id="10" name="Rectangle 9">
            <a:extLst>
              <a:ext uri="{FF2B5EF4-FFF2-40B4-BE49-F238E27FC236}">
                <a16:creationId xmlns:a16="http://schemas.microsoft.com/office/drawing/2014/main" id="{13890242-8DA2-63EB-4880-53AE1E689E8D}"/>
              </a:ext>
            </a:extLst>
          </p:cNvPr>
          <p:cNvSpPr/>
          <p:nvPr/>
        </p:nvSpPr>
        <p:spPr>
          <a:xfrm>
            <a:off x="111760" y="152400"/>
            <a:ext cx="11958320" cy="105687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spc="-65" dirty="0">
                <a:solidFill>
                  <a:srgbClr val="FFFFFF"/>
                </a:solidFill>
                <a:cs typeface="Verdana"/>
              </a:rPr>
              <a:t>IBM</a:t>
            </a:r>
            <a:r>
              <a:rPr lang="en-US" sz="2000" spc="-150" dirty="0">
                <a:solidFill>
                  <a:srgbClr val="FFFFFF"/>
                </a:solidFill>
                <a:cs typeface="Verdana"/>
              </a:rPr>
              <a:t> </a:t>
            </a:r>
            <a:r>
              <a:rPr lang="en-US" sz="2000" spc="-75" dirty="0">
                <a:solidFill>
                  <a:srgbClr val="FFFFFF"/>
                </a:solidFill>
                <a:cs typeface="Verdana"/>
              </a:rPr>
              <a:t>SkillsBuild</a:t>
            </a:r>
            <a:r>
              <a:rPr lang="en-US" sz="2000" spc="-155" dirty="0">
                <a:solidFill>
                  <a:srgbClr val="FFFFFF"/>
                </a:solidFill>
                <a:cs typeface="Verdana"/>
              </a:rPr>
              <a:t> </a:t>
            </a:r>
            <a:r>
              <a:rPr lang="en-US" sz="2000" spc="-110" dirty="0">
                <a:solidFill>
                  <a:srgbClr val="FFFFFF"/>
                </a:solidFill>
                <a:cs typeface="Verdana"/>
              </a:rPr>
              <a:t>Decoding</a:t>
            </a:r>
            <a:r>
              <a:rPr lang="en-US" sz="2000" spc="-145" dirty="0">
                <a:solidFill>
                  <a:srgbClr val="FFFFFF"/>
                </a:solidFill>
                <a:cs typeface="Verdana"/>
              </a:rPr>
              <a:t> </a:t>
            </a:r>
            <a:r>
              <a:rPr lang="en-US" sz="2000" spc="-135" dirty="0">
                <a:solidFill>
                  <a:srgbClr val="FFFFFF"/>
                </a:solidFill>
                <a:cs typeface="Verdana"/>
              </a:rPr>
              <a:t>Data</a:t>
            </a:r>
            <a:r>
              <a:rPr lang="en-US" sz="2000" spc="-150" dirty="0">
                <a:solidFill>
                  <a:srgbClr val="FFFFFF"/>
                </a:solidFill>
                <a:cs typeface="Verdana"/>
              </a:rPr>
              <a:t> </a:t>
            </a:r>
            <a:r>
              <a:rPr lang="en-US" sz="2000" spc="-60" dirty="0">
                <a:solidFill>
                  <a:srgbClr val="FFFFFF"/>
                </a:solidFill>
                <a:cs typeface="Verdana"/>
              </a:rPr>
              <a:t>PBL</a:t>
            </a:r>
            <a:r>
              <a:rPr lang="en-US" sz="2000" spc="-150" dirty="0">
                <a:solidFill>
                  <a:srgbClr val="FFFFFF"/>
                </a:solidFill>
                <a:cs typeface="Verdana"/>
              </a:rPr>
              <a:t> </a:t>
            </a:r>
            <a:r>
              <a:rPr lang="en-US" sz="2000" spc="-114" dirty="0">
                <a:solidFill>
                  <a:srgbClr val="FFFFFF"/>
                </a:solidFill>
                <a:cs typeface="Verdana"/>
              </a:rPr>
              <a:t>Program</a:t>
            </a:r>
            <a:r>
              <a:rPr lang="en-US" sz="2000" spc="-155" dirty="0">
                <a:solidFill>
                  <a:srgbClr val="FFFFFF"/>
                </a:solidFill>
                <a:cs typeface="Verdana"/>
              </a:rPr>
              <a:t> </a:t>
            </a:r>
            <a:r>
              <a:rPr lang="en-US" sz="2000" spc="-70" dirty="0">
                <a:solidFill>
                  <a:srgbClr val="FFFFFF"/>
                </a:solidFill>
                <a:cs typeface="Verdana"/>
              </a:rPr>
              <a:t>2025</a:t>
            </a:r>
            <a:r>
              <a:rPr lang="en-US" sz="2000" spc="-140" dirty="0">
                <a:solidFill>
                  <a:srgbClr val="FFFFFF"/>
                </a:solidFill>
                <a:cs typeface="Verdana"/>
              </a:rPr>
              <a:t> </a:t>
            </a:r>
            <a:r>
              <a:rPr lang="en-US" sz="2000" spc="-10" dirty="0">
                <a:solidFill>
                  <a:srgbClr val="FFFFFF"/>
                </a:solidFill>
                <a:cs typeface="Verdana"/>
              </a:rPr>
              <a:t>Final</a:t>
            </a:r>
            <a:r>
              <a:rPr lang="en-US" sz="2000" dirty="0">
                <a:cs typeface="Verdana"/>
              </a:rPr>
              <a:t> </a:t>
            </a:r>
            <a:r>
              <a:rPr lang="en-US" sz="2000" spc="-90" dirty="0">
                <a:solidFill>
                  <a:srgbClr val="FFFFFF"/>
                </a:solidFill>
                <a:cs typeface="Verdana"/>
              </a:rPr>
              <a:t>Project</a:t>
            </a:r>
            <a:r>
              <a:rPr lang="en-US" sz="2000" spc="-135" dirty="0">
                <a:solidFill>
                  <a:srgbClr val="FFFFFF"/>
                </a:solidFill>
                <a:cs typeface="Verdana"/>
              </a:rPr>
              <a:t> </a:t>
            </a:r>
            <a:r>
              <a:rPr lang="en-US" sz="2000" spc="-10" dirty="0">
                <a:solidFill>
                  <a:srgbClr val="FFFFFF"/>
                </a:solidFill>
                <a:cs typeface="Verdana"/>
              </a:rPr>
              <a:t>Presentation</a:t>
            </a:r>
          </a:p>
          <a:p>
            <a:pPr algn="ctr"/>
            <a:endParaRPr lang="en-IN" dirty="0"/>
          </a:p>
        </p:txBody>
      </p:sp>
      <p:grpSp>
        <p:nvGrpSpPr>
          <p:cNvPr id="11" name="object 6">
            <a:extLst>
              <a:ext uri="{FF2B5EF4-FFF2-40B4-BE49-F238E27FC236}">
                <a16:creationId xmlns:a16="http://schemas.microsoft.com/office/drawing/2014/main" id="{B31E17A4-CDEF-E269-06ED-5B5BBB84692B}"/>
              </a:ext>
            </a:extLst>
          </p:cNvPr>
          <p:cNvGrpSpPr/>
          <p:nvPr/>
        </p:nvGrpSpPr>
        <p:grpSpPr>
          <a:xfrm>
            <a:off x="3169285" y="802997"/>
            <a:ext cx="5843270" cy="69850"/>
            <a:chOff x="258003" y="2760231"/>
            <a:chExt cx="5843270" cy="69850"/>
          </a:xfrm>
        </p:grpSpPr>
        <p:sp>
          <p:nvSpPr>
            <p:cNvPr id="12" name="object 7">
              <a:extLst>
                <a:ext uri="{FF2B5EF4-FFF2-40B4-BE49-F238E27FC236}">
                  <a16:creationId xmlns:a16="http://schemas.microsoft.com/office/drawing/2014/main" id="{F44D01BE-770A-C344-FE38-CC80318A76F9}"/>
                </a:ext>
              </a:extLst>
            </p:cNvPr>
            <p:cNvSpPr/>
            <p:nvPr/>
          </p:nvSpPr>
          <p:spPr>
            <a:xfrm>
              <a:off x="262051" y="2764282"/>
              <a:ext cx="5835015" cy="62230"/>
            </a:xfrm>
            <a:custGeom>
              <a:avLst/>
              <a:gdLst/>
              <a:ahLst/>
              <a:cxnLst/>
              <a:rect l="l" t="t" r="r" b="b"/>
              <a:pathLst>
                <a:path w="5835015" h="62230">
                  <a:moveTo>
                    <a:pt x="5834837" y="0"/>
                  </a:moveTo>
                  <a:lnTo>
                    <a:pt x="0" y="0"/>
                  </a:lnTo>
                  <a:lnTo>
                    <a:pt x="0" y="61722"/>
                  </a:lnTo>
                  <a:lnTo>
                    <a:pt x="5834837" y="61722"/>
                  </a:lnTo>
                  <a:lnTo>
                    <a:pt x="5834837" y="0"/>
                  </a:lnTo>
                  <a:close/>
                </a:path>
              </a:pathLst>
            </a:custGeom>
            <a:solidFill>
              <a:srgbClr val="FFFFFF"/>
            </a:solidFill>
          </p:spPr>
          <p:txBody>
            <a:bodyPr wrap="square" lIns="0" tIns="0" rIns="0" bIns="0" rtlCol="0"/>
            <a:lstStyle/>
            <a:p>
              <a:pPr algn="ctr"/>
              <a:endParaRPr sz="2800"/>
            </a:p>
          </p:txBody>
        </p:sp>
        <p:sp>
          <p:nvSpPr>
            <p:cNvPr id="13" name="object 8">
              <a:extLst>
                <a:ext uri="{FF2B5EF4-FFF2-40B4-BE49-F238E27FC236}">
                  <a16:creationId xmlns:a16="http://schemas.microsoft.com/office/drawing/2014/main" id="{D0890534-7B38-22AC-A776-394D8B945BFB}"/>
                </a:ext>
              </a:extLst>
            </p:cNvPr>
            <p:cNvSpPr/>
            <p:nvPr/>
          </p:nvSpPr>
          <p:spPr>
            <a:xfrm>
              <a:off x="262051" y="2764279"/>
              <a:ext cx="5835015" cy="62230"/>
            </a:xfrm>
            <a:custGeom>
              <a:avLst/>
              <a:gdLst/>
              <a:ahLst/>
              <a:cxnLst/>
              <a:rect l="l" t="t" r="r" b="b"/>
              <a:pathLst>
                <a:path w="5835015" h="62230">
                  <a:moveTo>
                    <a:pt x="0" y="61724"/>
                  </a:moveTo>
                  <a:lnTo>
                    <a:pt x="5834888" y="61724"/>
                  </a:lnTo>
                  <a:lnTo>
                    <a:pt x="5834888" y="0"/>
                  </a:lnTo>
                  <a:lnTo>
                    <a:pt x="0" y="0"/>
                  </a:lnTo>
                  <a:lnTo>
                    <a:pt x="0" y="61724"/>
                  </a:lnTo>
                  <a:close/>
                </a:path>
              </a:pathLst>
            </a:custGeom>
            <a:ln w="8095">
              <a:solidFill>
                <a:srgbClr val="FFFFFF"/>
              </a:solidFill>
            </a:ln>
          </p:spPr>
          <p:txBody>
            <a:bodyPr wrap="square" lIns="0" tIns="0" rIns="0" bIns="0" rtlCol="0"/>
            <a:lstStyle/>
            <a:p>
              <a:pPr algn="ctr"/>
              <a:endParaRPr sz="2800"/>
            </a:p>
          </p:txBody>
        </p:sp>
      </p:grpSp>
    </p:spTree>
    <p:extLst>
      <p:ext uri="{BB962C8B-B14F-4D97-AF65-F5344CB8AC3E}">
        <p14:creationId xmlns:p14="http://schemas.microsoft.com/office/powerpoint/2010/main" val="3856351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B541DB-7CD8-FCEC-2F20-11CF9CAAD1B9}"/>
              </a:ext>
            </a:extLst>
          </p:cNvPr>
          <p:cNvSpPr txBox="1"/>
          <p:nvPr/>
        </p:nvSpPr>
        <p:spPr>
          <a:xfrm>
            <a:off x="0" y="74414"/>
            <a:ext cx="1971040" cy="369332"/>
          </a:xfrm>
          <a:prstGeom prst="rect">
            <a:avLst/>
          </a:prstGeom>
          <a:noFill/>
        </p:spPr>
        <p:txBody>
          <a:bodyPr wrap="square">
            <a:spAutoFit/>
          </a:bodyPr>
          <a:lstStyle/>
          <a:p>
            <a:pPr marL="12700">
              <a:lnSpc>
                <a:spcPct val="100000"/>
              </a:lnSpc>
              <a:spcBef>
                <a:spcPts val="100"/>
              </a:spcBef>
            </a:pPr>
            <a:r>
              <a:rPr lang="en-IN" sz="1800" b="1" spc="-80" dirty="0">
                <a:latin typeface="Verdana"/>
                <a:cs typeface="Verdana"/>
              </a:rPr>
              <a:t>Visualization</a:t>
            </a:r>
            <a:endParaRPr lang="en-IN" sz="1800" b="1" dirty="0">
              <a:latin typeface="Verdana"/>
              <a:cs typeface="Verdana"/>
            </a:endParaRPr>
          </a:p>
        </p:txBody>
      </p:sp>
      <p:sp>
        <p:nvSpPr>
          <p:cNvPr id="5" name="TextBox 4">
            <a:extLst>
              <a:ext uri="{FF2B5EF4-FFF2-40B4-BE49-F238E27FC236}">
                <a16:creationId xmlns:a16="http://schemas.microsoft.com/office/drawing/2014/main" id="{4112E891-A8AA-F28A-C173-5AE60A372F62}"/>
              </a:ext>
            </a:extLst>
          </p:cNvPr>
          <p:cNvSpPr txBox="1"/>
          <p:nvPr/>
        </p:nvSpPr>
        <p:spPr>
          <a:xfrm>
            <a:off x="1371600" y="636253"/>
            <a:ext cx="6116320" cy="1054135"/>
          </a:xfrm>
          <a:prstGeom prst="rect">
            <a:avLst/>
          </a:prstGeom>
          <a:noFill/>
        </p:spPr>
        <p:txBody>
          <a:bodyPr wrap="square">
            <a:spAutoFit/>
          </a:bodyPr>
          <a:lstStyle/>
          <a:p>
            <a:pPr marL="240665" indent="-227965">
              <a:lnSpc>
                <a:spcPct val="100000"/>
              </a:lnSpc>
              <a:spcBef>
                <a:spcPts val="100"/>
              </a:spcBef>
              <a:buFont typeface="Symbol"/>
              <a:buChar char=""/>
              <a:tabLst>
                <a:tab pos="240665" algn="l"/>
              </a:tabLst>
            </a:pPr>
            <a:r>
              <a:rPr lang="en-US" sz="1600" b="1" u="sng" dirty="0">
                <a:uFill>
                  <a:solidFill>
                    <a:srgbClr val="000000"/>
                  </a:solidFill>
                </a:uFill>
                <a:latin typeface="Times New Roman"/>
                <a:cs typeface="Times New Roman"/>
              </a:rPr>
              <a:t>Prominent</a:t>
            </a:r>
            <a:r>
              <a:rPr lang="en-US" sz="1600" b="1" u="sng" spc="-25" dirty="0">
                <a:uFill>
                  <a:solidFill>
                    <a:srgbClr val="000000"/>
                  </a:solidFill>
                </a:uFill>
                <a:latin typeface="Times New Roman"/>
                <a:cs typeface="Times New Roman"/>
              </a:rPr>
              <a:t> </a:t>
            </a:r>
            <a:r>
              <a:rPr lang="en-US" sz="1600" b="1" u="sng" spc="-10" dirty="0">
                <a:uFill>
                  <a:solidFill>
                    <a:srgbClr val="000000"/>
                  </a:solidFill>
                </a:uFill>
                <a:latin typeface="Times New Roman"/>
                <a:cs typeface="Times New Roman"/>
              </a:rPr>
              <a:t>Features</a:t>
            </a:r>
            <a:r>
              <a:rPr lang="en-US" sz="1600" b="1" u="sng" spc="-35" dirty="0">
                <a:uFill>
                  <a:solidFill>
                    <a:srgbClr val="000000"/>
                  </a:solidFill>
                </a:uFill>
                <a:latin typeface="Times New Roman"/>
                <a:cs typeface="Times New Roman"/>
              </a:rPr>
              <a:t> </a:t>
            </a:r>
            <a:r>
              <a:rPr lang="en-US" sz="1600" b="1" u="sng" dirty="0">
                <a:uFill>
                  <a:solidFill>
                    <a:srgbClr val="000000"/>
                  </a:solidFill>
                </a:uFill>
                <a:latin typeface="Times New Roman"/>
                <a:cs typeface="Times New Roman"/>
              </a:rPr>
              <a:t>of</a:t>
            </a:r>
            <a:r>
              <a:rPr lang="en-US" sz="1600" b="1" u="sng" spc="-35" dirty="0">
                <a:uFill>
                  <a:solidFill>
                    <a:srgbClr val="000000"/>
                  </a:solidFill>
                </a:uFill>
                <a:latin typeface="Times New Roman"/>
                <a:cs typeface="Times New Roman"/>
              </a:rPr>
              <a:t> </a:t>
            </a:r>
            <a:r>
              <a:rPr lang="en-US" sz="1600" b="1" u="sng" dirty="0">
                <a:uFill>
                  <a:solidFill>
                    <a:srgbClr val="000000"/>
                  </a:solidFill>
                </a:uFill>
                <a:latin typeface="Times New Roman"/>
                <a:cs typeface="Times New Roman"/>
              </a:rPr>
              <a:t>the</a:t>
            </a:r>
            <a:r>
              <a:rPr lang="en-US" sz="1600" b="1" u="sng" spc="-45" dirty="0">
                <a:uFill>
                  <a:solidFill>
                    <a:srgbClr val="000000"/>
                  </a:solidFill>
                </a:uFill>
                <a:latin typeface="Times New Roman"/>
                <a:cs typeface="Times New Roman"/>
              </a:rPr>
              <a:t> </a:t>
            </a:r>
            <a:r>
              <a:rPr lang="en-US" sz="1600" b="1" u="sng" spc="-10" dirty="0">
                <a:uFill>
                  <a:solidFill>
                    <a:srgbClr val="000000"/>
                  </a:solidFill>
                </a:uFill>
                <a:latin typeface="Times New Roman"/>
                <a:cs typeface="Times New Roman"/>
              </a:rPr>
              <a:t>Platform</a:t>
            </a:r>
            <a:endParaRPr lang="en-US" sz="1600" b="1" dirty="0">
              <a:latin typeface="Times New Roman"/>
              <a:cs typeface="Times New Roman"/>
            </a:endParaRPr>
          </a:p>
          <a:p>
            <a:pPr marL="697230" lvl="1" indent="-227329">
              <a:lnSpc>
                <a:spcPct val="100000"/>
              </a:lnSpc>
              <a:spcBef>
                <a:spcPts val="80"/>
              </a:spcBef>
              <a:buFont typeface="Courier New"/>
              <a:buChar char="o"/>
              <a:tabLst>
                <a:tab pos="697230" algn="l"/>
              </a:tabLst>
            </a:pPr>
            <a:r>
              <a:rPr lang="en-US" sz="1400" dirty="0">
                <a:latin typeface="Times New Roman"/>
                <a:cs typeface="Times New Roman"/>
              </a:rPr>
              <a:t>Interactive</a:t>
            </a:r>
            <a:r>
              <a:rPr lang="en-US" sz="1400" spc="-35" dirty="0">
                <a:latin typeface="Times New Roman"/>
                <a:cs typeface="Times New Roman"/>
              </a:rPr>
              <a:t> </a:t>
            </a:r>
            <a:r>
              <a:rPr lang="en-US" sz="1400" dirty="0">
                <a:latin typeface="Times New Roman"/>
                <a:cs typeface="Times New Roman"/>
              </a:rPr>
              <a:t>slicers:</a:t>
            </a:r>
            <a:r>
              <a:rPr lang="en-US" sz="1400" spc="-5" dirty="0">
                <a:latin typeface="Times New Roman"/>
                <a:cs typeface="Times New Roman"/>
              </a:rPr>
              <a:t> </a:t>
            </a:r>
            <a:r>
              <a:rPr lang="en-US" sz="1400" spc="-10" dirty="0">
                <a:latin typeface="Times New Roman"/>
                <a:cs typeface="Times New Roman"/>
              </a:rPr>
              <a:t>Gender,</a:t>
            </a:r>
            <a:r>
              <a:rPr lang="en-US" sz="1400" spc="-30" dirty="0">
                <a:latin typeface="Times New Roman"/>
                <a:cs typeface="Times New Roman"/>
              </a:rPr>
              <a:t> </a:t>
            </a:r>
            <a:r>
              <a:rPr lang="en-US" sz="1400" dirty="0">
                <a:latin typeface="Times New Roman"/>
                <a:cs typeface="Times New Roman"/>
              </a:rPr>
              <a:t>Marital</a:t>
            </a:r>
            <a:r>
              <a:rPr lang="en-US" sz="1400" spc="-25" dirty="0">
                <a:latin typeface="Times New Roman"/>
                <a:cs typeface="Times New Roman"/>
              </a:rPr>
              <a:t> </a:t>
            </a:r>
            <a:r>
              <a:rPr lang="en-US" sz="1400" dirty="0">
                <a:latin typeface="Times New Roman"/>
                <a:cs typeface="Times New Roman"/>
              </a:rPr>
              <a:t>Status,</a:t>
            </a:r>
            <a:r>
              <a:rPr lang="en-US" sz="1400" spc="-30" dirty="0">
                <a:latin typeface="Times New Roman"/>
                <a:cs typeface="Times New Roman"/>
              </a:rPr>
              <a:t> </a:t>
            </a:r>
            <a:r>
              <a:rPr lang="en-US" sz="1400" dirty="0">
                <a:latin typeface="Times New Roman"/>
                <a:cs typeface="Times New Roman"/>
              </a:rPr>
              <a:t>Education</a:t>
            </a:r>
            <a:r>
              <a:rPr lang="en-US" sz="1400" spc="-30" dirty="0">
                <a:latin typeface="Times New Roman"/>
                <a:cs typeface="Times New Roman"/>
              </a:rPr>
              <a:t> </a:t>
            </a:r>
            <a:r>
              <a:rPr lang="en-US" sz="1400" dirty="0">
                <a:latin typeface="Times New Roman"/>
                <a:cs typeface="Times New Roman"/>
              </a:rPr>
              <a:t>Field</a:t>
            </a:r>
            <a:r>
              <a:rPr lang="en-US" sz="1400" spc="-10" dirty="0">
                <a:latin typeface="Times New Roman"/>
                <a:cs typeface="Times New Roman"/>
              </a:rPr>
              <a:t> </a:t>
            </a:r>
            <a:r>
              <a:rPr lang="en-US" sz="1400" spc="-20" dirty="0">
                <a:latin typeface="Times New Roman"/>
                <a:cs typeface="Times New Roman"/>
              </a:rPr>
              <a:t>etc.</a:t>
            </a:r>
            <a:endParaRPr lang="en-US" sz="1400" dirty="0">
              <a:latin typeface="Times New Roman"/>
              <a:cs typeface="Times New Roman"/>
            </a:endParaRPr>
          </a:p>
          <a:p>
            <a:pPr marL="697230" lvl="1" indent="-227329">
              <a:lnSpc>
                <a:spcPct val="100000"/>
              </a:lnSpc>
              <a:spcBef>
                <a:spcPts val="45"/>
              </a:spcBef>
              <a:buFont typeface="Courier New"/>
              <a:buChar char="o"/>
              <a:tabLst>
                <a:tab pos="697230" algn="l"/>
              </a:tabLst>
            </a:pPr>
            <a:r>
              <a:rPr lang="en-US" sz="1400" spc="-10" dirty="0">
                <a:latin typeface="Times New Roman"/>
                <a:cs typeface="Times New Roman"/>
              </a:rPr>
              <a:t>Visuals:</a:t>
            </a:r>
            <a:r>
              <a:rPr lang="en-US" sz="1400" spc="-20" dirty="0">
                <a:latin typeface="Times New Roman"/>
                <a:cs typeface="Times New Roman"/>
              </a:rPr>
              <a:t> </a:t>
            </a:r>
            <a:r>
              <a:rPr lang="en-US" sz="1400" dirty="0">
                <a:latin typeface="Times New Roman"/>
                <a:cs typeface="Times New Roman"/>
              </a:rPr>
              <a:t>Bar</a:t>
            </a:r>
            <a:r>
              <a:rPr lang="en-US" sz="1400" spc="-15" dirty="0">
                <a:latin typeface="Times New Roman"/>
                <a:cs typeface="Times New Roman"/>
              </a:rPr>
              <a:t> </a:t>
            </a:r>
            <a:r>
              <a:rPr lang="en-US" sz="1400" dirty="0">
                <a:latin typeface="Times New Roman"/>
                <a:cs typeface="Times New Roman"/>
              </a:rPr>
              <a:t>Charts,</a:t>
            </a:r>
            <a:r>
              <a:rPr lang="en-US" sz="1400" spc="-30" dirty="0">
                <a:latin typeface="Times New Roman"/>
                <a:cs typeface="Times New Roman"/>
              </a:rPr>
              <a:t> </a:t>
            </a:r>
            <a:r>
              <a:rPr lang="en-US" sz="1400" dirty="0">
                <a:latin typeface="Times New Roman"/>
                <a:cs typeface="Times New Roman"/>
              </a:rPr>
              <a:t>donut</a:t>
            </a:r>
            <a:r>
              <a:rPr lang="en-US" sz="1400" spc="-15" dirty="0">
                <a:latin typeface="Times New Roman"/>
                <a:cs typeface="Times New Roman"/>
              </a:rPr>
              <a:t> </a:t>
            </a:r>
            <a:r>
              <a:rPr lang="en-US" sz="1400" dirty="0">
                <a:latin typeface="Times New Roman"/>
                <a:cs typeface="Times New Roman"/>
              </a:rPr>
              <a:t>charts,</a:t>
            </a:r>
            <a:r>
              <a:rPr lang="en-US" sz="1400" spc="-55" dirty="0">
                <a:latin typeface="Times New Roman"/>
                <a:cs typeface="Times New Roman"/>
              </a:rPr>
              <a:t> </a:t>
            </a:r>
            <a:r>
              <a:rPr lang="en-US" sz="1400" dirty="0">
                <a:latin typeface="Times New Roman"/>
                <a:cs typeface="Times New Roman"/>
              </a:rPr>
              <a:t>card</a:t>
            </a:r>
            <a:r>
              <a:rPr lang="en-US" sz="1400" spc="-10" dirty="0">
                <a:latin typeface="Times New Roman"/>
                <a:cs typeface="Times New Roman"/>
              </a:rPr>
              <a:t> </a:t>
            </a:r>
            <a:r>
              <a:rPr lang="en-US" sz="1400" dirty="0">
                <a:latin typeface="Times New Roman"/>
                <a:cs typeface="Times New Roman"/>
              </a:rPr>
              <a:t>visuals</a:t>
            </a:r>
            <a:r>
              <a:rPr lang="en-US" sz="1400" spc="-20" dirty="0">
                <a:latin typeface="Times New Roman"/>
                <a:cs typeface="Times New Roman"/>
              </a:rPr>
              <a:t> etc.</a:t>
            </a:r>
            <a:endParaRPr lang="en-US" sz="1400" dirty="0">
              <a:latin typeface="Times New Roman"/>
              <a:cs typeface="Times New Roman"/>
            </a:endParaRPr>
          </a:p>
          <a:p>
            <a:pPr marL="240665" indent="-227965">
              <a:lnSpc>
                <a:spcPct val="100000"/>
              </a:lnSpc>
              <a:spcBef>
                <a:spcPts val="170"/>
              </a:spcBef>
              <a:buFont typeface="Symbol"/>
              <a:buChar char=""/>
              <a:tabLst>
                <a:tab pos="240665" algn="l"/>
              </a:tabLst>
            </a:pPr>
            <a:r>
              <a:rPr lang="en-US" sz="1600" b="1" u="sng" dirty="0">
                <a:uFill>
                  <a:solidFill>
                    <a:srgbClr val="000000"/>
                  </a:solidFill>
                </a:uFill>
                <a:latin typeface="Times New Roman"/>
                <a:cs typeface="Times New Roman"/>
              </a:rPr>
              <a:t>Site</a:t>
            </a:r>
            <a:r>
              <a:rPr lang="en-US" sz="1600" b="1" u="sng" spc="-40" dirty="0">
                <a:uFill>
                  <a:solidFill>
                    <a:srgbClr val="000000"/>
                  </a:solidFill>
                </a:uFill>
                <a:latin typeface="Times New Roman"/>
                <a:cs typeface="Times New Roman"/>
              </a:rPr>
              <a:t> </a:t>
            </a:r>
            <a:r>
              <a:rPr lang="en-US" sz="1600" b="1" u="sng" spc="-25" dirty="0">
                <a:uFill>
                  <a:solidFill>
                    <a:srgbClr val="000000"/>
                  </a:solidFill>
                </a:uFill>
                <a:latin typeface="Times New Roman"/>
                <a:cs typeface="Times New Roman"/>
              </a:rPr>
              <a:t>Map</a:t>
            </a:r>
            <a:endParaRPr lang="en-US" sz="1600" b="1" dirty="0">
              <a:latin typeface="Times New Roman"/>
              <a:cs typeface="Times New Roman"/>
            </a:endParaRPr>
          </a:p>
        </p:txBody>
      </p:sp>
      <p:pic>
        <p:nvPicPr>
          <p:cNvPr id="7" name="Picture 6">
            <a:extLst>
              <a:ext uri="{FF2B5EF4-FFF2-40B4-BE49-F238E27FC236}">
                <a16:creationId xmlns:a16="http://schemas.microsoft.com/office/drawing/2014/main" id="{7949F79D-0B6C-725B-1B9E-4867B2815D0B}"/>
              </a:ext>
            </a:extLst>
          </p:cNvPr>
          <p:cNvPicPr>
            <a:picLocks noChangeAspect="1"/>
          </p:cNvPicPr>
          <p:nvPr/>
        </p:nvPicPr>
        <p:blipFill>
          <a:blip r:embed="rId2"/>
          <a:srcRect/>
          <a:stretch/>
        </p:blipFill>
        <p:spPr>
          <a:xfrm>
            <a:off x="1089751" y="1970337"/>
            <a:ext cx="10418678" cy="4535145"/>
          </a:xfrm>
          <a:prstGeom prst="rect">
            <a:avLst/>
          </a:prstGeom>
        </p:spPr>
      </p:pic>
    </p:spTree>
    <p:extLst>
      <p:ext uri="{BB962C8B-B14F-4D97-AF65-F5344CB8AC3E}">
        <p14:creationId xmlns:p14="http://schemas.microsoft.com/office/powerpoint/2010/main" val="248085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CC9A53-D00C-9BC6-07F7-617666F0EA5D}"/>
              </a:ext>
            </a:extLst>
          </p:cNvPr>
          <p:cNvSpPr txBox="1"/>
          <p:nvPr/>
        </p:nvSpPr>
        <p:spPr>
          <a:xfrm>
            <a:off x="0" y="115054"/>
            <a:ext cx="1838960" cy="369332"/>
          </a:xfrm>
          <a:prstGeom prst="rect">
            <a:avLst/>
          </a:prstGeom>
          <a:noFill/>
        </p:spPr>
        <p:txBody>
          <a:bodyPr wrap="square">
            <a:spAutoFit/>
          </a:bodyPr>
          <a:lstStyle/>
          <a:p>
            <a:pPr marL="12700">
              <a:lnSpc>
                <a:spcPct val="100000"/>
              </a:lnSpc>
              <a:spcBef>
                <a:spcPts val="100"/>
              </a:spcBef>
            </a:pPr>
            <a:r>
              <a:rPr lang="en-IN" sz="1800" b="1" spc="-75" dirty="0">
                <a:latin typeface="Verdana"/>
                <a:cs typeface="Verdana"/>
              </a:rPr>
              <a:t>Conclusion</a:t>
            </a:r>
            <a:endParaRPr lang="en-IN" sz="1800" b="1" dirty="0">
              <a:latin typeface="Verdana"/>
              <a:cs typeface="Verdana"/>
            </a:endParaRPr>
          </a:p>
        </p:txBody>
      </p:sp>
      <p:sp>
        <p:nvSpPr>
          <p:cNvPr id="5" name="TextBox 4">
            <a:extLst>
              <a:ext uri="{FF2B5EF4-FFF2-40B4-BE49-F238E27FC236}">
                <a16:creationId xmlns:a16="http://schemas.microsoft.com/office/drawing/2014/main" id="{FC664B72-9E4F-39D5-28B6-EA1F9E2D8D47}"/>
              </a:ext>
            </a:extLst>
          </p:cNvPr>
          <p:cNvSpPr txBox="1"/>
          <p:nvPr/>
        </p:nvSpPr>
        <p:spPr>
          <a:xfrm>
            <a:off x="1046479" y="484386"/>
            <a:ext cx="4196485" cy="369332"/>
          </a:xfrm>
          <a:prstGeom prst="rect">
            <a:avLst/>
          </a:prstGeom>
          <a:noFill/>
        </p:spPr>
        <p:txBody>
          <a:bodyPr wrap="square">
            <a:spAutoFit/>
          </a:bodyPr>
          <a:lstStyle/>
          <a:p>
            <a:pPr marL="553085" indent="-228600">
              <a:lnSpc>
                <a:spcPct val="100000"/>
              </a:lnSpc>
              <a:spcBef>
                <a:spcPts val="405"/>
              </a:spcBef>
              <a:buFont typeface="Symbol"/>
              <a:buChar char=""/>
              <a:tabLst>
                <a:tab pos="553085" algn="l"/>
              </a:tabLst>
            </a:pPr>
            <a:r>
              <a:rPr lang="en-IN" sz="1800" b="1" spc="-10" dirty="0">
                <a:latin typeface="Times New Roman"/>
                <a:cs typeface="Times New Roman"/>
              </a:rPr>
              <a:t>Screenshot</a:t>
            </a:r>
            <a:r>
              <a:rPr lang="en-IN" sz="1800" b="1" spc="-15" dirty="0">
                <a:latin typeface="Times New Roman"/>
                <a:cs typeface="Times New Roman"/>
              </a:rPr>
              <a:t> </a:t>
            </a:r>
            <a:r>
              <a:rPr lang="en-IN" sz="1800" b="1" dirty="0">
                <a:latin typeface="Times New Roman"/>
                <a:cs typeface="Times New Roman"/>
              </a:rPr>
              <a:t>of</a:t>
            </a:r>
            <a:r>
              <a:rPr lang="en-IN" sz="1800" b="1" spc="-25" dirty="0">
                <a:latin typeface="Times New Roman"/>
                <a:cs typeface="Times New Roman"/>
              </a:rPr>
              <a:t> </a:t>
            </a:r>
            <a:r>
              <a:rPr lang="en-IN" sz="1800" b="1" dirty="0">
                <a:latin typeface="Times New Roman"/>
                <a:cs typeface="Times New Roman"/>
              </a:rPr>
              <a:t>the</a:t>
            </a:r>
            <a:r>
              <a:rPr lang="en-IN" sz="1800" b="1" spc="-55" dirty="0">
                <a:latin typeface="Times New Roman"/>
                <a:cs typeface="Times New Roman"/>
              </a:rPr>
              <a:t> </a:t>
            </a:r>
            <a:r>
              <a:rPr lang="en-IN" b="1" spc="-10" dirty="0">
                <a:latin typeface="Times New Roman"/>
                <a:cs typeface="Times New Roman"/>
              </a:rPr>
              <a:t>Dashboard</a:t>
            </a:r>
            <a:endParaRPr lang="en-IN" sz="1800" b="1" dirty="0">
              <a:latin typeface="Times New Roman"/>
              <a:cs typeface="Times New Roman"/>
            </a:endParaRPr>
          </a:p>
        </p:txBody>
      </p:sp>
      <p:pic>
        <p:nvPicPr>
          <p:cNvPr id="8" name="Picture 7">
            <a:extLst>
              <a:ext uri="{FF2B5EF4-FFF2-40B4-BE49-F238E27FC236}">
                <a16:creationId xmlns:a16="http://schemas.microsoft.com/office/drawing/2014/main" id="{4A7DC6EE-2868-1D3D-E37D-B52596FF022D}"/>
              </a:ext>
            </a:extLst>
          </p:cNvPr>
          <p:cNvPicPr>
            <a:picLocks noChangeAspect="1"/>
          </p:cNvPicPr>
          <p:nvPr/>
        </p:nvPicPr>
        <p:blipFill>
          <a:blip r:embed="rId2"/>
          <a:srcRect/>
          <a:stretch/>
        </p:blipFill>
        <p:spPr>
          <a:xfrm>
            <a:off x="1205330" y="1025457"/>
            <a:ext cx="9427996" cy="3683385"/>
          </a:xfrm>
          <a:prstGeom prst="rect">
            <a:avLst/>
          </a:prstGeom>
        </p:spPr>
      </p:pic>
      <p:sp>
        <p:nvSpPr>
          <p:cNvPr id="10" name="TextBox 9">
            <a:extLst>
              <a:ext uri="{FF2B5EF4-FFF2-40B4-BE49-F238E27FC236}">
                <a16:creationId xmlns:a16="http://schemas.microsoft.com/office/drawing/2014/main" id="{4871D836-A78E-0216-A0B4-F94C33A8B153}"/>
              </a:ext>
            </a:extLst>
          </p:cNvPr>
          <p:cNvSpPr txBox="1"/>
          <p:nvPr/>
        </p:nvSpPr>
        <p:spPr>
          <a:xfrm>
            <a:off x="2530791" y="4708842"/>
            <a:ext cx="6116320" cy="400110"/>
          </a:xfrm>
          <a:prstGeom prst="rect">
            <a:avLst/>
          </a:prstGeom>
          <a:noFill/>
        </p:spPr>
        <p:txBody>
          <a:bodyPr wrap="square">
            <a:spAutoFit/>
          </a:bodyPr>
          <a:lstStyle/>
          <a:p>
            <a:pPr marL="402590" algn="ctr">
              <a:lnSpc>
                <a:spcPct val="100000"/>
              </a:lnSpc>
            </a:pPr>
            <a:r>
              <a:rPr lang="en-IN" sz="2000" dirty="0">
                <a:latin typeface="Times New Roman"/>
                <a:cs typeface="Times New Roman"/>
              </a:rPr>
              <a:t>Fig.</a:t>
            </a:r>
            <a:r>
              <a:rPr lang="en-IN" sz="2000" spc="-60" dirty="0">
                <a:latin typeface="Times New Roman"/>
                <a:cs typeface="Times New Roman"/>
              </a:rPr>
              <a:t> </a:t>
            </a:r>
            <a:r>
              <a:rPr lang="en-IN" sz="1800" spc="-25" dirty="0">
                <a:latin typeface="Times New Roman"/>
                <a:cs typeface="Times New Roman"/>
              </a:rPr>
              <a:t>HR</a:t>
            </a:r>
            <a:r>
              <a:rPr lang="en-IN" sz="1800" spc="-85" dirty="0">
                <a:latin typeface="Times New Roman"/>
                <a:cs typeface="Times New Roman"/>
              </a:rPr>
              <a:t> </a:t>
            </a:r>
            <a:r>
              <a:rPr lang="en-IN" sz="1800" dirty="0">
                <a:latin typeface="Times New Roman"/>
                <a:cs typeface="Times New Roman"/>
              </a:rPr>
              <a:t>Attrition</a:t>
            </a:r>
            <a:r>
              <a:rPr lang="en-IN" sz="1800" spc="-100" dirty="0">
                <a:latin typeface="Times New Roman"/>
                <a:cs typeface="Times New Roman"/>
              </a:rPr>
              <a:t> </a:t>
            </a:r>
            <a:r>
              <a:rPr lang="en-IN" sz="1800" dirty="0">
                <a:latin typeface="Times New Roman"/>
                <a:cs typeface="Times New Roman"/>
              </a:rPr>
              <a:t>Analysis- </a:t>
            </a:r>
            <a:r>
              <a:rPr lang="en-IN" sz="1800" spc="-10" dirty="0">
                <a:latin typeface="Times New Roman"/>
                <a:cs typeface="Times New Roman"/>
              </a:rPr>
              <a:t>Dashboard</a:t>
            </a:r>
            <a:endParaRPr lang="en-IN" sz="1800" dirty="0">
              <a:latin typeface="Times New Roman"/>
              <a:cs typeface="Times New Roman"/>
            </a:endParaRPr>
          </a:p>
        </p:txBody>
      </p:sp>
      <p:sp>
        <p:nvSpPr>
          <p:cNvPr id="12" name="TextBox 11">
            <a:extLst>
              <a:ext uri="{FF2B5EF4-FFF2-40B4-BE49-F238E27FC236}">
                <a16:creationId xmlns:a16="http://schemas.microsoft.com/office/drawing/2014/main" id="{9FE1A9FE-F3E9-CC91-2E72-0F22E777B32A}"/>
              </a:ext>
            </a:extLst>
          </p:cNvPr>
          <p:cNvSpPr txBox="1"/>
          <p:nvPr/>
        </p:nvSpPr>
        <p:spPr>
          <a:xfrm>
            <a:off x="1046480" y="5128744"/>
            <a:ext cx="6116320" cy="1729256"/>
          </a:xfrm>
          <a:prstGeom prst="rect">
            <a:avLst/>
          </a:prstGeom>
          <a:noFill/>
        </p:spPr>
        <p:txBody>
          <a:bodyPr wrap="square">
            <a:spAutoFit/>
          </a:bodyPr>
          <a:lstStyle/>
          <a:p>
            <a:pPr marL="553085" indent="-228600">
              <a:lnSpc>
                <a:spcPct val="100000"/>
              </a:lnSpc>
              <a:buFont typeface="Symbol"/>
              <a:buChar char=""/>
              <a:tabLst>
                <a:tab pos="553085" algn="l"/>
              </a:tabLst>
            </a:pPr>
            <a:r>
              <a:rPr lang="en-US" sz="1600" b="1" u="sng" dirty="0">
                <a:uFill>
                  <a:solidFill>
                    <a:srgbClr val="000000"/>
                  </a:solidFill>
                </a:uFill>
                <a:latin typeface="Times New Roman"/>
                <a:cs typeface="Times New Roman"/>
              </a:rPr>
              <a:t>Impact</a:t>
            </a:r>
            <a:r>
              <a:rPr lang="en-US" sz="1600" b="1" u="sng" spc="-55" dirty="0">
                <a:uFill>
                  <a:solidFill>
                    <a:srgbClr val="000000"/>
                  </a:solidFill>
                </a:uFill>
                <a:latin typeface="Times New Roman"/>
                <a:cs typeface="Times New Roman"/>
              </a:rPr>
              <a:t> </a:t>
            </a:r>
            <a:r>
              <a:rPr lang="en-US" sz="1600" b="1" u="sng" dirty="0">
                <a:uFill>
                  <a:solidFill>
                    <a:srgbClr val="000000"/>
                  </a:solidFill>
                </a:uFill>
                <a:latin typeface="Times New Roman"/>
                <a:cs typeface="Times New Roman"/>
              </a:rPr>
              <a:t>of</a:t>
            </a:r>
            <a:r>
              <a:rPr lang="en-US" sz="1600" b="1" u="sng" spc="-60" dirty="0">
                <a:uFill>
                  <a:solidFill>
                    <a:srgbClr val="000000"/>
                  </a:solidFill>
                </a:uFill>
                <a:latin typeface="Times New Roman"/>
                <a:cs typeface="Times New Roman"/>
              </a:rPr>
              <a:t> </a:t>
            </a:r>
            <a:r>
              <a:rPr lang="en-US" sz="1600" b="1" u="sng" dirty="0">
                <a:uFill>
                  <a:solidFill>
                    <a:srgbClr val="000000"/>
                  </a:solidFill>
                </a:uFill>
                <a:latin typeface="Times New Roman"/>
                <a:cs typeface="Times New Roman"/>
              </a:rPr>
              <a:t>Proposed</a:t>
            </a:r>
            <a:r>
              <a:rPr lang="en-US" sz="1600" b="1" u="sng" spc="-50" dirty="0">
                <a:uFill>
                  <a:solidFill>
                    <a:srgbClr val="000000"/>
                  </a:solidFill>
                </a:uFill>
                <a:latin typeface="Times New Roman"/>
                <a:cs typeface="Times New Roman"/>
              </a:rPr>
              <a:t> </a:t>
            </a:r>
            <a:r>
              <a:rPr lang="en-US" sz="1600" b="1" u="sng" spc="-10" dirty="0">
                <a:uFill>
                  <a:solidFill>
                    <a:srgbClr val="000000"/>
                  </a:solidFill>
                </a:uFill>
                <a:latin typeface="Times New Roman"/>
                <a:cs typeface="Times New Roman"/>
              </a:rPr>
              <a:t>Solution</a:t>
            </a:r>
            <a:endParaRPr lang="en-US" sz="1600" b="1" dirty="0">
              <a:latin typeface="Times New Roman"/>
              <a:cs typeface="Times New Roman"/>
            </a:endParaRPr>
          </a:p>
          <a:p>
            <a:pPr marL="553085" marR="307975">
              <a:lnSpc>
                <a:spcPct val="102699"/>
              </a:lnSpc>
              <a:spcBef>
                <a:spcPts val="35"/>
              </a:spcBef>
            </a:pPr>
            <a:r>
              <a:rPr lang="en-US" sz="1400" dirty="0">
                <a:latin typeface="Times New Roman"/>
                <a:cs typeface="Times New Roman"/>
              </a:rPr>
              <a:t>Improves</a:t>
            </a:r>
            <a:r>
              <a:rPr lang="en-US" sz="1400" spc="-40" dirty="0">
                <a:latin typeface="Times New Roman"/>
                <a:cs typeface="Times New Roman"/>
              </a:rPr>
              <a:t> </a:t>
            </a:r>
            <a:r>
              <a:rPr lang="en-US" sz="1400" dirty="0">
                <a:latin typeface="Times New Roman"/>
                <a:cs typeface="Times New Roman"/>
              </a:rPr>
              <a:t>employees</a:t>
            </a:r>
            <a:r>
              <a:rPr lang="en-US" sz="1400" spc="-20" dirty="0">
                <a:latin typeface="Times New Roman"/>
                <a:cs typeface="Times New Roman"/>
              </a:rPr>
              <a:t> </a:t>
            </a:r>
            <a:r>
              <a:rPr lang="en-US" sz="1400" dirty="0">
                <a:latin typeface="Times New Roman"/>
                <a:cs typeface="Times New Roman"/>
              </a:rPr>
              <a:t>retention</a:t>
            </a:r>
            <a:r>
              <a:rPr lang="en-US" sz="1400" spc="-15" dirty="0">
                <a:latin typeface="Times New Roman"/>
                <a:cs typeface="Times New Roman"/>
              </a:rPr>
              <a:t> </a:t>
            </a:r>
            <a:r>
              <a:rPr lang="en-US" sz="1400" dirty="0">
                <a:latin typeface="Times New Roman"/>
                <a:cs typeface="Times New Roman"/>
              </a:rPr>
              <a:t>by</a:t>
            </a:r>
            <a:r>
              <a:rPr lang="en-US" sz="1400" spc="-20" dirty="0">
                <a:latin typeface="Times New Roman"/>
                <a:cs typeface="Times New Roman"/>
              </a:rPr>
              <a:t> </a:t>
            </a:r>
            <a:r>
              <a:rPr lang="en-US" sz="1400" dirty="0">
                <a:latin typeface="Times New Roman"/>
                <a:cs typeface="Times New Roman"/>
              </a:rPr>
              <a:t>identifying</a:t>
            </a:r>
            <a:r>
              <a:rPr lang="en-US" sz="1400" spc="285" dirty="0">
                <a:latin typeface="Times New Roman"/>
                <a:cs typeface="Times New Roman"/>
              </a:rPr>
              <a:t> </a:t>
            </a:r>
            <a:r>
              <a:rPr lang="en-US" sz="1400" dirty="0">
                <a:latin typeface="Times New Roman"/>
                <a:cs typeface="Times New Roman"/>
              </a:rPr>
              <a:t>risk</a:t>
            </a:r>
            <a:r>
              <a:rPr lang="en-US" sz="1400" spc="-20" dirty="0">
                <a:latin typeface="Times New Roman"/>
                <a:cs typeface="Times New Roman"/>
              </a:rPr>
              <a:t> </a:t>
            </a:r>
            <a:r>
              <a:rPr lang="en-US" sz="1400" dirty="0">
                <a:latin typeface="Times New Roman"/>
                <a:cs typeface="Times New Roman"/>
              </a:rPr>
              <a:t>areas</a:t>
            </a:r>
            <a:r>
              <a:rPr lang="en-US" sz="1400" spc="-15" dirty="0">
                <a:latin typeface="Times New Roman"/>
                <a:cs typeface="Times New Roman"/>
              </a:rPr>
              <a:t> </a:t>
            </a:r>
            <a:r>
              <a:rPr lang="en-US" sz="1400" dirty="0">
                <a:latin typeface="Times New Roman"/>
                <a:cs typeface="Times New Roman"/>
              </a:rPr>
              <a:t>,</a:t>
            </a:r>
            <a:r>
              <a:rPr lang="en-US" sz="1400" spc="-20" dirty="0">
                <a:latin typeface="Times New Roman"/>
                <a:cs typeface="Times New Roman"/>
              </a:rPr>
              <a:t> </a:t>
            </a:r>
            <a:r>
              <a:rPr lang="en-US" sz="1400" dirty="0">
                <a:latin typeface="Times New Roman"/>
                <a:cs typeface="Times New Roman"/>
              </a:rPr>
              <a:t>helping</a:t>
            </a:r>
            <a:r>
              <a:rPr lang="en-US" sz="1400" spc="-15" dirty="0">
                <a:latin typeface="Times New Roman"/>
                <a:cs typeface="Times New Roman"/>
              </a:rPr>
              <a:t> </a:t>
            </a:r>
            <a:r>
              <a:rPr lang="en-US" sz="1400" dirty="0">
                <a:latin typeface="Times New Roman"/>
                <a:cs typeface="Times New Roman"/>
              </a:rPr>
              <a:t>HR</a:t>
            </a:r>
            <a:r>
              <a:rPr lang="en-US" sz="1400" spc="-30" dirty="0">
                <a:latin typeface="Times New Roman"/>
                <a:cs typeface="Times New Roman"/>
              </a:rPr>
              <a:t> </a:t>
            </a:r>
            <a:r>
              <a:rPr lang="en-US" sz="1400" dirty="0">
                <a:latin typeface="Times New Roman"/>
                <a:cs typeface="Times New Roman"/>
              </a:rPr>
              <a:t>teams</a:t>
            </a:r>
            <a:r>
              <a:rPr lang="en-US" sz="1400" spc="-20" dirty="0">
                <a:latin typeface="Times New Roman"/>
                <a:cs typeface="Times New Roman"/>
              </a:rPr>
              <a:t> </a:t>
            </a:r>
            <a:r>
              <a:rPr lang="en-US" sz="1400" dirty="0">
                <a:latin typeface="Times New Roman"/>
                <a:cs typeface="Times New Roman"/>
              </a:rPr>
              <a:t>act</a:t>
            </a:r>
            <a:r>
              <a:rPr lang="en-US" sz="1400" spc="40" dirty="0">
                <a:latin typeface="Times New Roman"/>
                <a:cs typeface="Times New Roman"/>
              </a:rPr>
              <a:t> </a:t>
            </a:r>
            <a:r>
              <a:rPr lang="en-US" sz="1400" spc="-10" dirty="0">
                <a:latin typeface="Times New Roman"/>
                <a:cs typeface="Times New Roman"/>
              </a:rPr>
              <a:t>proactively </a:t>
            </a:r>
            <a:r>
              <a:rPr lang="en-US" sz="1400" dirty="0">
                <a:latin typeface="Times New Roman"/>
                <a:cs typeface="Times New Roman"/>
              </a:rPr>
              <a:t>and</a:t>
            </a:r>
            <a:r>
              <a:rPr lang="en-US" sz="1400" spc="-20" dirty="0">
                <a:latin typeface="Times New Roman"/>
                <a:cs typeface="Times New Roman"/>
              </a:rPr>
              <a:t> </a:t>
            </a:r>
            <a:r>
              <a:rPr lang="en-US" sz="1400" dirty="0">
                <a:latin typeface="Times New Roman"/>
                <a:cs typeface="Times New Roman"/>
              </a:rPr>
              <a:t>reduce</a:t>
            </a:r>
            <a:r>
              <a:rPr lang="en-US" sz="1400" spc="-20" dirty="0">
                <a:latin typeface="Times New Roman"/>
                <a:cs typeface="Times New Roman"/>
              </a:rPr>
              <a:t> </a:t>
            </a:r>
            <a:r>
              <a:rPr lang="en-US" sz="1400" spc="-10" dirty="0">
                <a:latin typeface="Times New Roman"/>
                <a:cs typeface="Times New Roman"/>
              </a:rPr>
              <a:t>costs.</a:t>
            </a:r>
            <a:endParaRPr lang="en-US" sz="1400" dirty="0">
              <a:latin typeface="Times New Roman"/>
              <a:cs typeface="Times New Roman"/>
            </a:endParaRPr>
          </a:p>
          <a:p>
            <a:pPr>
              <a:lnSpc>
                <a:spcPct val="100000"/>
              </a:lnSpc>
              <a:spcBef>
                <a:spcPts val="285"/>
              </a:spcBef>
            </a:pPr>
            <a:endParaRPr lang="en-US" sz="1400" dirty="0">
              <a:latin typeface="Times New Roman"/>
              <a:cs typeface="Times New Roman"/>
            </a:endParaRPr>
          </a:p>
          <a:p>
            <a:pPr marL="553085" indent="-228600">
              <a:lnSpc>
                <a:spcPct val="100000"/>
              </a:lnSpc>
              <a:buFont typeface="Symbol"/>
              <a:buChar char=""/>
              <a:tabLst>
                <a:tab pos="553085" algn="l"/>
              </a:tabLst>
            </a:pPr>
            <a:r>
              <a:rPr lang="en-US" sz="1600" b="1" u="sng" dirty="0">
                <a:uFill>
                  <a:solidFill>
                    <a:srgbClr val="000000"/>
                  </a:solidFill>
                </a:uFill>
                <a:latin typeface="Times New Roman"/>
                <a:cs typeface="Times New Roman"/>
              </a:rPr>
              <a:t>Future</a:t>
            </a:r>
            <a:r>
              <a:rPr lang="en-US" sz="1600" b="1" u="sng" spc="-80" dirty="0">
                <a:uFill>
                  <a:solidFill>
                    <a:srgbClr val="000000"/>
                  </a:solidFill>
                </a:uFill>
                <a:latin typeface="Times New Roman"/>
                <a:cs typeface="Times New Roman"/>
              </a:rPr>
              <a:t> </a:t>
            </a:r>
            <a:r>
              <a:rPr lang="en-US" sz="1600" b="1" u="sng" spc="-20" dirty="0">
                <a:uFill>
                  <a:solidFill>
                    <a:srgbClr val="000000"/>
                  </a:solidFill>
                </a:uFill>
                <a:latin typeface="Times New Roman"/>
                <a:cs typeface="Times New Roman"/>
              </a:rPr>
              <a:t>Work</a:t>
            </a:r>
            <a:endParaRPr lang="en-US" sz="1600" b="1" dirty="0">
              <a:latin typeface="Times New Roman"/>
              <a:cs typeface="Times New Roman"/>
            </a:endParaRPr>
          </a:p>
          <a:p>
            <a:pPr marL="1009650" lvl="1" indent="-227965">
              <a:lnSpc>
                <a:spcPct val="100000"/>
              </a:lnSpc>
              <a:spcBef>
                <a:spcPts val="85"/>
              </a:spcBef>
              <a:buFont typeface="Courier New"/>
              <a:buChar char="o"/>
              <a:tabLst>
                <a:tab pos="1009650" algn="l"/>
              </a:tabLst>
            </a:pPr>
            <a:r>
              <a:rPr lang="en-US" sz="1400" dirty="0">
                <a:latin typeface="Times New Roman"/>
                <a:cs typeface="Times New Roman"/>
              </a:rPr>
              <a:t>Apply</a:t>
            </a:r>
            <a:r>
              <a:rPr lang="en-US" sz="1400" spc="-15" dirty="0">
                <a:latin typeface="Times New Roman"/>
                <a:cs typeface="Times New Roman"/>
              </a:rPr>
              <a:t> </a:t>
            </a:r>
            <a:r>
              <a:rPr lang="en-US" sz="1400" dirty="0">
                <a:latin typeface="Times New Roman"/>
                <a:cs typeface="Times New Roman"/>
              </a:rPr>
              <a:t>ML</a:t>
            </a:r>
            <a:r>
              <a:rPr lang="en-US" sz="1400" spc="-70" dirty="0">
                <a:latin typeface="Times New Roman"/>
                <a:cs typeface="Times New Roman"/>
              </a:rPr>
              <a:t> </a:t>
            </a:r>
            <a:r>
              <a:rPr lang="en-US" sz="1400" dirty="0">
                <a:latin typeface="Times New Roman"/>
                <a:cs typeface="Times New Roman"/>
              </a:rPr>
              <a:t>models</a:t>
            </a:r>
            <a:r>
              <a:rPr lang="en-US" sz="1400" spc="-35" dirty="0">
                <a:latin typeface="Times New Roman"/>
                <a:cs typeface="Times New Roman"/>
              </a:rPr>
              <a:t> </a:t>
            </a:r>
            <a:r>
              <a:rPr lang="en-US" sz="1400" dirty="0">
                <a:latin typeface="Times New Roman"/>
                <a:cs typeface="Times New Roman"/>
              </a:rPr>
              <a:t>to</a:t>
            </a:r>
            <a:r>
              <a:rPr lang="en-US" sz="1400" spc="-15" dirty="0">
                <a:latin typeface="Times New Roman"/>
                <a:cs typeface="Times New Roman"/>
              </a:rPr>
              <a:t> </a:t>
            </a:r>
            <a:r>
              <a:rPr lang="en-US" sz="1400" dirty="0">
                <a:latin typeface="Times New Roman"/>
                <a:cs typeface="Times New Roman"/>
              </a:rPr>
              <a:t>predict</a:t>
            </a:r>
            <a:r>
              <a:rPr lang="en-US" sz="1400" spc="-5" dirty="0">
                <a:latin typeface="Times New Roman"/>
                <a:cs typeface="Times New Roman"/>
              </a:rPr>
              <a:t> </a:t>
            </a:r>
            <a:r>
              <a:rPr lang="en-US" sz="1400" spc="-10" dirty="0">
                <a:latin typeface="Times New Roman"/>
                <a:cs typeface="Times New Roman"/>
              </a:rPr>
              <a:t>attrition.</a:t>
            </a:r>
            <a:endParaRPr lang="en-US" sz="1400" dirty="0">
              <a:latin typeface="Times New Roman"/>
              <a:cs typeface="Times New Roman"/>
            </a:endParaRPr>
          </a:p>
          <a:p>
            <a:pPr marL="1009650" lvl="1" indent="-227965">
              <a:lnSpc>
                <a:spcPts val="1655"/>
              </a:lnSpc>
              <a:spcBef>
                <a:spcPts val="70"/>
              </a:spcBef>
              <a:buFont typeface="Courier New"/>
              <a:buChar char="o"/>
              <a:tabLst>
                <a:tab pos="1009650" algn="l"/>
              </a:tabLst>
            </a:pPr>
            <a:r>
              <a:rPr lang="en-US" sz="1400" dirty="0">
                <a:latin typeface="Times New Roman"/>
                <a:cs typeface="Times New Roman"/>
              </a:rPr>
              <a:t>Extend</a:t>
            </a:r>
            <a:r>
              <a:rPr lang="en-US" sz="1400" spc="-30" dirty="0">
                <a:latin typeface="Times New Roman"/>
                <a:cs typeface="Times New Roman"/>
              </a:rPr>
              <a:t> </a:t>
            </a:r>
            <a:r>
              <a:rPr lang="en-US" sz="1400" dirty="0">
                <a:latin typeface="Times New Roman"/>
                <a:cs typeface="Times New Roman"/>
              </a:rPr>
              <a:t>dashboard</a:t>
            </a:r>
            <a:r>
              <a:rPr lang="en-US" sz="1400" spc="-25" dirty="0">
                <a:latin typeface="Times New Roman"/>
                <a:cs typeface="Times New Roman"/>
              </a:rPr>
              <a:t> </a:t>
            </a:r>
            <a:r>
              <a:rPr lang="en-US" sz="1400" dirty="0">
                <a:latin typeface="Times New Roman"/>
                <a:cs typeface="Times New Roman"/>
              </a:rPr>
              <a:t>with</a:t>
            </a:r>
            <a:r>
              <a:rPr lang="en-US" sz="1400" spc="-25" dirty="0">
                <a:latin typeface="Times New Roman"/>
                <a:cs typeface="Times New Roman"/>
              </a:rPr>
              <a:t> </a:t>
            </a:r>
            <a:r>
              <a:rPr lang="en-US" sz="1400" dirty="0">
                <a:latin typeface="Times New Roman"/>
                <a:cs typeface="Times New Roman"/>
              </a:rPr>
              <a:t>Live</a:t>
            </a:r>
            <a:r>
              <a:rPr lang="en-US" sz="1400" spc="-25" dirty="0">
                <a:latin typeface="Times New Roman"/>
                <a:cs typeface="Times New Roman"/>
              </a:rPr>
              <a:t> </a:t>
            </a:r>
            <a:r>
              <a:rPr lang="en-US" sz="1400" dirty="0">
                <a:latin typeface="Times New Roman"/>
                <a:cs typeface="Times New Roman"/>
              </a:rPr>
              <a:t>employee</a:t>
            </a:r>
            <a:r>
              <a:rPr lang="en-US" sz="1400" spc="-20" dirty="0">
                <a:latin typeface="Times New Roman"/>
                <a:cs typeface="Times New Roman"/>
              </a:rPr>
              <a:t> </a:t>
            </a:r>
            <a:r>
              <a:rPr lang="en-US" sz="1400" dirty="0">
                <a:latin typeface="Times New Roman"/>
                <a:cs typeface="Times New Roman"/>
              </a:rPr>
              <a:t>Data</a:t>
            </a:r>
            <a:r>
              <a:rPr lang="en-US" sz="1400" spc="-25" dirty="0">
                <a:latin typeface="Times New Roman"/>
                <a:cs typeface="Times New Roman"/>
              </a:rPr>
              <a:t> </a:t>
            </a:r>
            <a:r>
              <a:rPr lang="en-US" sz="1400" spc="-10" dirty="0">
                <a:latin typeface="Times New Roman"/>
                <a:cs typeface="Times New Roman"/>
              </a:rPr>
              <a:t>integration.</a:t>
            </a:r>
            <a:endParaRPr lang="en-US" sz="1400" dirty="0">
              <a:latin typeface="Times New Roman"/>
              <a:cs typeface="Times New Roman"/>
            </a:endParaRPr>
          </a:p>
        </p:txBody>
      </p:sp>
    </p:spTree>
    <p:extLst>
      <p:ext uri="{BB962C8B-B14F-4D97-AF65-F5344CB8AC3E}">
        <p14:creationId xmlns:p14="http://schemas.microsoft.com/office/powerpoint/2010/main" val="2964919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F5511A-B6DF-F72C-67C5-6A96DCBD4306}"/>
              </a:ext>
            </a:extLst>
          </p:cNvPr>
          <p:cNvSpPr txBox="1"/>
          <p:nvPr/>
        </p:nvSpPr>
        <p:spPr>
          <a:xfrm>
            <a:off x="0" y="125214"/>
            <a:ext cx="1808480" cy="369332"/>
          </a:xfrm>
          <a:prstGeom prst="rect">
            <a:avLst/>
          </a:prstGeom>
          <a:noFill/>
        </p:spPr>
        <p:txBody>
          <a:bodyPr wrap="square">
            <a:spAutoFit/>
          </a:bodyPr>
          <a:lstStyle/>
          <a:p>
            <a:pPr marL="12700">
              <a:lnSpc>
                <a:spcPct val="100000"/>
              </a:lnSpc>
              <a:spcBef>
                <a:spcPts val="100"/>
              </a:spcBef>
            </a:pPr>
            <a:r>
              <a:rPr lang="en-IN" sz="1800" b="1" spc="-80" dirty="0">
                <a:latin typeface="Verdana"/>
                <a:cs typeface="Verdana"/>
              </a:rPr>
              <a:t>References</a:t>
            </a:r>
            <a:endParaRPr lang="en-IN" sz="1800" b="1" dirty="0">
              <a:latin typeface="Verdana"/>
              <a:cs typeface="Verdana"/>
            </a:endParaRPr>
          </a:p>
        </p:txBody>
      </p:sp>
      <p:sp>
        <p:nvSpPr>
          <p:cNvPr id="5" name="TextBox 4">
            <a:extLst>
              <a:ext uri="{FF2B5EF4-FFF2-40B4-BE49-F238E27FC236}">
                <a16:creationId xmlns:a16="http://schemas.microsoft.com/office/drawing/2014/main" id="{136C11AF-6025-79F4-A17D-817A23DD4FA4}"/>
              </a:ext>
            </a:extLst>
          </p:cNvPr>
          <p:cNvSpPr txBox="1"/>
          <p:nvPr/>
        </p:nvSpPr>
        <p:spPr>
          <a:xfrm>
            <a:off x="3017520" y="1992998"/>
            <a:ext cx="6116320" cy="2854051"/>
          </a:xfrm>
          <a:prstGeom prst="rect">
            <a:avLst/>
          </a:prstGeom>
          <a:noFill/>
        </p:spPr>
        <p:txBody>
          <a:bodyPr wrap="square">
            <a:spAutoFit/>
          </a:bodyPr>
          <a:lstStyle/>
          <a:p>
            <a:pPr>
              <a:lnSpc>
                <a:spcPct val="100000"/>
              </a:lnSpc>
              <a:spcBef>
                <a:spcPts val="810"/>
              </a:spcBef>
            </a:pPr>
            <a:endParaRPr lang="en-IN" sz="1600" b="1" dirty="0">
              <a:latin typeface="Times New Roman"/>
              <a:cs typeface="Times New Roman"/>
            </a:endParaRPr>
          </a:p>
          <a:p>
            <a:pPr marL="552450" indent="-228600">
              <a:lnSpc>
                <a:spcPct val="100000"/>
              </a:lnSpc>
              <a:buFont typeface="Symbol"/>
              <a:buChar char=""/>
              <a:tabLst>
                <a:tab pos="552450" algn="l"/>
              </a:tabLst>
            </a:pPr>
            <a:r>
              <a:rPr lang="en-IN" sz="1600" b="1" u="sng" spc="-10" dirty="0">
                <a:uFill>
                  <a:solidFill>
                    <a:srgbClr val="000000"/>
                  </a:solidFill>
                </a:uFill>
                <a:latin typeface="Times New Roman"/>
                <a:cs typeface="Times New Roman"/>
              </a:rPr>
              <a:t>Tools</a:t>
            </a:r>
            <a:r>
              <a:rPr lang="en-IN" sz="1600" b="1" u="sng" spc="-65" dirty="0">
                <a:uFill>
                  <a:solidFill>
                    <a:srgbClr val="000000"/>
                  </a:solidFill>
                </a:uFill>
                <a:latin typeface="Times New Roman"/>
                <a:cs typeface="Times New Roman"/>
              </a:rPr>
              <a:t> </a:t>
            </a:r>
            <a:r>
              <a:rPr lang="en-IN" sz="1600" b="1" u="sng" dirty="0">
                <a:uFill>
                  <a:solidFill>
                    <a:srgbClr val="000000"/>
                  </a:solidFill>
                </a:uFill>
                <a:latin typeface="Times New Roman"/>
                <a:cs typeface="Times New Roman"/>
              </a:rPr>
              <a:t>and</a:t>
            </a:r>
            <a:r>
              <a:rPr lang="en-IN" sz="1600" b="1" u="sng" spc="-60" dirty="0">
                <a:uFill>
                  <a:solidFill>
                    <a:srgbClr val="000000"/>
                  </a:solidFill>
                </a:uFill>
                <a:latin typeface="Times New Roman"/>
                <a:cs typeface="Times New Roman"/>
              </a:rPr>
              <a:t> </a:t>
            </a:r>
            <a:r>
              <a:rPr lang="en-IN" sz="1600" b="1" u="sng" dirty="0">
                <a:uFill>
                  <a:solidFill>
                    <a:srgbClr val="000000"/>
                  </a:solidFill>
                </a:uFill>
                <a:latin typeface="Times New Roman"/>
                <a:cs typeface="Times New Roman"/>
              </a:rPr>
              <a:t>Software</a:t>
            </a:r>
            <a:r>
              <a:rPr lang="en-IN" sz="1600" b="1" u="sng" spc="-70" dirty="0">
                <a:uFill>
                  <a:solidFill>
                    <a:srgbClr val="000000"/>
                  </a:solidFill>
                </a:uFill>
                <a:latin typeface="Times New Roman"/>
                <a:cs typeface="Times New Roman"/>
              </a:rPr>
              <a:t> </a:t>
            </a:r>
            <a:r>
              <a:rPr lang="en-IN" sz="1600" b="1" u="sng" spc="-20" dirty="0">
                <a:uFill>
                  <a:solidFill>
                    <a:srgbClr val="000000"/>
                  </a:solidFill>
                </a:uFill>
                <a:latin typeface="Times New Roman"/>
                <a:cs typeface="Times New Roman"/>
              </a:rPr>
              <a:t>Used</a:t>
            </a:r>
            <a:endParaRPr lang="en-IN" sz="1600" b="1" dirty="0">
              <a:latin typeface="Times New Roman"/>
              <a:cs typeface="Times New Roman"/>
            </a:endParaRPr>
          </a:p>
          <a:p>
            <a:pPr marL="1009015" lvl="1" indent="-227965">
              <a:lnSpc>
                <a:spcPct val="100000"/>
              </a:lnSpc>
              <a:spcBef>
                <a:spcPts val="80"/>
              </a:spcBef>
              <a:buFont typeface="Courier New"/>
              <a:buChar char="o"/>
              <a:tabLst>
                <a:tab pos="1009015" algn="l"/>
              </a:tabLst>
            </a:pPr>
            <a:r>
              <a:rPr lang="en-IN" sz="1400" dirty="0">
                <a:latin typeface="Times New Roman"/>
                <a:cs typeface="Times New Roman"/>
              </a:rPr>
              <a:t>Microsoft</a:t>
            </a:r>
            <a:r>
              <a:rPr lang="en-IN" sz="1400" spc="-25" dirty="0">
                <a:latin typeface="Times New Roman"/>
                <a:cs typeface="Times New Roman"/>
              </a:rPr>
              <a:t> </a:t>
            </a:r>
            <a:r>
              <a:rPr lang="en-IN" sz="1400" spc="-20" dirty="0">
                <a:latin typeface="Times New Roman"/>
                <a:cs typeface="Times New Roman"/>
              </a:rPr>
              <a:t>Excel</a:t>
            </a:r>
            <a:endParaRPr lang="en-IN" sz="1400" dirty="0">
              <a:latin typeface="Times New Roman"/>
              <a:cs typeface="Times New Roman"/>
            </a:endParaRPr>
          </a:p>
          <a:p>
            <a:pPr marL="1009015" lvl="1" indent="-227965">
              <a:lnSpc>
                <a:spcPct val="100000"/>
              </a:lnSpc>
              <a:spcBef>
                <a:spcPts val="70"/>
              </a:spcBef>
              <a:buFont typeface="Courier New"/>
              <a:buChar char="o"/>
              <a:tabLst>
                <a:tab pos="1009015" algn="l"/>
              </a:tabLst>
            </a:pPr>
            <a:r>
              <a:rPr lang="en-IN" sz="1400" spc="-10" dirty="0">
                <a:latin typeface="Times New Roman"/>
                <a:cs typeface="Times New Roman"/>
              </a:rPr>
              <a:t>KAGGLE</a:t>
            </a:r>
          </a:p>
          <a:p>
            <a:pPr marL="1009015" lvl="1" indent="-227965">
              <a:lnSpc>
                <a:spcPct val="100000"/>
              </a:lnSpc>
              <a:spcBef>
                <a:spcPts val="70"/>
              </a:spcBef>
              <a:buFont typeface="Courier New"/>
              <a:buChar char="o"/>
              <a:tabLst>
                <a:tab pos="1009015" algn="l"/>
              </a:tabLst>
            </a:pPr>
            <a:r>
              <a:rPr lang="en-IN" sz="1400" spc="-10" dirty="0" err="1">
                <a:latin typeface="Times New Roman"/>
                <a:cs typeface="Times New Roman"/>
              </a:rPr>
              <a:t>Chatgpt</a:t>
            </a:r>
            <a:endParaRPr lang="en-IN" sz="1400" dirty="0">
              <a:latin typeface="Times New Roman"/>
              <a:cs typeface="Times New Roman"/>
            </a:endParaRPr>
          </a:p>
          <a:p>
            <a:pPr lvl="1">
              <a:lnSpc>
                <a:spcPct val="100000"/>
              </a:lnSpc>
              <a:buFont typeface="Courier New"/>
              <a:buChar char="o"/>
            </a:pPr>
            <a:endParaRPr lang="en-IN" sz="1400" dirty="0">
              <a:latin typeface="Times New Roman"/>
              <a:cs typeface="Times New Roman"/>
            </a:endParaRPr>
          </a:p>
          <a:p>
            <a:pPr lvl="1">
              <a:lnSpc>
                <a:spcPct val="100000"/>
              </a:lnSpc>
              <a:spcBef>
                <a:spcPts val="280"/>
              </a:spcBef>
              <a:buFont typeface="Courier New"/>
              <a:buChar char="o"/>
            </a:pPr>
            <a:endParaRPr lang="en-IN" sz="1400" dirty="0">
              <a:latin typeface="Times New Roman"/>
              <a:cs typeface="Times New Roman"/>
            </a:endParaRPr>
          </a:p>
          <a:p>
            <a:pPr marL="552450" indent="-228600">
              <a:lnSpc>
                <a:spcPct val="100000"/>
              </a:lnSpc>
              <a:buFont typeface="Symbol"/>
              <a:buChar char=""/>
              <a:tabLst>
                <a:tab pos="552450" algn="l"/>
              </a:tabLst>
            </a:pPr>
            <a:r>
              <a:rPr lang="en-IN" sz="1600" b="1" u="sng" dirty="0">
                <a:uFill>
                  <a:solidFill>
                    <a:srgbClr val="000000"/>
                  </a:solidFill>
                </a:uFill>
                <a:latin typeface="Times New Roman"/>
                <a:cs typeface="Times New Roman"/>
              </a:rPr>
              <a:t>Additional</a:t>
            </a:r>
            <a:r>
              <a:rPr lang="en-IN" sz="1600" b="1" u="sng" spc="-100" dirty="0">
                <a:uFill>
                  <a:solidFill>
                    <a:srgbClr val="000000"/>
                  </a:solidFill>
                </a:uFill>
                <a:latin typeface="Times New Roman"/>
                <a:cs typeface="Times New Roman"/>
              </a:rPr>
              <a:t> </a:t>
            </a:r>
            <a:r>
              <a:rPr lang="en-IN" sz="1600" b="1" u="sng" spc="-10" dirty="0">
                <a:uFill>
                  <a:solidFill>
                    <a:srgbClr val="000000"/>
                  </a:solidFill>
                </a:uFill>
                <a:latin typeface="Times New Roman"/>
                <a:cs typeface="Times New Roman"/>
              </a:rPr>
              <a:t>References</a:t>
            </a:r>
            <a:endParaRPr lang="en-IN" sz="1600" b="1" dirty="0">
              <a:latin typeface="Times New Roman"/>
              <a:cs typeface="Times New Roman"/>
            </a:endParaRPr>
          </a:p>
          <a:p>
            <a:pPr marL="1009015" lvl="1" indent="-227965">
              <a:lnSpc>
                <a:spcPct val="100000"/>
              </a:lnSpc>
              <a:spcBef>
                <a:spcPts val="80"/>
              </a:spcBef>
              <a:buFont typeface="Courier New"/>
              <a:buChar char="o"/>
              <a:tabLst>
                <a:tab pos="1009015" algn="l"/>
              </a:tabLst>
            </a:pPr>
            <a:r>
              <a:rPr lang="en-IN" sz="1400" spc="-25" dirty="0">
                <a:latin typeface="Times New Roman"/>
                <a:cs typeface="Times New Roman"/>
              </a:rPr>
              <a:t>HR</a:t>
            </a:r>
            <a:r>
              <a:rPr lang="en-IN" sz="1400" spc="-85" dirty="0">
                <a:latin typeface="Times New Roman"/>
                <a:cs typeface="Times New Roman"/>
              </a:rPr>
              <a:t> </a:t>
            </a:r>
            <a:r>
              <a:rPr lang="en-IN" sz="1400" dirty="0">
                <a:latin typeface="Times New Roman"/>
                <a:cs typeface="Times New Roman"/>
              </a:rPr>
              <a:t>Analytics</a:t>
            </a:r>
            <a:r>
              <a:rPr lang="en-IN" sz="1400" spc="-10" dirty="0">
                <a:latin typeface="Times New Roman"/>
                <a:cs typeface="Times New Roman"/>
              </a:rPr>
              <a:t> </a:t>
            </a:r>
            <a:r>
              <a:rPr lang="en-IN" sz="1400" dirty="0">
                <a:latin typeface="Times New Roman"/>
                <a:cs typeface="Times New Roman"/>
              </a:rPr>
              <a:t>Dataset</a:t>
            </a:r>
            <a:r>
              <a:rPr lang="en-IN" sz="1400" spc="-5" dirty="0">
                <a:latin typeface="Times New Roman"/>
                <a:cs typeface="Times New Roman"/>
              </a:rPr>
              <a:t> on </a:t>
            </a:r>
            <a:r>
              <a:rPr lang="en-IN" sz="1400" spc="-5" dirty="0" err="1">
                <a:latin typeface="Times New Roman"/>
                <a:cs typeface="Times New Roman"/>
              </a:rPr>
              <a:t>Kaggle</a:t>
            </a:r>
            <a:r>
              <a:rPr lang="en-IN" sz="1400" spc="-5" dirty="0">
                <a:latin typeface="Times New Roman"/>
                <a:cs typeface="Times New Roman"/>
              </a:rPr>
              <a:t> ( </a:t>
            </a:r>
            <a:r>
              <a:rPr lang="en-IN" sz="1400" spc="-5" dirty="0">
                <a:latin typeface="Times New Roman"/>
                <a:cs typeface="Times New Roman"/>
                <a:hlinkClick r:id="rId2"/>
              </a:rPr>
              <a:t>http://www.kaggle.com/datasets/pavansubhasht/ibm-hr-analytics-attrition-dataset</a:t>
            </a:r>
            <a:r>
              <a:rPr lang="en-IN" sz="1400" spc="-5" dirty="0">
                <a:latin typeface="Times New Roman"/>
                <a:cs typeface="Times New Roman"/>
              </a:rPr>
              <a:t>  )</a:t>
            </a:r>
            <a:endParaRPr lang="en-IN" sz="1400" dirty="0">
              <a:latin typeface="Times New Roman"/>
              <a:cs typeface="Times New Roman"/>
            </a:endParaRPr>
          </a:p>
          <a:p>
            <a:pPr marL="1009015" lvl="1" indent="-227965">
              <a:lnSpc>
                <a:spcPts val="1660"/>
              </a:lnSpc>
              <a:buFont typeface="Courier New"/>
              <a:buChar char="o"/>
              <a:tabLst>
                <a:tab pos="1009015" algn="l"/>
              </a:tabLst>
            </a:pPr>
            <a:r>
              <a:rPr lang="en-IN" sz="1400" dirty="0">
                <a:latin typeface="Times New Roman"/>
                <a:cs typeface="Times New Roman"/>
              </a:rPr>
              <a:t>SDG</a:t>
            </a:r>
            <a:r>
              <a:rPr lang="en-IN" sz="1400" spc="-40" dirty="0">
                <a:latin typeface="Times New Roman"/>
                <a:cs typeface="Times New Roman"/>
              </a:rPr>
              <a:t> </a:t>
            </a:r>
            <a:r>
              <a:rPr lang="en-IN" sz="1400" dirty="0">
                <a:latin typeface="Times New Roman"/>
                <a:cs typeface="Times New Roman"/>
              </a:rPr>
              <a:t>Guidelines</a:t>
            </a:r>
            <a:r>
              <a:rPr lang="en-IN" sz="1400" spc="-15" dirty="0">
                <a:latin typeface="Times New Roman"/>
                <a:cs typeface="Times New Roman"/>
              </a:rPr>
              <a:t> </a:t>
            </a:r>
            <a:r>
              <a:rPr lang="en-IN" sz="1400" dirty="0">
                <a:latin typeface="Times New Roman"/>
                <a:cs typeface="Times New Roman"/>
              </a:rPr>
              <a:t>(</a:t>
            </a:r>
            <a:r>
              <a:rPr lang="en-IN" sz="1400" spc="-20" dirty="0">
                <a:latin typeface="Times New Roman"/>
                <a:cs typeface="Times New Roman"/>
              </a:rPr>
              <a:t> </a:t>
            </a:r>
            <a:r>
              <a:rPr lang="en-IN" sz="1400" dirty="0">
                <a:latin typeface="Times New Roman"/>
                <a:cs typeface="Times New Roman"/>
              </a:rPr>
              <a:t>United</a:t>
            </a:r>
            <a:r>
              <a:rPr lang="en-IN" sz="1400" spc="-20" dirty="0">
                <a:latin typeface="Times New Roman"/>
                <a:cs typeface="Times New Roman"/>
              </a:rPr>
              <a:t> </a:t>
            </a:r>
            <a:r>
              <a:rPr lang="en-IN" sz="1400" spc="-10" dirty="0">
                <a:latin typeface="Times New Roman"/>
                <a:cs typeface="Times New Roman"/>
              </a:rPr>
              <a:t>Nations)</a:t>
            </a:r>
            <a:endParaRPr lang="en-IN" dirty="0"/>
          </a:p>
        </p:txBody>
      </p:sp>
    </p:spTree>
    <p:extLst>
      <p:ext uri="{BB962C8B-B14F-4D97-AF65-F5344CB8AC3E}">
        <p14:creationId xmlns:p14="http://schemas.microsoft.com/office/powerpoint/2010/main" val="2165456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58A805-76A5-E67C-08AE-BC8984F888D7}"/>
              </a:ext>
            </a:extLst>
          </p:cNvPr>
          <p:cNvSpPr txBox="1"/>
          <p:nvPr/>
        </p:nvSpPr>
        <p:spPr>
          <a:xfrm>
            <a:off x="0" y="132080"/>
            <a:ext cx="1985480" cy="646331"/>
          </a:xfrm>
          <a:prstGeom prst="rect">
            <a:avLst/>
          </a:prstGeom>
          <a:noFill/>
        </p:spPr>
        <p:txBody>
          <a:bodyPr wrap="none" rtlCol="0">
            <a:spAutoFit/>
          </a:bodyPr>
          <a:lstStyle/>
          <a:p>
            <a:r>
              <a:rPr lang="en-IN" b="1" spc="-150" dirty="0">
                <a:latin typeface="Verdana"/>
                <a:cs typeface="Verdana"/>
              </a:rPr>
              <a:t>Team</a:t>
            </a:r>
            <a:r>
              <a:rPr lang="en-IN" b="1" spc="-160" dirty="0">
                <a:latin typeface="Verdana"/>
                <a:cs typeface="Verdana"/>
              </a:rPr>
              <a:t> </a:t>
            </a:r>
            <a:r>
              <a:rPr lang="en-IN" b="1" spc="-80" dirty="0">
                <a:latin typeface="Verdana"/>
                <a:cs typeface="Verdana"/>
              </a:rPr>
              <a:t>Members</a:t>
            </a:r>
            <a:endParaRPr lang="en-IN" b="1" dirty="0">
              <a:latin typeface="Verdana"/>
              <a:cs typeface="Verdana"/>
            </a:endParaRPr>
          </a:p>
          <a:p>
            <a:endParaRPr lang="en-IN" dirty="0"/>
          </a:p>
        </p:txBody>
      </p:sp>
      <p:sp>
        <p:nvSpPr>
          <p:cNvPr id="3" name="TextBox 2">
            <a:extLst>
              <a:ext uri="{FF2B5EF4-FFF2-40B4-BE49-F238E27FC236}">
                <a16:creationId xmlns:a16="http://schemas.microsoft.com/office/drawing/2014/main" id="{F81B61DF-6372-3F5A-4F5F-FF6E59184938}"/>
              </a:ext>
            </a:extLst>
          </p:cNvPr>
          <p:cNvSpPr txBox="1"/>
          <p:nvPr/>
        </p:nvSpPr>
        <p:spPr>
          <a:xfrm>
            <a:off x="3153674" y="2311592"/>
            <a:ext cx="6010140" cy="1569660"/>
          </a:xfrm>
          <a:prstGeom prst="rect">
            <a:avLst/>
          </a:prstGeom>
          <a:noFill/>
        </p:spPr>
        <p:txBody>
          <a:bodyPr wrap="square" rtlCol="0">
            <a:spAutoFit/>
          </a:bodyPr>
          <a:lstStyle/>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Priyanshu Mishra</a:t>
            </a: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Team </a:t>
            </a:r>
            <a:r>
              <a:rPr lang="en-IN" sz="2400" dirty="0" err="1">
                <a:latin typeface="Times New Roman" panose="02020603050405020304" pitchFamily="18" charset="0"/>
                <a:cs typeface="Times New Roman" panose="02020603050405020304" pitchFamily="18" charset="0"/>
              </a:rPr>
              <a:t>Leade</a:t>
            </a:r>
            <a:r>
              <a:rPr lang="en-US" sz="2400" dirty="0">
                <a:latin typeface="Times New Roman" panose="02020603050405020304" pitchFamily="18" charset="0"/>
                <a:cs typeface="Times New Roman" panose="02020603050405020304" pitchFamily="18" charset="0"/>
              </a:rPr>
              <a:t>r)</a:t>
            </a:r>
            <a:endParaRPr lang="en-IN"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Harsh Gupta </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Atul </a:t>
            </a:r>
            <a:r>
              <a:rPr lang="en-IN" sz="2400" dirty="0" err="1">
                <a:latin typeface="Times New Roman" panose="02020603050405020304" pitchFamily="18" charset="0"/>
                <a:cs typeface="Times New Roman" panose="02020603050405020304" pitchFamily="18" charset="0"/>
              </a:rPr>
              <a:t>Tyagi</a:t>
            </a:r>
            <a:endParaRPr lang="en-IN"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Nikesh Upadhyay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3459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AA76A4-86CC-0338-4845-F8ADBDDA9F1B}"/>
              </a:ext>
            </a:extLst>
          </p:cNvPr>
          <p:cNvSpPr txBox="1"/>
          <p:nvPr/>
        </p:nvSpPr>
        <p:spPr>
          <a:xfrm>
            <a:off x="121920" y="142240"/>
            <a:ext cx="1704634" cy="646331"/>
          </a:xfrm>
          <a:prstGeom prst="rect">
            <a:avLst/>
          </a:prstGeom>
          <a:noFill/>
        </p:spPr>
        <p:txBody>
          <a:bodyPr wrap="none" rtlCol="0">
            <a:spAutoFit/>
          </a:bodyPr>
          <a:lstStyle/>
          <a:p>
            <a:r>
              <a:rPr lang="en-IN" b="1" spc="-80" dirty="0">
                <a:latin typeface="Verdana"/>
                <a:cs typeface="Verdana"/>
              </a:rPr>
              <a:t>Introduction</a:t>
            </a:r>
            <a:endParaRPr lang="en-IN" b="1" dirty="0">
              <a:latin typeface="Verdana"/>
              <a:cs typeface="Verdana"/>
            </a:endParaRPr>
          </a:p>
          <a:p>
            <a:endParaRPr lang="en-IN" dirty="0"/>
          </a:p>
        </p:txBody>
      </p:sp>
      <p:sp>
        <p:nvSpPr>
          <p:cNvPr id="5" name="TextBox 4">
            <a:extLst>
              <a:ext uri="{FF2B5EF4-FFF2-40B4-BE49-F238E27FC236}">
                <a16:creationId xmlns:a16="http://schemas.microsoft.com/office/drawing/2014/main" id="{731039D5-76F7-59F5-52C3-A763208EDD0C}"/>
              </a:ext>
            </a:extLst>
          </p:cNvPr>
          <p:cNvSpPr txBox="1"/>
          <p:nvPr/>
        </p:nvSpPr>
        <p:spPr>
          <a:xfrm>
            <a:off x="3169920" y="1720840"/>
            <a:ext cx="6671812" cy="3416320"/>
          </a:xfrm>
          <a:prstGeom prst="rect">
            <a:avLst/>
          </a:prstGeom>
          <a:noFill/>
        </p:spPr>
        <p:txBody>
          <a:bodyPr wrap="square" rtlCol="0">
            <a:spAutoFit/>
          </a:bodyPr>
          <a:lstStyle/>
          <a:p>
            <a:pPr marL="285750" indent="-285750" algn="just">
              <a:buFont typeface="Arial" panose="020B0604020202020204" pitchFamily="34" charset="0"/>
              <a:buChar char="•"/>
            </a:pPr>
            <a:r>
              <a:rPr lang="en-US" b="1" u="sng" dirty="0"/>
              <a:t>HR Attrition Dashboard – Overview</a:t>
            </a:r>
          </a:p>
          <a:p>
            <a:pPr algn="just"/>
            <a:r>
              <a:rPr lang="en-US" dirty="0"/>
              <a:t>An interactive Power BI dashboard designed to analyze employee attrition patterns by tracking key HR metrics such as attrition rate, job satisfaction, income, and overtime. It helps HR teams identify high-risk areas, understand reasons for turnover, and make data-driven decisions to improve employee retention.</a:t>
            </a:r>
          </a:p>
          <a:p>
            <a:pPr algn="just"/>
            <a:endParaRPr lang="en-IN" dirty="0"/>
          </a:p>
          <a:p>
            <a:pPr marL="285750" indent="-285750" algn="just">
              <a:buFont typeface="Arial" panose="020B0604020202020204" pitchFamily="34" charset="0"/>
              <a:buChar char="•"/>
            </a:pPr>
            <a:r>
              <a:rPr lang="en-IN" b="1" u="sng" dirty="0"/>
              <a:t>Objective</a:t>
            </a:r>
          </a:p>
          <a:p>
            <a:pPr algn="just"/>
            <a:r>
              <a:rPr lang="en-US" dirty="0"/>
              <a:t>To monitor and analyze employee attrition trends, identify key factors influencing turnover, and support HR in making data-driven decisions to enhance employee retention and organizational stability.</a:t>
            </a:r>
            <a:endParaRPr lang="en-IN" b="1" u="sng" dirty="0"/>
          </a:p>
          <a:p>
            <a:endParaRPr lang="en-IN" b="1" u="sng" dirty="0"/>
          </a:p>
        </p:txBody>
      </p:sp>
    </p:spTree>
    <p:extLst>
      <p:ext uri="{BB962C8B-B14F-4D97-AF65-F5344CB8AC3E}">
        <p14:creationId xmlns:p14="http://schemas.microsoft.com/office/powerpoint/2010/main" val="495659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964E3E-3981-C24E-CA06-C290CB2C8E57}"/>
              </a:ext>
            </a:extLst>
          </p:cNvPr>
          <p:cNvSpPr txBox="1"/>
          <p:nvPr/>
        </p:nvSpPr>
        <p:spPr>
          <a:xfrm>
            <a:off x="71120" y="125214"/>
            <a:ext cx="3058160" cy="369332"/>
          </a:xfrm>
          <a:prstGeom prst="rect">
            <a:avLst/>
          </a:prstGeom>
          <a:noFill/>
        </p:spPr>
        <p:txBody>
          <a:bodyPr wrap="square">
            <a:spAutoFit/>
          </a:bodyPr>
          <a:lstStyle/>
          <a:p>
            <a:pPr marL="12700">
              <a:lnSpc>
                <a:spcPct val="100000"/>
              </a:lnSpc>
              <a:spcBef>
                <a:spcPts val="100"/>
              </a:spcBef>
            </a:pPr>
            <a:r>
              <a:rPr lang="en-IN" sz="1800" b="1" spc="-90" dirty="0">
                <a:latin typeface="Verdana"/>
                <a:cs typeface="Verdana"/>
              </a:rPr>
              <a:t>Problem</a:t>
            </a:r>
            <a:r>
              <a:rPr lang="en-IN" sz="1800" b="1" spc="-125" dirty="0">
                <a:latin typeface="Verdana"/>
                <a:cs typeface="Verdana"/>
              </a:rPr>
              <a:t> </a:t>
            </a:r>
            <a:r>
              <a:rPr lang="en-IN" sz="1800" b="1" spc="-65" dirty="0">
                <a:latin typeface="Verdana"/>
                <a:cs typeface="Verdana"/>
              </a:rPr>
              <a:t>Identification</a:t>
            </a:r>
            <a:endParaRPr lang="en-IN" sz="1800" b="1" dirty="0">
              <a:latin typeface="Verdana"/>
              <a:cs typeface="Verdana"/>
            </a:endParaRPr>
          </a:p>
        </p:txBody>
      </p:sp>
      <p:sp>
        <p:nvSpPr>
          <p:cNvPr id="5" name="TextBox 4">
            <a:extLst>
              <a:ext uri="{FF2B5EF4-FFF2-40B4-BE49-F238E27FC236}">
                <a16:creationId xmlns:a16="http://schemas.microsoft.com/office/drawing/2014/main" id="{1463AE24-1D88-4AD5-9C33-FDA0AF31520E}"/>
              </a:ext>
            </a:extLst>
          </p:cNvPr>
          <p:cNvSpPr txBox="1"/>
          <p:nvPr/>
        </p:nvSpPr>
        <p:spPr>
          <a:xfrm>
            <a:off x="1595120" y="1539220"/>
            <a:ext cx="9794240" cy="4683333"/>
          </a:xfrm>
          <a:prstGeom prst="rect">
            <a:avLst/>
          </a:prstGeom>
          <a:noFill/>
        </p:spPr>
        <p:txBody>
          <a:bodyPr wrap="square">
            <a:spAutoFit/>
          </a:bodyPr>
          <a:lstStyle/>
          <a:p>
            <a:pPr marL="551180" indent="-228600" algn="just">
              <a:lnSpc>
                <a:spcPct val="100000"/>
              </a:lnSpc>
              <a:spcBef>
                <a:spcPts val="395"/>
              </a:spcBef>
              <a:buFont typeface="Symbol"/>
              <a:buChar char=""/>
              <a:tabLst>
                <a:tab pos="551180" algn="l"/>
              </a:tabLst>
            </a:pPr>
            <a:r>
              <a:rPr lang="en-US" b="1" u="sng" dirty="0"/>
              <a:t>Problem Statement</a:t>
            </a:r>
          </a:p>
          <a:p>
            <a:pPr marL="551180" algn="just">
              <a:lnSpc>
                <a:spcPct val="100000"/>
              </a:lnSpc>
              <a:spcBef>
                <a:spcPts val="80"/>
              </a:spcBef>
            </a:pPr>
            <a:r>
              <a:rPr lang="en-US" dirty="0"/>
              <a:t>Many organizations struggle with retaining employees, leading to increased costs, productivity loss, and workflow disruptions. This dashboard aims to identify key drivers of attrition through data analysis, enabling HR to take proactive measures to reduce turnover and enhance workforce stability.</a:t>
            </a:r>
            <a:endParaRPr lang="en-US" dirty="0">
              <a:latin typeface="Times New Roman"/>
              <a:cs typeface="Times New Roman"/>
            </a:endParaRPr>
          </a:p>
          <a:p>
            <a:pPr algn="just">
              <a:lnSpc>
                <a:spcPct val="100000"/>
              </a:lnSpc>
              <a:spcBef>
                <a:spcPts val="275"/>
              </a:spcBef>
            </a:pPr>
            <a:endParaRPr lang="en-US" dirty="0">
              <a:latin typeface="Times New Roman"/>
              <a:cs typeface="Times New Roman"/>
            </a:endParaRPr>
          </a:p>
          <a:p>
            <a:pPr marL="551180" indent="-228600" algn="just">
              <a:spcBef>
                <a:spcPts val="395"/>
              </a:spcBef>
              <a:buFont typeface="Symbol"/>
              <a:buChar char=""/>
              <a:tabLst>
                <a:tab pos="551180" algn="l"/>
              </a:tabLst>
            </a:pPr>
            <a:r>
              <a:rPr lang="en-US" b="1" u="sng" dirty="0"/>
              <a:t>Significance of the Problem</a:t>
            </a:r>
          </a:p>
          <a:p>
            <a:pPr marL="551180" marR="370205" algn="just">
              <a:lnSpc>
                <a:spcPct val="102699"/>
              </a:lnSpc>
              <a:spcBef>
                <a:spcPts val="35"/>
              </a:spcBef>
            </a:pPr>
            <a:r>
              <a:rPr lang="en-US" dirty="0"/>
              <a:t>High attrition affects business continuity, increases hiring costs, and lowers employee morale and customer satisfaction. The HR Attrition Dashboard leverages data analytics to uncover the root causes of turnover, enabling organizations to make informed decisions that improve employee retention and organizational stability.</a:t>
            </a:r>
            <a:endParaRPr lang="en-US" dirty="0">
              <a:latin typeface="Times New Roman"/>
              <a:cs typeface="Times New Roman"/>
            </a:endParaRPr>
          </a:p>
          <a:p>
            <a:pPr algn="just">
              <a:lnSpc>
                <a:spcPct val="100000"/>
              </a:lnSpc>
              <a:spcBef>
                <a:spcPts val="275"/>
              </a:spcBef>
            </a:pPr>
            <a:endParaRPr lang="en-US" sz="1400" dirty="0">
              <a:latin typeface="Times New Roman"/>
              <a:cs typeface="Times New Roman"/>
            </a:endParaRPr>
          </a:p>
          <a:p>
            <a:pPr marL="551180" indent="-228600" algn="just">
              <a:lnSpc>
                <a:spcPct val="100000"/>
              </a:lnSpc>
              <a:spcBef>
                <a:spcPts val="395"/>
              </a:spcBef>
              <a:buFont typeface="Symbol"/>
              <a:buChar char=""/>
              <a:tabLst>
                <a:tab pos="551180" algn="l"/>
              </a:tabLst>
            </a:pPr>
            <a:r>
              <a:rPr lang="en-US" b="1" u="sng" dirty="0"/>
              <a:t>Relevant SDGs</a:t>
            </a:r>
          </a:p>
          <a:p>
            <a:pPr marL="1007744" lvl="1" indent="-227965" algn="just">
              <a:lnSpc>
                <a:spcPct val="100000"/>
              </a:lnSpc>
              <a:spcBef>
                <a:spcPts val="80"/>
              </a:spcBef>
              <a:buFont typeface="Courier New"/>
              <a:buChar char="o"/>
              <a:tabLst>
                <a:tab pos="1007744" algn="l"/>
              </a:tabLst>
            </a:pPr>
            <a:r>
              <a:rPr lang="en-US" dirty="0">
                <a:latin typeface="Times New Roman"/>
                <a:cs typeface="Times New Roman"/>
              </a:rPr>
              <a:t>SDG</a:t>
            </a:r>
            <a:r>
              <a:rPr lang="en-US" spc="-40" dirty="0">
                <a:latin typeface="Times New Roman"/>
                <a:cs typeface="Times New Roman"/>
              </a:rPr>
              <a:t> </a:t>
            </a:r>
            <a:r>
              <a:rPr lang="en-US" dirty="0">
                <a:latin typeface="Times New Roman"/>
                <a:cs typeface="Times New Roman"/>
              </a:rPr>
              <a:t>8:</a:t>
            </a:r>
            <a:r>
              <a:rPr lang="en-US" spc="-10" dirty="0">
                <a:latin typeface="Times New Roman"/>
                <a:cs typeface="Times New Roman"/>
              </a:rPr>
              <a:t> </a:t>
            </a:r>
            <a:r>
              <a:rPr kumimoji="0" lang="en-US" altLang="en-US" b="0" i="0" u="none" strike="noStrike" cap="none" normalizeH="0" baseline="0" dirty="0">
                <a:ln>
                  <a:noFill/>
                </a:ln>
                <a:solidFill>
                  <a:schemeClr val="tx1"/>
                </a:solidFill>
                <a:effectLst/>
              </a:rPr>
              <a:t>Supports decent work and economic growth by improving employee retention and job satisfaction</a:t>
            </a:r>
            <a:endParaRPr lang="en-US" dirty="0">
              <a:cs typeface="Times New Roman"/>
            </a:endParaRPr>
          </a:p>
          <a:p>
            <a:pPr marL="1007744" lvl="1" indent="-227965" algn="just">
              <a:lnSpc>
                <a:spcPct val="100000"/>
              </a:lnSpc>
              <a:spcBef>
                <a:spcPts val="70"/>
              </a:spcBef>
              <a:buFont typeface="Courier New"/>
              <a:buChar char="o"/>
              <a:tabLst>
                <a:tab pos="1007744" algn="l"/>
              </a:tabLst>
            </a:pPr>
            <a:r>
              <a:rPr lang="en-US" dirty="0">
                <a:latin typeface="Times New Roman"/>
                <a:cs typeface="Times New Roman"/>
              </a:rPr>
              <a:t>SDG</a:t>
            </a:r>
            <a:r>
              <a:rPr lang="en-US" spc="-40" dirty="0">
                <a:latin typeface="Times New Roman"/>
                <a:cs typeface="Times New Roman"/>
              </a:rPr>
              <a:t> </a:t>
            </a:r>
            <a:r>
              <a:rPr lang="en-US" dirty="0">
                <a:latin typeface="Times New Roman"/>
                <a:cs typeface="Times New Roman"/>
              </a:rPr>
              <a:t>9:</a:t>
            </a:r>
            <a:r>
              <a:rPr lang="en-US" spc="-15" dirty="0">
                <a:latin typeface="Times New Roman"/>
                <a:cs typeface="Times New Roman"/>
              </a:rPr>
              <a:t> </a:t>
            </a:r>
            <a:r>
              <a:rPr lang="en-US" altLang="en-US" dirty="0"/>
              <a:t>Promotes innovation through data-driven HR practices and analytical infrastructure.</a:t>
            </a:r>
            <a:endParaRPr lang="en-US" dirty="0"/>
          </a:p>
        </p:txBody>
      </p:sp>
    </p:spTree>
    <p:extLst>
      <p:ext uri="{BB962C8B-B14F-4D97-AF65-F5344CB8AC3E}">
        <p14:creationId xmlns:p14="http://schemas.microsoft.com/office/powerpoint/2010/main" val="1847773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DEAAC4-A21B-D0BD-AF9D-9D45F00F03C2}"/>
              </a:ext>
            </a:extLst>
          </p:cNvPr>
          <p:cNvSpPr txBox="1"/>
          <p:nvPr/>
        </p:nvSpPr>
        <p:spPr>
          <a:xfrm>
            <a:off x="0" y="135374"/>
            <a:ext cx="2397760" cy="369332"/>
          </a:xfrm>
          <a:prstGeom prst="rect">
            <a:avLst/>
          </a:prstGeom>
          <a:noFill/>
        </p:spPr>
        <p:txBody>
          <a:bodyPr wrap="square">
            <a:spAutoFit/>
          </a:bodyPr>
          <a:lstStyle/>
          <a:p>
            <a:pPr marL="12700">
              <a:lnSpc>
                <a:spcPct val="100000"/>
              </a:lnSpc>
              <a:spcBef>
                <a:spcPts val="100"/>
              </a:spcBef>
            </a:pPr>
            <a:r>
              <a:rPr lang="en-IN" sz="1800" b="1" spc="-125" dirty="0">
                <a:latin typeface="Verdana"/>
                <a:cs typeface="Verdana"/>
              </a:rPr>
              <a:t>Data</a:t>
            </a:r>
            <a:r>
              <a:rPr lang="en-IN" sz="1800" b="1" spc="-165" dirty="0">
                <a:latin typeface="Verdana"/>
                <a:cs typeface="Verdana"/>
              </a:rPr>
              <a:t> </a:t>
            </a:r>
            <a:r>
              <a:rPr lang="en-IN" sz="1800" b="1" spc="-60" dirty="0">
                <a:latin typeface="Verdana"/>
                <a:cs typeface="Verdana"/>
              </a:rPr>
              <a:t>Collection</a:t>
            </a:r>
            <a:endParaRPr lang="en-IN" sz="1800" b="1" dirty="0">
              <a:latin typeface="Verdana"/>
              <a:cs typeface="Verdana"/>
            </a:endParaRPr>
          </a:p>
        </p:txBody>
      </p:sp>
      <p:sp>
        <p:nvSpPr>
          <p:cNvPr id="5" name="TextBox 4">
            <a:extLst>
              <a:ext uri="{FF2B5EF4-FFF2-40B4-BE49-F238E27FC236}">
                <a16:creationId xmlns:a16="http://schemas.microsoft.com/office/drawing/2014/main" id="{4C2C7728-A8C6-418C-B89B-B8D822EB6C91}"/>
              </a:ext>
            </a:extLst>
          </p:cNvPr>
          <p:cNvSpPr txBox="1"/>
          <p:nvPr/>
        </p:nvSpPr>
        <p:spPr>
          <a:xfrm>
            <a:off x="2278570" y="1607543"/>
            <a:ext cx="7029394" cy="2949654"/>
          </a:xfrm>
          <a:prstGeom prst="rect">
            <a:avLst/>
          </a:prstGeom>
          <a:noFill/>
        </p:spPr>
        <p:txBody>
          <a:bodyPr wrap="square">
            <a:spAutoFit/>
          </a:bodyPr>
          <a:lstStyle/>
          <a:p>
            <a:pPr marL="552450" indent="-228600">
              <a:lnSpc>
                <a:spcPct val="100000"/>
              </a:lnSpc>
              <a:spcBef>
                <a:spcPts val="310"/>
              </a:spcBef>
              <a:buFont typeface="Calibri"/>
              <a:buChar char="•"/>
              <a:tabLst>
                <a:tab pos="552450" algn="l"/>
              </a:tabLst>
            </a:pPr>
            <a:r>
              <a:rPr lang="en-IN" sz="1600" b="1" u="sng" dirty="0">
                <a:uFill>
                  <a:solidFill>
                    <a:srgbClr val="000000"/>
                  </a:solidFill>
                </a:uFill>
                <a:latin typeface="Times New Roman"/>
                <a:cs typeface="Times New Roman"/>
              </a:rPr>
              <a:t>Sources</a:t>
            </a:r>
            <a:r>
              <a:rPr lang="en-IN" sz="1600" b="1" u="sng" spc="-50" dirty="0">
                <a:uFill>
                  <a:solidFill>
                    <a:srgbClr val="000000"/>
                  </a:solidFill>
                </a:uFill>
                <a:latin typeface="Times New Roman"/>
                <a:cs typeface="Times New Roman"/>
              </a:rPr>
              <a:t> </a:t>
            </a:r>
            <a:r>
              <a:rPr lang="en-IN" sz="1600" b="1" u="sng" dirty="0">
                <a:uFill>
                  <a:solidFill>
                    <a:srgbClr val="000000"/>
                  </a:solidFill>
                </a:uFill>
                <a:latin typeface="Times New Roman"/>
                <a:cs typeface="Times New Roman"/>
              </a:rPr>
              <a:t>Of</a:t>
            </a:r>
            <a:r>
              <a:rPr lang="en-IN" sz="1600" b="1" u="sng" spc="-55" dirty="0">
                <a:uFill>
                  <a:solidFill>
                    <a:srgbClr val="000000"/>
                  </a:solidFill>
                </a:uFill>
                <a:latin typeface="Times New Roman"/>
                <a:cs typeface="Times New Roman"/>
              </a:rPr>
              <a:t> </a:t>
            </a:r>
            <a:r>
              <a:rPr lang="en-IN" sz="1600" b="1" u="sng" spc="-20" dirty="0">
                <a:uFill>
                  <a:solidFill>
                    <a:srgbClr val="000000"/>
                  </a:solidFill>
                </a:uFill>
                <a:latin typeface="Times New Roman"/>
                <a:cs typeface="Times New Roman"/>
              </a:rPr>
              <a:t>Data</a:t>
            </a:r>
            <a:endParaRPr lang="en-IN" sz="1600" b="1" u="sng" dirty="0">
              <a:uFill>
                <a:solidFill>
                  <a:srgbClr val="000000"/>
                </a:solidFill>
              </a:uFill>
              <a:latin typeface="Times New Roman"/>
              <a:cs typeface="Times New Roman"/>
            </a:endParaRPr>
          </a:p>
          <a:p>
            <a:pPr marL="323850">
              <a:lnSpc>
                <a:spcPct val="100000"/>
              </a:lnSpc>
              <a:spcBef>
                <a:spcPts val="310"/>
              </a:spcBef>
              <a:tabLst>
                <a:tab pos="552450" algn="l"/>
              </a:tabLst>
            </a:pPr>
            <a:r>
              <a:rPr lang="en-IN" sz="1400" spc="-20" dirty="0">
                <a:latin typeface="Times New Roman"/>
                <a:cs typeface="Times New Roman"/>
              </a:rPr>
              <a:t>     </a:t>
            </a:r>
            <a:r>
              <a:rPr lang="en-IN" sz="1400" spc="-25" dirty="0">
                <a:latin typeface="Times New Roman"/>
                <a:cs typeface="Times New Roman"/>
              </a:rPr>
              <a:t>HR</a:t>
            </a:r>
            <a:r>
              <a:rPr lang="en-IN" sz="1400" spc="-85" dirty="0">
                <a:latin typeface="Times New Roman"/>
                <a:cs typeface="Times New Roman"/>
              </a:rPr>
              <a:t> </a:t>
            </a:r>
            <a:r>
              <a:rPr lang="en-IN" sz="1400" dirty="0">
                <a:latin typeface="Times New Roman"/>
                <a:cs typeface="Times New Roman"/>
              </a:rPr>
              <a:t>Analytics</a:t>
            </a:r>
            <a:r>
              <a:rPr lang="en-IN" sz="1400" spc="-20" dirty="0">
                <a:latin typeface="Times New Roman"/>
                <a:cs typeface="Times New Roman"/>
              </a:rPr>
              <a:t> </a:t>
            </a:r>
            <a:r>
              <a:rPr lang="en-IN" sz="1400" spc="-10" dirty="0">
                <a:latin typeface="Times New Roman"/>
                <a:cs typeface="Times New Roman"/>
              </a:rPr>
              <a:t>Employee</a:t>
            </a:r>
            <a:r>
              <a:rPr lang="en-IN" sz="1400" spc="-75" dirty="0">
                <a:latin typeface="Times New Roman"/>
                <a:cs typeface="Times New Roman"/>
              </a:rPr>
              <a:t> </a:t>
            </a:r>
            <a:r>
              <a:rPr lang="en-IN" sz="1400" dirty="0">
                <a:latin typeface="Times New Roman"/>
                <a:cs typeface="Times New Roman"/>
              </a:rPr>
              <a:t>Attrition </a:t>
            </a:r>
            <a:r>
              <a:rPr lang="en-IN" sz="1400" spc="-10" dirty="0">
                <a:latin typeface="Times New Roman"/>
                <a:cs typeface="Times New Roman"/>
              </a:rPr>
              <a:t>Dataset.[</a:t>
            </a:r>
            <a:r>
              <a:rPr lang="en-IN" sz="1400" spc="-5" dirty="0">
                <a:latin typeface="Times New Roman"/>
                <a:cs typeface="Times New Roman"/>
                <a:hlinkClick r:id="rId2"/>
              </a:rPr>
              <a:t>http://www.kaggle.com/datasets/pavansubhasht/ibm-hr-analytics-attrition-dataset</a:t>
            </a:r>
            <a:r>
              <a:rPr lang="en-IN" sz="1400" spc="-5" dirty="0">
                <a:latin typeface="Times New Roman"/>
                <a:cs typeface="Times New Roman"/>
              </a:rPr>
              <a:t> ]</a:t>
            </a:r>
            <a:endParaRPr lang="en-IN" sz="1400" dirty="0">
              <a:latin typeface="Times New Roman"/>
              <a:cs typeface="Times New Roman"/>
            </a:endParaRPr>
          </a:p>
          <a:p>
            <a:pPr>
              <a:lnSpc>
                <a:spcPct val="100000"/>
              </a:lnSpc>
              <a:spcBef>
                <a:spcPts val="185"/>
              </a:spcBef>
            </a:pPr>
            <a:endParaRPr lang="en-IN" sz="1400" b="1" dirty="0">
              <a:latin typeface="Times New Roman"/>
              <a:cs typeface="Times New Roman"/>
            </a:endParaRPr>
          </a:p>
          <a:p>
            <a:pPr marL="552450" indent="-228600">
              <a:lnSpc>
                <a:spcPct val="100000"/>
              </a:lnSpc>
              <a:spcBef>
                <a:spcPts val="5"/>
              </a:spcBef>
              <a:buFont typeface="Calibri"/>
              <a:buChar char="•"/>
              <a:tabLst>
                <a:tab pos="552450" algn="l"/>
              </a:tabLst>
            </a:pPr>
            <a:r>
              <a:rPr lang="en-IN" sz="1600" b="1" u="sng" dirty="0">
                <a:uFill>
                  <a:solidFill>
                    <a:srgbClr val="000000"/>
                  </a:solidFill>
                </a:uFill>
                <a:latin typeface="Times New Roman"/>
                <a:cs typeface="Times New Roman"/>
              </a:rPr>
              <a:t>Data</a:t>
            </a:r>
            <a:r>
              <a:rPr lang="en-IN" sz="1600" b="1" u="sng" spc="-65" dirty="0">
                <a:uFill>
                  <a:solidFill>
                    <a:srgbClr val="000000"/>
                  </a:solidFill>
                </a:uFill>
                <a:latin typeface="Times New Roman"/>
                <a:cs typeface="Times New Roman"/>
              </a:rPr>
              <a:t> </a:t>
            </a:r>
            <a:r>
              <a:rPr lang="en-IN" sz="1600" b="1" u="sng" spc="-10" dirty="0">
                <a:uFill>
                  <a:solidFill>
                    <a:srgbClr val="000000"/>
                  </a:solidFill>
                </a:uFill>
                <a:latin typeface="Times New Roman"/>
                <a:cs typeface="Times New Roman"/>
              </a:rPr>
              <a:t>Description</a:t>
            </a:r>
            <a:endParaRPr lang="en-IN" sz="1600" b="1" dirty="0">
              <a:latin typeface="Times New Roman"/>
              <a:cs typeface="Times New Roman"/>
            </a:endParaRPr>
          </a:p>
          <a:p>
            <a:pPr marL="1241425" lvl="1" indent="-460375">
              <a:lnSpc>
                <a:spcPct val="100000"/>
              </a:lnSpc>
              <a:spcBef>
                <a:spcPts val="204"/>
              </a:spcBef>
              <a:buFont typeface="Symbol"/>
              <a:buChar char=""/>
              <a:tabLst>
                <a:tab pos="1241425" algn="l"/>
              </a:tabLst>
            </a:pPr>
            <a:r>
              <a:rPr lang="en-IN" sz="1400" spc="-10" dirty="0">
                <a:latin typeface="Times New Roman"/>
                <a:cs typeface="Times New Roman"/>
              </a:rPr>
              <a:t>Total</a:t>
            </a:r>
            <a:r>
              <a:rPr lang="en-IN" sz="1400" spc="-50" dirty="0">
                <a:latin typeface="Times New Roman"/>
                <a:cs typeface="Times New Roman"/>
              </a:rPr>
              <a:t> </a:t>
            </a:r>
            <a:r>
              <a:rPr lang="en-IN" sz="1400" dirty="0">
                <a:latin typeface="Times New Roman"/>
                <a:cs typeface="Times New Roman"/>
              </a:rPr>
              <a:t>Rows:</a:t>
            </a:r>
            <a:r>
              <a:rPr lang="en-IN" sz="1400" spc="-50" dirty="0">
                <a:latin typeface="Times New Roman"/>
                <a:cs typeface="Times New Roman"/>
              </a:rPr>
              <a:t> </a:t>
            </a:r>
            <a:r>
              <a:rPr lang="en-IN" sz="1400" spc="-20" dirty="0">
                <a:latin typeface="Times New Roman"/>
                <a:cs typeface="Times New Roman"/>
              </a:rPr>
              <a:t>1470</a:t>
            </a:r>
            <a:endParaRPr lang="en-IN" sz="1400" dirty="0">
              <a:latin typeface="Times New Roman"/>
              <a:cs typeface="Times New Roman"/>
            </a:endParaRPr>
          </a:p>
          <a:p>
            <a:pPr marL="1241425" lvl="1" indent="-460375">
              <a:lnSpc>
                <a:spcPct val="100000"/>
              </a:lnSpc>
              <a:spcBef>
                <a:spcPts val="170"/>
              </a:spcBef>
              <a:buFont typeface="Symbol"/>
              <a:buChar char=""/>
              <a:tabLst>
                <a:tab pos="1241425" algn="l"/>
              </a:tabLst>
            </a:pPr>
            <a:r>
              <a:rPr lang="en-IN" sz="1400" dirty="0">
                <a:latin typeface="Times New Roman"/>
                <a:cs typeface="Times New Roman"/>
              </a:rPr>
              <a:t>Columns:</a:t>
            </a:r>
            <a:r>
              <a:rPr lang="en-IN" sz="1400" spc="-10" dirty="0">
                <a:latin typeface="Times New Roman"/>
                <a:cs typeface="Times New Roman"/>
              </a:rPr>
              <a:t> </a:t>
            </a:r>
            <a:r>
              <a:rPr lang="en-IN" sz="1400" dirty="0">
                <a:latin typeface="Times New Roman"/>
                <a:cs typeface="Times New Roman"/>
              </a:rPr>
              <a:t>35</a:t>
            </a:r>
            <a:r>
              <a:rPr lang="en-IN" sz="1400" spc="-15" dirty="0">
                <a:latin typeface="Times New Roman"/>
                <a:cs typeface="Times New Roman"/>
              </a:rPr>
              <a:t> </a:t>
            </a:r>
            <a:r>
              <a:rPr lang="en-IN" sz="1400" dirty="0">
                <a:latin typeface="Times New Roman"/>
                <a:cs typeface="Times New Roman"/>
              </a:rPr>
              <a:t>before</a:t>
            </a:r>
            <a:r>
              <a:rPr lang="en-IN" sz="1400" spc="-20" dirty="0">
                <a:latin typeface="Times New Roman"/>
                <a:cs typeface="Times New Roman"/>
              </a:rPr>
              <a:t> </a:t>
            </a:r>
            <a:r>
              <a:rPr lang="en-IN" sz="1400" spc="-10" dirty="0">
                <a:latin typeface="Times New Roman"/>
                <a:cs typeface="Times New Roman"/>
              </a:rPr>
              <a:t>cleaning, 32 after cleaning </a:t>
            </a:r>
            <a:endParaRPr lang="en-IN" sz="1400" dirty="0">
              <a:latin typeface="Times New Roman"/>
              <a:cs typeface="Times New Roman"/>
            </a:endParaRPr>
          </a:p>
          <a:p>
            <a:pPr marL="1242060" marR="851535" lvl="1" indent="-461009">
              <a:lnSpc>
                <a:spcPct val="102699"/>
              </a:lnSpc>
              <a:spcBef>
                <a:spcPts val="100"/>
              </a:spcBef>
              <a:buFont typeface="Symbol"/>
              <a:buChar char=""/>
              <a:tabLst>
                <a:tab pos="1242060" algn="l"/>
              </a:tabLst>
            </a:pPr>
            <a:r>
              <a:rPr lang="en-IN" sz="1400" spc="-10" dirty="0">
                <a:latin typeface="Times New Roman"/>
                <a:cs typeface="Times New Roman"/>
              </a:rPr>
              <a:t>Attributes:</a:t>
            </a:r>
            <a:r>
              <a:rPr lang="en-IN" sz="1400" spc="-90" dirty="0">
                <a:latin typeface="Times New Roman"/>
                <a:cs typeface="Times New Roman"/>
              </a:rPr>
              <a:t> </a:t>
            </a:r>
            <a:r>
              <a:rPr lang="en-IN" sz="1400" dirty="0">
                <a:latin typeface="Times New Roman"/>
                <a:cs typeface="Times New Roman"/>
              </a:rPr>
              <a:t>Age,</a:t>
            </a:r>
            <a:r>
              <a:rPr lang="en-IN" sz="1400" spc="-20" dirty="0">
                <a:latin typeface="Times New Roman"/>
                <a:cs typeface="Times New Roman"/>
              </a:rPr>
              <a:t> </a:t>
            </a:r>
            <a:r>
              <a:rPr lang="en-IN" sz="1400" spc="-10" dirty="0">
                <a:latin typeface="Times New Roman"/>
                <a:cs typeface="Times New Roman"/>
              </a:rPr>
              <a:t>Gender, </a:t>
            </a:r>
            <a:r>
              <a:rPr lang="en-IN" sz="1400" dirty="0">
                <a:latin typeface="Times New Roman"/>
                <a:cs typeface="Times New Roman"/>
              </a:rPr>
              <a:t>Department,</a:t>
            </a:r>
            <a:r>
              <a:rPr lang="en-IN" sz="1400" spc="-40" dirty="0">
                <a:latin typeface="Times New Roman"/>
                <a:cs typeface="Times New Roman"/>
              </a:rPr>
              <a:t> </a:t>
            </a:r>
            <a:r>
              <a:rPr lang="en-IN" sz="1400" dirty="0">
                <a:latin typeface="Times New Roman"/>
                <a:cs typeface="Times New Roman"/>
              </a:rPr>
              <a:t>Job</a:t>
            </a:r>
            <a:r>
              <a:rPr lang="en-IN" sz="1400" spc="-10" dirty="0">
                <a:latin typeface="Times New Roman"/>
                <a:cs typeface="Times New Roman"/>
              </a:rPr>
              <a:t> </a:t>
            </a:r>
            <a:r>
              <a:rPr lang="en-IN" sz="1400" dirty="0">
                <a:latin typeface="Times New Roman"/>
                <a:cs typeface="Times New Roman"/>
              </a:rPr>
              <a:t>Role,</a:t>
            </a:r>
            <a:r>
              <a:rPr lang="en-IN" sz="1400" spc="-10" dirty="0">
                <a:latin typeface="Times New Roman"/>
                <a:cs typeface="Times New Roman"/>
              </a:rPr>
              <a:t> </a:t>
            </a:r>
            <a:r>
              <a:rPr lang="en-IN" sz="1400" dirty="0">
                <a:latin typeface="Times New Roman"/>
                <a:cs typeface="Times New Roman"/>
              </a:rPr>
              <a:t>Monthly</a:t>
            </a:r>
            <a:r>
              <a:rPr lang="en-IN" sz="1400" spc="-10" dirty="0">
                <a:latin typeface="Times New Roman"/>
                <a:cs typeface="Times New Roman"/>
              </a:rPr>
              <a:t> Income,</a:t>
            </a:r>
            <a:r>
              <a:rPr lang="en-IN" sz="1400" spc="-60" dirty="0">
                <a:latin typeface="Times New Roman"/>
                <a:cs typeface="Times New Roman"/>
              </a:rPr>
              <a:t> </a:t>
            </a:r>
            <a:r>
              <a:rPr lang="en-IN" sz="1400" spc="-25" dirty="0">
                <a:latin typeface="Times New Roman"/>
                <a:cs typeface="Times New Roman"/>
              </a:rPr>
              <a:t>Years</a:t>
            </a:r>
            <a:r>
              <a:rPr lang="en-IN" sz="1400" spc="-10" dirty="0">
                <a:latin typeface="Times New Roman"/>
                <a:cs typeface="Times New Roman"/>
              </a:rPr>
              <a:t> </a:t>
            </a:r>
            <a:r>
              <a:rPr lang="en-IN" sz="1400" spc="-25" dirty="0">
                <a:latin typeface="Times New Roman"/>
                <a:cs typeface="Times New Roman"/>
              </a:rPr>
              <a:t>at </a:t>
            </a:r>
            <a:r>
              <a:rPr lang="en-IN" sz="1400" spc="-10" dirty="0">
                <a:latin typeface="Times New Roman"/>
                <a:cs typeface="Times New Roman"/>
              </a:rPr>
              <a:t>Company,</a:t>
            </a:r>
            <a:r>
              <a:rPr lang="en-IN" sz="1400" spc="-60" dirty="0">
                <a:latin typeface="Times New Roman"/>
                <a:cs typeface="Times New Roman"/>
              </a:rPr>
              <a:t> </a:t>
            </a:r>
            <a:r>
              <a:rPr lang="en-IN" sz="1400" spc="-20" dirty="0">
                <a:latin typeface="Times New Roman"/>
                <a:cs typeface="Times New Roman"/>
              </a:rPr>
              <a:t>etc.</a:t>
            </a:r>
            <a:endParaRPr lang="en-IN" sz="1400" dirty="0">
              <a:latin typeface="Times New Roman"/>
              <a:cs typeface="Times New Roman"/>
            </a:endParaRPr>
          </a:p>
          <a:p>
            <a:pPr lvl="1">
              <a:lnSpc>
                <a:spcPct val="100000"/>
              </a:lnSpc>
              <a:spcBef>
                <a:spcPts val="210"/>
              </a:spcBef>
              <a:buFont typeface="Symbol"/>
              <a:buChar char=""/>
            </a:pPr>
            <a:endParaRPr lang="en-IN" sz="1400" b="1" dirty="0">
              <a:latin typeface="Times New Roman"/>
              <a:cs typeface="Times New Roman"/>
            </a:endParaRPr>
          </a:p>
          <a:p>
            <a:pPr marL="552450" indent="-228600">
              <a:lnSpc>
                <a:spcPct val="100000"/>
              </a:lnSpc>
              <a:buFont typeface="Calibri"/>
              <a:buChar char="•"/>
              <a:tabLst>
                <a:tab pos="552450" algn="l"/>
              </a:tabLst>
            </a:pPr>
            <a:r>
              <a:rPr lang="en-IN" sz="1600" b="1" u="sng" dirty="0">
                <a:uFill>
                  <a:solidFill>
                    <a:srgbClr val="000000"/>
                  </a:solidFill>
                </a:uFill>
                <a:latin typeface="Times New Roman"/>
                <a:cs typeface="Times New Roman"/>
              </a:rPr>
              <a:t>Data</a:t>
            </a:r>
            <a:r>
              <a:rPr lang="en-IN" sz="1600" b="1" u="sng" spc="-80" dirty="0">
                <a:uFill>
                  <a:solidFill>
                    <a:srgbClr val="000000"/>
                  </a:solidFill>
                </a:uFill>
                <a:latin typeface="Times New Roman"/>
                <a:cs typeface="Times New Roman"/>
              </a:rPr>
              <a:t> </a:t>
            </a:r>
            <a:r>
              <a:rPr lang="en-IN" sz="1600" b="1" u="sng" dirty="0">
                <a:uFill>
                  <a:solidFill>
                    <a:srgbClr val="000000"/>
                  </a:solidFill>
                </a:uFill>
                <a:latin typeface="Times New Roman"/>
                <a:cs typeface="Times New Roman"/>
              </a:rPr>
              <a:t>Collection</a:t>
            </a:r>
            <a:r>
              <a:rPr lang="en-IN" sz="1600" b="1" u="sng" spc="-65" dirty="0">
                <a:uFill>
                  <a:solidFill>
                    <a:srgbClr val="000000"/>
                  </a:solidFill>
                </a:uFill>
                <a:latin typeface="Times New Roman"/>
                <a:cs typeface="Times New Roman"/>
              </a:rPr>
              <a:t> </a:t>
            </a:r>
            <a:r>
              <a:rPr lang="en-IN" sz="1600" b="1" u="sng" spc="-10" dirty="0">
                <a:uFill>
                  <a:solidFill>
                    <a:srgbClr val="000000"/>
                  </a:solidFill>
                </a:uFill>
                <a:latin typeface="Times New Roman"/>
                <a:cs typeface="Times New Roman"/>
              </a:rPr>
              <a:t>Methods</a:t>
            </a:r>
            <a:endParaRPr lang="en-IN" sz="1600" b="1" dirty="0">
              <a:latin typeface="Times New Roman"/>
              <a:cs typeface="Times New Roman"/>
            </a:endParaRPr>
          </a:p>
          <a:p>
            <a:pPr marL="552450">
              <a:lnSpc>
                <a:spcPct val="100000"/>
              </a:lnSpc>
              <a:spcBef>
                <a:spcPts val="55"/>
              </a:spcBef>
            </a:pPr>
            <a:r>
              <a:rPr lang="en-IN" sz="1400" dirty="0">
                <a:latin typeface="Times New Roman"/>
                <a:cs typeface="Times New Roman"/>
              </a:rPr>
              <a:t>Downloaded</a:t>
            </a:r>
            <a:r>
              <a:rPr lang="en-IN" sz="1400" spc="-40" dirty="0">
                <a:latin typeface="Times New Roman"/>
                <a:cs typeface="Times New Roman"/>
              </a:rPr>
              <a:t> </a:t>
            </a:r>
            <a:r>
              <a:rPr lang="en-IN" sz="1400" dirty="0">
                <a:latin typeface="Times New Roman"/>
                <a:cs typeface="Times New Roman"/>
              </a:rPr>
              <a:t>publicly</a:t>
            </a:r>
            <a:r>
              <a:rPr lang="en-IN" sz="1400" spc="-35" dirty="0">
                <a:latin typeface="Times New Roman"/>
                <a:cs typeface="Times New Roman"/>
              </a:rPr>
              <a:t> </a:t>
            </a:r>
            <a:r>
              <a:rPr lang="en-IN" sz="1400" dirty="0">
                <a:latin typeface="Times New Roman"/>
                <a:cs typeface="Times New Roman"/>
              </a:rPr>
              <a:t>available</a:t>
            </a:r>
            <a:r>
              <a:rPr lang="en-IN" sz="1400" spc="-40" dirty="0">
                <a:latin typeface="Times New Roman"/>
                <a:cs typeface="Times New Roman"/>
              </a:rPr>
              <a:t> </a:t>
            </a:r>
            <a:r>
              <a:rPr lang="en-IN" sz="1400" dirty="0">
                <a:latin typeface="Times New Roman"/>
                <a:cs typeface="Times New Roman"/>
              </a:rPr>
              <a:t>datasets</a:t>
            </a:r>
            <a:r>
              <a:rPr lang="en-IN" sz="1400" spc="-35" dirty="0">
                <a:latin typeface="Times New Roman"/>
                <a:cs typeface="Times New Roman"/>
              </a:rPr>
              <a:t> </a:t>
            </a:r>
            <a:r>
              <a:rPr lang="en-IN" sz="1400" dirty="0">
                <a:latin typeface="Times New Roman"/>
                <a:cs typeface="Times New Roman"/>
              </a:rPr>
              <a:t>in</a:t>
            </a:r>
            <a:r>
              <a:rPr lang="en-IN" sz="1400" spc="-40" dirty="0">
                <a:latin typeface="Times New Roman"/>
                <a:cs typeface="Times New Roman"/>
              </a:rPr>
              <a:t> </a:t>
            </a:r>
            <a:r>
              <a:rPr lang="en-IN" sz="1400" dirty="0">
                <a:latin typeface="Times New Roman"/>
                <a:cs typeface="Times New Roman"/>
              </a:rPr>
              <a:t>CSV</a:t>
            </a:r>
            <a:r>
              <a:rPr lang="en-IN" sz="1400" spc="-55" dirty="0">
                <a:latin typeface="Times New Roman"/>
                <a:cs typeface="Times New Roman"/>
              </a:rPr>
              <a:t> </a:t>
            </a:r>
            <a:r>
              <a:rPr lang="en-IN" sz="1400" spc="-10" dirty="0">
                <a:latin typeface="Times New Roman"/>
                <a:cs typeface="Times New Roman"/>
              </a:rPr>
              <a:t>format.</a:t>
            </a:r>
            <a:endParaRPr lang="en-IN" sz="1400" dirty="0">
              <a:latin typeface="Times New Roman"/>
              <a:cs typeface="Times New Roman"/>
            </a:endParaRPr>
          </a:p>
        </p:txBody>
      </p:sp>
    </p:spTree>
    <p:extLst>
      <p:ext uri="{BB962C8B-B14F-4D97-AF65-F5344CB8AC3E}">
        <p14:creationId xmlns:p14="http://schemas.microsoft.com/office/powerpoint/2010/main" val="945848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D6461A0-EF7E-4D7D-895A-29C3DB5C21E2}"/>
              </a:ext>
            </a:extLst>
          </p:cNvPr>
          <p:cNvSpPr txBox="1"/>
          <p:nvPr/>
        </p:nvSpPr>
        <p:spPr>
          <a:xfrm>
            <a:off x="0" y="104894"/>
            <a:ext cx="2936240" cy="369332"/>
          </a:xfrm>
          <a:prstGeom prst="rect">
            <a:avLst/>
          </a:prstGeom>
          <a:noFill/>
        </p:spPr>
        <p:txBody>
          <a:bodyPr wrap="square">
            <a:spAutoFit/>
          </a:bodyPr>
          <a:lstStyle/>
          <a:p>
            <a:pPr marL="12700">
              <a:lnSpc>
                <a:spcPct val="100000"/>
              </a:lnSpc>
              <a:spcBef>
                <a:spcPts val="100"/>
              </a:spcBef>
            </a:pPr>
            <a:r>
              <a:rPr lang="en-IN" sz="1800" b="1" spc="-125" dirty="0">
                <a:latin typeface="Verdana"/>
                <a:cs typeface="Verdana"/>
              </a:rPr>
              <a:t>Data</a:t>
            </a:r>
            <a:r>
              <a:rPr lang="en-IN" sz="1800" b="1" spc="-165" dirty="0">
                <a:latin typeface="Verdana"/>
                <a:cs typeface="Verdana"/>
              </a:rPr>
              <a:t> </a:t>
            </a:r>
            <a:r>
              <a:rPr lang="en-IN" sz="1800" b="1" spc="-80" dirty="0">
                <a:latin typeface="Verdana"/>
                <a:cs typeface="Verdana"/>
              </a:rPr>
              <a:t>Preprocessing</a:t>
            </a:r>
            <a:endParaRPr lang="en-IN" sz="1800" b="1" dirty="0">
              <a:latin typeface="Verdana"/>
              <a:cs typeface="Verdana"/>
            </a:endParaRPr>
          </a:p>
        </p:txBody>
      </p:sp>
      <p:sp>
        <p:nvSpPr>
          <p:cNvPr id="11" name="TextBox 10">
            <a:extLst>
              <a:ext uri="{FF2B5EF4-FFF2-40B4-BE49-F238E27FC236}">
                <a16:creationId xmlns:a16="http://schemas.microsoft.com/office/drawing/2014/main" id="{EA8424D0-AE41-5035-2569-4F4D8E760F1F}"/>
              </a:ext>
            </a:extLst>
          </p:cNvPr>
          <p:cNvSpPr txBox="1"/>
          <p:nvPr/>
        </p:nvSpPr>
        <p:spPr>
          <a:xfrm>
            <a:off x="3017520" y="2201934"/>
            <a:ext cx="6116320" cy="2447658"/>
          </a:xfrm>
          <a:prstGeom prst="rect">
            <a:avLst/>
          </a:prstGeom>
          <a:noFill/>
        </p:spPr>
        <p:txBody>
          <a:bodyPr wrap="square">
            <a:spAutoFit/>
          </a:bodyPr>
          <a:lstStyle/>
          <a:p>
            <a:pPr marL="550545" indent="-228600">
              <a:lnSpc>
                <a:spcPct val="100000"/>
              </a:lnSpc>
              <a:spcBef>
                <a:spcPts val="390"/>
              </a:spcBef>
              <a:buFont typeface="Symbol"/>
              <a:buChar char=""/>
              <a:tabLst>
                <a:tab pos="550545" algn="l"/>
              </a:tabLst>
            </a:pPr>
            <a:r>
              <a:rPr lang="en-US" sz="1600" b="1" u="sng" dirty="0">
                <a:uFill>
                  <a:solidFill>
                    <a:srgbClr val="000000"/>
                  </a:solidFill>
                </a:uFill>
                <a:latin typeface="Times New Roman"/>
                <a:cs typeface="Times New Roman"/>
              </a:rPr>
              <a:t>Data</a:t>
            </a:r>
            <a:r>
              <a:rPr lang="en-US" sz="1600" b="1" u="sng" spc="-70" dirty="0">
                <a:uFill>
                  <a:solidFill>
                    <a:srgbClr val="000000"/>
                  </a:solidFill>
                </a:uFill>
                <a:latin typeface="Times New Roman"/>
                <a:cs typeface="Times New Roman"/>
              </a:rPr>
              <a:t> </a:t>
            </a:r>
            <a:r>
              <a:rPr lang="en-US" sz="1600" b="1" u="sng" dirty="0">
                <a:uFill>
                  <a:solidFill>
                    <a:srgbClr val="000000"/>
                  </a:solidFill>
                </a:uFill>
                <a:latin typeface="Times New Roman"/>
                <a:cs typeface="Times New Roman"/>
              </a:rPr>
              <a:t>Cleaning</a:t>
            </a:r>
            <a:r>
              <a:rPr lang="en-US" sz="1600" b="1" u="sng" spc="-55" dirty="0">
                <a:uFill>
                  <a:solidFill>
                    <a:srgbClr val="000000"/>
                  </a:solidFill>
                </a:uFill>
                <a:latin typeface="Times New Roman"/>
                <a:cs typeface="Times New Roman"/>
              </a:rPr>
              <a:t> </a:t>
            </a:r>
            <a:r>
              <a:rPr lang="en-US" sz="1600" b="1" u="sng" spc="-10" dirty="0">
                <a:uFill>
                  <a:solidFill>
                    <a:srgbClr val="000000"/>
                  </a:solidFill>
                </a:uFill>
                <a:latin typeface="Times New Roman"/>
                <a:cs typeface="Times New Roman"/>
              </a:rPr>
              <a:t>Methods</a:t>
            </a:r>
            <a:endParaRPr lang="en-US" sz="1600" b="1" dirty="0">
              <a:latin typeface="Times New Roman"/>
              <a:cs typeface="Times New Roman"/>
            </a:endParaRPr>
          </a:p>
          <a:p>
            <a:pPr marL="1006475" lvl="1" indent="-227329">
              <a:lnSpc>
                <a:spcPct val="100000"/>
              </a:lnSpc>
              <a:spcBef>
                <a:spcPts val="80"/>
              </a:spcBef>
              <a:buFont typeface="Courier New"/>
              <a:buChar char="o"/>
              <a:tabLst>
                <a:tab pos="1006475" algn="l"/>
              </a:tabLst>
            </a:pPr>
            <a:r>
              <a:rPr lang="en-US" sz="1400" dirty="0">
                <a:latin typeface="Times New Roman"/>
                <a:cs typeface="Times New Roman"/>
              </a:rPr>
              <a:t>Removed</a:t>
            </a:r>
            <a:r>
              <a:rPr lang="en-US" sz="1400" spc="-45" dirty="0">
                <a:latin typeface="Times New Roman"/>
                <a:cs typeface="Times New Roman"/>
              </a:rPr>
              <a:t> </a:t>
            </a:r>
            <a:r>
              <a:rPr lang="en-US" sz="1400" dirty="0">
                <a:latin typeface="Times New Roman"/>
                <a:cs typeface="Times New Roman"/>
              </a:rPr>
              <a:t>irrelevant</a:t>
            </a:r>
            <a:r>
              <a:rPr lang="en-US" sz="1400" spc="-35" dirty="0">
                <a:latin typeface="Times New Roman"/>
                <a:cs typeface="Times New Roman"/>
              </a:rPr>
              <a:t> </a:t>
            </a:r>
            <a:r>
              <a:rPr lang="en-US" sz="1400" dirty="0">
                <a:latin typeface="Times New Roman"/>
                <a:cs typeface="Times New Roman"/>
              </a:rPr>
              <a:t>columns:</a:t>
            </a:r>
            <a:r>
              <a:rPr lang="en-IN" sz="1400" spc="-30" dirty="0">
                <a:latin typeface="Times New Roman"/>
                <a:cs typeface="Times New Roman"/>
              </a:rPr>
              <a:t> Employee Count, Employee Number,  Over 18, Standard Hours</a:t>
            </a:r>
            <a:endParaRPr lang="en-US" sz="1400" dirty="0">
              <a:latin typeface="Times New Roman"/>
              <a:cs typeface="Times New Roman"/>
            </a:endParaRPr>
          </a:p>
          <a:p>
            <a:pPr marL="1006475" lvl="1" indent="-227329">
              <a:lnSpc>
                <a:spcPct val="100000"/>
              </a:lnSpc>
              <a:spcBef>
                <a:spcPts val="70"/>
              </a:spcBef>
              <a:buFont typeface="Courier New"/>
              <a:buChar char="o"/>
              <a:tabLst>
                <a:tab pos="1006475" algn="l"/>
              </a:tabLst>
            </a:pPr>
            <a:r>
              <a:rPr lang="en-US" sz="1400" dirty="0">
                <a:latin typeface="Times New Roman"/>
                <a:cs typeface="Times New Roman"/>
              </a:rPr>
              <a:t>Dropped</a:t>
            </a:r>
            <a:r>
              <a:rPr lang="en-US" sz="1400" spc="-35" dirty="0">
                <a:latin typeface="Times New Roman"/>
                <a:cs typeface="Times New Roman"/>
              </a:rPr>
              <a:t> </a:t>
            </a:r>
            <a:r>
              <a:rPr lang="en-US" sz="1400" dirty="0">
                <a:latin typeface="Times New Roman"/>
                <a:cs typeface="Times New Roman"/>
              </a:rPr>
              <a:t>statics</a:t>
            </a:r>
            <a:r>
              <a:rPr lang="en-US" sz="1400" spc="-30" dirty="0">
                <a:latin typeface="Times New Roman"/>
                <a:cs typeface="Times New Roman"/>
              </a:rPr>
              <a:t> </a:t>
            </a:r>
            <a:r>
              <a:rPr lang="en-US" sz="1400" dirty="0">
                <a:latin typeface="Times New Roman"/>
                <a:cs typeface="Times New Roman"/>
              </a:rPr>
              <a:t>or</a:t>
            </a:r>
            <a:r>
              <a:rPr lang="en-US" sz="1400" spc="-55" dirty="0">
                <a:latin typeface="Times New Roman"/>
                <a:cs typeface="Times New Roman"/>
              </a:rPr>
              <a:t> </a:t>
            </a:r>
            <a:r>
              <a:rPr lang="en-US" sz="1400" dirty="0">
                <a:latin typeface="Times New Roman"/>
                <a:cs typeface="Times New Roman"/>
              </a:rPr>
              <a:t>redundant</a:t>
            </a:r>
            <a:r>
              <a:rPr lang="en-US" sz="1400" spc="-25" dirty="0">
                <a:latin typeface="Times New Roman"/>
                <a:cs typeface="Times New Roman"/>
              </a:rPr>
              <a:t> </a:t>
            </a:r>
            <a:r>
              <a:rPr lang="en-US" sz="1400" spc="-10" dirty="0">
                <a:latin typeface="Times New Roman"/>
                <a:cs typeface="Times New Roman"/>
              </a:rPr>
              <a:t>fields.</a:t>
            </a:r>
            <a:endParaRPr lang="en-US" sz="1400" dirty="0">
              <a:latin typeface="Times New Roman"/>
              <a:cs typeface="Times New Roman"/>
            </a:endParaRPr>
          </a:p>
          <a:p>
            <a:pPr lvl="1">
              <a:lnSpc>
                <a:spcPct val="100000"/>
              </a:lnSpc>
              <a:spcBef>
                <a:spcPts val="285"/>
              </a:spcBef>
              <a:buFont typeface="Courier New"/>
              <a:buChar char="o"/>
            </a:pPr>
            <a:endParaRPr lang="en-US" sz="1400" b="1" dirty="0">
              <a:latin typeface="Times New Roman"/>
              <a:cs typeface="Times New Roman"/>
            </a:endParaRPr>
          </a:p>
          <a:p>
            <a:pPr marL="550545" indent="-228600">
              <a:lnSpc>
                <a:spcPct val="100000"/>
              </a:lnSpc>
              <a:spcBef>
                <a:spcPts val="5"/>
              </a:spcBef>
              <a:buFont typeface="Symbol"/>
              <a:buChar char=""/>
              <a:tabLst>
                <a:tab pos="550545" algn="l"/>
              </a:tabLst>
            </a:pPr>
            <a:r>
              <a:rPr lang="en-US" sz="1600" b="1" u="sng" dirty="0">
                <a:uFill>
                  <a:solidFill>
                    <a:srgbClr val="000000"/>
                  </a:solidFill>
                </a:uFill>
                <a:latin typeface="Times New Roman"/>
                <a:cs typeface="Times New Roman"/>
              </a:rPr>
              <a:t>Handling</a:t>
            </a:r>
            <a:r>
              <a:rPr lang="en-US" sz="1600" b="1" u="sng" spc="-55" dirty="0">
                <a:uFill>
                  <a:solidFill>
                    <a:srgbClr val="000000"/>
                  </a:solidFill>
                </a:uFill>
                <a:latin typeface="Times New Roman"/>
                <a:cs typeface="Times New Roman"/>
              </a:rPr>
              <a:t> </a:t>
            </a:r>
            <a:r>
              <a:rPr lang="en-US" sz="1600" b="1" u="sng" dirty="0">
                <a:uFill>
                  <a:solidFill>
                    <a:srgbClr val="000000"/>
                  </a:solidFill>
                </a:uFill>
                <a:latin typeface="Times New Roman"/>
                <a:cs typeface="Times New Roman"/>
              </a:rPr>
              <a:t>Missing</a:t>
            </a:r>
            <a:r>
              <a:rPr lang="en-US" sz="1600" b="1" u="sng" spc="-80" dirty="0">
                <a:uFill>
                  <a:solidFill>
                    <a:srgbClr val="000000"/>
                  </a:solidFill>
                </a:uFill>
                <a:latin typeface="Times New Roman"/>
                <a:cs typeface="Times New Roman"/>
              </a:rPr>
              <a:t> </a:t>
            </a:r>
            <a:r>
              <a:rPr lang="en-US" sz="1600" b="1" u="sng" spc="-10" dirty="0">
                <a:uFill>
                  <a:solidFill>
                    <a:srgbClr val="000000"/>
                  </a:solidFill>
                </a:uFill>
                <a:latin typeface="Times New Roman"/>
                <a:cs typeface="Times New Roman"/>
              </a:rPr>
              <a:t>Values</a:t>
            </a:r>
            <a:endParaRPr lang="en-US" sz="1600" b="1" dirty="0">
              <a:latin typeface="Times New Roman"/>
              <a:cs typeface="Times New Roman"/>
            </a:endParaRPr>
          </a:p>
          <a:p>
            <a:pPr marL="550545">
              <a:lnSpc>
                <a:spcPct val="100000"/>
              </a:lnSpc>
              <a:spcBef>
                <a:spcPts val="80"/>
              </a:spcBef>
            </a:pPr>
            <a:r>
              <a:rPr lang="en-US" sz="1400" dirty="0">
                <a:latin typeface="Times New Roman"/>
                <a:cs typeface="Times New Roman"/>
              </a:rPr>
              <a:t>Checked</a:t>
            </a:r>
            <a:r>
              <a:rPr lang="en-US" sz="1400" spc="-30" dirty="0">
                <a:latin typeface="Times New Roman"/>
                <a:cs typeface="Times New Roman"/>
              </a:rPr>
              <a:t> </a:t>
            </a:r>
            <a:r>
              <a:rPr lang="en-US" sz="1400" dirty="0">
                <a:latin typeface="Times New Roman"/>
                <a:cs typeface="Times New Roman"/>
              </a:rPr>
              <a:t>with</a:t>
            </a:r>
            <a:r>
              <a:rPr lang="en-US" sz="1400" spc="-30" dirty="0">
                <a:latin typeface="Times New Roman"/>
                <a:cs typeface="Times New Roman"/>
              </a:rPr>
              <a:t> </a:t>
            </a:r>
            <a:r>
              <a:rPr lang="en-US" sz="1400" dirty="0">
                <a:latin typeface="Times New Roman"/>
                <a:cs typeface="Times New Roman"/>
              </a:rPr>
              <a:t>filters</a:t>
            </a:r>
            <a:r>
              <a:rPr lang="en-US" sz="1400" spc="-30" dirty="0">
                <a:latin typeface="Times New Roman"/>
                <a:cs typeface="Times New Roman"/>
              </a:rPr>
              <a:t> </a:t>
            </a:r>
            <a:r>
              <a:rPr lang="en-US" sz="1400" dirty="0">
                <a:latin typeface="Times New Roman"/>
                <a:cs typeface="Times New Roman"/>
              </a:rPr>
              <a:t>and</a:t>
            </a:r>
            <a:r>
              <a:rPr lang="en-US" sz="1400" spc="-30" dirty="0">
                <a:latin typeface="Times New Roman"/>
                <a:cs typeface="Times New Roman"/>
              </a:rPr>
              <a:t> </a:t>
            </a:r>
            <a:r>
              <a:rPr lang="en-US" sz="1400" dirty="0">
                <a:latin typeface="Times New Roman"/>
                <a:cs typeface="Times New Roman"/>
              </a:rPr>
              <a:t>formulas,</a:t>
            </a:r>
            <a:r>
              <a:rPr lang="en-US" sz="1400" spc="-30" dirty="0">
                <a:latin typeface="Times New Roman"/>
                <a:cs typeface="Times New Roman"/>
              </a:rPr>
              <a:t> </a:t>
            </a:r>
            <a:r>
              <a:rPr lang="en-US" sz="1400" dirty="0">
                <a:latin typeface="Times New Roman"/>
                <a:cs typeface="Times New Roman"/>
              </a:rPr>
              <a:t>datasets</a:t>
            </a:r>
            <a:r>
              <a:rPr lang="en-US" sz="1400" spc="-30" dirty="0">
                <a:latin typeface="Times New Roman"/>
                <a:cs typeface="Times New Roman"/>
              </a:rPr>
              <a:t> </a:t>
            </a:r>
            <a:r>
              <a:rPr lang="en-US" sz="1400" dirty="0">
                <a:latin typeface="Times New Roman"/>
                <a:cs typeface="Times New Roman"/>
              </a:rPr>
              <a:t>had</a:t>
            </a:r>
            <a:r>
              <a:rPr lang="en-US" sz="1400" spc="-30" dirty="0">
                <a:latin typeface="Times New Roman"/>
                <a:cs typeface="Times New Roman"/>
              </a:rPr>
              <a:t> </a:t>
            </a:r>
            <a:r>
              <a:rPr lang="en-US" sz="1400" dirty="0">
                <a:latin typeface="Times New Roman"/>
                <a:cs typeface="Times New Roman"/>
              </a:rPr>
              <a:t>no</a:t>
            </a:r>
            <a:r>
              <a:rPr lang="en-US" sz="1400" spc="-25" dirty="0">
                <a:latin typeface="Times New Roman"/>
                <a:cs typeface="Times New Roman"/>
              </a:rPr>
              <a:t> </a:t>
            </a:r>
            <a:r>
              <a:rPr lang="en-US" sz="1400" dirty="0">
                <a:latin typeface="Times New Roman"/>
                <a:cs typeface="Times New Roman"/>
              </a:rPr>
              <a:t>Missing</a:t>
            </a:r>
            <a:r>
              <a:rPr lang="en-US" sz="1400" spc="-60" dirty="0">
                <a:latin typeface="Times New Roman"/>
                <a:cs typeface="Times New Roman"/>
              </a:rPr>
              <a:t> </a:t>
            </a:r>
            <a:r>
              <a:rPr lang="en-US" sz="1400" spc="-10" dirty="0">
                <a:latin typeface="Times New Roman"/>
                <a:cs typeface="Times New Roman"/>
              </a:rPr>
              <a:t>Values.</a:t>
            </a:r>
            <a:endParaRPr lang="en-US" sz="1400" dirty="0">
              <a:latin typeface="Times New Roman"/>
              <a:cs typeface="Times New Roman"/>
            </a:endParaRPr>
          </a:p>
          <a:p>
            <a:pPr>
              <a:lnSpc>
                <a:spcPct val="100000"/>
              </a:lnSpc>
              <a:spcBef>
                <a:spcPts val="285"/>
              </a:spcBef>
            </a:pPr>
            <a:endParaRPr lang="en-US" sz="1400" b="1" dirty="0">
              <a:latin typeface="Times New Roman"/>
              <a:cs typeface="Times New Roman"/>
            </a:endParaRPr>
          </a:p>
          <a:p>
            <a:pPr marL="550545" indent="-228600">
              <a:lnSpc>
                <a:spcPct val="100000"/>
              </a:lnSpc>
              <a:buFont typeface="Symbol"/>
              <a:buChar char=""/>
              <a:tabLst>
                <a:tab pos="550545" algn="l"/>
              </a:tabLst>
            </a:pPr>
            <a:r>
              <a:rPr lang="en-US" sz="1600" b="1" u="sng" dirty="0">
                <a:uFill>
                  <a:solidFill>
                    <a:srgbClr val="000000"/>
                  </a:solidFill>
                </a:uFill>
                <a:latin typeface="Times New Roman"/>
                <a:cs typeface="Times New Roman"/>
              </a:rPr>
              <a:t>Data</a:t>
            </a:r>
            <a:r>
              <a:rPr lang="en-US" sz="1600" b="1" u="sng" spc="-80" dirty="0">
                <a:uFill>
                  <a:solidFill>
                    <a:srgbClr val="000000"/>
                  </a:solidFill>
                </a:uFill>
                <a:latin typeface="Times New Roman"/>
                <a:cs typeface="Times New Roman"/>
              </a:rPr>
              <a:t> </a:t>
            </a:r>
            <a:r>
              <a:rPr lang="en-US" sz="1600" b="1" u="sng" spc="-10" dirty="0">
                <a:uFill>
                  <a:solidFill>
                    <a:srgbClr val="000000"/>
                  </a:solidFill>
                </a:uFill>
                <a:latin typeface="Times New Roman"/>
                <a:cs typeface="Times New Roman"/>
              </a:rPr>
              <a:t>Transformation</a:t>
            </a:r>
            <a:r>
              <a:rPr lang="en-US" sz="1600" b="1" u="sng" spc="-65" dirty="0">
                <a:uFill>
                  <a:solidFill>
                    <a:srgbClr val="000000"/>
                  </a:solidFill>
                </a:uFill>
                <a:latin typeface="Times New Roman"/>
                <a:cs typeface="Times New Roman"/>
              </a:rPr>
              <a:t> </a:t>
            </a:r>
            <a:r>
              <a:rPr lang="en-US" sz="1600" b="1" u="sng" spc="-10" dirty="0">
                <a:uFill>
                  <a:solidFill>
                    <a:srgbClr val="000000"/>
                  </a:solidFill>
                </a:uFill>
                <a:latin typeface="Times New Roman"/>
                <a:cs typeface="Times New Roman"/>
              </a:rPr>
              <a:t>Techniques</a:t>
            </a:r>
            <a:endParaRPr lang="en-US" sz="1600" b="1" dirty="0">
              <a:latin typeface="Times New Roman"/>
              <a:cs typeface="Times New Roman"/>
            </a:endParaRPr>
          </a:p>
          <a:p>
            <a:pPr marL="550545" marR="598805">
              <a:lnSpc>
                <a:spcPct val="102699"/>
              </a:lnSpc>
              <a:spcBef>
                <a:spcPts val="35"/>
              </a:spcBef>
            </a:pPr>
            <a:r>
              <a:rPr lang="en-US" sz="1400" dirty="0">
                <a:latin typeface="Times New Roman"/>
                <a:cs typeface="Times New Roman"/>
              </a:rPr>
              <a:t>Created</a:t>
            </a:r>
            <a:r>
              <a:rPr lang="en-US" sz="1400" spc="-50" dirty="0">
                <a:latin typeface="Times New Roman"/>
                <a:cs typeface="Times New Roman"/>
              </a:rPr>
              <a:t> </a:t>
            </a:r>
            <a:r>
              <a:rPr lang="en-US" sz="1400" dirty="0">
                <a:latin typeface="Times New Roman"/>
                <a:cs typeface="Times New Roman"/>
              </a:rPr>
              <a:t>new</a:t>
            </a:r>
            <a:r>
              <a:rPr lang="en-US" sz="1400" spc="-40" dirty="0">
                <a:latin typeface="Times New Roman"/>
                <a:cs typeface="Times New Roman"/>
              </a:rPr>
              <a:t> </a:t>
            </a:r>
            <a:r>
              <a:rPr lang="en-US" sz="1400" dirty="0">
                <a:latin typeface="Times New Roman"/>
                <a:cs typeface="Times New Roman"/>
              </a:rPr>
              <a:t>columns:</a:t>
            </a:r>
            <a:r>
              <a:rPr lang="en-US" sz="1400" spc="-15" dirty="0">
                <a:latin typeface="Times New Roman"/>
                <a:cs typeface="Times New Roman"/>
              </a:rPr>
              <a:t> </a:t>
            </a:r>
            <a:r>
              <a:rPr lang="en-IN" sz="1400" spc="-15" dirty="0">
                <a:latin typeface="Times New Roman"/>
                <a:cs typeface="Times New Roman"/>
              </a:rPr>
              <a:t>Average Tenure</a:t>
            </a:r>
            <a:endParaRPr lang="en-US" sz="1400" dirty="0">
              <a:latin typeface="Times New Roman"/>
              <a:cs typeface="Times New Roman"/>
            </a:endParaRPr>
          </a:p>
        </p:txBody>
      </p:sp>
    </p:spTree>
    <p:extLst>
      <p:ext uri="{BB962C8B-B14F-4D97-AF65-F5344CB8AC3E}">
        <p14:creationId xmlns:p14="http://schemas.microsoft.com/office/powerpoint/2010/main" val="3903673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6AB3D1-3D55-A10D-AF21-54D75CEA2A9E}"/>
              </a:ext>
            </a:extLst>
          </p:cNvPr>
          <p:cNvSpPr txBox="1"/>
          <p:nvPr/>
        </p:nvSpPr>
        <p:spPr>
          <a:xfrm>
            <a:off x="0" y="135374"/>
            <a:ext cx="2355006" cy="369332"/>
          </a:xfrm>
          <a:prstGeom prst="rect">
            <a:avLst/>
          </a:prstGeom>
          <a:noFill/>
        </p:spPr>
        <p:txBody>
          <a:bodyPr wrap="square">
            <a:spAutoFit/>
          </a:bodyPr>
          <a:lstStyle/>
          <a:p>
            <a:pPr marL="12700">
              <a:lnSpc>
                <a:spcPct val="100000"/>
              </a:lnSpc>
              <a:spcBef>
                <a:spcPts val="100"/>
              </a:spcBef>
            </a:pPr>
            <a:r>
              <a:rPr lang="en-IN" sz="1800" b="1" dirty="0">
                <a:latin typeface="Segoe UI Symbol"/>
                <a:cs typeface="Segoe UI Symbol"/>
              </a:rPr>
              <a:t>Data</a:t>
            </a:r>
            <a:r>
              <a:rPr lang="en-IN" sz="1800" b="1" spc="-10" dirty="0">
                <a:latin typeface="Segoe UI Symbol"/>
                <a:cs typeface="Segoe UI Symbol"/>
              </a:rPr>
              <a:t> Analysis</a:t>
            </a:r>
            <a:endParaRPr lang="en-IN" sz="1800" b="1" dirty="0">
              <a:latin typeface="Segoe UI Symbol"/>
              <a:cs typeface="Segoe UI Symbol"/>
            </a:endParaRPr>
          </a:p>
        </p:txBody>
      </p:sp>
      <p:sp>
        <p:nvSpPr>
          <p:cNvPr id="5" name="TextBox 4">
            <a:extLst>
              <a:ext uri="{FF2B5EF4-FFF2-40B4-BE49-F238E27FC236}">
                <a16:creationId xmlns:a16="http://schemas.microsoft.com/office/drawing/2014/main" id="{861B1C68-5F97-004F-D8E3-040A1B6CBBF5}"/>
              </a:ext>
            </a:extLst>
          </p:cNvPr>
          <p:cNvSpPr txBox="1"/>
          <p:nvPr/>
        </p:nvSpPr>
        <p:spPr>
          <a:xfrm>
            <a:off x="1666240" y="968976"/>
            <a:ext cx="6116320" cy="825867"/>
          </a:xfrm>
          <a:prstGeom prst="rect">
            <a:avLst/>
          </a:prstGeom>
          <a:noFill/>
        </p:spPr>
        <p:txBody>
          <a:bodyPr wrap="square">
            <a:spAutoFit/>
          </a:bodyPr>
          <a:lstStyle/>
          <a:p>
            <a:pPr marL="551815" indent="-228600">
              <a:spcBef>
                <a:spcPts val="5"/>
              </a:spcBef>
              <a:buFont typeface="Symbol"/>
              <a:buChar char=""/>
              <a:tabLst>
                <a:tab pos="551815" algn="l"/>
              </a:tabLst>
            </a:pPr>
            <a:r>
              <a:rPr lang="en-US" b="1" u="sng" dirty="0">
                <a:uFill>
                  <a:solidFill>
                    <a:srgbClr val="000000"/>
                  </a:solidFill>
                </a:uFill>
                <a:latin typeface="Times New Roman"/>
                <a:cs typeface="Times New Roman"/>
              </a:rPr>
              <a:t>Analytical Tools And Methods Used</a:t>
            </a:r>
          </a:p>
          <a:p>
            <a:pPr marL="1008380" lvl="1" indent="-227965">
              <a:lnSpc>
                <a:spcPct val="100000"/>
              </a:lnSpc>
              <a:spcBef>
                <a:spcPts val="80"/>
              </a:spcBef>
              <a:buFont typeface="Courier New"/>
              <a:buChar char="o"/>
              <a:tabLst>
                <a:tab pos="1008380" algn="l"/>
              </a:tabLst>
            </a:pPr>
            <a:r>
              <a:rPr lang="en-US" sz="1400" dirty="0">
                <a:latin typeface="Times New Roman"/>
                <a:cs typeface="Times New Roman"/>
              </a:rPr>
              <a:t>Microsoft</a:t>
            </a:r>
            <a:r>
              <a:rPr lang="en-US" sz="1400" spc="-25" dirty="0">
                <a:latin typeface="Times New Roman"/>
                <a:cs typeface="Times New Roman"/>
              </a:rPr>
              <a:t> </a:t>
            </a:r>
            <a:r>
              <a:rPr lang="en-US" sz="1400" dirty="0">
                <a:latin typeface="Times New Roman"/>
                <a:cs typeface="Times New Roman"/>
              </a:rPr>
              <a:t>Excel</a:t>
            </a:r>
            <a:r>
              <a:rPr lang="en-US" sz="1400" spc="-25" dirty="0">
                <a:latin typeface="Times New Roman"/>
                <a:cs typeface="Times New Roman"/>
              </a:rPr>
              <a:t> </a:t>
            </a:r>
            <a:r>
              <a:rPr lang="en-US" sz="1400" dirty="0">
                <a:latin typeface="Times New Roman"/>
                <a:cs typeface="Times New Roman"/>
              </a:rPr>
              <a:t>for</a:t>
            </a:r>
            <a:r>
              <a:rPr lang="en-US" sz="1400" spc="-25" dirty="0">
                <a:latin typeface="Times New Roman"/>
                <a:cs typeface="Times New Roman"/>
              </a:rPr>
              <a:t> </a:t>
            </a:r>
            <a:r>
              <a:rPr lang="en-US" sz="1400" dirty="0">
                <a:latin typeface="Times New Roman"/>
                <a:cs typeface="Times New Roman"/>
              </a:rPr>
              <a:t>Data</a:t>
            </a:r>
            <a:r>
              <a:rPr lang="en-US" sz="1400" spc="-35" dirty="0">
                <a:latin typeface="Times New Roman"/>
                <a:cs typeface="Times New Roman"/>
              </a:rPr>
              <a:t> </a:t>
            </a:r>
            <a:r>
              <a:rPr lang="en-US" sz="1400" spc="-10" dirty="0">
                <a:latin typeface="Times New Roman"/>
                <a:cs typeface="Times New Roman"/>
              </a:rPr>
              <a:t>Preprocessing</a:t>
            </a:r>
            <a:endParaRPr lang="en-US" sz="1400" dirty="0">
              <a:latin typeface="Times New Roman"/>
              <a:cs typeface="Times New Roman"/>
            </a:endParaRPr>
          </a:p>
          <a:p>
            <a:pPr marL="1008380" lvl="1" indent="-227965">
              <a:lnSpc>
                <a:spcPct val="100000"/>
              </a:lnSpc>
              <a:spcBef>
                <a:spcPts val="70"/>
              </a:spcBef>
              <a:buFont typeface="Courier New"/>
              <a:buChar char="o"/>
              <a:tabLst>
                <a:tab pos="1008380" algn="l"/>
              </a:tabLst>
            </a:pPr>
            <a:r>
              <a:rPr lang="en-IN" sz="1400" dirty="0">
                <a:latin typeface="Times New Roman"/>
                <a:cs typeface="Times New Roman"/>
              </a:rPr>
              <a:t>Microsoft Excel </a:t>
            </a:r>
            <a:r>
              <a:rPr lang="en-US" sz="1400" dirty="0">
                <a:latin typeface="Times New Roman"/>
                <a:cs typeface="Times New Roman"/>
              </a:rPr>
              <a:t>dashboard</a:t>
            </a:r>
            <a:r>
              <a:rPr lang="en-US" sz="1400" spc="-40" dirty="0">
                <a:latin typeface="Times New Roman"/>
                <a:cs typeface="Times New Roman"/>
              </a:rPr>
              <a:t> </a:t>
            </a:r>
            <a:r>
              <a:rPr lang="en-US" sz="1400" dirty="0">
                <a:latin typeface="Times New Roman"/>
                <a:cs typeface="Times New Roman"/>
              </a:rPr>
              <a:t>creation</a:t>
            </a:r>
            <a:r>
              <a:rPr lang="en-US" sz="1400" spc="-15" dirty="0">
                <a:latin typeface="Times New Roman"/>
                <a:cs typeface="Times New Roman"/>
              </a:rPr>
              <a:t> </a:t>
            </a:r>
            <a:r>
              <a:rPr lang="en-US" sz="1400" dirty="0">
                <a:latin typeface="Times New Roman"/>
                <a:cs typeface="Times New Roman"/>
              </a:rPr>
              <a:t>and</a:t>
            </a:r>
            <a:r>
              <a:rPr lang="en-US" sz="1400" spc="10" dirty="0">
                <a:latin typeface="Times New Roman"/>
                <a:cs typeface="Times New Roman"/>
              </a:rPr>
              <a:t> </a:t>
            </a:r>
            <a:r>
              <a:rPr lang="en-US" sz="1400" spc="-10" dirty="0">
                <a:latin typeface="Times New Roman"/>
                <a:cs typeface="Times New Roman"/>
              </a:rPr>
              <a:t>visualization.</a:t>
            </a:r>
            <a:endParaRPr lang="en-US" sz="1400" dirty="0">
              <a:latin typeface="Times New Roman"/>
              <a:cs typeface="Times New Roman"/>
            </a:endParaRPr>
          </a:p>
        </p:txBody>
      </p:sp>
      <p:sp>
        <p:nvSpPr>
          <p:cNvPr id="7" name="TextBox 6">
            <a:extLst>
              <a:ext uri="{FF2B5EF4-FFF2-40B4-BE49-F238E27FC236}">
                <a16:creationId xmlns:a16="http://schemas.microsoft.com/office/drawing/2014/main" id="{C14FC2AA-8121-5A5B-0967-143DF14EE688}"/>
              </a:ext>
            </a:extLst>
          </p:cNvPr>
          <p:cNvSpPr txBox="1"/>
          <p:nvPr/>
        </p:nvSpPr>
        <p:spPr>
          <a:xfrm>
            <a:off x="1666240" y="1764065"/>
            <a:ext cx="2184400" cy="646331"/>
          </a:xfrm>
          <a:prstGeom prst="rect">
            <a:avLst/>
          </a:prstGeom>
          <a:noFill/>
        </p:spPr>
        <p:txBody>
          <a:bodyPr wrap="square">
            <a:spAutoFit/>
          </a:bodyPr>
          <a:lstStyle/>
          <a:p>
            <a:pPr marL="551815" indent="-228600">
              <a:lnSpc>
                <a:spcPct val="100000"/>
              </a:lnSpc>
              <a:spcBef>
                <a:spcPts val="5"/>
              </a:spcBef>
              <a:buFont typeface="Symbol"/>
              <a:buChar char=""/>
              <a:tabLst>
                <a:tab pos="551815" algn="l"/>
              </a:tabLst>
            </a:pPr>
            <a:endParaRPr lang="en-IN" sz="1800" u="sng" dirty="0">
              <a:uFill>
                <a:solidFill>
                  <a:srgbClr val="000000"/>
                </a:solidFill>
              </a:uFill>
              <a:latin typeface="Times New Roman"/>
              <a:cs typeface="Times New Roman"/>
            </a:endParaRPr>
          </a:p>
          <a:p>
            <a:pPr marL="551815" indent="-228600">
              <a:lnSpc>
                <a:spcPct val="100000"/>
              </a:lnSpc>
              <a:spcBef>
                <a:spcPts val="5"/>
              </a:spcBef>
              <a:buFont typeface="Symbol"/>
              <a:buChar char=""/>
              <a:tabLst>
                <a:tab pos="551815" algn="l"/>
              </a:tabLst>
            </a:pPr>
            <a:r>
              <a:rPr lang="en-IN" sz="1800" b="1" u="sng" dirty="0">
                <a:uFill>
                  <a:solidFill>
                    <a:srgbClr val="000000"/>
                  </a:solidFill>
                </a:uFill>
                <a:latin typeface="Times New Roman"/>
                <a:cs typeface="Times New Roman"/>
              </a:rPr>
              <a:t>Key</a:t>
            </a:r>
            <a:r>
              <a:rPr lang="en-IN" sz="1800" b="1" u="sng" spc="-35" dirty="0">
                <a:uFill>
                  <a:solidFill>
                    <a:srgbClr val="000000"/>
                  </a:solidFill>
                </a:uFill>
                <a:latin typeface="Times New Roman"/>
                <a:cs typeface="Times New Roman"/>
              </a:rPr>
              <a:t> </a:t>
            </a:r>
            <a:r>
              <a:rPr lang="en-IN" sz="1800" b="1" u="sng" spc="-10" dirty="0">
                <a:uFill>
                  <a:solidFill>
                    <a:srgbClr val="000000"/>
                  </a:solidFill>
                </a:uFill>
                <a:latin typeface="Times New Roman"/>
                <a:cs typeface="Times New Roman"/>
              </a:rPr>
              <a:t>Findings</a:t>
            </a:r>
            <a:endParaRPr lang="en-IN" sz="1800" b="1" dirty="0">
              <a:latin typeface="Times New Roman"/>
              <a:cs typeface="Times New Roman"/>
            </a:endParaRPr>
          </a:p>
        </p:txBody>
      </p:sp>
      <p:pic>
        <p:nvPicPr>
          <p:cNvPr id="9" name="Picture 8">
            <a:extLst>
              <a:ext uri="{FF2B5EF4-FFF2-40B4-BE49-F238E27FC236}">
                <a16:creationId xmlns:a16="http://schemas.microsoft.com/office/drawing/2014/main" id="{96B06B93-D8DA-765A-C8D0-E892476E7182}"/>
              </a:ext>
            </a:extLst>
          </p:cNvPr>
          <p:cNvPicPr>
            <a:picLocks noChangeAspect="1"/>
          </p:cNvPicPr>
          <p:nvPr/>
        </p:nvPicPr>
        <p:blipFill>
          <a:blip r:embed="rId2"/>
          <a:srcRect/>
          <a:stretch/>
        </p:blipFill>
        <p:spPr>
          <a:xfrm>
            <a:off x="2355006" y="2589931"/>
            <a:ext cx="5719057" cy="2211573"/>
          </a:xfrm>
          <a:prstGeom prst="rect">
            <a:avLst/>
          </a:prstGeom>
        </p:spPr>
      </p:pic>
      <p:sp>
        <p:nvSpPr>
          <p:cNvPr id="11" name="TextBox 10">
            <a:extLst>
              <a:ext uri="{FF2B5EF4-FFF2-40B4-BE49-F238E27FC236}">
                <a16:creationId xmlns:a16="http://schemas.microsoft.com/office/drawing/2014/main" id="{2070322A-29E8-0407-D283-A6AEA9B6A5A1}"/>
              </a:ext>
            </a:extLst>
          </p:cNvPr>
          <p:cNvSpPr txBox="1"/>
          <p:nvPr/>
        </p:nvSpPr>
        <p:spPr>
          <a:xfrm>
            <a:off x="1849120" y="4801505"/>
            <a:ext cx="4409440" cy="276999"/>
          </a:xfrm>
          <a:prstGeom prst="rect">
            <a:avLst/>
          </a:prstGeom>
          <a:noFill/>
        </p:spPr>
        <p:txBody>
          <a:bodyPr wrap="square">
            <a:spAutoFit/>
          </a:bodyPr>
          <a:lstStyle/>
          <a:p>
            <a:pPr marL="156845" algn="ctr">
              <a:lnSpc>
                <a:spcPct val="100000"/>
              </a:lnSpc>
            </a:pPr>
            <a:r>
              <a:rPr lang="en-IN" sz="1200" dirty="0">
                <a:latin typeface="Times New Roman"/>
                <a:cs typeface="Times New Roman"/>
              </a:rPr>
              <a:t> </a:t>
            </a:r>
            <a:r>
              <a:rPr lang="en-US" sz="1200" dirty="0">
                <a:latin typeface="Times New Roman"/>
                <a:cs typeface="Times New Roman"/>
              </a:rPr>
              <a:t>Fig.</a:t>
            </a:r>
            <a:r>
              <a:rPr lang="en-US" sz="1200" spc="10" dirty="0">
                <a:latin typeface="Times New Roman"/>
                <a:cs typeface="Times New Roman"/>
              </a:rPr>
              <a:t> </a:t>
            </a:r>
            <a:r>
              <a:rPr lang="en-US" sz="1200" u="sng" spc="-25" dirty="0">
                <a:uFill>
                  <a:solidFill>
                    <a:srgbClr val="000000"/>
                  </a:solidFill>
                </a:uFill>
                <a:latin typeface="Times New Roman"/>
                <a:cs typeface="Times New Roman"/>
              </a:rPr>
              <a:t>HR</a:t>
            </a:r>
            <a:r>
              <a:rPr lang="en-US" sz="1200" u="sng" spc="-80" dirty="0">
                <a:uFill>
                  <a:solidFill>
                    <a:srgbClr val="000000"/>
                  </a:solidFill>
                </a:uFill>
                <a:latin typeface="Times New Roman"/>
                <a:cs typeface="Times New Roman"/>
              </a:rPr>
              <a:t> </a:t>
            </a:r>
            <a:r>
              <a:rPr lang="en-US" sz="1200" u="sng" spc="-30" dirty="0">
                <a:uFill>
                  <a:solidFill>
                    <a:srgbClr val="000000"/>
                  </a:solidFill>
                </a:uFill>
                <a:latin typeface="Times New Roman"/>
                <a:cs typeface="Times New Roman"/>
              </a:rPr>
              <a:t>ATTRITION</a:t>
            </a:r>
            <a:r>
              <a:rPr lang="en-US" sz="1200" u="sng" spc="-50" dirty="0">
                <a:uFill>
                  <a:solidFill>
                    <a:srgbClr val="000000"/>
                  </a:solidFill>
                </a:uFill>
                <a:latin typeface="Times New Roman"/>
                <a:cs typeface="Times New Roman"/>
              </a:rPr>
              <a:t> </a:t>
            </a:r>
            <a:r>
              <a:rPr lang="en-US" sz="1200" u="sng" spc="-25" dirty="0">
                <a:uFill>
                  <a:solidFill>
                    <a:srgbClr val="000000"/>
                  </a:solidFill>
                </a:uFill>
                <a:latin typeface="Times New Roman"/>
                <a:cs typeface="Times New Roman"/>
              </a:rPr>
              <a:t>ANALYSIS-</a:t>
            </a:r>
            <a:r>
              <a:rPr lang="en-US" sz="1200" u="sng" dirty="0">
                <a:uFill>
                  <a:solidFill>
                    <a:srgbClr val="000000"/>
                  </a:solidFill>
                </a:uFill>
                <a:latin typeface="Times New Roman"/>
                <a:cs typeface="Times New Roman"/>
              </a:rPr>
              <a:t>Summary(Findings</a:t>
            </a:r>
            <a:r>
              <a:rPr lang="en-US" sz="1200" u="sng" spc="5" dirty="0">
                <a:uFill>
                  <a:solidFill>
                    <a:srgbClr val="000000"/>
                  </a:solidFill>
                </a:uFill>
                <a:latin typeface="Times New Roman"/>
                <a:cs typeface="Times New Roman"/>
              </a:rPr>
              <a:t> </a:t>
            </a:r>
            <a:r>
              <a:rPr lang="en-US" sz="1200" u="sng" dirty="0">
                <a:uFill>
                  <a:solidFill>
                    <a:srgbClr val="000000"/>
                  </a:solidFill>
                </a:uFill>
                <a:latin typeface="Times New Roman"/>
                <a:cs typeface="Times New Roman"/>
              </a:rPr>
              <a:t>from</a:t>
            </a:r>
            <a:r>
              <a:rPr lang="en-US" sz="1200" u="sng" spc="15" dirty="0">
                <a:uFill>
                  <a:solidFill>
                    <a:srgbClr val="000000"/>
                  </a:solidFill>
                </a:uFill>
                <a:latin typeface="Times New Roman"/>
                <a:cs typeface="Times New Roman"/>
              </a:rPr>
              <a:t> </a:t>
            </a:r>
            <a:r>
              <a:rPr lang="en-US" sz="1200" u="sng" spc="-10" dirty="0">
                <a:uFill>
                  <a:solidFill>
                    <a:srgbClr val="000000"/>
                  </a:solidFill>
                </a:uFill>
                <a:latin typeface="Times New Roman"/>
                <a:cs typeface="Times New Roman"/>
              </a:rPr>
              <a:t>Excel)</a:t>
            </a:r>
            <a:endParaRPr lang="en-US" sz="1200" dirty="0">
              <a:latin typeface="Times New Roman"/>
              <a:cs typeface="Times New Roman"/>
            </a:endParaRPr>
          </a:p>
        </p:txBody>
      </p:sp>
      <p:sp>
        <p:nvSpPr>
          <p:cNvPr id="13" name="TextBox 12">
            <a:extLst>
              <a:ext uri="{FF2B5EF4-FFF2-40B4-BE49-F238E27FC236}">
                <a16:creationId xmlns:a16="http://schemas.microsoft.com/office/drawing/2014/main" id="{ABE0D330-FBDD-8692-5CF4-C7244CF82A62}"/>
              </a:ext>
            </a:extLst>
          </p:cNvPr>
          <p:cNvSpPr txBox="1"/>
          <p:nvPr/>
        </p:nvSpPr>
        <p:spPr>
          <a:xfrm>
            <a:off x="1666240" y="5491479"/>
            <a:ext cx="6116320" cy="825867"/>
          </a:xfrm>
          <a:prstGeom prst="rect">
            <a:avLst/>
          </a:prstGeom>
          <a:noFill/>
        </p:spPr>
        <p:txBody>
          <a:bodyPr wrap="square">
            <a:spAutoFit/>
          </a:bodyPr>
          <a:lstStyle/>
          <a:p>
            <a:pPr marL="551815" indent="-228600">
              <a:spcBef>
                <a:spcPts val="5"/>
              </a:spcBef>
              <a:buFont typeface="Symbol"/>
              <a:buChar char=""/>
              <a:tabLst>
                <a:tab pos="551815" algn="l"/>
              </a:tabLst>
            </a:pPr>
            <a:r>
              <a:rPr lang="en-US" b="1" u="sng" dirty="0">
                <a:uFill>
                  <a:solidFill>
                    <a:srgbClr val="000000"/>
                  </a:solidFill>
                </a:uFill>
                <a:latin typeface="Times New Roman"/>
                <a:cs typeface="Times New Roman"/>
              </a:rPr>
              <a:t>Insights Derived</a:t>
            </a:r>
          </a:p>
          <a:p>
            <a:pPr marL="1008380" lvl="1" indent="-227965">
              <a:lnSpc>
                <a:spcPct val="100000"/>
              </a:lnSpc>
              <a:spcBef>
                <a:spcPts val="80"/>
              </a:spcBef>
              <a:buFont typeface="Courier New"/>
              <a:buChar char="o"/>
              <a:tabLst>
                <a:tab pos="1008380" algn="l"/>
              </a:tabLst>
            </a:pPr>
            <a:r>
              <a:rPr lang="en-US" sz="1400" dirty="0">
                <a:latin typeface="Times New Roman"/>
                <a:cs typeface="Times New Roman"/>
              </a:rPr>
              <a:t>Attrition</a:t>
            </a:r>
            <a:r>
              <a:rPr lang="en-US" sz="1400" spc="-55" dirty="0">
                <a:latin typeface="Times New Roman"/>
                <a:cs typeface="Times New Roman"/>
              </a:rPr>
              <a:t> </a:t>
            </a:r>
            <a:r>
              <a:rPr lang="en-US" sz="1400" dirty="0">
                <a:latin typeface="Times New Roman"/>
                <a:cs typeface="Times New Roman"/>
              </a:rPr>
              <a:t>is</a:t>
            </a:r>
            <a:r>
              <a:rPr lang="en-US" sz="1400" spc="-20" dirty="0">
                <a:latin typeface="Times New Roman"/>
                <a:cs typeface="Times New Roman"/>
              </a:rPr>
              <a:t> </a:t>
            </a:r>
            <a:r>
              <a:rPr lang="en-US" sz="1400" dirty="0">
                <a:latin typeface="Times New Roman"/>
                <a:cs typeface="Times New Roman"/>
              </a:rPr>
              <a:t>highly</a:t>
            </a:r>
            <a:r>
              <a:rPr lang="en-US" sz="1400" spc="-20" dirty="0">
                <a:latin typeface="Times New Roman"/>
                <a:cs typeface="Times New Roman"/>
              </a:rPr>
              <a:t> </a:t>
            </a:r>
            <a:r>
              <a:rPr lang="en-US" sz="1400" dirty="0">
                <a:latin typeface="Times New Roman"/>
                <a:cs typeface="Times New Roman"/>
              </a:rPr>
              <a:t>affected</a:t>
            </a:r>
            <a:r>
              <a:rPr lang="en-US" sz="1400" spc="-20" dirty="0">
                <a:latin typeface="Times New Roman"/>
                <a:cs typeface="Times New Roman"/>
              </a:rPr>
              <a:t> </a:t>
            </a:r>
            <a:r>
              <a:rPr lang="en-US" sz="1400" dirty="0">
                <a:latin typeface="Times New Roman"/>
                <a:cs typeface="Times New Roman"/>
              </a:rPr>
              <a:t>by</a:t>
            </a:r>
            <a:r>
              <a:rPr lang="en-US" sz="1400" spc="-90" dirty="0">
                <a:latin typeface="Times New Roman"/>
                <a:cs typeface="Times New Roman"/>
              </a:rPr>
              <a:t> </a:t>
            </a:r>
            <a:r>
              <a:rPr lang="en-US" sz="1400" dirty="0">
                <a:latin typeface="Times New Roman"/>
                <a:cs typeface="Times New Roman"/>
              </a:rPr>
              <a:t>Age,</a:t>
            </a:r>
            <a:r>
              <a:rPr lang="en-US" sz="1400" spc="-40" dirty="0">
                <a:latin typeface="Times New Roman"/>
                <a:cs typeface="Times New Roman"/>
              </a:rPr>
              <a:t> </a:t>
            </a:r>
            <a:r>
              <a:rPr lang="en-US" sz="1400" dirty="0">
                <a:latin typeface="Times New Roman"/>
                <a:cs typeface="Times New Roman"/>
              </a:rPr>
              <a:t>travel</a:t>
            </a:r>
            <a:r>
              <a:rPr lang="en-US" sz="1400" spc="-15" dirty="0">
                <a:latin typeface="Times New Roman"/>
                <a:cs typeface="Times New Roman"/>
              </a:rPr>
              <a:t> </a:t>
            </a:r>
            <a:r>
              <a:rPr lang="en-US" sz="1400" spc="-10" dirty="0">
                <a:latin typeface="Times New Roman"/>
                <a:cs typeface="Times New Roman"/>
              </a:rPr>
              <a:t>frequency,</a:t>
            </a:r>
            <a:r>
              <a:rPr lang="en-US" sz="1400" spc="-20" dirty="0">
                <a:latin typeface="Times New Roman"/>
                <a:cs typeface="Times New Roman"/>
              </a:rPr>
              <a:t> </a:t>
            </a:r>
            <a:r>
              <a:rPr lang="en-US" sz="1400" dirty="0">
                <a:latin typeface="Times New Roman"/>
                <a:cs typeface="Times New Roman"/>
              </a:rPr>
              <a:t>and</a:t>
            </a:r>
            <a:r>
              <a:rPr lang="en-US" sz="1400" spc="-20" dirty="0">
                <a:latin typeface="Times New Roman"/>
                <a:cs typeface="Times New Roman"/>
              </a:rPr>
              <a:t> </a:t>
            </a:r>
            <a:r>
              <a:rPr lang="en-US" sz="1400" dirty="0">
                <a:latin typeface="Times New Roman"/>
                <a:cs typeface="Times New Roman"/>
              </a:rPr>
              <a:t>job</a:t>
            </a:r>
            <a:r>
              <a:rPr lang="en-US" sz="1400" spc="10" dirty="0">
                <a:latin typeface="Times New Roman"/>
                <a:cs typeface="Times New Roman"/>
              </a:rPr>
              <a:t> </a:t>
            </a:r>
            <a:r>
              <a:rPr lang="en-US" sz="1400" spc="-10" dirty="0">
                <a:latin typeface="Times New Roman"/>
                <a:cs typeface="Times New Roman"/>
              </a:rPr>
              <a:t>roles.</a:t>
            </a:r>
            <a:endParaRPr lang="en-US" sz="1400" dirty="0">
              <a:latin typeface="Times New Roman"/>
              <a:cs typeface="Times New Roman"/>
            </a:endParaRPr>
          </a:p>
          <a:p>
            <a:pPr marL="1008380" lvl="1" indent="-227965">
              <a:lnSpc>
                <a:spcPct val="100000"/>
              </a:lnSpc>
              <a:spcBef>
                <a:spcPts val="50"/>
              </a:spcBef>
              <a:buFont typeface="Courier New"/>
              <a:buChar char="o"/>
              <a:tabLst>
                <a:tab pos="1008380" algn="l"/>
              </a:tabLst>
            </a:pPr>
            <a:r>
              <a:rPr lang="en-US" sz="1400" spc="-20" dirty="0">
                <a:latin typeface="Times New Roman"/>
                <a:cs typeface="Times New Roman"/>
              </a:rPr>
              <a:t>Work</a:t>
            </a:r>
            <a:r>
              <a:rPr lang="en-US" sz="1400" spc="-35" dirty="0">
                <a:latin typeface="Times New Roman"/>
                <a:cs typeface="Times New Roman"/>
              </a:rPr>
              <a:t> </a:t>
            </a:r>
            <a:r>
              <a:rPr lang="en-US" sz="1400" dirty="0">
                <a:latin typeface="Times New Roman"/>
                <a:cs typeface="Times New Roman"/>
              </a:rPr>
              <a:t>environment</a:t>
            </a:r>
            <a:r>
              <a:rPr lang="en-US" sz="1400" spc="-20" dirty="0">
                <a:latin typeface="Times New Roman"/>
                <a:cs typeface="Times New Roman"/>
              </a:rPr>
              <a:t> </a:t>
            </a:r>
            <a:r>
              <a:rPr lang="en-US" sz="1400" dirty="0">
                <a:latin typeface="Times New Roman"/>
                <a:cs typeface="Times New Roman"/>
              </a:rPr>
              <a:t>and</a:t>
            </a:r>
            <a:r>
              <a:rPr lang="en-US" sz="1400" spc="-30" dirty="0">
                <a:latin typeface="Times New Roman"/>
                <a:cs typeface="Times New Roman"/>
              </a:rPr>
              <a:t> </a:t>
            </a:r>
            <a:r>
              <a:rPr lang="en-US" sz="1400" dirty="0">
                <a:latin typeface="Times New Roman"/>
                <a:cs typeface="Times New Roman"/>
              </a:rPr>
              <a:t>role</a:t>
            </a:r>
            <a:r>
              <a:rPr lang="en-US" sz="1400" spc="-30" dirty="0">
                <a:latin typeface="Times New Roman"/>
                <a:cs typeface="Times New Roman"/>
              </a:rPr>
              <a:t> </a:t>
            </a:r>
            <a:r>
              <a:rPr lang="en-US" sz="1400" dirty="0">
                <a:latin typeface="Times New Roman"/>
                <a:cs typeface="Times New Roman"/>
              </a:rPr>
              <a:t>satisfaction</a:t>
            </a:r>
            <a:r>
              <a:rPr lang="en-US" sz="1400" spc="-30" dirty="0">
                <a:latin typeface="Times New Roman"/>
                <a:cs typeface="Times New Roman"/>
              </a:rPr>
              <a:t> </a:t>
            </a:r>
            <a:r>
              <a:rPr lang="en-US" sz="1400" dirty="0">
                <a:latin typeface="Times New Roman"/>
                <a:cs typeface="Times New Roman"/>
              </a:rPr>
              <a:t>play</a:t>
            </a:r>
            <a:r>
              <a:rPr lang="en-US" sz="1400" spc="-55" dirty="0">
                <a:latin typeface="Times New Roman"/>
                <a:cs typeface="Times New Roman"/>
              </a:rPr>
              <a:t> </a:t>
            </a:r>
            <a:r>
              <a:rPr lang="en-US" sz="1400" dirty="0">
                <a:latin typeface="Times New Roman"/>
                <a:cs typeface="Times New Roman"/>
              </a:rPr>
              <a:t>a</a:t>
            </a:r>
            <a:r>
              <a:rPr lang="en-US" sz="1400" spc="-30" dirty="0">
                <a:latin typeface="Times New Roman"/>
                <a:cs typeface="Times New Roman"/>
              </a:rPr>
              <a:t> </a:t>
            </a:r>
            <a:r>
              <a:rPr lang="en-US" sz="1400" dirty="0">
                <a:latin typeface="Times New Roman"/>
                <a:cs typeface="Times New Roman"/>
              </a:rPr>
              <a:t>crucial</a:t>
            </a:r>
            <a:r>
              <a:rPr lang="en-US" sz="1400" spc="-20" dirty="0">
                <a:latin typeface="Times New Roman"/>
                <a:cs typeface="Times New Roman"/>
              </a:rPr>
              <a:t> </a:t>
            </a:r>
            <a:r>
              <a:rPr lang="en-US" sz="1400" spc="-10" dirty="0">
                <a:latin typeface="Times New Roman"/>
                <a:cs typeface="Times New Roman"/>
              </a:rPr>
              <a:t>role.</a:t>
            </a:r>
            <a:endParaRPr lang="en-US" sz="1400" dirty="0">
              <a:latin typeface="Times New Roman"/>
              <a:cs typeface="Times New Roman"/>
            </a:endParaRPr>
          </a:p>
        </p:txBody>
      </p:sp>
    </p:spTree>
    <p:extLst>
      <p:ext uri="{BB962C8B-B14F-4D97-AF65-F5344CB8AC3E}">
        <p14:creationId xmlns:p14="http://schemas.microsoft.com/office/powerpoint/2010/main" val="1860073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22B26A-506B-02E6-1164-677B3E04646F}"/>
              </a:ext>
            </a:extLst>
          </p:cNvPr>
          <p:cNvSpPr txBox="1"/>
          <p:nvPr/>
        </p:nvSpPr>
        <p:spPr>
          <a:xfrm>
            <a:off x="0" y="125214"/>
            <a:ext cx="3637280" cy="369332"/>
          </a:xfrm>
          <a:prstGeom prst="rect">
            <a:avLst/>
          </a:prstGeom>
          <a:noFill/>
        </p:spPr>
        <p:txBody>
          <a:bodyPr wrap="square">
            <a:spAutoFit/>
          </a:bodyPr>
          <a:lstStyle/>
          <a:p>
            <a:pPr marL="12700">
              <a:lnSpc>
                <a:spcPct val="100000"/>
              </a:lnSpc>
              <a:spcBef>
                <a:spcPts val="100"/>
              </a:spcBef>
            </a:pPr>
            <a:r>
              <a:rPr lang="en-IN" sz="1800" b="1" spc="-95" dirty="0">
                <a:latin typeface="Verdana"/>
                <a:cs typeface="Verdana"/>
              </a:rPr>
              <a:t>Hypothesis</a:t>
            </a:r>
            <a:r>
              <a:rPr lang="en-IN" sz="1800" b="1" spc="-70" dirty="0">
                <a:latin typeface="Verdana"/>
                <a:cs typeface="Verdana"/>
              </a:rPr>
              <a:t> </a:t>
            </a:r>
            <a:r>
              <a:rPr lang="en-IN" sz="1800" b="1" spc="-95" dirty="0">
                <a:latin typeface="Verdana"/>
                <a:cs typeface="Verdana"/>
              </a:rPr>
              <a:t>Development</a:t>
            </a:r>
            <a:endParaRPr lang="en-IN" sz="1800" b="1" dirty="0">
              <a:latin typeface="Verdana"/>
              <a:cs typeface="Verdana"/>
            </a:endParaRPr>
          </a:p>
        </p:txBody>
      </p:sp>
      <p:sp>
        <p:nvSpPr>
          <p:cNvPr id="5" name="TextBox 4">
            <a:extLst>
              <a:ext uri="{FF2B5EF4-FFF2-40B4-BE49-F238E27FC236}">
                <a16:creationId xmlns:a16="http://schemas.microsoft.com/office/drawing/2014/main" id="{FD6B4C4E-D256-4EEA-04F8-42B0B61FB5B5}"/>
              </a:ext>
            </a:extLst>
          </p:cNvPr>
          <p:cNvSpPr txBox="1"/>
          <p:nvPr/>
        </p:nvSpPr>
        <p:spPr>
          <a:xfrm>
            <a:off x="1783229" y="1755465"/>
            <a:ext cx="8272199" cy="3070071"/>
          </a:xfrm>
          <a:prstGeom prst="rect">
            <a:avLst/>
          </a:prstGeom>
          <a:noFill/>
        </p:spPr>
        <p:txBody>
          <a:bodyPr wrap="square">
            <a:spAutoFit/>
          </a:bodyPr>
          <a:lstStyle/>
          <a:p>
            <a:pPr marL="551815" indent="-228600">
              <a:lnSpc>
                <a:spcPct val="100000"/>
              </a:lnSpc>
              <a:spcBef>
                <a:spcPts val="5"/>
              </a:spcBef>
              <a:buFont typeface="Symbol"/>
              <a:buChar char=""/>
              <a:tabLst>
                <a:tab pos="551815" algn="l"/>
              </a:tabLst>
            </a:pPr>
            <a:r>
              <a:rPr lang="en-US" sz="2000" b="1" u="sng" dirty="0">
                <a:uFill>
                  <a:solidFill>
                    <a:srgbClr val="000000"/>
                  </a:solidFill>
                </a:uFill>
                <a:latin typeface="Times New Roman"/>
                <a:cs typeface="Times New Roman"/>
              </a:rPr>
              <a:t>Formulated</a:t>
            </a:r>
            <a:r>
              <a:rPr lang="en-US" sz="2000" b="1" u="sng" spc="-100" dirty="0">
                <a:uFill>
                  <a:solidFill>
                    <a:srgbClr val="000000"/>
                  </a:solidFill>
                </a:uFill>
                <a:latin typeface="Times New Roman"/>
                <a:cs typeface="Times New Roman"/>
              </a:rPr>
              <a:t> </a:t>
            </a:r>
            <a:r>
              <a:rPr lang="en-US" sz="2000" b="1" u="sng" spc="-10" dirty="0">
                <a:uFill>
                  <a:solidFill>
                    <a:srgbClr val="000000"/>
                  </a:solidFill>
                </a:uFill>
                <a:latin typeface="Times New Roman"/>
                <a:cs typeface="Times New Roman"/>
              </a:rPr>
              <a:t>Hypothesis</a:t>
            </a:r>
            <a:endParaRPr lang="en-US" sz="2000" b="1" dirty="0">
              <a:latin typeface="Times New Roman"/>
              <a:cs typeface="Times New Roman"/>
            </a:endParaRPr>
          </a:p>
          <a:p>
            <a:pPr marL="551815">
              <a:lnSpc>
                <a:spcPct val="100000"/>
              </a:lnSpc>
              <a:spcBef>
                <a:spcPts val="80"/>
              </a:spcBef>
            </a:pPr>
            <a:r>
              <a:rPr lang="en-US" sz="1800" dirty="0">
                <a:latin typeface="Times New Roman"/>
                <a:cs typeface="Times New Roman"/>
              </a:rPr>
              <a:t>“</a:t>
            </a:r>
            <a:r>
              <a:rPr lang="en-US" sz="1800" spc="-75" dirty="0">
                <a:latin typeface="Times New Roman"/>
                <a:cs typeface="Times New Roman"/>
              </a:rPr>
              <a:t> </a:t>
            </a:r>
            <a:r>
              <a:rPr lang="en-US" sz="1800" spc="-10" dirty="0">
                <a:latin typeface="Times New Roman"/>
                <a:cs typeface="Times New Roman"/>
              </a:rPr>
              <a:t>Younger</a:t>
            </a:r>
            <a:r>
              <a:rPr lang="en-US" sz="1800" spc="-15" dirty="0">
                <a:latin typeface="Times New Roman"/>
                <a:cs typeface="Times New Roman"/>
              </a:rPr>
              <a:t> </a:t>
            </a:r>
            <a:r>
              <a:rPr lang="en-US" sz="1800" dirty="0">
                <a:latin typeface="Times New Roman"/>
                <a:cs typeface="Times New Roman"/>
              </a:rPr>
              <a:t>employees</a:t>
            </a:r>
            <a:r>
              <a:rPr lang="en-US" sz="1800" spc="-45" dirty="0">
                <a:latin typeface="Times New Roman"/>
                <a:cs typeface="Times New Roman"/>
              </a:rPr>
              <a:t> </a:t>
            </a:r>
            <a:r>
              <a:rPr lang="en-US" sz="1800" dirty="0">
                <a:latin typeface="Times New Roman"/>
                <a:cs typeface="Times New Roman"/>
              </a:rPr>
              <a:t>and</a:t>
            </a:r>
            <a:r>
              <a:rPr lang="en-US" sz="1800" spc="-25" dirty="0">
                <a:latin typeface="Times New Roman"/>
                <a:cs typeface="Times New Roman"/>
              </a:rPr>
              <a:t> </a:t>
            </a:r>
            <a:r>
              <a:rPr lang="en-US" sz="1800" dirty="0">
                <a:latin typeface="Times New Roman"/>
                <a:cs typeface="Times New Roman"/>
              </a:rPr>
              <a:t>those</a:t>
            </a:r>
            <a:r>
              <a:rPr lang="en-US" sz="1800" spc="-25" dirty="0">
                <a:latin typeface="Times New Roman"/>
                <a:cs typeface="Times New Roman"/>
              </a:rPr>
              <a:t> </a:t>
            </a:r>
            <a:r>
              <a:rPr lang="en-US" sz="1800" dirty="0">
                <a:latin typeface="Times New Roman"/>
                <a:cs typeface="Times New Roman"/>
              </a:rPr>
              <a:t>who</a:t>
            </a:r>
            <a:r>
              <a:rPr lang="en-US" sz="1800" spc="-25" dirty="0">
                <a:latin typeface="Times New Roman"/>
                <a:cs typeface="Times New Roman"/>
              </a:rPr>
              <a:t> </a:t>
            </a:r>
            <a:r>
              <a:rPr lang="en-US" sz="1800" dirty="0">
                <a:latin typeface="Times New Roman"/>
                <a:cs typeface="Times New Roman"/>
              </a:rPr>
              <a:t>travel</a:t>
            </a:r>
            <a:r>
              <a:rPr lang="en-US" sz="1800" spc="-45" dirty="0">
                <a:latin typeface="Times New Roman"/>
                <a:cs typeface="Times New Roman"/>
              </a:rPr>
              <a:t> </a:t>
            </a:r>
            <a:r>
              <a:rPr lang="en-US" sz="1800" dirty="0">
                <a:latin typeface="Times New Roman"/>
                <a:cs typeface="Times New Roman"/>
              </a:rPr>
              <a:t>frequently</a:t>
            </a:r>
            <a:r>
              <a:rPr lang="en-US" sz="1800" spc="5" dirty="0">
                <a:latin typeface="Times New Roman"/>
                <a:cs typeface="Times New Roman"/>
              </a:rPr>
              <a:t> </a:t>
            </a:r>
            <a:r>
              <a:rPr lang="en-US" sz="1800" dirty="0">
                <a:latin typeface="Times New Roman"/>
                <a:cs typeface="Times New Roman"/>
              </a:rPr>
              <a:t>are</a:t>
            </a:r>
            <a:r>
              <a:rPr lang="en-US" sz="1800" spc="-25" dirty="0">
                <a:latin typeface="Times New Roman"/>
                <a:cs typeface="Times New Roman"/>
              </a:rPr>
              <a:t> </a:t>
            </a:r>
            <a:r>
              <a:rPr lang="en-US" sz="1800" dirty="0">
                <a:latin typeface="Times New Roman"/>
                <a:cs typeface="Times New Roman"/>
              </a:rPr>
              <a:t>more</a:t>
            </a:r>
            <a:r>
              <a:rPr lang="en-US" sz="1800" spc="-25" dirty="0">
                <a:latin typeface="Times New Roman"/>
                <a:cs typeface="Times New Roman"/>
              </a:rPr>
              <a:t> </a:t>
            </a:r>
            <a:r>
              <a:rPr lang="en-US" sz="1800" dirty="0">
                <a:latin typeface="Times New Roman"/>
                <a:cs typeface="Times New Roman"/>
              </a:rPr>
              <a:t>likely</a:t>
            </a:r>
            <a:r>
              <a:rPr lang="en-US" sz="1800" spc="-55" dirty="0">
                <a:latin typeface="Times New Roman"/>
                <a:cs typeface="Times New Roman"/>
              </a:rPr>
              <a:t> </a:t>
            </a:r>
            <a:r>
              <a:rPr lang="en-US" sz="1800" dirty="0">
                <a:latin typeface="Times New Roman"/>
                <a:cs typeface="Times New Roman"/>
              </a:rPr>
              <a:t>to</a:t>
            </a:r>
            <a:r>
              <a:rPr lang="en-US" sz="1800" spc="-20" dirty="0">
                <a:latin typeface="Times New Roman"/>
                <a:cs typeface="Times New Roman"/>
              </a:rPr>
              <a:t> </a:t>
            </a:r>
            <a:r>
              <a:rPr lang="en-US" sz="1800" dirty="0">
                <a:latin typeface="Times New Roman"/>
                <a:cs typeface="Times New Roman"/>
              </a:rPr>
              <a:t>leave</a:t>
            </a:r>
            <a:r>
              <a:rPr lang="en-US" sz="1800" spc="-25" dirty="0">
                <a:latin typeface="Times New Roman"/>
                <a:cs typeface="Times New Roman"/>
              </a:rPr>
              <a:t> </a:t>
            </a:r>
            <a:r>
              <a:rPr lang="en-US" sz="1800" dirty="0">
                <a:latin typeface="Times New Roman"/>
                <a:cs typeface="Times New Roman"/>
              </a:rPr>
              <a:t>the</a:t>
            </a:r>
            <a:r>
              <a:rPr lang="en-US" sz="1800" spc="-10" dirty="0">
                <a:latin typeface="Times New Roman"/>
                <a:cs typeface="Times New Roman"/>
              </a:rPr>
              <a:t> Company.”</a:t>
            </a:r>
            <a:endParaRPr lang="en-US" sz="1800" dirty="0">
              <a:latin typeface="Times New Roman"/>
              <a:cs typeface="Times New Roman"/>
            </a:endParaRPr>
          </a:p>
          <a:p>
            <a:pPr>
              <a:lnSpc>
                <a:spcPct val="100000"/>
              </a:lnSpc>
              <a:spcBef>
                <a:spcPts val="285"/>
              </a:spcBef>
            </a:pPr>
            <a:endParaRPr lang="en-US" sz="1800" dirty="0">
              <a:latin typeface="Times New Roman"/>
              <a:cs typeface="Times New Roman"/>
            </a:endParaRPr>
          </a:p>
          <a:p>
            <a:pPr marL="551815" indent="-228600">
              <a:lnSpc>
                <a:spcPct val="100000"/>
              </a:lnSpc>
              <a:buFont typeface="Symbol"/>
              <a:buChar char=""/>
              <a:tabLst>
                <a:tab pos="551815" algn="l"/>
              </a:tabLst>
            </a:pPr>
            <a:r>
              <a:rPr lang="en-US" sz="2000" b="1" u="sng" spc="-10" dirty="0">
                <a:uFill>
                  <a:solidFill>
                    <a:srgbClr val="000000"/>
                  </a:solidFill>
                </a:uFill>
                <a:latin typeface="Times New Roman"/>
                <a:cs typeface="Times New Roman"/>
              </a:rPr>
              <a:t>Rationale</a:t>
            </a:r>
            <a:r>
              <a:rPr lang="en-US" sz="2000" b="1" u="sng" spc="-30" dirty="0">
                <a:uFill>
                  <a:solidFill>
                    <a:srgbClr val="000000"/>
                  </a:solidFill>
                </a:uFill>
                <a:latin typeface="Times New Roman"/>
                <a:cs typeface="Times New Roman"/>
              </a:rPr>
              <a:t> </a:t>
            </a:r>
            <a:r>
              <a:rPr lang="en-US" sz="2000" b="1" u="sng" dirty="0">
                <a:uFill>
                  <a:solidFill>
                    <a:srgbClr val="000000"/>
                  </a:solidFill>
                </a:uFill>
                <a:latin typeface="Times New Roman"/>
                <a:cs typeface="Times New Roman"/>
              </a:rPr>
              <a:t>Behind</a:t>
            </a:r>
            <a:r>
              <a:rPr lang="en-US" sz="2000" b="1" u="sng" spc="-20" dirty="0">
                <a:uFill>
                  <a:solidFill>
                    <a:srgbClr val="000000"/>
                  </a:solidFill>
                </a:uFill>
                <a:latin typeface="Times New Roman"/>
                <a:cs typeface="Times New Roman"/>
              </a:rPr>
              <a:t> </a:t>
            </a:r>
            <a:r>
              <a:rPr lang="en-US" sz="2000" b="1" u="sng" dirty="0">
                <a:uFill>
                  <a:solidFill>
                    <a:srgbClr val="000000"/>
                  </a:solidFill>
                </a:uFill>
                <a:latin typeface="Times New Roman"/>
                <a:cs typeface="Times New Roman"/>
              </a:rPr>
              <a:t>the</a:t>
            </a:r>
            <a:r>
              <a:rPr lang="en-US" sz="2000" b="1" u="sng" spc="-30" dirty="0">
                <a:uFill>
                  <a:solidFill>
                    <a:srgbClr val="000000"/>
                  </a:solidFill>
                </a:uFill>
                <a:latin typeface="Times New Roman"/>
                <a:cs typeface="Times New Roman"/>
              </a:rPr>
              <a:t> </a:t>
            </a:r>
            <a:r>
              <a:rPr lang="en-US" sz="2000" b="1" u="sng" spc="-10" dirty="0">
                <a:uFill>
                  <a:solidFill>
                    <a:srgbClr val="000000"/>
                  </a:solidFill>
                </a:uFill>
                <a:latin typeface="Times New Roman"/>
                <a:cs typeface="Times New Roman"/>
              </a:rPr>
              <a:t>Hypothesis</a:t>
            </a:r>
            <a:endParaRPr lang="en-US" sz="2000" b="1" dirty="0">
              <a:latin typeface="Times New Roman"/>
              <a:cs typeface="Times New Roman"/>
            </a:endParaRPr>
          </a:p>
          <a:p>
            <a:pPr marL="551815">
              <a:lnSpc>
                <a:spcPct val="100000"/>
              </a:lnSpc>
              <a:spcBef>
                <a:spcPts val="80"/>
              </a:spcBef>
            </a:pPr>
            <a:r>
              <a:rPr lang="en-US" sz="1800" dirty="0">
                <a:latin typeface="Times New Roman"/>
                <a:cs typeface="Times New Roman"/>
              </a:rPr>
              <a:t>Data</a:t>
            </a:r>
            <a:r>
              <a:rPr lang="en-US" sz="1800" spc="-30" dirty="0">
                <a:latin typeface="Times New Roman"/>
                <a:cs typeface="Times New Roman"/>
              </a:rPr>
              <a:t> </a:t>
            </a:r>
            <a:r>
              <a:rPr lang="en-US" sz="1800" dirty="0">
                <a:latin typeface="Times New Roman"/>
                <a:cs typeface="Times New Roman"/>
              </a:rPr>
              <a:t>shows</a:t>
            </a:r>
            <a:r>
              <a:rPr lang="en-US" sz="1800" spc="-25" dirty="0">
                <a:latin typeface="Times New Roman"/>
                <a:cs typeface="Times New Roman"/>
              </a:rPr>
              <a:t> </a:t>
            </a:r>
            <a:r>
              <a:rPr lang="en-US" sz="1800" dirty="0">
                <a:latin typeface="Times New Roman"/>
                <a:cs typeface="Times New Roman"/>
              </a:rPr>
              <a:t>concentration</a:t>
            </a:r>
            <a:r>
              <a:rPr lang="en-US" sz="1800" spc="-20" dirty="0">
                <a:latin typeface="Times New Roman"/>
                <a:cs typeface="Times New Roman"/>
              </a:rPr>
              <a:t> </a:t>
            </a:r>
            <a:r>
              <a:rPr lang="en-US" sz="1800" dirty="0">
                <a:latin typeface="Times New Roman"/>
                <a:cs typeface="Times New Roman"/>
              </a:rPr>
              <a:t>of</a:t>
            </a:r>
            <a:r>
              <a:rPr lang="en-US" sz="1800" spc="-15" dirty="0">
                <a:latin typeface="Times New Roman"/>
                <a:cs typeface="Times New Roman"/>
              </a:rPr>
              <a:t> </a:t>
            </a:r>
            <a:r>
              <a:rPr lang="en-US" sz="1800" dirty="0">
                <a:latin typeface="Times New Roman"/>
                <a:cs typeface="Times New Roman"/>
              </a:rPr>
              <a:t>attrition in</a:t>
            </a:r>
            <a:r>
              <a:rPr lang="en-US" sz="1800" spc="-20" dirty="0">
                <a:latin typeface="Times New Roman"/>
                <a:cs typeface="Times New Roman"/>
              </a:rPr>
              <a:t> </a:t>
            </a:r>
            <a:r>
              <a:rPr lang="en-US" sz="1800" dirty="0">
                <a:latin typeface="Times New Roman"/>
                <a:cs typeface="Times New Roman"/>
              </a:rPr>
              <a:t>the</a:t>
            </a:r>
            <a:r>
              <a:rPr lang="en-US" sz="1800" spc="-20" dirty="0">
                <a:latin typeface="Times New Roman"/>
                <a:cs typeface="Times New Roman"/>
              </a:rPr>
              <a:t> </a:t>
            </a:r>
            <a:r>
              <a:rPr lang="en-US" sz="1800" spc="-10" dirty="0">
                <a:latin typeface="Times New Roman"/>
                <a:cs typeface="Times New Roman"/>
              </a:rPr>
              <a:t>20-</a:t>
            </a:r>
            <a:r>
              <a:rPr lang="en-US" sz="1800" dirty="0">
                <a:latin typeface="Times New Roman"/>
                <a:cs typeface="Times New Roman"/>
              </a:rPr>
              <a:t>30</a:t>
            </a:r>
            <a:r>
              <a:rPr lang="en-US" sz="1800" spc="-85" dirty="0">
                <a:latin typeface="Times New Roman"/>
                <a:cs typeface="Times New Roman"/>
              </a:rPr>
              <a:t> </a:t>
            </a:r>
            <a:r>
              <a:rPr lang="en-US" sz="1800" dirty="0">
                <a:latin typeface="Times New Roman"/>
                <a:cs typeface="Times New Roman"/>
              </a:rPr>
              <a:t>Age</a:t>
            </a:r>
            <a:r>
              <a:rPr lang="en-US" sz="1800" spc="-25" dirty="0">
                <a:latin typeface="Times New Roman"/>
                <a:cs typeface="Times New Roman"/>
              </a:rPr>
              <a:t> </a:t>
            </a:r>
            <a:r>
              <a:rPr lang="en-US" sz="1800" dirty="0">
                <a:latin typeface="Times New Roman"/>
                <a:cs typeface="Times New Roman"/>
              </a:rPr>
              <a:t>group</a:t>
            </a:r>
            <a:r>
              <a:rPr lang="en-US" sz="1800" spc="-20" dirty="0">
                <a:latin typeface="Times New Roman"/>
                <a:cs typeface="Times New Roman"/>
              </a:rPr>
              <a:t> </a:t>
            </a:r>
            <a:r>
              <a:rPr lang="en-US" sz="1800" dirty="0">
                <a:latin typeface="Times New Roman"/>
                <a:cs typeface="Times New Roman"/>
              </a:rPr>
              <a:t>and</a:t>
            </a:r>
            <a:r>
              <a:rPr lang="en-US" sz="1800" spc="-20" dirty="0">
                <a:latin typeface="Times New Roman"/>
                <a:cs typeface="Times New Roman"/>
              </a:rPr>
              <a:t> </a:t>
            </a:r>
            <a:r>
              <a:rPr lang="en-US" sz="1800" dirty="0">
                <a:latin typeface="Times New Roman"/>
                <a:cs typeface="Times New Roman"/>
              </a:rPr>
              <a:t>among</a:t>
            </a:r>
            <a:r>
              <a:rPr lang="en-US" sz="1800" spc="-50" dirty="0">
                <a:latin typeface="Times New Roman"/>
                <a:cs typeface="Times New Roman"/>
              </a:rPr>
              <a:t> </a:t>
            </a:r>
            <a:r>
              <a:rPr lang="en-US" sz="1800" dirty="0">
                <a:latin typeface="Times New Roman"/>
                <a:cs typeface="Times New Roman"/>
              </a:rPr>
              <a:t>frequent</a:t>
            </a:r>
            <a:r>
              <a:rPr lang="en-US" sz="1800" spc="-10" dirty="0">
                <a:latin typeface="Times New Roman"/>
                <a:cs typeface="Times New Roman"/>
              </a:rPr>
              <a:t> travelers.</a:t>
            </a:r>
            <a:endParaRPr lang="en-US" sz="1800" dirty="0">
              <a:latin typeface="Times New Roman"/>
              <a:cs typeface="Times New Roman"/>
            </a:endParaRPr>
          </a:p>
          <a:p>
            <a:pPr>
              <a:lnSpc>
                <a:spcPct val="100000"/>
              </a:lnSpc>
              <a:spcBef>
                <a:spcPts val="285"/>
              </a:spcBef>
            </a:pPr>
            <a:endParaRPr lang="en-US" sz="1800" b="1" dirty="0">
              <a:latin typeface="Times New Roman"/>
              <a:cs typeface="Times New Roman"/>
            </a:endParaRPr>
          </a:p>
          <a:p>
            <a:pPr marL="551815" indent="-228600">
              <a:lnSpc>
                <a:spcPct val="100000"/>
              </a:lnSpc>
              <a:buFont typeface="Symbol"/>
              <a:buChar char=""/>
              <a:tabLst>
                <a:tab pos="551815" algn="l"/>
              </a:tabLst>
            </a:pPr>
            <a:r>
              <a:rPr lang="en-US" sz="2000" b="1" u="sng" dirty="0">
                <a:uFill>
                  <a:solidFill>
                    <a:srgbClr val="000000"/>
                  </a:solidFill>
                </a:uFill>
                <a:latin typeface="Times New Roman"/>
                <a:cs typeface="Times New Roman"/>
              </a:rPr>
              <a:t>Method</a:t>
            </a:r>
            <a:r>
              <a:rPr lang="en-US" sz="2000" b="1" u="sng" spc="-40" dirty="0">
                <a:uFill>
                  <a:solidFill>
                    <a:srgbClr val="000000"/>
                  </a:solidFill>
                </a:uFill>
                <a:latin typeface="Times New Roman"/>
                <a:cs typeface="Times New Roman"/>
              </a:rPr>
              <a:t> </a:t>
            </a:r>
            <a:r>
              <a:rPr lang="en-US" sz="2000" b="1" u="sng" dirty="0">
                <a:uFill>
                  <a:solidFill>
                    <a:srgbClr val="000000"/>
                  </a:solidFill>
                </a:uFill>
                <a:latin typeface="Times New Roman"/>
                <a:cs typeface="Times New Roman"/>
              </a:rPr>
              <a:t>for</a:t>
            </a:r>
            <a:r>
              <a:rPr lang="en-US" sz="2000" b="1" u="sng" spc="-70" dirty="0">
                <a:uFill>
                  <a:solidFill>
                    <a:srgbClr val="000000"/>
                  </a:solidFill>
                </a:uFill>
                <a:latin typeface="Times New Roman"/>
                <a:cs typeface="Times New Roman"/>
              </a:rPr>
              <a:t> </a:t>
            </a:r>
            <a:r>
              <a:rPr lang="en-US" sz="2000" b="1" u="sng" spc="-10" dirty="0">
                <a:uFill>
                  <a:solidFill>
                    <a:srgbClr val="000000"/>
                  </a:solidFill>
                </a:uFill>
                <a:latin typeface="Times New Roman"/>
                <a:cs typeface="Times New Roman"/>
              </a:rPr>
              <a:t>Testing</a:t>
            </a:r>
            <a:r>
              <a:rPr lang="en-US" sz="2000" b="1" u="sng" spc="-40" dirty="0">
                <a:uFill>
                  <a:solidFill>
                    <a:srgbClr val="000000"/>
                  </a:solidFill>
                </a:uFill>
                <a:latin typeface="Times New Roman"/>
                <a:cs typeface="Times New Roman"/>
              </a:rPr>
              <a:t> </a:t>
            </a:r>
            <a:r>
              <a:rPr lang="en-US" sz="2000" b="1" u="sng" dirty="0">
                <a:uFill>
                  <a:solidFill>
                    <a:srgbClr val="000000"/>
                  </a:solidFill>
                </a:uFill>
                <a:latin typeface="Times New Roman"/>
                <a:cs typeface="Times New Roman"/>
              </a:rPr>
              <a:t>the</a:t>
            </a:r>
            <a:r>
              <a:rPr lang="en-US" sz="2000" b="1" u="sng" spc="-30" dirty="0">
                <a:uFill>
                  <a:solidFill>
                    <a:srgbClr val="000000"/>
                  </a:solidFill>
                </a:uFill>
                <a:latin typeface="Times New Roman"/>
                <a:cs typeface="Times New Roman"/>
              </a:rPr>
              <a:t> </a:t>
            </a:r>
            <a:r>
              <a:rPr lang="en-US" sz="2000" b="1" u="sng" spc="-10" dirty="0">
                <a:uFill>
                  <a:solidFill>
                    <a:srgbClr val="000000"/>
                  </a:solidFill>
                </a:uFill>
                <a:latin typeface="Times New Roman"/>
                <a:cs typeface="Times New Roman"/>
              </a:rPr>
              <a:t>Hypothesis</a:t>
            </a:r>
            <a:endParaRPr lang="en-US" sz="2000" b="1" dirty="0">
              <a:latin typeface="Times New Roman"/>
              <a:cs typeface="Times New Roman"/>
            </a:endParaRPr>
          </a:p>
          <a:p>
            <a:pPr marL="551815">
              <a:lnSpc>
                <a:spcPct val="100000"/>
              </a:lnSpc>
              <a:spcBef>
                <a:spcPts val="85"/>
              </a:spcBef>
            </a:pPr>
            <a:r>
              <a:rPr lang="en-US" sz="1800" dirty="0">
                <a:latin typeface="Times New Roman"/>
                <a:cs typeface="Times New Roman"/>
              </a:rPr>
              <a:t>Used</a:t>
            </a:r>
            <a:r>
              <a:rPr lang="en-US" sz="1800" spc="-30" dirty="0">
                <a:latin typeface="Times New Roman"/>
                <a:cs typeface="Times New Roman"/>
              </a:rPr>
              <a:t> </a:t>
            </a:r>
            <a:r>
              <a:rPr lang="en-IN" spc="-30" dirty="0">
                <a:latin typeface="Times New Roman"/>
                <a:cs typeface="Times New Roman"/>
              </a:rPr>
              <a:t>MS Excel</a:t>
            </a:r>
            <a:r>
              <a:rPr lang="en-US" sz="1800" spc="-25" dirty="0">
                <a:latin typeface="Times New Roman"/>
                <a:cs typeface="Times New Roman"/>
              </a:rPr>
              <a:t> </a:t>
            </a:r>
            <a:r>
              <a:rPr lang="en-US" sz="1800" dirty="0">
                <a:latin typeface="Times New Roman"/>
                <a:cs typeface="Times New Roman"/>
              </a:rPr>
              <a:t>visual</a:t>
            </a:r>
            <a:r>
              <a:rPr lang="en-US" sz="1800" spc="-20" dirty="0">
                <a:latin typeface="Times New Roman"/>
                <a:cs typeface="Times New Roman"/>
              </a:rPr>
              <a:t> </a:t>
            </a:r>
            <a:r>
              <a:rPr lang="en-US" sz="1800" dirty="0">
                <a:latin typeface="Times New Roman"/>
                <a:cs typeface="Times New Roman"/>
              </a:rPr>
              <a:t>filters</a:t>
            </a:r>
            <a:r>
              <a:rPr lang="en-US" sz="1800" spc="-50" dirty="0">
                <a:latin typeface="Times New Roman"/>
                <a:cs typeface="Times New Roman"/>
              </a:rPr>
              <a:t> </a:t>
            </a:r>
            <a:r>
              <a:rPr lang="en-US" sz="1800" dirty="0">
                <a:latin typeface="Times New Roman"/>
                <a:cs typeface="Times New Roman"/>
              </a:rPr>
              <a:t>and</a:t>
            </a:r>
            <a:r>
              <a:rPr lang="en-US" sz="1800" spc="-30" dirty="0">
                <a:latin typeface="Times New Roman"/>
                <a:cs typeface="Times New Roman"/>
              </a:rPr>
              <a:t> </a:t>
            </a:r>
            <a:r>
              <a:rPr lang="en-US" sz="1800" dirty="0">
                <a:latin typeface="Times New Roman"/>
                <a:cs typeface="Times New Roman"/>
              </a:rPr>
              <a:t>segment</a:t>
            </a:r>
            <a:r>
              <a:rPr lang="en-US" sz="1800" spc="-20" dirty="0">
                <a:latin typeface="Times New Roman"/>
                <a:cs typeface="Times New Roman"/>
              </a:rPr>
              <a:t> </a:t>
            </a:r>
            <a:r>
              <a:rPr lang="en-US" sz="1800" dirty="0">
                <a:latin typeface="Times New Roman"/>
                <a:cs typeface="Times New Roman"/>
              </a:rPr>
              <a:t>comparisons</a:t>
            </a:r>
            <a:r>
              <a:rPr lang="en-US" sz="1800" spc="-30" dirty="0">
                <a:latin typeface="Times New Roman"/>
                <a:cs typeface="Times New Roman"/>
              </a:rPr>
              <a:t> </a:t>
            </a:r>
            <a:r>
              <a:rPr lang="en-US" sz="1800" dirty="0">
                <a:latin typeface="Times New Roman"/>
                <a:cs typeface="Times New Roman"/>
              </a:rPr>
              <a:t>to</a:t>
            </a:r>
            <a:r>
              <a:rPr lang="en-US" sz="1800" spc="-30" dirty="0">
                <a:latin typeface="Times New Roman"/>
                <a:cs typeface="Times New Roman"/>
              </a:rPr>
              <a:t> </a:t>
            </a:r>
            <a:r>
              <a:rPr lang="en-US" sz="1800" dirty="0">
                <a:latin typeface="Times New Roman"/>
                <a:cs typeface="Times New Roman"/>
              </a:rPr>
              <a:t>validate</a:t>
            </a:r>
            <a:r>
              <a:rPr lang="en-US" sz="1800" spc="-30" dirty="0">
                <a:latin typeface="Times New Roman"/>
                <a:cs typeface="Times New Roman"/>
              </a:rPr>
              <a:t> </a:t>
            </a:r>
            <a:r>
              <a:rPr lang="en-US" sz="1800" spc="-10" dirty="0">
                <a:latin typeface="Times New Roman"/>
                <a:cs typeface="Times New Roman"/>
              </a:rPr>
              <a:t>patterns.</a:t>
            </a:r>
            <a:endParaRPr lang="en-US" sz="1800" dirty="0">
              <a:latin typeface="Times New Roman"/>
              <a:cs typeface="Times New Roman"/>
            </a:endParaRPr>
          </a:p>
        </p:txBody>
      </p:sp>
    </p:spTree>
    <p:extLst>
      <p:ext uri="{BB962C8B-B14F-4D97-AF65-F5344CB8AC3E}">
        <p14:creationId xmlns:p14="http://schemas.microsoft.com/office/powerpoint/2010/main" val="1304182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3AC68E-7A81-2767-2708-4562EEBFE803}"/>
              </a:ext>
            </a:extLst>
          </p:cNvPr>
          <p:cNvSpPr txBox="1"/>
          <p:nvPr/>
        </p:nvSpPr>
        <p:spPr>
          <a:xfrm>
            <a:off x="0" y="125214"/>
            <a:ext cx="1788160" cy="369332"/>
          </a:xfrm>
          <a:prstGeom prst="rect">
            <a:avLst/>
          </a:prstGeom>
          <a:noFill/>
        </p:spPr>
        <p:txBody>
          <a:bodyPr wrap="square">
            <a:spAutoFit/>
          </a:bodyPr>
          <a:lstStyle/>
          <a:p>
            <a:pPr marL="12700">
              <a:lnSpc>
                <a:spcPct val="100000"/>
              </a:lnSpc>
              <a:spcBef>
                <a:spcPts val="100"/>
              </a:spcBef>
            </a:pPr>
            <a:r>
              <a:rPr lang="en-IN" sz="1800" b="1" dirty="0">
                <a:latin typeface="Arial MT"/>
                <a:cs typeface="Arial MT"/>
              </a:rPr>
              <a:t>S</a:t>
            </a:r>
            <a:r>
              <a:rPr lang="en-IN" sz="1800" b="1" dirty="0">
                <a:latin typeface="Calibri"/>
                <a:cs typeface="Calibri"/>
              </a:rPr>
              <a:t>olution</a:t>
            </a:r>
            <a:r>
              <a:rPr lang="en-IN" sz="1800" b="1" spc="-30" dirty="0">
                <a:latin typeface="Calibri"/>
                <a:cs typeface="Calibri"/>
              </a:rPr>
              <a:t> </a:t>
            </a:r>
            <a:r>
              <a:rPr lang="en-IN" sz="1800" b="1" spc="-10" dirty="0">
                <a:latin typeface="Calibri"/>
                <a:cs typeface="Calibri"/>
              </a:rPr>
              <a:t>Design</a:t>
            </a:r>
            <a:endParaRPr lang="en-IN" sz="1800" b="1" dirty="0">
              <a:latin typeface="Calibri"/>
              <a:cs typeface="Calibri"/>
            </a:endParaRPr>
          </a:p>
        </p:txBody>
      </p:sp>
      <p:sp>
        <p:nvSpPr>
          <p:cNvPr id="5" name="TextBox 4">
            <a:extLst>
              <a:ext uri="{FF2B5EF4-FFF2-40B4-BE49-F238E27FC236}">
                <a16:creationId xmlns:a16="http://schemas.microsoft.com/office/drawing/2014/main" id="{EF5E172B-7C2C-B061-406D-0EA278B6FF0C}"/>
              </a:ext>
            </a:extLst>
          </p:cNvPr>
          <p:cNvSpPr txBox="1"/>
          <p:nvPr/>
        </p:nvSpPr>
        <p:spPr>
          <a:xfrm>
            <a:off x="3017520" y="1869984"/>
            <a:ext cx="6116320" cy="3118033"/>
          </a:xfrm>
          <a:prstGeom prst="rect">
            <a:avLst/>
          </a:prstGeom>
          <a:noFill/>
        </p:spPr>
        <p:txBody>
          <a:bodyPr wrap="square">
            <a:spAutoFit/>
          </a:bodyPr>
          <a:lstStyle/>
          <a:p>
            <a:pPr marL="550545" indent="-228600">
              <a:lnSpc>
                <a:spcPct val="100000"/>
              </a:lnSpc>
              <a:buFont typeface="Symbol"/>
              <a:buChar char=""/>
              <a:tabLst>
                <a:tab pos="550545" algn="l"/>
              </a:tabLst>
            </a:pPr>
            <a:r>
              <a:rPr lang="en-US" sz="1600" b="1" u="sng" dirty="0">
                <a:uFill>
                  <a:solidFill>
                    <a:srgbClr val="000000"/>
                  </a:solidFill>
                </a:uFill>
                <a:latin typeface="Times New Roman"/>
                <a:cs typeface="Times New Roman"/>
              </a:rPr>
              <a:t>Proposed</a:t>
            </a:r>
            <a:r>
              <a:rPr lang="en-US" sz="1600" u="sng" spc="-60" dirty="0">
                <a:uFill>
                  <a:solidFill>
                    <a:srgbClr val="000000"/>
                  </a:solidFill>
                </a:uFill>
                <a:latin typeface="Times New Roman"/>
                <a:cs typeface="Times New Roman"/>
              </a:rPr>
              <a:t> </a:t>
            </a:r>
            <a:r>
              <a:rPr lang="en-US" sz="1600" b="1" u="sng" spc="-10" dirty="0">
                <a:uFill>
                  <a:solidFill>
                    <a:srgbClr val="000000"/>
                  </a:solidFill>
                </a:uFill>
                <a:latin typeface="Times New Roman"/>
                <a:cs typeface="Times New Roman"/>
              </a:rPr>
              <a:t>Solution</a:t>
            </a:r>
            <a:endParaRPr lang="en-US" sz="1600" b="1" dirty="0">
              <a:latin typeface="Times New Roman"/>
              <a:cs typeface="Times New Roman"/>
            </a:endParaRPr>
          </a:p>
          <a:p>
            <a:pPr marL="550545" marR="103505">
              <a:lnSpc>
                <a:spcPct val="104200"/>
              </a:lnSpc>
              <a:spcBef>
                <a:spcPts val="10"/>
              </a:spcBef>
            </a:pPr>
            <a:r>
              <a:rPr lang="en-US" sz="1400" dirty="0">
                <a:latin typeface="Times New Roman"/>
                <a:cs typeface="Times New Roman"/>
              </a:rPr>
              <a:t>Develop</a:t>
            </a:r>
            <a:r>
              <a:rPr lang="en-US" sz="1400" spc="-30" dirty="0">
                <a:latin typeface="Times New Roman"/>
                <a:cs typeface="Times New Roman"/>
              </a:rPr>
              <a:t> </a:t>
            </a:r>
            <a:r>
              <a:rPr lang="en-US" sz="1400" dirty="0">
                <a:latin typeface="Times New Roman"/>
                <a:cs typeface="Times New Roman"/>
              </a:rPr>
              <a:t>a</a:t>
            </a:r>
            <a:r>
              <a:rPr lang="en-US" sz="1400" spc="-30" dirty="0">
                <a:latin typeface="Times New Roman"/>
                <a:cs typeface="Times New Roman"/>
              </a:rPr>
              <a:t> </a:t>
            </a:r>
            <a:r>
              <a:rPr lang="en-US" sz="1400" dirty="0">
                <a:latin typeface="Times New Roman"/>
                <a:cs typeface="Times New Roman"/>
              </a:rPr>
              <a:t>targeted</a:t>
            </a:r>
            <a:r>
              <a:rPr lang="en-US" sz="1400" spc="-30" dirty="0">
                <a:latin typeface="Times New Roman"/>
                <a:cs typeface="Times New Roman"/>
              </a:rPr>
              <a:t> </a:t>
            </a:r>
            <a:r>
              <a:rPr lang="en-US" sz="1400" dirty="0">
                <a:latin typeface="Times New Roman"/>
                <a:cs typeface="Times New Roman"/>
              </a:rPr>
              <a:t>retention</a:t>
            </a:r>
            <a:r>
              <a:rPr lang="en-US" sz="1400" spc="-20" dirty="0">
                <a:latin typeface="Times New Roman"/>
                <a:cs typeface="Times New Roman"/>
              </a:rPr>
              <a:t> </a:t>
            </a:r>
            <a:r>
              <a:rPr lang="en-US" sz="1400" dirty="0" err="1">
                <a:latin typeface="Times New Roman"/>
                <a:cs typeface="Times New Roman"/>
              </a:rPr>
              <a:t>statregy</a:t>
            </a:r>
            <a:r>
              <a:rPr lang="en-US" sz="1400" spc="-30" dirty="0">
                <a:latin typeface="Times New Roman"/>
                <a:cs typeface="Times New Roman"/>
              </a:rPr>
              <a:t> </a:t>
            </a:r>
            <a:r>
              <a:rPr lang="en-US" sz="1400" dirty="0">
                <a:latin typeface="Times New Roman"/>
                <a:cs typeface="Times New Roman"/>
              </a:rPr>
              <a:t>focusing</a:t>
            </a:r>
            <a:r>
              <a:rPr lang="en-US" sz="1400" spc="-30" dirty="0">
                <a:latin typeface="Times New Roman"/>
                <a:cs typeface="Times New Roman"/>
              </a:rPr>
              <a:t> </a:t>
            </a:r>
            <a:r>
              <a:rPr lang="en-US" sz="1400" dirty="0">
                <a:latin typeface="Times New Roman"/>
                <a:cs typeface="Times New Roman"/>
              </a:rPr>
              <a:t>on</a:t>
            </a:r>
            <a:r>
              <a:rPr lang="en-US" sz="1400" spc="-30" dirty="0">
                <a:latin typeface="Times New Roman"/>
                <a:cs typeface="Times New Roman"/>
              </a:rPr>
              <a:t> </a:t>
            </a:r>
            <a:r>
              <a:rPr lang="en-US" sz="1400" dirty="0">
                <a:latin typeface="Times New Roman"/>
                <a:cs typeface="Times New Roman"/>
              </a:rPr>
              <a:t>high</a:t>
            </a:r>
            <a:r>
              <a:rPr lang="en-US" sz="1400" spc="-25" dirty="0">
                <a:latin typeface="Times New Roman"/>
                <a:cs typeface="Times New Roman"/>
              </a:rPr>
              <a:t> </a:t>
            </a:r>
            <a:r>
              <a:rPr lang="en-US" sz="1400" dirty="0">
                <a:latin typeface="Times New Roman"/>
                <a:cs typeface="Times New Roman"/>
              </a:rPr>
              <a:t>risk</a:t>
            </a:r>
            <a:r>
              <a:rPr lang="en-US" sz="1400" spc="-30" dirty="0">
                <a:latin typeface="Times New Roman"/>
                <a:cs typeface="Times New Roman"/>
              </a:rPr>
              <a:t> </a:t>
            </a:r>
            <a:r>
              <a:rPr lang="en-US" sz="1400" spc="-10" dirty="0">
                <a:latin typeface="Times New Roman"/>
                <a:cs typeface="Times New Roman"/>
              </a:rPr>
              <a:t>group(Young,</a:t>
            </a:r>
            <a:r>
              <a:rPr lang="en-US" sz="1400" spc="-60" dirty="0">
                <a:latin typeface="Times New Roman"/>
                <a:cs typeface="Times New Roman"/>
              </a:rPr>
              <a:t> </a:t>
            </a:r>
            <a:r>
              <a:rPr lang="en-US" sz="1400" dirty="0">
                <a:latin typeface="Times New Roman"/>
                <a:cs typeface="Times New Roman"/>
              </a:rPr>
              <a:t>frequent</a:t>
            </a:r>
            <a:r>
              <a:rPr lang="en-US" sz="1400" spc="-20" dirty="0">
                <a:latin typeface="Times New Roman"/>
                <a:cs typeface="Times New Roman"/>
              </a:rPr>
              <a:t> </a:t>
            </a:r>
            <a:r>
              <a:rPr lang="en-US" sz="1400" dirty="0">
                <a:latin typeface="Times New Roman"/>
                <a:cs typeface="Times New Roman"/>
              </a:rPr>
              <a:t>travelers</a:t>
            </a:r>
            <a:r>
              <a:rPr lang="en-US" sz="1400" spc="-30" dirty="0">
                <a:latin typeface="Times New Roman"/>
                <a:cs typeface="Times New Roman"/>
              </a:rPr>
              <a:t> </a:t>
            </a:r>
            <a:r>
              <a:rPr lang="en-US" sz="1400" spc="-25" dirty="0">
                <a:latin typeface="Times New Roman"/>
                <a:cs typeface="Times New Roman"/>
              </a:rPr>
              <a:t>and </a:t>
            </a:r>
            <a:r>
              <a:rPr lang="en-US" sz="1400" dirty="0">
                <a:latin typeface="Times New Roman"/>
                <a:cs typeface="Times New Roman"/>
              </a:rPr>
              <a:t>sales</a:t>
            </a:r>
            <a:r>
              <a:rPr lang="en-US" sz="1400" spc="-20" dirty="0">
                <a:latin typeface="Times New Roman"/>
                <a:cs typeface="Times New Roman"/>
              </a:rPr>
              <a:t> </a:t>
            </a:r>
            <a:r>
              <a:rPr lang="en-US" sz="1400" spc="-10" dirty="0">
                <a:latin typeface="Times New Roman"/>
                <a:cs typeface="Times New Roman"/>
              </a:rPr>
              <a:t>roles).</a:t>
            </a:r>
            <a:endParaRPr lang="en-US" sz="1400" dirty="0">
              <a:latin typeface="Times New Roman"/>
              <a:cs typeface="Times New Roman"/>
            </a:endParaRPr>
          </a:p>
          <a:p>
            <a:pPr>
              <a:lnSpc>
                <a:spcPct val="100000"/>
              </a:lnSpc>
            </a:pPr>
            <a:endParaRPr lang="en-US" sz="1400" dirty="0">
              <a:latin typeface="Times New Roman"/>
              <a:cs typeface="Times New Roman"/>
            </a:endParaRPr>
          </a:p>
          <a:p>
            <a:pPr>
              <a:lnSpc>
                <a:spcPct val="100000"/>
              </a:lnSpc>
              <a:spcBef>
                <a:spcPts val="275"/>
              </a:spcBef>
            </a:pPr>
            <a:endParaRPr lang="en-US" sz="1400" dirty="0">
              <a:latin typeface="Times New Roman"/>
              <a:cs typeface="Times New Roman"/>
            </a:endParaRPr>
          </a:p>
          <a:p>
            <a:pPr marL="550545" indent="-228600">
              <a:lnSpc>
                <a:spcPct val="100000"/>
              </a:lnSpc>
              <a:buFont typeface="Symbol"/>
              <a:buChar char=""/>
              <a:tabLst>
                <a:tab pos="550545" algn="l"/>
              </a:tabLst>
            </a:pPr>
            <a:r>
              <a:rPr lang="en-US" sz="1600" b="1" u="sng" spc="-10" dirty="0">
                <a:uFill>
                  <a:solidFill>
                    <a:srgbClr val="000000"/>
                  </a:solidFill>
                </a:uFill>
                <a:latin typeface="Times New Roman"/>
                <a:cs typeface="Times New Roman"/>
              </a:rPr>
              <a:t>Implementation</a:t>
            </a:r>
            <a:r>
              <a:rPr lang="en-US" sz="1600" u="sng" spc="-10" dirty="0">
                <a:uFill>
                  <a:solidFill>
                    <a:srgbClr val="000000"/>
                  </a:solidFill>
                </a:uFill>
                <a:latin typeface="Times New Roman"/>
                <a:cs typeface="Times New Roman"/>
              </a:rPr>
              <a:t> </a:t>
            </a:r>
            <a:r>
              <a:rPr lang="en-US" sz="1600" b="1" u="sng" spc="-20" dirty="0">
                <a:uFill>
                  <a:solidFill>
                    <a:srgbClr val="000000"/>
                  </a:solidFill>
                </a:uFill>
                <a:latin typeface="Times New Roman"/>
                <a:cs typeface="Times New Roman"/>
              </a:rPr>
              <a:t>Plan</a:t>
            </a:r>
            <a:endParaRPr lang="en-US" sz="1600" b="1" dirty="0">
              <a:latin typeface="Times New Roman"/>
              <a:cs typeface="Times New Roman"/>
            </a:endParaRPr>
          </a:p>
          <a:p>
            <a:pPr marL="1006475" lvl="1" indent="-227329">
              <a:lnSpc>
                <a:spcPct val="100000"/>
              </a:lnSpc>
              <a:spcBef>
                <a:spcPts val="80"/>
              </a:spcBef>
              <a:buFont typeface="Courier New"/>
              <a:buChar char="o"/>
              <a:tabLst>
                <a:tab pos="1006475" algn="l"/>
              </a:tabLst>
            </a:pPr>
            <a:r>
              <a:rPr lang="en-US" sz="1400" dirty="0">
                <a:latin typeface="Times New Roman"/>
                <a:cs typeface="Times New Roman"/>
              </a:rPr>
              <a:t>Conduct</a:t>
            </a:r>
            <a:r>
              <a:rPr lang="en-US" sz="1400" spc="-25" dirty="0">
                <a:latin typeface="Times New Roman"/>
                <a:cs typeface="Times New Roman"/>
              </a:rPr>
              <a:t> </a:t>
            </a:r>
            <a:r>
              <a:rPr lang="en-US" sz="1400" dirty="0">
                <a:latin typeface="Times New Roman"/>
                <a:cs typeface="Times New Roman"/>
              </a:rPr>
              <a:t>exit</a:t>
            </a:r>
            <a:r>
              <a:rPr lang="en-US" sz="1400" spc="-55" dirty="0">
                <a:latin typeface="Times New Roman"/>
                <a:cs typeface="Times New Roman"/>
              </a:rPr>
              <a:t> </a:t>
            </a:r>
            <a:r>
              <a:rPr lang="en-US" sz="1400" dirty="0">
                <a:latin typeface="Times New Roman"/>
                <a:cs typeface="Times New Roman"/>
              </a:rPr>
              <a:t>interviews</a:t>
            </a:r>
            <a:r>
              <a:rPr lang="en-US" sz="1400" spc="-35" dirty="0">
                <a:latin typeface="Times New Roman"/>
                <a:cs typeface="Times New Roman"/>
              </a:rPr>
              <a:t> </a:t>
            </a:r>
            <a:r>
              <a:rPr lang="en-US" sz="1400" dirty="0">
                <a:latin typeface="Times New Roman"/>
                <a:cs typeface="Times New Roman"/>
              </a:rPr>
              <a:t>and</a:t>
            </a:r>
            <a:r>
              <a:rPr lang="en-US" sz="1400" spc="-30" dirty="0">
                <a:latin typeface="Times New Roman"/>
                <a:cs typeface="Times New Roman"/>
              </a:rPr>
              <a:t> </a:t>
            </a:r>
            <a:r>
              <a:rPr lang="en-US" sz="1400" dirty="0">
                <a:latin typeface="Times New Roman"/>
                <a:cs typeface="Times New Roman"/>
              </a:rPr>
              <a:t>satisfaction</a:t>
            </a:r>
            <a:r>
              <a:rPr lang="en-US" sz="1400" spc="-35" dirty="0">
                <a:latin typeface="Times New Roman"/>
                <a:cs typeface="Times New Roman"/>
              </a:rPr>
              <a:t> </a:t>
            </a:r>
            <a:r>
              <a:rPr lang="en-US" sz="1400" spc="-10" dirty="0">
                <a:latin typeface="Times New Roman"/>
                <a:cs typeface="Times New Roman"/>
              </a:rPr>
              <a:t>surveys.</a:t>
            </a:r>
            <a:endParaRPr lang="en-US" sz="1400" dirty="0">
              <a:latin typeface="Times New Roman"/>
              <a:cs typeface="Times New Roman"/>
            </a:endParaRPr>
          </a:p>
          <a:p>
            <a:pPr marL="1006475" lvl="1" indent="-227329">
              <a:lnSpc>
                <a:spcPct val="100000"/>
              </a:lnSpc>
              <a:spcBef>
                <a:spcPts val="45"/>
              </a:spcBef>
              <a:buFont typeface="Courier New"/>
              <a:buChar char="o"/>
              <a:tabLst>
                <a:tab pos="1006475" algn="l"/>
              </a:tabLst>
            </a:pPr>
            <a:r>
              <a:rPr lang="en-US" sz="1400" dirty="0">
                <a:latin typeface="Times New Roman"/>
                <a:cs typeface="Times New Roman"/>
              </a:rPr>
              <a:t>Provide</a:t>
            </a:r>
            <a:r>
              <a:rPr lang="en-US" sz="1400" spc="-35" dirty="0">
                <a:latin typeface="Times New Roman"/>
                <a:cs typeface="Times New Roman"/>
              </a:rPr>
              <a:t> </a:t>
            </a:r>
            <a:r>
              <a:rPr lang="en-US" sz="1400" dirty="0">
                <a:latin typeface="Times New Roman"/>
                <a:cs typeface="Times New Roman"/>
              </a:rPr>
              <a:t>flexible</a:t>
            </a:r>
            <a:r>
              <a:rPr lang="en-US" sz="1400" spc="-30" dirty="0">
                <a:latin typeface="Times New Roman"/>
                <a:cs typeface="Times New Roman"/>
              </a:rPr>
              <a:t> </a:t>
            </a:r>
            <a:r>
              <a:rPr lang="en-US" sz="1400" dirty="0">
                <a:latin typeface="Times New Roman"/>
                <a:cs typeface="Times New Roman"/>
              </a:rPr>
              <a:t>travel</a:t>
            </a:r>
            <a:r>
              <a:rPr lang="en-US" sz="1400" spc="-20" dirty="0">
                <a:latin typeface="Times New Roman"/>
                <a:cs typeface="Times New Roman"/>
              </a:rPr>
              <a:t> </a:t>
            </a:r>
            <a:r>
              <a:rPr lang="en-US" sz="1400" dirty="0">
                <a:latin typeface="Times New Roman"/>
                <a:cs typeface="Times New Roman"/>
              </a:rPr>
              <a:t>policies</a:t>
            </a:r>
            <a:r>
              <a:rPr lang="en-US" sz="1400" spc="-10" dirty="0">
                <a:latin typeface="Times New Roman"/>
                <a:cs typeface="Times New Roman"/>
              </a:rPr>
              <a:t> </a:t>
            </a:r>
            <a:r>
              <a:rPr lang="en-US" sz="1400" dirty="0">
                <a:latin typeface="Times New Roman"/>
                <a:cs typeface="Times New Roman"/>
              </a:rPr>
              <a:t>and</a:t>
            </a:r>
            <a:r>
              <a:rPr lang="en-US" sz="1400" spc="-30" dirty="0">
                <a:latin typeface="Times New Roman"/>
                <a:cs typeface="Times New Roman"/>
              </a:rPr>
              <a:t> </a:t>
            </a:r>
            <a:r>
              <a:rPr lang="en-US" sz="1400" dirty="0">
                <a:latin typeface="Times New Roman"/>
                <a:cs typeface="Times New Roman"/>
              </a:rPr>
              <a:t>career</a:t>
            </a:r>
            <a:r>
              <a:rPr lang="en-US" sz="1400" spc="-30" dirty="0">
                <a:latin typeface="Times New Roman"/>
                <a:cs typeface="Times New Roman"/>
              </a:rPr>
              <a:t> </a:t>
            </a:r>
            <a:r>
              <a:rPr lang="en-US" sz="1400" dirty="0">
                <a:latin typeface="Times New Roman"/>
                <a:cs typeface="Times New Roman"/>
              </a:rPr>
              <a:t>growth</a:t>
            </a:r>
            <a:r>
              <a:rPr lang="en-US" sz="1400" spc="-30" dirty="0">
                <a:latin typeface="Times New Roman"/>
                <a:cs typeface="Times New Roman"/>
              </a:rPr>
              <a:t> </a:t>
            </a:r>
            <a:r>
              <a:rPr lang="en-US" sz="1400" spc="-10" dirty="0">
                <a:latin typeface="Times New Roman"/>
                <a:cs typeface="Times New Roman"/>
              </a:rPr>
              <a:t>plans.</a:t>
            </a:r>
            <a:endParaRPr lang="en-US" sz="1400" dirty="0">
              <a:latin typeface="Times New Roman"/>
              <a:cs typeface="Times New Roman"/>
            </a:endParaRPr>
          </a:p>
          <a:p>
            <a:pPr lvl="1">
              <a:lnSpc>
                <a:spcPct val="100000"/>
              </a:lnSpc>
              <a:buFont typeface="Courier New"/>
              <a:buChar char="o"/>
            </a:pPr>
            <a:endParaRPr lang="en-US" sz="1400" dirty="0">
              <a:latin typeface="Times New Roman"/>
              <a:cs typeface="Times New Roman"/>
            </a:endParaRPr>
          </a:p>
          <a:p>
            <a:pPr lvl="1">
              <a:lnSpc>
                <a:spcPct val="100000"/>
              </a:lnSpc>
              <a:spcBef>
                <a:spcPts val="280"/>
              </a:spcBef>
              <a:buFont typeface="Courier New"/>
              <a:buChar char="o"/>
            </a:pPr>
            <a:endParaRPr lang="en-US" sz="1400" dirty="0">
              <a:latin typeface="Times New Roman"/>
              <a:cs typeface="Times New Roman"/>
            </a:endParaRPr>
          </a:p>
          <a:p>
            <a:pPr marL="550545" indent="-228600">
              <a:lnSpc>
                <a:spcPct val="100000"/>
              </a:lnSpc>
              <a:buFont typeface="Symbol"/>
              <a:buChar char=""/>
              <a:tabLst>
                <a:tab pos="550545" algn="l"/>
              </a:tabLst>
            </a:pPr>
            <a:r>
              <a:rPr lang="en-US" sz="1600" b="1" u="sng" dirty="0">
                <a:uFill>
                  <a:solidFill>
                    <a:srgbClr val="000000"/>
                  </a:solidFill>
                </a:uFill>
                <a:latin typeface="Times New Roman"/>
                <a:cs typeface="Times New Roman"/>
              </a:rPr>
              <a:t>Alignment</a:t>
            </a:r>
            <a:r>
              <a:rPr lang="en-US" sz="1600" b="1" u="sng" spc="-60" dirty="0">
                <a:uFill>
                  <a:solidFill>
                    <a:srgbClr val="000000"/>
                  </a:solidFill>
                </a:uFill>
                <a:latin typeface="Times New Roman"/>
                <a:cs typeface="Times New Roman"/>
              </a:rPr>
              <a:t> </a:t>
            </a:r>
            <a:r>
              <a:rPr lang="en-US" sz="1600" b="1" u="sng" dirty="0">
                <a:uFill>
                  <a:solidFill>
                    <a:srgbClr val="000000"/>
                  </a:solidFill>
                </a:uFill>
                <a:latin typeface="Times New Roman"/>
                <a:cs typeface="Times New Roman"/>
              </a:rPr>
              <a:t>with</a:t>
            </a:r>
            <a:r>
              <a:rPr lang="en-US" sz="1600" b="1" u="sng" spc="-60" dirty="0">
                <a:uFill>
                  <a:solidFill>
                    <a:srgbClr val="000000"/>
                  </a:solidFill>
                </a:uFill>
                <a:latin typeface="Times New Roman"/>
                <a:cs typeface="Times New Roman"/>
              </a:rPr>
              <a:t> </a:t>
            </a:r>
            <a:r>
              <a:rPr lang="en-US" sz="1600" b="1" u="sng" spc="-20" dirty="0">
                <a:uFill>
                  <a:solidFill>
                    <a:srgbClr val="000000"/>
                  </a:solidFill>
                </a:uFill>
                <a:latin typeface="Times New Roman"/>
                <a:cs typeface="Times New Roman"/>
              </a:rPr>
              <a:t>SDGs</a:t>
            </a:r>
            <a:endParaRPr lang="en-US" sz="1600" b="1" dirty="0">
              <a:latin typeface="Times New Roman"/>
              <a:cs typeface="Times New Roman"/>
            </a:endParaRPr>
          </a:p>
          <a:p>
            <a:pPr marL="1006475" lvl="1" indent="-227329">
              <a:lnSpc>
                <a:spcPct val="100000"/>
              </a:lnSpc>
              <a:spcBef>
                <a:spcPts val="80"/>
              </a:spcBef>
              <a:buFont typeface="Courier New"/>
              <a:buChar char="o"/>
              <a:tabLst>
                <a:tab pos="1006475" algn="l"/>
              </a:tabLst>
            </a:pPr>
            <a:r>
              <a:rPr lang="en-US" sz="1400" dirty="0">
                <a:latin typeface="Times New Roman"/>
                <a:cs typeface="Times New Roman"/>
              </a:rPr>
              <a:t>Supports</a:t>
            </a:r>
            <a:r>
              <a:rPr lang="en-US" sz="1400" spc="-15" dirty="0">
                <a:latin typeface="Times New Roman"/>
                <a:cs typeface="Times New Roman"/>
              </a:rPr>
              <a:t> </a:t>
            </a:r>
            <a:r>
              <a:rPr lang="en-US" sz="1400" dirty="0">
                <a:latin typeface="Times New Roman"/>
                <a:cs typeface="Times New Roman"/>
              </a:rPr>
              <a:t>SDG8</a:t>
            </a:r>
            <a:r>
              <a:rPr lang="en-US" sz="1400" spc="-15" dirty="0">
                <a:latin typeface="Times New Roman"/>
                <a:cs typeface="Times New Roman"/>
              </a:rPr>
              <a:t> </a:t>
            </a:r>
            <a:r>
              <a:rPr lang="en-US" sz="1400" dirty="0">
                <a:latin typeface="Times New Roman"/>
                <a:cs typeface="Times New Roman"/>
              </a:rPr>
              <a:t>by</a:t>
            </a:r>
            <a:r>
              <a:rPr lang="en-US" sz="1400" spc="-15" dirty="0">
                <a:latin typeface="Times New Roman"/>
                <a:cs typeface="Times New Roman"/>
              </a:rPr>
              <a:t> </a:t>
            </a:r>
            <a:r>
              <a:rPr lang="en-US" sz="1400" dirty="0">
                <a:latin typeface="Times New Roman"/>
                <a:cs typeface="Times New Roman"/>
              </a:rPr>
              <a:t>enhancing</a:t>
            </a:r>
            <a:r>
              <a:rPr lang="en-US" sz="1400" spc="-15" dirty="0">
                <a:latin typeface="Times New Roman"/>
                <a:cs typeface="Times New Roman"/>
              </a:rPr>
              <a:t> </a:t>
            </a:r>
            <a:r>
              <a:rPr lang="en-US" sz="1400" dirty="0">
                <a:latin typeface="Times New Roman"/>
                <a:cs typeface="Times New Roman"/>
              </a:rPr>
              <a:t>Job</a:t>
            </a:r>
            <a:r>
              <a:rPr lang="en-US" sz="1400" spc="-15" dirty="0">
                <a:latin typeface="Times New Roman"/>
                <a:cs typeface="Times New Roman"/>
              </a:rPr>
              <a:t> </a:t>
            </a:r>
            <a:r>
              <a:rPr lang="en-US" sz="1400" spc="-10" dirty="0">
                <a:latin typeface="Times New Roman"/>
                <a:cs typeface="Times New Roman"/>
              </a:rPr>
              <a:t>Satisfaction.</a:t>
            </a:r>
            <a:endParaRPr lang="en-US" sz="1400" dirty="0">
              <a:latin typeface="Times New Roman"/>
              <a:cs typeface="Times New Roman"/>
            </a:endParaRPr>
          </a:p>
          <a:p>
            <a:pPr marL="1006475" lvl="1" indent="-227329">
              <a:lnSpc>
                <a:spcPct val="100000"/>
              </a:lnSpc>
              <a:spcBef>
                <a:spcPts val="70"/>
              </a:spcBef>
              <a:buFont typeface="Courier New"/>
              <a:buChar char="o"/>
              <a:tabLst>
                <a:tab pos="1006475" algn="l"/>
              </a:tabLst>
            </a:pPr>
            <a:r>
              <a:rPr lang="en-US" sz="1400" dirty="0">
                <a:latin typeface="Times New Roman"/>
                <a:cs typeface="Times New Roman"/>
              </a:rPr>
              <a:t>Aligns</a:t>
            </a:r>
            <a:r>
              <a:rPr lang="en-US" sz="1400" spc="-25" dirty="0">
                <a:latin typeface="Times New Roman"/>
                <a:cs typeface="Times New Roman"/>
              </a:rPr>
              <a:t> </a:t>
            </a:r>
            <a:r>
              <a:rPr lang="en-US" sz="1400" dirty="0">
                <a:latin typeface="Times New Roman"/>
                <a:cs typeface="Times New Roman"/>
              </a:rPr>
              <a:t>with</a:t>
            </a:r>
            <a:r>
              <a:rPr lang="en-US" sz="1400" spc="-20" dirty="0">
                <a:latin typeface="Times New Roman"/>
                <a:cs typeface="Times New Roman"/>
              </a:rPr>
              <a:t> </a:t>
            </a:r>
            <a:r>
              <a:rPr lang="en-US" sz="1400" dirty="0">
                <a:latin typeface="Times New Roman"/>
                <a:cs typeface="Times New Roman"/>
              </a:rPr>
              <a:t>SDG</a:t>
            </a:r>
            <a:r>
              <a:rPr lang="en-US" sz="1400" spc="-35" dirty="0">
                <a:latin typeface="Times New Roman"/>
                <a:cs typeface="Times New Roman"/>
              </a:rPr>
              <a:t> </a:t>
            </a:r>
            <a:r>
              <a:rPr lang="en-US" sz="1400" dirty="0">
                <a:latin typeface="Times New Roman"/>
                <a:cs typeface="Times New Roman"/>
              </a:rPr>
              <a:t>9</a:t>
            </a:r>
            <a:r>
              <a:rPr lang="en-US" sz="1400" spc="-20" dirty="0">
                <a:latin typeface="Times New Roman"/>
                <a:cs typeface="Times New Roman"/>
              </a:rPr>
              <a:t> </a:t>
            </a:r>
            <a:r>
              <a:rPr lang="en-US" sz="1400" dirty="0">
                <a:latin typeface="Times New Roman"/>
                <a:cs typeface="Times New Roman"/>
              </a:rPr>
              <a:t>via</a:t>
            </a:r>
            <a:r>
              <a:rPr lang="en-US" sz="1400" spc="-20" dirty="0">
                <a:latin typeface="Times New Roman"/>
                <a:cs typeface="Times New Roman"/>
              </a:rPr>
              <a:t> </a:t>
            </a:r>
            <a:r>
              <a:rPr lang="en-US" sz="1400" dirty="0">
                <a:latin typeface="Times New Roman"/>
                <a:cs typeface="Times New Roman"/>
              </a:rPr>
              <a:t>Data</a:t>
            </a:r>
            <a:r>
              <a:rPr lang="en-US" sz="1400" spc="-20" dirty="0">
                <a:latin typeface="Times New Roman"/>
                <a:cs typeface="Times New Roman"/>
              </a:rPr>
              <a:t> </a:t>
            </a:r>
            <a:r>
              <a:rPr lang="en-US" sz="1400" dirty="0">
                <a:latin typeface="Times New Roman"/>
                <a:cs typeface="Times New Roman"/>
              </a:rPr>
              <a:t>driven</a:t>
            </a:r>
            <a:r>
              <a:rPr lang="en-US" sz="1400" spc="-20" dirty="0">
                <a:latin typeface="Times New Roman"/>
                <a:cs typeface="Times New Roman"/>
              </a:rPr>
              <a:t> </a:t>
            </a:r>
            <a:r>
              <a:rPr lang="en-US" sz="1400" dirty="0">
                <a:latin typeface="Times New Roman"/>
                <a:cs typeface="Times New Roman"/>
              </a:rPr>
              <a:t>innovation</a:t>
            </a:r>
            <a:r>
              <a:rPr lang="en-US" sz="1400" spc="-20" dirty="0">
                <a:latin typeface="Times New Roman"/>
                <a:cs typeface="Times New Roman"/>
              </a:rPr>
              <a:t> </a:t>
            </a:r>
            <a:r>
              <a:rPr lang="en-US" sz="1400" dirty="0">
                <a:latin typeface="Times New Roman"/>
                <a:cs typeface="Times New Roman"/>
              </a:rPr>
              <a:t>in</a:t>
            </a:r>
            <a:r>
              <a:rPr lang="en-US" sz="1400" spc="-20" dirty="0">
                <a:latin typeface="Times New Roman"/>
                <a:cs typeface="Times New Roman"/>
              </a:rPr>
              <a:t> </a:t>
            </a:r>
            <a:r>
              <a:rPr lang="en-US" sz="1400" dirty="0">
                <a:latin typeface="Times New Roman"/>
                <a:cs typeface="Times New Roman"/>
              </a:rPr>
              <a:t>HR</a:t>
            </a:r>
            <a:r>
              <a:rPr lang="en-US" sz="1400" spc="-30" dirty="0">
                <a:latin typeface="Times New Roman"/>
                <a:cs typeface="Times New Roman"/>
              </a:rPr>
              <a:t> </a:t>
            </a:r>
            <a:r>
              <a:rPr lang="en-US" sz="1400" spc="-10" dirty="0">
                <a:latin typeface="Times New Roman"/>
                <a:cs typeface="Times New Roman"/>
              </a:rPr>
              <a:t>policies.</a:t>
            </a:r>
            <a:endParaRPr lang="en-IN" dirty="0"/>
          </a:p>
        </p:txBody>
      </p:sp>
    </p:spTree>
    <p:extLst>
      <p:ext uri="{BB962C8B-B14F-4D97-AF65-F5344CB8AC3E}">
        <p14:creationId xmlns:p14="http://schemas.microsoft.com/office/powerpoint/2010/main" val="2487271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698</Words>
  <Application>Microsoft Office PowerPoint</Application>
  <PresentationFormat>Widescreen</PresentationFormat>
  <Paragraphs>112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Pandey</dc:creator>
  <cp:lastModifiedBy>19003_Priyanshu Mishra_CSIT- 1</cp:lastModifiedBy>
  <cp:revision>7</cp:revision>
  <dcterms:created xsi:type="dcterms:W3CDTF">2025-07-28T06:26:30Z</dcterms:created>
  <dcterms:modified xsi:type="dcterms:W3CDTF">2025-08-03T11:27:06Z</dcterms:modified>
</cp:coreProperties>
</file>