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9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charset="0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TradeGothic"/>
          <a:ea typeface="MS PGothic" charset="0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TradeGothic"/>
          <a:ea typeface="MS PGothic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TradeGothic"/>
          <a:ea typeface="MS PGothic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TradeGothic"/>
          <a:ea typeface="MS PGothic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TradeGothic"/>
          <a:ea typeface="MS PGothic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jpe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7325426" y="201560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 flipH="1">
            <a:off x="551180" y="1022350"/>
            <a:ext cx="10790555" cy="993140"/>
          </a:xfrm>
        </p:spPr>
        <p:txBody>
          <a:bodyPr/>
          <a:lstStyle/>
          <a:p>
            <a:r>
              <a:rPr lang="en-US" altLang="en-IN" b="1" i="1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Empowering rural and semi-urban communities with real-time health guidance and alerts</a:t>
            </a:r>
            <a:endParaRPr lang="en-US" altLang="en-IN" b="1" i="1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470" y="7620"/>
            <a:ext cx="10363200" cy="112141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US" sz="4000" b="1" dirty="0" smtClean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180" y="2560955"/>
            <a:ext cx="6853555" cy="6475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  <a:p>
            <a:pPr marL="285750" indent="-285750" algn="just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US" sz="2400" b="1" dirty="0">
                <a:latin typeface="Arial" panose="020B0604020202090204" pitchFamily="34" charset="0"/>
                <a:cs typeface="Arial" panose="020B0604020202090204" pitchFamily="34" charset="0"/>
              </a:rPr>
              <a:t>Problem Statement ID – 25049</a:t>
            </a:r>
            <a:endParaRPr 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US" sz="2400" b="1" dirty="0">
                <a:latin typeface="Arial" panose="020B0604020202090204" pitchFamily="34" charset="0"/>
                <a:cs typeface="Arial" panose="020B0604020202090204" pitchFamily="34" charset="0"/>
              </a:rPr>
              <a:t>Problem Statement Title- AI-Driven Public Health Chatbot for Disease Awareness</a:t>
            </a:r>
            <a:endParaRPr lang="en-US" sz="18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US" sz="2400" b="1" dirty="0">
                <a:latin typeface="Arial" panose="020B0604020202090204" pitchFamily="34" charset="0"/>
                <a:cs typeface="Arial" panose="020B0604020202090204" pitchFamily="34" charset="0"/>
              </a:rPr>
              <a:t>Theme- MedTech/BioTech/Healthtech</a:t>
            </a:r>
            <a:endParaRPr 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US" sz="2400" b="1" dirty="0">
                <a:latin typeface="Arial" panose="020B0604020202090204" pitchFamily="34" charset="0"/>
                <a:cs typeface="Arial" panose="020B0604020202090204" pitchFamily="34" charset="0"/>
              </a:rPr>
              <a:t>PS Category- Software</a:t>
            </a:r>
            <a:endParaRPr 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US" sz="2400" b="1" dirty="0">
                <a:latin typeface="Arial" panose="020B0604020202090204" pitchFamily="34" charset="0"/>
                <a:cs typeface="Arial" panose="020B0604020202090204" pitchFamily="34" charset="0"/>
              </a:rPr>
              <a:t>Team ID-</a:t>
            </a:r>
            <a:endParaRPr 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US" sz="2400" b="1" dirty="0">
                <a:latin typeface="Arial" panose="020B0604020202090204" pitchFamily="34" charset="0"/>
                <a:cs typeface="Arial" panose="020B0604020202090204" pitchFamily="34" charset="0"/>
              </a:rPr>
              <a:t>Team Name- Falcon</a:t>
            </a:r>
            <a:endParaRPr lang="en-IN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5000"/>
                <a:lumOff val="75000"/>
              </a:schemeClr>
            </a:gs>
            <a:gs pos="86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FALCON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CARE</a:t>
            </a:r>
            <a:b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</a:b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Multilingual AI-Driven Public Health Chatbot 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 New Roman" panose="02020503050405090304" pitchFamily="18" charset="0"/>
              <a:ea typeface="MS PGothic" pitchFamily="1" charset="-128"/>
              <a:cs typeface="Times New Roman" panose="0202050305040509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831975"/>
            <a:ext cx="6508115" cy="2726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25170" y="6356350"/>
            <a:ext cx="911669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Team Falcon | Smart India Hackathon 2025 | FalconCare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1629410" cy="3651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b="1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FALCON</a:t>
            </a:r>
            <a:endParaRPr lang="en-US" altLang="en-IN" b="1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7894320" y="2550160"/>
            <a:ext cx="3583305" cy="27254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2880" y="1314450"/>
            <a:ext cx="11669395" cy="4868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>
                <a:latin typeface="Arial Hebrew Scholar" charset="0"/>
                <a:cs typeface="Arial Hebrew Scholar" charset="0"/>
              </a:rPr>
              <a:t>The Problem:</a:t>
            </a:r>
            <a:r>
              <a:rPr lang="en-US" altLang="en-US" sz="2400" b="1">
                <a:latin typeface="Arial Hebrew Scholar" charset="0"/>
                <a:cs typeface="Arial Hebrew Scholar" charset="0"/>
              </a:rPr>
              <a:t> </a:t>
            </a:r>
            <a:endParaRPr lang="en-US" altLang="en-US" sz="2400" b="1">
              <a:latin typeface="Arial Hebrew Scholar" charset="0"/>
              <a:cs typeface="Arial Hebrew Scholar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Rural areas lack accurate, timely healthcare info 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Barriers: language, internet access, awareness.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Arial Hebrew Scholar" charset="0"/>
                <a:cs typeface="Arial Hebrew Scholar" charset="0"/>
              </a:rPr>
              <a:t>Our Solution – FalconCare:</a:t>
            </a:r>
            <a:r>
              <a:rPr lang="en-US" altLang="en-US" sz="2400">
                <a:latin typeface="Arial Hebrew Scholar" charset="0"/>
                <a:cs typeface="Arial Hebrew Scholar" charset="0"/>
              </a:rPr>
              <a:t> </a:t>
            </a:r>
            <a:endParaRPr lang="en-US" altLang="en-US" sz="2400">
              <a:latin typeface="Arial Hebrew Scholar" charset="0"/>
              <a:cs typeface="Arial Hebrew Scholar" charset="0"/>
            </a:endParaRPr>
          </a:p>
          <a:p>
            <a:pPr>
              <a:lnSpc>
                <a:spcPct val="20000"/>
              </a:lnSpc>
            </a:pP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 marL="285750" indent="-285750">
              <a:lnSpc>
                <a:spcPct val="60000"/>
              </a:lnSpc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AI chatbot for symptoms, prevention, vaccination.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Multilingual: Hindi, English, regional languages.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Accessible via WhatsApp &amp; SMS (no apps needed).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Real-time alerts from govt. health databases.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>
              <a:lnSpc>
                <a:spcPct val="70000"/>
              </a:lnSpc>
            </a:pP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000" b="1">
                <a:latin typeface="Arial Hebrew Scholar" charset="0"/>
                <a:cs typeface="Arial Hebrew Scholar" charset="0"/>
              </a:rPr>
              <a:t>Innovation &amp; Uniqueness:</a:t>
            </a:r>
            <a:endParaRPr lang="en-US" altLang="en-US" sz="2000" b="1">
              <a:latin typeface="Arial Hebrew Scholar" charset="0"/>
              <a:cs typeface="Arial Hebrew Scholar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Rural-first chatbot, low bandwidth optimized.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Trusted data (govt.-verified, not generic).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Preventive healthcare focus (awareness &gt; treatment).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Scalable nationwide.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b="1">
                <a:latin typeface="Arial Hebrew Scholar" charset="0"/>
                <a:cs typeface="Arial Hebrew Scholar" charset="0"/>
              </a:rPr>
              <a:t>Expected Impact:</a:t>
            </a:r>
            <a:endParaRPr lang="en-US" altLang="en-US" sz="2000" b="1">
              <a:latin typeface="Arial Hebrew Scholar" charset="0"/>
              <a:cs typeface="Arial Hebrew Scholar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20% rise in health awareness.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Reach millions via SMS/WhatsApp.</a:t>
            </a:r>
            <a:endParaRPr lang="en-US" altLang="en-US" sz="1600">
              <a:latin typeface="Arial Hebrew Scholar" charset="0"/>
              <a:cs typeface="Arial Hebrew Scholar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600">
                <a:latin typeface="Arial Hebrew Scholar" charset="0"/>
                <a:cs typeface="Arial Hebrew Scholar" charset="0"/>
              </a:rPr>
              <a:t>Build trustworthy health infrastructure</a:t>
            </a:r>
            <a:r>
              <a:rPr lang="en-US" altLang="en-US" sz="1600" b="1"/>
              <a:t>.</a:t>
            </a:r>
            <a:endParaRPr lang="en-US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FALCON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CARE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 New Roman" panose="02020503050405090304" pitchFamily="18" charset="0"/>
              <a:ea typeface="MS PGothic" pitchFamily="1" charset="-128"/>
              <a:cs typeface="Times New Roman" panose="0202050305040509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831975"/>
            <a:ext cx="6508115" cy="2726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25170" y="6356350"/>
            <a:ext cx="911669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Team Falcon | Smart India Hackathon 2025 | FalconCare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1629410" cy="3651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b="1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FALCON</a:t>
            </a:r>
            <a:endParaRPr lang="en-US" altLang="en-IN" b="1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7894320" y="2550160"/>
            <a:ext cx="3583305" cy="27254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2880" y="1314450"/>
            <a:ext cx="11669395" cy="4868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 b="1"/>
              <a:t>Tech Stack &amp; Approach</a:t>
            </a:r>
            <a:endParaRPr lang="en-US" altLang="en-US" sz="2400" b="1"/>
          </a:p>
          <a:p>
            <a:endParaRPr lang="en-US" altLang="en-US" sz="1600" b="1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/>
              <a:t>NLP Engine: Rasa (intent recognition, dialogue mgmt).</a:t>
            </a:r>
            <a:endParaRPr lang="en-US" altLang="en-US" sz="1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/>
              <a:t>Multilingual Support: Hindi, English + regional languages.</a:t>
            </a:r>
            <a:endParaRPr lang="en-US" altLang="en-US" sz="1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/>
              <a:t>Integration: APIs for govt. health databases (alerts, vaccination).</a:t>
            </a:r>
            <a:endParaRPr lang="en-US" altLang="en-US" sz="1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/>
              <a:t>Channels: WhatsApp &amp; SMS (via Twilio / Meta APIs).</a:t>
            </a:r>
            <a:endParaRPr lang="en-US" altLang="en-US" sz="1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/>
              <a:t>Deployment: Docker + Cloud (AWS/Azure/GCP).</a:t>
            </a:r>
            <a:endParaRPr lang="en-US" altLang="en-US" sz="1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/>
              <a:t>Testing: Pytest with ≥80% code coverage.</a:t>
            </a:r>
            <a:endParaRPr lang="en-US" altLang="en-US" sz="1800"/>
          </a:p>
          <a:p>
            <a:endParaRPr lang="en-US" altLang="en-US" sz="1600" b="1"/>
          </a:p>
          <a:p>
            <a:endParaRPr lang="en-US" altLang="en-US" sz="1600" b="1"/>
          </a:p>
          <a:p>
            <a:r>
              <a:rPr lang="en-US" altLang="en-US" sz="2400" b="1"/>
              <a:t>Process Flow</a:t>
            </a:r>
            <a:endParaRPr lang="en-US" altLang="en-US" sz="2400" b="1"/>
          </a:p>
          <a:p>
            <a:r>
              <a:rPr lang="en-US" altLang="en-US" sz="1800"/>
              <a:t>1</a:t>
            </a:r>
            <a:r>
              <a:rPr lang="en-US" altLang="en-US" sz="1800"/>
              <a:t>️</a:t>
            </a:r>
            <a:r>
              <a:rPr lang="en-US" altLang="en-US" sz="1800"/>
              <a:t>⃣ User sends query →</a:t>
            </a:r>
            <a:endParaRPr lang="en-US" altLang="en-US" sz="1800"/>
          </a:p>
          <a:p>
            <a:r>
              <a:rPr lang="en-US" altLang="en-US" sz="1800"/>
              <a:t>2</a:t>
            </a:r>
            <a:r>
              <a:rPr lang="en-US" altLang="en-US" sz="1800"/>
              <a:t>️</a:t>
            </a:r>
            <a:r>
              <a:rPr lang="en-US" altLang="en-US" sz="1800"/>
              <a:t>⃣ Rasa identifies intent →</a:t>
            </a:r>
            <a:endParaRPr lang="en-US" altLang="en-US" sz="1800"/>
          </a:p>
          <a:p>
            <a:r>
              <a:rPr lang="en-US" altLang="en-US" sz="1800"/>
              <a:t>3</a:t>
            </a:r>
            <a:r>
              <a:rPr lang="en-US" altLang="en-US" sz="1800"/>
              <a:t>️</a:t>
            </a:r>
            <a:r>
              <a:rPr lang="en-US" altLang="en-US" sz="1800"/>
              <a:t>⃣ Fetch info from DB/API →</a:t>
            </a:r>
            <a:endParaRPr lang="en-US" altLang="en-US" sz="1800"/>
          </a:p>
          <a:p>
            <a:r>
              <a:rPr lang="en-US" altLang="en-US" sz="1800"/>
              <a:t>4</a:t>
            </a:r>
            <a:r>
              <a:rPr lang="en-US" altLang="en-US" sz="1800"/>
              <a:t>️</a:t>
            </a:r>
            <a:r>
              <a:rPr lang="en-US" altLang="en-US" sz="1800"/>
              <a:t>⃣ Respond in user’s language (SMS/WhatsApp/web).</a:t>
            </a:r>
            <a:endParaRPr lang="en-US" altLang="en-US" sz="1800"/>
          </a:p>
          <a:p>
            <a:endParaRPr lang="en-US" altLang="en-US" sz="1800"/>
          </a:p>
        </p:txBody>
      </p:sp>
      <p:pic>
        <p:nvPicPr>
          <p:cNvPr id="4" name="Picture 3" descr="Screenshot 2025-09-23 at 5.42.59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1935480"/>
            <a:ext cx="4708525" cy="2829560"/>
          </a:xfrm>
          <a:prstGeom prst="rect">
            <a:avLst/>
          </a:prstGeom>
        </p:spPr>
      </p:pic>
      <p:pic>
        <p:nvPicPr>
          <p:cNvPr id="5" name="Picture 4" descr="7ac6d480-677b-11e9-8160-e988e9fd6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130" y="1432560"/>
            <a:ext cx="838835" cy="502920"/>
          </a:xfrm>
          <a:prstGeom prst="rect">
            <a:avLst/>
          </a:prstGeom>
        </p:spPr>
      </p:pic>
      <p:pic>
        <p:nvPicPr>
          <p:cNvPr id="8" name="Picture 7" descr="hd-python-logo-symbol-transparent-png-735811696257415dbkifcuok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965" y="1432560"/>
            <a:ext cx="538480" cy="502920"/>
          </a:xfrm>
          <a:prstGeom prst="rect">
            <a:avLst/>
          </a:prstGeom>
        </p:spPr>
      </p:pic>
      <p:pic>
        <p:nvPicPr>
          <p:cNvPr id="11" name="Picture 10" descr="maxresdefaul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445" y="1432560"/>
            <a:ext cx="913765" cy="502920"/>
          </a:xfrm>
          <a:prstGeom prst="rect">
            <a:avLst/>
          </a:prstGeom>
        </p:spPr>
      </p:pic>
      <p:pic>
        <p:nvPicPr>
          <p:cNvPr id="13" name="Picture 12" descr="image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210" y="1432560"/>
            <a:ext cx="725170" cy="502920"/>
          </a:xfrm>
          <a:prstGeom prst="rect">
            <a:avLst/>
          </a:prstGeom>
        </p:spPr>
      </p:pic>
      <p:pic>
        <p:nvPicPr>
          <p:cNvPr id="14" name="Picture 13" descr="aws-colo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2170" y="1435735"/>
            <a:ext cx="899795" cy="502920"/>
          </a:xfrm>
          <a:prstGeom prst="rect">
            <a:avLst/>
          </a:prstGeom>
        </p:spPr>
      </p:pic>
      <p:pic>
        <p:nvPicPr>
          <p:cNvPr id="15" name="Picture 14" descr="sm_5b321c99945a2"/>
          <p:cNvPicPr>
            <a:picLocks noChangeAspect="1"/>
          </p:cNvPicPr>
          <p:nvPr/>
        </p:nvPicPr>
        <p:blipFill>
          <a:blip r:embed="rId8"/>
          <a:srcRect l="15681" t="15069" r="16139" b="16722"/>
          <a:stretch>
            <a:fillRect/>
          </a:stretch>
        </p:blipFill>
        <p:spPr>
          <a:xfrm>
            <a:off x="10287635" y="1432560"/>
            <a:ext cx="724535" cy="52451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324850" y="4174490"/>
            <a:ext cx="2830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/>
              <a:t>Prototype(Working Build)</a:t>
            </a:r>
            <a:endParaRPr lang="en-US" sz="16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FALCON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CARE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 New Roman" panose="02020503050405090304" pitchFamily="18" charset="0"/>
              <a:ea typeface="MS PGothic" pitchFamily="1" charset="-128"/>
              <a:cs typeface="Times New Roman" panose="0202050305040509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831975"/>
            <a:ext cx="6508115" cy="2726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25170" y="6356350"/>
            <a:ext cx="911669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Team Falcon | Smart India Hackathon 2025 | FalconCare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1629410" cy="3651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b="1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FALCON</a:t>
            </a:r>
            <a:endParaRPr lang="en-US" altLang="en-IN" b="1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7894320" y="2550160"/>
            <a:ext cx="3583305" cy="27254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2880" y="1198245"/>
            <a:ext cx="11669395" cy="515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/>
              <a:t>Feasibility:</a:t>
            </a:r>
            <a:endParaRPr lang="en-US" altLang="en-US" sz="2000" b="1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en-US" sz="1600" b="1"/>
          </a:p>
          <a:p>
            <a:pPr marL="285750" indent="-285750">
              <a:lnSpc>
                <a:spcPct val="0"/>
              </a:lnSpc>
              <a:buFont typeface="Arial" panose="020B0604020202090204" pitchFamily="34" charset="0"/>
              <a:buChar char="•"/>
            </a:pPr>
            <a:r>
              <a:rPr lang="en-US" altLang="en-US" sz="1600"/>
              <a:t>Uses mature NLP frameworks (Rasa/Dialogflow)</a:t>
            </a:r>
            <a:endParaRPr lang="en-US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600"/>
              <a:t>Health data APIs available (Govt/WHO)</a:t>
            </a:r>
            <a:endParaRPr lang="en-US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600"/>
              <a:t>Deployable on cloud (AWS/GCP/Railway)</a:t>
            </a:r>
            <a:endParaRPr lang="en-US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600"/>
              <a:t>Accessible via WhatsApp &amp; SMS</a:t>
            </a:r>
            <a:endParaRPr lang="en-US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600"/>
              <a:t>Multilingual support achievable</a:t>
            </a:r>
            <a:endParaRPr lang="en-US" altLang="en-US" sz="1600"/>
          </a:p>
          <a:p>
            <a:endParaRPr lang="en-US" altLang="en-US" sz="1600" b="1"/>
          </a:p>
          <a:p>
            <a:r>
              <a:rPr lang="en-US" altLang="en-US" sz="2000" b="1"/>
              <a:t>Potential Challenges:</a:t>
            </a:r>
            <a:endParaRPr lang="en-US" altLang="en-US" sz="2000" b="1"/>
          </a:p>
          <a:p>
            <a:endParaRPr lang="en-US" altLang="en-US" sz="1600" b="1"/>
          </a:p>
          <a:p>
            <a:pPr>
              <a:lnSpc>
                <a:spcPct val="20000"/>
              </a:lnSpc>
            </a:pPr>
            <a:r>
              <a:rPr lang="en-US" altLang="en-US" sz="1600"/>
              <a:t>Users may not understand technical terms</a:t>
            </a:r>
            <a:endParaRPr lang="en-US" altLang="en-US" sz="1600"/>
          </a:p>
          <a:p>
            <a:r>
              <a:rPr lang="en-US" altLang="en-US" sz="1600"/>
              <a:t>Language diversity (regional languages)</a:t>
            </a:r>
            <a:endParaRPr lang="en-US" altLang="en-US" sz="1600"/>
          </a:p>
          <a:p>
            <a:r>
              <a:rPr lang="en-US" altLang="en-US" sz="1600"/>
              <a:t>Connectivity issues in rural areas</a:t>
            </a:r>
            <a:endParaRPr lang="en-US" altLang="en-US" sz="1600"/>
          </a:p>
          <a:p>
            <a:pPr>
              <a:lnSpc>
                <a:spcPct val="160000"/>
              </a:lnSpc>
            </a:pPr>
            <a:r>
              <a:rPr lang="en-US" altLang="en-US" sz="2000" b="1"/>
              <a:t>Strategies to Overcome:</a:t>
            </a:r>
            <a:endParaRPr lang="en-US" altLang="en-US" sz="2000" b="1"/>
          </a:p>
          <a:p>
            <a:pPr>
              <a:lnSpc>
                <a:spcPct val="160000"/>
              </a:lnSpc>
            </a:pPr>
            <a:r>
              <a:rPr lang="en-US" altLang="en-US" sz="1600"/>
              <a:t>Use simple, friendly, easy-to-understand language</a:t>
            </a:r>
            <a:endParaRPr lang="en-US" altLang="en-US" sz="1600"/>
          </a:p>
          <a:p>
            <a:r>
              <a:rPr lang="en-US" altLang="en-US" sz="1600"/>
              <a:t>Start with English + Hindi; add regional languages gradually</a:t>
            </a:r>
            <a:endParaRPr lang="en-US" altLang="en-US" sz="1600"/>
          </a:p>
          <a:p>
            <a:r>
              <a:rPr lang="en-US" altLang="en-US" sz="1600"/>
              <a:t>Support SMS for low connectivity areas</a:t>
            </a:r>
            <a:endParaRPr lang="en-US" altLang="en-US" sz="1600"/>
          </a:p>
          <a:p>
            <a:r>
              <a:rPr lang="en-US" altLang="en-US" sz="1600"/>
              <a:t>Use verified health data and fallback responses for errors</a:t>
            </a:r>
            <a:endParaRPr lang="en-US" altLang="en-US" sz="1600"/>
          </a:p>
        </p:txBody>
      </p:sp>
      <p:pic>
        <p:nvPicPr>
          <p:cNvPr id="4" name="Picture 3" descr="Screenshot 2025-09-23 at 6.31.03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35" y="1475105"/>
            <a:ext cx="5930900" cy="390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10972800" cy="92456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FALCON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CARE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 New Roman" panose="02020503050405090304" pitchFamily="18" charset="0"/>
              <a:ea typeface="MS PGothic" pitchFamily="1" charset="-128"/>
              <a:cs typeface="Times New Roman" panose="0202050305040509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831975"/>
            <a:ext cx="6508115" cy="2726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25170" y="6356350"/>
            <a:ext cx="911669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Team Falcon | Smart India Hackathon 2025 | FalconCare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1629410" cy="3651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b="1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FALCON</a:t>
            </a:r>
            <a:endParaRPr lang="en-US" altLang="en-IN" b="1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7894320" y="2550160"/>
            <a:ext cx="3583305" cy="27254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2880" y="1314450"/>
            <a:ext cx="11669395" cy="4868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 b="1"/>
              <a:t>Impact &amp; Benefits</a:t>
            </a:r>
            <a:endParaRPr lang="en-US" altLang="en-US" sz="1600" b="1"/>
          </a:p>
          <a:p>
            <a:endParaRPr lang="en-US" altLang="en-US" sz="1600" b="1"/>
          </a:p>
          <a:p>
            <a:r>
              <a:rPr lang="en-US" altLang="en-US" sz="2400" b="1"/>
              <a:t>Potential Impact on Target Audience:</a:t>
            </a:r>
            <a:endParaRPr lang="en-US" altLang="en-US" sz="2400" b="1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2000"/>
              <a:t>Educates rural &amp; semi-urban populations about disease prevention and vaccination</a:t>
            </a:r>
            <a:endParaRPr lang="en-US" altLang="en-US" sz="2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2000"/>
              <a:t>Provides real-time outbreak alerts to keep communities safe</a:t>
            </a:r>
            <a:endParaRPr lang="en-US" altLang="en-US" sz="2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2000"/>
              <a:t>Increases health awareness and reduces misinformation</a:t>
            </a:r>
            <a:endParaRPr lang="en-US" altLang="en-US" sz="2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2000"/>
              <a:t>Empowers people to make informed health decisions</a:t>
            </a:r>
            <a:endParaRPr lang="en-US" altLang="en-US" sz="2000"/>
          </a:p>
          <a:p>
            <a:endParaRPr lang="en-US" altLang="en-US" sz="1600" b="1"/>
          </a:p>
          <a:p>
            <a:r>
              <a:rPr lang="en-US" altLang="en-US" sz="2400" b="1"/>
              <a:t>Benefits of the Solution:</a:t>
            </a:r>
            <a:endParaRPr lang="en-US" altLang="en-US" sz="1600" b="1"/>
          </a:p>
          <a:p>
            <a:endParaRPr lang="en-US" altLang="en-US" sz="1600" b="1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/>
              <a:t>Social: Safer communities, healthier families, better awareness</a:t>
            </a:r>
            <a:endParaRPr lang="en-US" alt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/>
              <a:t>Economic: Reduces unnecessary healthcare costs by early prevention</a:t>
            </a:r>
            <a:endParaRPr lang="en-US" alt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/>
              <a:t>Environmental: Encourages hygiene &amp; disease prevention practices</a:t>
            </a:r>
            <a:endParaRPr lang="en-US" alt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/>
              <a:t>Technological: Demonstrates AI, NLP, and multilingual communication for public good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10972800" cy="62103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FALCON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CARE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 New Roman" panose="02020503050405090304" pitchFamily="18" charset="0"/>
              <a:ea typeface="MS PGothic" pitchFamily="1" charset="-128"/>
              <a:cs typeface="Times New Roman" panose="0202050305040509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831975"/>
            <a:ext cx="6508115" cy="2726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25170" y="6356350"/>
            <a:ext cx="9116695" cy="3651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“Healthcare Knowledge in Every Pocket, in Every Language”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1629410" cy="3651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b="1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FALCON</a:t>
            </a:r>
            <a:endParaRPr lang="en-US" altLang="en-IN" b="1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7894320" y="2550160"/>
            <a:ext cx="3583305" cy="27254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9565" y="959485"/>
            <a:ext cx="11669395" cy="5365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/>
              <a:t>Reference Research Work</a:t>
            </a:r>
            <a:endParaRPr lang="en-US" altLang="en-US" sz="2000" b="1"/>
          </a:p>
          <a:p>
            <a:endParaRPr lang="en-US" altLang="en-US" sz="2000"/>
          </a:p>
          <a:p>
            <a:pPr>
              <a:lnSpc>
                <a:spcPct val="30000"/>
              </a:lnSpc>
            </a:pPr>
            <a:r>
              <a:rPr lang="en-US" altLang="en-US" sz="1800"/>
              <a:t>1.⁠ ⁠Multilingual Healthcare Chatbots</a:t>
            </a:r>
            <a:endParaRPr lang="en-US" altLang="en-US" sz="1800"/>
          </a:p>
          <a:p>
            <a:r>
              <a:rPr lang="en-US" altLang="en-US" sz="1800"/>
              <a:t>AI chatbots for rural healthcare, symptom diagnosis, and multilingual support.</a:t>
            </a:r>
            <a:endParaRPr lang="en-US" altLang="en-US" sz="1800"/>
          </a:p>
          <a:p>
            <a:r>
              <a:rPr lang="en-US" altLang="en-US" sz="1800"/>
              <a:t>ResearchGate Paper: </a:t>
            </a:r>
            <a:r>
              <a:rPr lang="en-US" altLang="en-US" sz="1400"/>
              <a:t>https://www.researchgate.net/publication/352668726_Multilingual_Healthcare_Chatbot_Using_Machine_Learning</a:t>
            </a:r>
            <a:endParaRPr lang="en-US" altLang="en-US" sz="1400"/>
          </a:p>
          <a:p>
            <a:endParaRPr lang="en-US" altLang="en-US" sz="1800"/>
          </a:p>
          <a:p>
            <a:pPr>
              <a:lnSpc>
                <a:spcPct val="40000"/>
              </a:lnSpc>
            </a:pPr>
            <a:r>
              <a:rPr lang="en-US" altLang="en-US" sz="1800"/>
              <a:t>2.⁠ ⁠AI Chatbots for Health Behavior Change</a:t>
            </a:r>
            <a:endParaRPr lang="en-US" altLang="en-US" sz="1800"/>
          </a:p>
          <a:p>
            <a:r>
              <a:rPr lang="en-US" altLang="en-US" sz="1800"/>
              <a:t>Systematic review on AI chatbots promoting health awareness and personalized interventions.</a:t>
            </a:r>
            <a:endParaRPr lang="en-US" altLang="en-US" sz="1800"/>
          </a:p>
          <a:p>
            <a:r>
              <a:rPr lang="en-US" altLang="en-US" sz="1800"/>
              <a:t>PMC Study: https://pmc.ncbi.nlm.nih.gov/articles/PMC10007007</a:t>
            </a:r>
            <a:endParaRPr lang="en-US" altLang="en-US" sz="1800"/>
          </a:p>
          <a:p>
            <a:endParaRPr lang="en-US" altLang="en-US" sz="1800"/>
          </a:p>
          <a:p>
            <a:pPr>
              <a:lnSpc>
                <a:spcPct val="60000"/>
              </a:lnSpc>
            </a:pPr>
            <a:r>
              <a:rPr lang="en-US" altLang="en-US" sz="1800"/>
              <a:t>3.⁠ ⁠AI &amp; Telemedicine in Rural Healthcare</a:t>
            </a:r>
            <a:endParaRPr lang="en-US" altLang="en-US" sz="1800"/>
          </a:p>
          <a:p>
            <a:r>
              <a:rPr lang="en-US" altLang="en-US" sz="1800"/>
              <a:t>Explores AI to improve healthcare delivery in underserved communities.</a:t>
            </a:r>
            <a:endParaRPr lang="en-US" altLang="en-US" sz="1800"/>
          </a:p>
          <a:p>
            <a:r>
              <a:rPr lang="en-US" altLang="en-US" sz="1800"/>
              <a:t>PMC Article:https://pmc.ncbi.nlm.nih.gov/articles/PMC11816903/</a:t>
            </a:r>
            <a:endParaRPr lang="en-US" altLang="en-US" sz="1800"/>
          </a:p>
          <a:p>
            <a:endParaRPr lang="en-US" altLang="en-US" sz="1800"/>
          </a:p>
          <a:p>
            <a:pPr>
              <a:lnSpc>
                <a:spcPct val="60000"/>
              </a:lnSpc>
            </a:pPr>
            <a:r>
              <a:rPr lang="en-US" altLang="en-US" sz="1800"/>
              <a:t>4.⁠ ⁠AI Chatbots in Public Health Emergencies</a:t>
            </a:r>
            <a:endParaRPr lang="en-US" altLang="en-US" sz="1800"/>
          </a:p>
          <a:p>
            <a:r>
              <a:rPr lang="en-US" altLang="en-US" sz="1800"/>
              <a:t>Role of chatbots in disseminating info and guiding public health responses.</a:t>
            </a:r>
            <a:endParaRPr lang="en-US" altLang="en-US" sz="1800"/>
          </a:p>
          <a:p>
            <a:r>
              <a:rPr lang="en-US" altLang="en-US" sz="1800"/>
              <a:t>MDPI Review: https://www.mdpi.com/1999-5903/17/4/145</a:t>
            </a:r>
            <a:endParaRPr lang="en-US" altLang="en-US" sz="1800"/>
          </a:p>
          <a:p>
            <a:endParaRPr lang="en-US" altLang="en-US" sz="1800"/>
          </a:p>
          <a:p>
            <a:pPr>
              <a:lnSpc>
                <a:spcPct val="40000"/>
              </a:lnSpc>
            </a:pPr>
            <a:r>
              <a:rPr lang="en-US" altLang="en-US" sz="1800"/>
              <a:t>5.⁠ ⁠Jugalbandi Chatbot (Real-World Example)</a:t>
            </a:r>
            <a:endParaRPr lang="en-US" altLang="en-US" sz="1800"/>
          </a:p>
          <a:p>
            <a:r>
              <a:rPr lang="en-US" altLang="en-US" sz="1800"/>
              <a:t>AI chatbot helping rural citizens access government services in multiple languages; aligns with our theme of public health awareness.</a:t>
            </a:r>
            <a:endParaRPr lang="en-US" altLang="en-US" sz="1800"/>
          </a:p>
          <a:p>
            <a:r>
              <a:rPr lang="en-US" altLang="en-US" sz="1800"/>
              <a:t>Microsoft News: </a:t>
            </a:r>
            <a:r>
              <a:rPr lang="en-US" altLang="en-US" sz="1000"/>
              <a:t>https://news.microsoft.com/source/asia/features/with-help-from-next-generation-ai-indian-villagers-gain-easier-access-to-government-services/</a:t>
            </a:r>
            <a:endParaRPr lang="en-US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4110</Words>
  <Application>WPS Presentation</Application>
  <PresentationFormat>Widescreen</PresentationFormat>
  <Paragraphs>146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Helvetica Neue</vt:lpstr>
      <vt:lpstr>MS PGothic</vt:lpstr>
      <vt:lpstr>冬青黑体简体中文</vt:lpstr>
      <vt:lpstr>TradeGothic</vt:lpstr>
      <vt:lpstr>苹方-简</vt:lpstr>
      <vt:lpstr>TradeGothic</vt:lpstr>
      <vt:lpstr>Thonburi</vt:lpstr>
      <vt:lpstr>MS PGothic</vt:lpstr>
      <vt:lpstr>Arial</vt:lpstr>
      <vt:lpstr>Times New Roman</vt:lpstr>
      <vt:lpstr>Garamond</vt:lpstr>
      <vt:lpstr>Arial Hebrew Scholar</vt:lpstr>
      <vt:lpstr>Microsoft YaHei</vt:lpstr>
      <vt:lpstr>汉仪旗黑</vt:lpstr>
      <vt:lpstr>Arial Unicode MS</vt:lpstr>
      <vt:lpstr>Apple Color Emoji</vt:lpstr>
      <vt:lpstr>宋体-简</vt:lpstr>
      <vt:lpstr>Office Theme</vt:lpstr>
      <vt:lpstr>SMART INDIA HACKATHON 2025</vt:lpstr>
      <vt:lpstr> FALCONCARE Multilingual AI-Driven Public Health Chatbot </vt:lpstr>
      <vt:lpstr> FALCONCARE</vt:lpstr>
      <vt:lpstr> FALCONCARE</vt:lpstr>
      <vt:lpstr> FALCONCARE</vt:lpstr>
      <vt:lpstr> FALCONCARE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Priyanshu Mishra</cp:lastModifiedBy>
  <cp:revision>151</cp:revision>
  <dcterms:created xsi:type="dcterms:W3CDTF">2025-09-23T02:00:40Z</dcterms:created>
  <dcterms:modified xsi:type="dcterms:W3CDTF">2025-09-23T02:00:40Z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B905BA49E85EEFFA79FCD168E7F2F118_43</vt:lpwstr>
  </property>
  <property fmtid="{D5CDD505-2E9C-101B-9397-08002B2CF9AE}" pid="3" name="KSOProductBuildVer">
    <vt:lpwstr>1033-12.1.22554.22554</vt:lpwstr>
  </property>
</Properties>
</file>