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8" r:id="rId4"/>
    <p:sldId id="268" r:id="rId5"/>
    <p:sldId id="261" r:id="rId6"/>
    <p:sldId id="266" r:id="rId7"/>
    <p:sldId id="262" r:id="rId8"/>
    <p:sldId id="267"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439545" y="2021840"/>
            <a:ext cx="9144000" cy="2397760"/>
          </a:xfrm>
        </p:spPr>
        <p:txBody>
          <a:bodyPr>
            <a:scene3d>
              <a:camera prst="orthographicFront"/>
              <a:lightRig rig="threePt" dir="t"/>
            </a:scene3d>
          </a:bodyPr>
          <a:p>
            <a:r>
              <a:rPr lang="en-US" sz="12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CN Lab - 3</a:t>
            </a:r>
            <a:endParaRPr lang="en-US" sz="120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3995" y="1133475"/>
            <a:ext cx="4197350" cy="3415030"/>
          </a:xfrm>
          <a:prstGeom prst="rect">
            <a:avLst/>
          </a:prstGeom>
          <a:noFill/>
        </p:spPr>
        <p:txBody>
          <a:bodyPr wrap="square" rtlCol="0" anchor="t">
            <a:spAutoFit/>
          </a:bodyPr>
          <a:p>
            <a:pPr algn="ctr"/>
            <a:r>
              <a:rPr lang="en-US" b="1">
                <a:solidFill>
                  <a:schemeClr val="accent5">
                    <a:lumMod val="50000"/>
                  </a:schemeClr>
                </a:solidFill>
              </a:rPr>
              <a:t>Little and big endian are two ways of storing multibyte data-types ( int, float, etc). </a:t>
            </a:r>
            <a:endParaRPr lang="en-US" b="1">
              <a:solidFill>
                <a:schemeClr val="accent5">
                  <a:lumMod val="50000"/>
                </a:schemeClr>
              </a:solidFill>
            </a:endParaRPr>
          </a:p>
          <a:p>
            <a:pPr algn="ctr"/>
            <a:endParaRPr lang="en-US" b="1">
              <a:solidFill>
                <a:schemeClr val="accent5">
                  <a:lumMod val="50000"/>
                </a:schemeClr>
              </a:solidFill>
            </a:endParaRPr>
          </a:p>
          <a:p>
            <a:pPr algn="ctr"/>
            <a:r>
              <a:rPr lang="en-US" b="1">
                <a:solidFill>
                  <a:schemeClr val="accent5">
                    <a:lumMod val="50000"/>
                  </a:schemeClr>
                </a:solidFill>
              </a:rPr>
              <a:t>In little endian machines, last byte of binary representation of the multibyte data-type is stored first. </a:t>
            </a:r>
            <a:endParaRPr lang="en-US" b="1">
              <a:solidFill>
                <a:schemeClr val="accent5">
                  <a:lumMod val="50000"/>
                </a:schemeClr>
              </a:solidFill>
            </a:endParaRPr>
          </a:p>
          <a:p>
            <a:pPr algn="ctr"/>
            <a:endParaRPr lang="en-US" b="1">
              <a:solidFill>
                <a:schemeClr val="accent5">
                  <a:lumMod val="50000"/>
                </a:schemeClr>
              </a:solidFill>
            </a:endParaRPr>
          </a:p>
          <a:p>
            <a:pPr algn="ctr"/>
            <a:r>
              <a:rPr lang="en-US" b="1">
                <a:solidFill>
                  <a:schemeClr val="accent5">
                    <a:lumMod val="50000"/>
                  </a:schemeClr>
                </a:solidFill>
              </a:rPr>
              <a:t>On the other hand, in big endian machines, first byte of binary representation of the multibyte data-type is stored first.</a:t>
            </a:r>
            <a:endParaRPr lang="en-US" b="1">
              <a:solidFill>
                <a:schemeClr val="accent5">
                  <a:lumMod val="50000"/>
                </a:schemeClr>
              </a:solidFill>
            </a:endParaRPr>
          </a:p>
        </p:txBody>
      </p:sp>
      <p:sp>
        <p:nvSpPr>
          <p:cNvPr id="5" name="Text Box 4"/>
          <p:cNvSpPr txBox="1"/>
          <p:nvPr/>
        </p:nvSpPr>
        <p:spPr>
          <a:xfrm>
            <a:off x="6383020" y="1376680"/>
            <a:ext cx="4916170" cy="922020"/>
          </a:xfrm>
          <a:prstGeom prst="rect">
            <a:avLst/>
          </a:prstGeom>
          <a:noFill/>
        </p:spPr>
        <p:txBody>
          <a:bodyPr wrap="square" rtlCol="0" anchor="t">
            <a:spAutoFit/>
          </a:bodyPr>
          <a:p>
            <a:pPr algn="ctr"/>
            <a:r>
              <a:rPr lang="en-US" b="1">
                <a:solidFill>
                  <a:schemeClr val="bg1">
                    <a:lumMod val="50000"/>
                  </a:schemeClr>
                </a:solidFill>
                <a:latin typeface="Trebuchet MS" panose="020B0603020202020204" charset="0"/>
                <a:cs typeface="Trebuchet MS" panose="020B0603020202020204" charset="0"/>
              </a:rPr>
              <a:t>Suppose integer is stored as 4 bytes then a variable x with value 0x01234567 will be stored as following.</a:t>
            </a:r>
            <a:endParaRPr lang="en-US" b="1">
              <a:solidFill>
                <a:schemeClr val="bg1">
                  <a:lumMod val="50000"/>
                </a:schemeClr>
              </a:solidFill>
              <a:latin typeface="Trebuchet MS" panose="020B0603020202020204" charset="0"/>
              <a:cs typeface="Trebuchet MS" panose="020B0603020202020204" charset="0"/>
            </a:endParaRPr>
          </a:p>
        </p:txBody>
      </p:sp>
      <p:sp>
        <p:nvSpPr>
          <p:cNvPr id="6" name="Text Box 5"/>
          <p:cNvSpPr txBox="1"/>
          <p:nvPr/>
        </p:nvSpPr>
        <p:spPr>
          <a:xfrm>
            <a:off x="4033520" y="229870"/>
            <a:ext cx="4404360" cy="645160"/>
          </a:xfrm>
          <a:prstGeom prst="rect">
            <a:avLst/>
          </a:prstGeom>
          <a:noFill/>
        </p:spPr>
        <p:txBody>
          <a:bodyPr wrap="square" rtlCol="0" anchor="t">
            <a:spAutoFit/>
          </a:bodyPr>
          <a:p>
            <a:pPr algn="ctr"/>
            <a:r>
              <a:rPr lang="en-US" sz="3600" b="1">
                <a:solidFill>
                  <a:srgbClr val="C00000"/>
                </a:solidFill>
              </a:rPr>
              <a:t>Little and Big Endian</a:t>
            </a:r>
            <a:endParaRPr lang="en-US" sz="3600" b="1">
              <a:solidFill>
                <a:srgbClr val="C00000"/>
              </a:solidFill>
            </a:endParaRPr>
          </a:p>
        </p:txBody>
      </p:sp>
      <p:pic>
        <p:nvPicPr>
          <p:cNvPr id="7" name="Content Placeholder 6"/>
          <p:cNvPicPr>
            <a:picLocks noChangeAspect="1"/>
          </p:cNvPicPr>
          <p:nvPr>
            <p:ph idx="1"/>
          </p:nvPr>
        </p:nvPicPr>
        <p:blipFill>
          <a:blip r:embed="rId1"/>
          <a:stretch>
            <a:fillRect/>
          </a:stretch>
        </p:blipFill>
        <p:spPr>
          <a:xfrm>
            <a:off x="5690235" y="2887980"/>
            <a:ext cx="6301105" cy="3485515"/>
          </a:xfrm>
          <a:prstGeom prst="rect">
            <a:avLst/>
          </a:prstGeom>
        </p:spPr>
      </p:pic>
      <p:sp>
        <p:nvSpPr>
          <p:cNvPr id="9" name="Down Arrow 8"/>
          <p:cNvSpPr/>
          <p:nvPr/>
        </p:nvSpPr>
        <p:spPr>
          <a:xfrm>
            <a:off x="8541385" y="2298700"/>
            <a:ext cx="598805" cy="50863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5" name="Content Placeholder 104"/>
          <p:cNvPicPr>
            <a:picLocks noChangeAspect="1"/>
          </p:cNvPicPr>
          <p:nvPr>
            <p:ph sz="half" idx="1"/>
          </p:nvPr>
        </p:nvPicPr>
        <p:blipFill>
          <a:blip r:embed="rId1"/>
          <a:stretch>
            <a:fillRect/>
          </a:stretch>
        </p:blipFill>
        <p:spPr>
          <a:xfrm>
            <a:off x="228600" y="214630"/>
            <a:ext cx="5002530" cy="3947160"/>
          </a:xfrm>
          <a:prstGeom prst="rect">
            <a:avLst/>
          </a:prstGeom>
          <a:noFill/>
          <a:ln w="9525">
            <a:noFill/>
          </a:ln>
        </p:spPr>
      </p:pic>
      <p:pic>
        <p:nvPicPr>
          <p:cNvPr id="106" name="Content Placeholder 105"/>
          <p:cNvPicPr/>
          <p:nvPr>
            <p:ph sz="half" idx="2"/>
          </p:nvPr>
        </p:nvPicPr>
        <p:blipFill>
          <a:blip r:embed="rId2"/>
          <a:stretch>
            <a:fillRect/>
          </a:stretch>
        </p:blipFill>
        <p:spPr>
          <a:xfrm>
            <a:off x="6770370" y="214630"/>
            <a:ext cx="4872990" cy="4083050"/>
          </a:xfrm>
          <a:prstGeom prst="rect">
            <a:avLst/>
          </a:prstGeom>
          <a:noFill/>
          <a:ln w="9525">
            <a:noFill/>
          </a:ln>
        </p:spPr>
      </p:pic>
      <p:sp>
        <p:nvSpPr>
          <p:cNvPr id="6" name="Text Box 5"/>
          <p:cNvSpPr txBox="1"/>
          <p:nvPr/>
        </p:nvSpPr>
        <p:spPr>
          <a:xfrm>
            <a:off x="1012190" y="5056505"/>
            <a:ext cx="9795510" cy="1198880"/>
          </a:xfrm>
          <a:prstGeom prst="rect">
            <a:avLst/>
          </a:prstGeom>
          <a:noFill/>
        </p:spPr>
        <p:txBody>
          <a:bodyPr wrap="square" rtlCol="0" anchor="t">
            <a:spAutoFit/>
          </a:bodyPr>
          <a:p>
            <a:pPr algn="ctr"/>
            <a:r>
              <a:rPr lang="en-US" b="1">
                <a:solidFill>
                  <a:schemeClr val="accent6">
                    <a:lumMod val="50000"/>
                  </a:schemeClr>
                </a:solidFill>
              </a:rPr>
              <a:t>For Big Endian Representations, the Most Significant Byte (MSB) is stored at lower addresses.</a:t>
            </a:r>
            <a:endParaRPr lang="en-US" b="1">
              <a:solidFill>
                <a:schemeClr val="accent6">
                  <a:lumMod val="50000"/>
                </a:schemeClr>
              </a:solidFill>
            </a:endParaRPr>
          </a:p>
          <a:p>
            <a:pPr algn="ctr"/>
            <a:endParaRPr lang="en-US" b="1">
              <a:solidFill>
                <a:schemeClr val="accent6">
                  <a:lumMod val="50000"/>
                </a:schemeClr>
              </a:solidFill>
            </a:endParaRPr>
          </a:p>
          <a:p>
            <a:pPr algn="ctr"/>
            <a:endParaRPr lang="en-US" b="1">
              <a:solidFill>
                <a:schemeClr val="accent6">
                  <a:lumMod val="50000"/>
                </a:schemeClr>
              </a:solidFill>
            </a:endParaRPr>
          </a:p>
          <a:p>
            <a:pPr algn="ctr"/>
            <a:r>
              <a:rPr lang="en-US" b="1">
                <a:solidFill>
                  <a:schemeClr val="accent6">
                    <a:lumMod val="50000"/>
                  </a:schemeClr>
                </a:solidFill>
              </a:rPr>
              <a:t>For Little Endians, it is the opposite, the MSB is stored at higher addresses.</a:t>
            </a:r>
            <a:endParaRPr lang="en-US" b="1">
              <a:solidFill>
                <a:schemeClr val="accent6">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789170" y="159385"/>
            <a:ext cx="2540000" cy="645160"/>
          </a:xfrm>
          <a:prstGeom prst="rect">
            <a:avLst/>
          </a:prstGeom>
          <a:noFill/>
        </p:spPr>
        <p:txBody>
          <a:bodyPr wrap="square" rtlCol="0" anchor="t">
            <a:spAutoFit/>
          </a:bodyPr>
          <a:p>
            <a:pPr algn="ctr">
              <a:buClrTx/>
              <a:buSzTx/>
              <a:buFontTx/>
            </a:pPr>
            <a:r>
              <a:rPr lang="en-US" sz="3600" b="1">
                <a:solidFill>
                  <a:srgbClr val="C00000"/>
                </a:solidFill>
              </a:rPr>
              <a:t>Bit Stuffing </a:t>
            </a:r>
            <a:endParaRPr lang="en-US" sz="3600" b="1">
              <a:solidFill>
                <a:srgbClr val="C00000"/>
              </a:solidFill>
            </a:endParaRPr>
          </a:p>
        </p:txBody>
      </p:sp>
      <p:sp>
        <p:nvSpPr>
          <p:cNvPr id="5" name="Text Box 4"/>
          <p:cNvSpPr txBox="1"/>
          <p:nvPr/>
        </p:nvSpPr>
        <p:spPr>
          <a:xfrm>
            <a:off x="524510" y="949960"/>
            <a:ext cx="11114405" cy="2584450"/>
          </a:xfrm>
          <a:prstGeom prst="rect">
            <a:avLst/>
          </a:prstGeom>
          <a:noFill/>
        </p:spPr>
        <p:txBody>
          <a:bodyPr wrap="square" rtlCol="0" anchor="t">
            <a:spAutoFit/>
          </a:bodyPr>
          <a:p>
            <a:pPr algn="ctr">
              <a:buClrTx/>
              <a:buSzTx/>
              <a:buFontTx/>
            </a:pPr>
            <a:r>
              <a:rPr lang="en-US" b="1">
                <a:solidFill>
                  <a:schemeClr val="accent5">
                    <a:lumMod val="50000"/>
                  </a:schemeClr>
                </a:solidFill>
              </a:rPr>
              <a:t>Data link layer is responsible for something called Framing, which is the division of stream of bits into manageable units (called frames).</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 Frames could be of fixed size or variable size.</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 In variable-size framing, we need a way to define the end of the frame and the beginning of the next frame.</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Bit stuffing is the process of inserting noninformation bits into data to break up bit patterns to affect the synchronous transmission of information.</a:t>
            </a:r>
            <a:endParaRPr lang="en-US" b="1">
              <a:solidFill>
                <a:schemeClr val="accent5">
                  <a:lumMod val="50000"/>
                </a:schemeClr>
              </a:solidFill>
            </a:endParaRPr>
          </a:p>
        </p:txBody>
      </p:sp>
      <p:pic>
        <p:nvPicPr>
          <p:cNvPr id="102" name="Content Placeholder 101"/>
          <p:cNvPicPr/>
          <p:nvPr>
            <p:ph idx="1"/>
          </p:nvPr>
        </p:nvPicPr>
        <p:blipFill>
          <a:blip r:embed="rId1"/>
          <a:stretch>
            <a:fillRect/>
          </a:stretch>
        </p:blipFill>
        <p:spPr>
          <a:xfrm>
            <a:off x="1839595" y="3873500"/>
            <a:ext cx="8768715" cy="26130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Content Placeholder 100"/>
          <p:cNvPicPr>
            <a:picLocks noChangeAspect="1"/>
          </p:cNvPicPr>
          <p:nvPr>
            <p:ph idx="1"/>
          </p:nvPr>
        </p:nvPicPr>
        <p:blipFill>
          <a:blip r:embed="rId1"/>
          <a:stretch>
            <a:fillRect/>
          </a:stretch>
        </p:blipFill>
        <p:spPr>
          <a:xfrm>
            <a:off x="3540760" y="318770"/>
            <a:ext cx="8343900" cy="6220460"/>
          </a:xfrm>
          <a:prstGeom prst="rect">
            <a:avLst/>
          </a:prstGeom>
          <a:noFill/>
          <a:ln w="9525">
            <a:noFill/>
          </a:ln>
        </p:spPr>
      </p:pic>
      <p:sp>
        <p:nvSpPr>
          <p:cNvPr id="5" name="Text Box 4"/>
          <p:cNvSpPr txBox="1"/>
          <p:nvPr/>
        </p:nvSpPr>
        <p:spPr>
          <a:xfrm>
            <a:off x="154305" y="2815590"/>
            <a:ext cx="2540000" cy="1076325"/>
          </a:xfrm>
          <a:prstGeom prst="rect">
            <a:avLst/>
          </a:prstGeom>
          <a:noFill/>
        </p:spPr>
        <p:txBody>
          <a:bodyPr wrap="square" rtlCol="0" anchor="t">
            <a:spAutoFit/>
          </a:bodyPr>
          <a:p>
            <a:pPr algn="ctr"/>
            <a:r>
              <a:rPr lang="en-US" sz="3200" b="1">
                <a:solidFill>
                  <a:schemeClr val="bg1"/>
                </a:solidFill>
                <a:highlight>
                  <a:srgbClr val="000000"/>
                </a:highlight>
              </a:rPr>
              <a:t>Bit Stuffing Mechanism</a:t>
            </a:r>
            <a:endParaRPr lang="en-US" sz="3200" b="1">
              <a:solidFill>
                <a:schemeClr val="bg1"/>
              </a:solidFill>
              <a:highlight>
                <a:srgbClr val="0000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178435" y="788670"/>
            <a:ext cx="11584940" cy="2861310"/>
          </a:xfrm>
          <a:prstGeom prst="rect">
            <a:avLst/>
          </a:prstGeom>
          <a:noFill/>
        </p:spPr>
        <p:txBody>
          <a:bodyPr wrap="square" rtlCol="0" anchor="t">
            <a:spAutoFit/>
          </a:bodyPr>
          <a:p>
            <a:pPr algn="ctr">
              <a:buClrTx/>
              <a:buSzTx/>
              <a:buFontTx/>
            </a:pPr>
            <a:r>
              <a:rPr lang="en-US" b="1">
                <a:solidFill>
                  <a:schemeClr val="accent5">
                    <a:lumMod val="50000"/>
                  </a:schemeClr>
                </a:solidFill>
              </a:rPr>
              <a:t>A byte (usually escape character(ESC)), which has a predefined bit pattern is added to the data section of the frame when there is a character with the same pattern as the flag.</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 Whenever the receiver encounters the ESC character, it removes from the data section and treats the next character as data, not a flag.</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But the problem arises when the text contains one or more escape characters followed by a flag.</a:t>
            </a:r>
            <a:endParaRPr lang="en-US" b="1">
              <a:solidFill>
                <a:schemeClr val="accent5">
                  <a:lumMod val="50000"/>
                </a:schemeClr>
              </a:solidFill>
            </a:endParaRPr>
          </a:p>
          <a:p>
            <a:pPr algn="ctr">
              <a:buClrTx/>
              <a:buSzTx/>
              <a:buFontTx/>
            </a:pPr>
            <a:endParaRPr lang="en-US" b="1">
              <a:solidFill>
                <a:schemeClr val="accent5">
                  <a:lumMod val="50000"/>
                </a:schemeClr>
              </a:solidFill>
            </a:endParaRPr>
          </a:p>
          <a:p>
            <a:pPr algn="ctr">
              <a:buClrTx/>
              <a:buSzTx/>
              <a:buFontTx/>
            </a:pPr>
            <a:r>
              <a:rPr lang="en-US" b="1">
                <a:solidFill>
                  <a:schemeClr val="accent5">
                    <a:lumMod val="50000"/>
                  </a:schemeClr>
                </a:solidFill>
              </a:rPr>
              <a:t> To solve this problem, the escape characters that are part of the text are marked by another escape character i.e., if the escape character is part of the text, an extra one is added to show that the second one is part of the text.</a:t>
            </a:r>
            <a:endParaRPr lang="en-US" b="1">
              <a:solidFill>
                <a:schemeClr val="accent5">
                  <a:lumMod val="50000"/>
                </a:schemeClr>
              </a:solidFill>
            </a:endParaRPr>
          </a:p>
        </p:txBody>
      </p:sp>
      <p:sp>
        <p:nvSpPr>
          <p:cNvPr id="8" name="Text Box 7"/>
          <p:cNvSpPr txBox="1"/>
          <p:nvPr/>
        </p:nvSpPr>
        <p:spPr>
          <a:xfrm>
            <a:off x="4789170" y="159385"/>
            <a:ext cx="2839720" cy="645160"/>
          </a:xfrm>
          <a:prstGeom prst="rect">
            <a:avLst/>
          </a:prstGeom>
          <a:noFill/>
        </p:spPr>
        <p:txBody>
          <a:bodyPr wrap="square" rtlCol="0" anchor="t">
            <a:spAutoFit/>
          </a:bodyPr>
          <a:p>
            <a:pPr algn="ctr">
              <a:buClrTx/>
              <a:buSzTx/>
              <a:buFontTx/>
            </a:pPr>
            <a:r>
              <a:rPr lang="en-US" sz="3600" b="1">
                <a:solidFill>
                  <a:srgbClr val="C00000"/>
                </a:solidFill>
              </a:rPr>
              <a:t>Byte Stuffing </a:t>
            </a:r>
            <a:endParaRPr lang="en-US" sz="3600" b="1">
              <a:solidFill>
                <a:srgbClr val="C00000"/>
              </a:solidFill>
            </a:endParaRPr>
          </a:p>
        </p:txBody>
      </p:sp>
      <p:pic>
        <p:nvPicPr>
          <p:cNvPr id="103" name="Content Placeholder 102"/>
          <p:cNvPicPr/>
          <p:nvPr>
            <p:ph idx="1"/>
          </p:nvPr>
        </p:nvPicPr>
        <p:blipFill>
          <a:blip r:embed="rId1"/>
          <a:stretch>
            <a:fillRect/>
          </a:stretch>
        </p:blipFill>
        <p:spPr>
          <a:xfrm>
            <a:off x="1464945" y="3712210"/>
            <a:ext cx="9488170" cy="287401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54305" y="2815590"/>
            <a:ext cx="2540000" cy="1076325"/>
          </a:xfrm>
          <a:prstGeom prst="rect">
            <a:avLst/>
          </a:prstGeom>
          <a:noFill/>
        </p:spPr>
        <p:txBody>
          <a:bodyPr wrap="square" rtlCol="0" anchor="t">
            <a:spAutoFit/>
          </a:bodyPr>
          <a:p>
            <a:pPr algn="ctr"/>
            <a:r>
              <a:rPr lang="en-US" sz="3200" b="1">
                <a:solidFill>
                  <a:schemeClr val="bg1"/>
                </a:solidFill>
                <a:highlight>
                  <a:srgbClr val="000000"/>
                </a:highlight>
              </a:rPr>
              <a:t>Byte Stuffing Mechanism</a:t>
            </a:r>
            <a:endParaRPr lang="en-US" sz="3200" b="1">
              <a:solidFill>
                <a:schemeClr val="bg1"/>
              </a:solidFill>
              <a:highlight>
                <a:srgbClr val="000000"/>
              </a:highlight>
            </a:endParaRPr>
          </a:p>
        </p:txBody>
      </p:sp>
      <p:pic>
        <p:nvPicPr>
          <p:cNvPr id="104" name="Content Placeholder 103"/>
          <p:cNvPicPr/>
          <p:nvPr>
            <p:ph idx="1"/>
          </p:nvPr>
        </p:nvPicPr>
        <p:blipFill>
          <a:blip r:embed="rId1"/>
          <a:stretch>
            <a:fillRect/>
          </a:stretch>
        </p:blipFill>
        <p:spPr>
          <a:xfrm>
            <a:off x="2694940" y="427990"/>
            <a:ext cx="9197975" cy="597789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826135" y="753745"/>
            <a:ext cx="10410190" cy="5015865"/>
          </a:xfrm>
          <a:prstGeom prst="rect">
            <a:avLst/>
          </a:prstGeom>
          <a:noFill/>
        </p:spPr>
        <p:txBody>
          <a:bodyPr wrap="square" rtlCol="0" anchor="t">
            <a:spAutoFit/>
          </a:bodyPr>
          <a:p>
            <a:pPr marL="457200" indent="-457200" algn="just">
              <a:buFont typeface="Wingdings" panose="05000000000000000000" charset="0"/>
              <a:buChar char="v"/>
            </a:pP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r>
              <a:rPr lang="en-US" sz="3200" b="1">
                <a:solidFill>
                  <a:srgbClr val="7030A0"/>
                </a:solidFill>
                <a:latin typeface="Trebuchet MS" panose="020B0603020202020204" charset="0"/>
                <a:cs typeface="Trebuchet MS" panose="020B0603020202020204" charset="0"/>
              </a:rPr>
              <a:t>WAP to display the memory arrangement on your computer( the memory address and content of the value).</a:t>
            </a: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r>
              <a:rPr lang="en-US" sz="3200" b="1">
                <a:solidFill>
                  <a:srgbClr val="7030A0"/>
                </a:solidFill>
                <a:latin typeface="Trebuchet MS" panose="020B0603020202020204" charset="0"/>
                <a:cs typeface="Trebuchet MS" panose="020B0603020202020204" charset="0"/>
              </a:rPr>
              <a:t>WAP to demonstrate the bit stuffing concept.</a:t>
            </a: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endParaRPr lang="en-US" sz="3200" b="1">
              <a:solidFill>
                <a:srgbClr val="7030A0"/>
              </a:solidFill>
              <a:latin typeface="Trebuchet MS" panose="020B0603020202020204" charset="0"/>
              <a:cs typeface="Trebuchet MS" panose="020B0603020202020204" charset="0"/>
            </a:endParaRPr>
          </a:p>
          <a:p>
            <a:pPr marL="457200" indent="-457200" algn="just">
              <a:buFont typeface="Wingdings" panose="05000000000000000000" charset="0"/>
              <a:buChar char="v"/>
            </a:pPr>
            <a:r>
              <a:rPr lang="en-US" sz="3200" b="1">
                <a:solidFill>
                  <a:srgbClr val="7030A0"/>
                </a:solidFill>
                <a:latin typeface="Trebuchet MS" panose="020B0603020202020204" charset="0"/>
                <a:cs typeface="Trebuchet MS" panose="020B0603020202020204" charset="0"/>
              </a:rPr>
              <a:t>WAP to demonstrate byte stuffing concept.</a:t>
            </a:r>
            <a:endParaRPr lang="en-US" sz="3200" b="1">
              <a:solidFill>
                <a:srgbClr val="7030A0"/>
              </a:solidFill>
              <a:latin typeface="Trebuchet MS" panose="020B0603020202020204" charset="0"/>
              <a:cs typeface="Trebuchet MS" panose="020B0603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1966</Words>
  <Application>WPS Presentation</Application>
  <PresentationFormat>Widescreen</PresentationFormat>
  <Paragraphs>49</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Trebuchet MS</vt:lpstr>
      <vt:lpstr>Calibri Light</vt:lpstr>
      <vt:lpstr>Microsoft YaHei</vt:lpstr>
      <vt:lpstr>Arial Unicode MS</vt:lpstr>
      <vt:lpstr>Calibri</vt:lpstr>
      <vt:lpstr>Wingdings</vt:lpstr>
      <vt:lpstr>Office Theme</vt:lpstr>
      <vt:lpstr>CN Lab - 3</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 Lab - 3</dc:title>
  <dc:creator>KIIT</dc:creator>
  <cp:lastModifiedBy>Sushruta Mishra</cp:lastModifiedBy>
  <cp:revision>5</cp:revision>
  <dcterms:created xsi:type="dcterms:W3CDTF">2021-07-27T05:05:00Z</dcterms:created>
  <dcterms:modified xsi:type="dcterms:W3CDTF">2024-07-29T07:11:43Z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1033-12.2.0.17153</vt:lpwstr>
  </property>
  <property fmtid="{D5CDD505-2E9C-101B-9397-08002B2CF9AE}" pid="3" name="ICV">
    <vt:lpwstr>BA68E8A5437943AA9A65D21FE787F61B</vt:lpwstr>
  </property>
</Properties>
</file>