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9" r:id="rId3"/>
    <p:sldId id="273" r:id="rId4"/>
    <p:sldId id="274" r:id="rId5"/>
    <p:sldId id="272" r:id="rId6"/>
    <p:sldId id="275" r:id="rId7"/>
    <p:sldId id="276" r:id="rId8"/>
    <p:sldId id="256" r:id="rId9"/>
    <p:sldId id="258" r:id="rId10"/>
    <p:sldId id="296" r:id="rId11"/>
    <p:sldId id="301" r:id="rId12"/>
    <p:sldId id="302" r:id="rId13"/>
    <p:sldId id="303" r:id="rId14"/>
    <p:sldId id="304" r:id="rId15"/>
    <p:sldId id="297" r:id="rId16"/>
    <p:sldId id="298" r:id="rId17"/>
    <p:sldId id="299"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20950" y="2344420"/>
            <a:ext cx="7351395" cy="1092200"/>
          </a:xfrm>
        </p:spPr>
        <p:txBody>
          <a:bodyPr>
            <a:noAutofit/>
          </a:bodyPr>
          <a:p>
            <a:pPr marL="0" indent="0" algn="ctr">
              <a:buNone/>
            </a:pPr>
            <a:r>
              <a:rPr lang="en-US" sz="6000" b="1">
                <a:solidFill>
                  <a:schemeClr val="accent6">
                    <a:lumMod val="50000"/>
                  </a:schemeClr>
                </a:solidFill>
                <a:latin typeface="Agency FB" panose="020B0503020202020204" charset="0"/>
                <a:cs typeface="Agency FB" panose="020B0503020202020204" charset="0"/>
              </a:rPr>
              <a:t>Socket Programming Concepts</a:t>
            </a:r>
            <a:endParaRPr lang="en-US" sz="6000" b="1">
              <a:solidFill>
                <a:schemeClr val="accent6">
                  <a:lumMod val="50000"/>
                </a:schemeClr>
              </a:solidFill>
              <a:latin typeface="Agency FB" panose="020B0503020202020204" charset="0"/>
              <a:cs typeface="Agency FB" panose="020B0503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3700" y="829945"/>
            <a:ext cx="11287760" cy="4523105"/>
          </a:xfrm>
          <a:prstGeom prst="rect">
            <a:avLst/>
          </a:prstGeom>
        </p:spPr>
        <p:txBody>
          <a:bodyPr wrap="square">
            <a:spAutoFit/>
          </a:bodyPr>
          <a:p>
            <a:pPr marL="266700" indent="-266700" algn="just" defTabSz="266700">
              <a:lnSpc>
                <a:spcPct val="150000"/>
              </a:lnSpc>
              <a:spcAft>
                <a:spcPct val="0"/>
              </a:spcAft>
            </a:pPr>
            <a:r>
              <a:rPr sz="2400" b="1" i="0">
                <a:solidFill>
                  <a:srgbClr val="000000"/>
                </a:solidFill>
                <a:latin typeface="Times New Roman" panose="02020603050405020304"/>
                <a:ea typeface="Arial" panose="020B0604020202020204"/>
              </a:rPr>
              <a:t>struct sockaddr_in defines the address and port information for a socket connection</a:t>
            </a:r>
            <a:endParaRPr sz="2400" b="1"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16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16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16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Arial" panose="020B0604020202020204"/>
              </a:rPr>
              <a:t>Storing Connection Information:</a:t>
            </a:r>
            <a:endParaRPr sz="20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struct sockaddr_in is a structure that holds the following information:</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i="0">
                <a:solidFill>
                  <a:srgbClr val="000000"/>
                </a:solidFill>
                <a:latin typeface="Wingdings" panose="05000000000000000000"/>
                <a:ea typeface="Arial" panose="020B0604020202020204"/>
              </a:rPr>
              <a:t>Ø </a:t>
            </a:r>
            <a:r>
              <a:rPr sz="2000" i="0">
                <a:solidFill>
                  <a:srgbClr val="000000"/>
                </a:solidFill>
                <a:latin typeface="Times New Roman" panose="02020603050405020304"/>
                <a:ea typeface="Arial" panose="020B0604020202020204"/>
              </a:rPr>
              <a:t>sin_family: Always set to AF_INET for IPv4 addresses.</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i="0">
                <a:solidFill>
                  <a:srgbClr val="000000"/>
                </a:solidFill>
                <a:latin typeface="Wingdings" panose="05000000000000000000"/>
                <a:ea typeface="Arial" panose="020B0604020202020204"/>
              </a:rPr>
              <a:t>Ø </a:t>
            </a:r>
            <a:r>
              <a:rPr sz="2000" i="0">
                <a:solidFill>
                  <a:srgbClr val="000000"/>
                </a:solidFill>
                <a:latin typeface="Times New Roman" panose="02020603050405020304"/>
                <a:ea typeface="Arial" panose="020B0604020202020204"/>
              </a:rPr>
              <a:t>sin_port: The port number in network byte order (use htons() to convert).</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i="0">
                <a:solidFill>
                  <a:srgbClr val="000000"/>
                </a:solidFill>
                <a:latin typeface="Wingdings" panose="05000000000000000000"/>
                <a:ea typeface="Arial" panose="020B0604020202020204"/>
              </a:rPr>
              <a:t>Ø </a:t>
            </a:r>
            <a:r>
              <a:rPr sz="2000" i="0">
                <a:solidFill>
                  <a:srgbClr val="000000"/>
                </a:solidFill>
                <a:latin typeface="Times New Roman" panose="02020603050405020304"/>
                <a:ea typeface="Arial" panose="020B0604020202020204"/>
              </a:rPr>
              <a:t>sin_addr: The IP address in network byte order (use inet_addr() to convert).</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i="0">
                <a:solidFill>
                  <a:srgbClr val="000000"/>
                </a:solidFill>
                <a:latin typeface="Wingdings" panose="05000000000000000000"/>
                <a:ea typeface="Arial" panose="020B0604020202020204"/>
              </a:rPr>
              <a:t>Ø </a:t>
            </a:r>
            <a:r>
              <a:rPr sz="2000" i="0">
                <a:solidFill>
                  <a:srgbClr val="000000"/>
                </a:solidFill>
                <a:latin typeface="Times New Roman" panose="02020603050405020304"/>
                <a:ea typeface="Arial" panose="020B0604020202020204"/>
              </a:rPr>
              <a:t>sin_zero: Padding bytes, usually set to zero.</a:t>
            </a:r>
            <a:endParaRPr sz="2000" i="0">
              <a:solidFill>
                <a:srgbClr val="000000"/>
              </a:solidFill>
              <a:latin typeface="Times New Roman" panose="02020603050405020304"/>
              <a:ea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995" y="289560"/>
            <a:ext cx="11446510" cy="6000750"/>
          </a:xfrm>
          <a:prstGeom prst="rect">
            <a:avLst/>
          </a:prstGeom>
        </p:spPr>
        <p:txBody>
          <a:bodyPr wrap="square">
            <a:spAutoFit/>
          </a:bodyPr>
          <a:p>
            <a:pPr marL="0" indent="0" algn="just" defTabSz="266700">
              <a:lnSpc>
                <a:spcPct val="150000"/>
              </a:lnSpc>
              <a:spcAft>
                <a:spcPct val="0"/>
              </a:spcAft>
            </a:pPr>
            <a:r>
              <a:rPr sz="2800" b="1" i="0">
                <a:solidFill>
                  <a:srgbClr val="000000"/>
                </a:solidFill>
                <a:latin typeface="Times New Roman" panose="02020603050405020304"/>
                <a:ea typeface="Arial" panose="020B0604020202020204"/>
              </a:rPr>
              <a:t>Binding a Socket:</a:t>
            </a:r>
            <a:endParaRPr sz="28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8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When creating a server socket, you need to bind it to a specific address and port. </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The bind() function takes a struct sockaddr pointer as an argument, which you cast from a struct sockaddr_in pointer.</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struct sockaddr_in server_addr;</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server_addr.sin_family = AF_INET;</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server_addr.sin_port = htons(port);</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server_addr.sin_addr.s_addr = INADDR_ANY; // Bind to all available interfaces</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bind(sockfd, (struct sockaddr *)&amp;server_addr, sizeof(server_addr));</a:t>
            </a:r>
            <a:endParaRPr sz="2000" b="1" i="0">
              <a:solidFill>
                <a:srgbClr val="000000"/>
              </a:solidFill>
              <a:latin typeface="Times New Roman" panose="02020603050405020304"/>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481330"/>
            <a:ext cx="11425555" cy="5746750"/>
          </a:xfrm>
          <a:prstGeom prst="rect">
            <a:avLst/>
          </a:prstGeom>
        </p:spPr>
        <p:txBody>
          <a:bodyPr wrap="square">
            <a:spAutoFit/>
          </a:bodyPr>
          <a:p>
            <a:pPr marL="0" indent="0" algn="just" defTabSz="266700">
              <a:lnSpc>
                <a:spcPct val="150000"/>
              </a:lnSpc>
              <a:spcAft>
                <a:spcPct val="0"/>
              </a:spcAft>
            </a:pPr>
            <a:r>
              <a:rPr sz="2800" b="1" i="0">
                <a:solidFill>
                  <a:srgbClr val="000000"/>
                </a:solidFill>
                <a:latin typeface="Times New Roman" panose="02020603050405020304"/>
                <a:ea typeface="Arial" panose="020B0604020202020204"/>
              </a:rPr>
              <a:t>Connecting to a Server:</a:t>
            </a:r>
            <a:endParaRPr sz="28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17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When a client wants to connect to a server, it uses the connect() function. This function also takes a struct sockaddr pointer, which you cast from a struct sockaddr_in pointer containing the server's address and port information.</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struct sockaddr_in server_addr;</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server_addr.sin_family = AF_INET;</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server_addr.sin_port = htons(port);</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server_addr.sin_addr.s_addr = inet_addr(server_ip);</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connect(sockfd, (struct sockaddr *)&amp;server_addr, sizeof(server_addr));</a:t>
            </a:r>
            <a:endParaRPr sz="2000" b="1" i="0">
              <a:solidFill>
                <a:srgbClr val="000000"/>
              </a:solidFill>
              <a:latin typeface="Times New Roman" panose="02020603050405020304"/>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2585" y="555625"/>
            <a:ext cx="11478260" cy="5746750"/>
          </a:xfrm>
          <a:prstGeom prst="rect">
            <a:avLst/>
          </a:prstGeom>
        </p:spPr>
        <p:txBody>
          <a:bodyPr wrap="square">
            <a:spAutoFit/>
          </a:bodyPr>
          <a:p>
            <a:pPr marL="0" indent="0" algn="just" defTabSz="266700">
              <a:lnSpc>
                <a:spcPct val="150000"/>
              </a:lnSpc>
              <a:spcAft>
                <a:spcPct val="0"/>
              </a:spcAft>
            </a:pPr>
            <a:r>
              <a:rPr sz="2800" b="1" i="0">
                <a:solidFill>
                  <a:srgbClr val="000000"/>
                </a:solidFill>
                <a:latin typeface="Times New Roman" panose="02020603050405020304"/>
                <a:ea typeface="Arial" panose="020B0604020202020204"/>
              </a:rPr>
              <a:t>Accepting Connections:</a:t>
            </a:r>
            <a:endParaRPr sz="28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1700" b="1"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When a server accepts a connection, it receives the client's address and port information in a struct sockaddr_in structure.</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struct sockaddr_in client_addr;</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socklen_t client_addr_len = sizeof(client_addr);</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r>
              <a:rPr sz="2000" b="1" i="0">
                <a:solidFill>
                  <a:srgbClr val="000000"/>
                </a:solidFill>
                <a:latin typeface="Times New Roman" panose="02020603050405020304"/>
                <a:ea typeface="SimSun" panose="02010600030101010101" pitchFamily="2" charset="-122"/>
              </a:rPr>
              <a:t>accept(sockfd, (struct sockaddr *)&amp;client_addr, &amp;client_addr_len);</a:t>
            </a:r>
            <a:endParaRPr sz="2000" b="1" i="0">
              <a:solidFill>
                <a:srgbClr val="000000"/>
              </a:solidFill>
              <a:latin typeface="Times New Roman" panose="02020603050405020304"/>
              <a:ea typeface="SimSun" panose="02010600030101010101" pitchFamily="2" charset="-122"/>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In summary, struct sockaddr_in acts as a container for the necessary information to establish and manage socket connections.</a:t>
            </a:r>
            <a:endParaRPr sz="2000" i="0">
              <a:solidFill>
                <a:srgbClr val="000000"/>
              </a:solidFill>
              <a:latin typeface="Times New Roman" panose="02020603050405020304"/>
              <a:ea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1460" y="269875"/>
            <a:ext cx="11689080" cy="6417310"/>
          </a:xfrm>
          <a:prstGeom prst="rect">
            <a:avLst/>
          </a:prstGeom>
        </p:spPr>
        <p:txBody>
          <a:bodyPr wrap="square">
            <a:noAutofit/>
          </a:bodyPr>
          <a:p>
            <a:pPr marL="0" indent="0" algn="just" defTabSz="266700">
              <a:lnSpc>
                <a:spcPct val="150000"/>
              </a:lnSpc>
              <a:spcAft>
                <a:spcPct val="0"/>
              </a:spcAft>
            </a:pPr>
            <a:r>
              <a:rPr sz="2000" b="1" i="0">
                <a:solidFill>
                  <a:srgbClr val="000000"/>
                </a:solidFill>
                <a:latin typeface="Times New Roman" panose="02020603050405020304"/>
                <a:ea typeface="Arial" panose="020B0604020202020204"/>
              </a:rPr>
              <a:t>sockfd = socket(AF_INET, SOCK_DGRAM, 0)</a:t>
            </a:r>
            <a:r>
              <a:rPr sz="2000" i="0">
                <a:solidFill>
                  <a:srgbClr val="000000"/>
                </a:solidFill>
                <a:latin typeface="Times New Roman" panose="02020603050405020304"/>
                <a:ea typeface="Arial" panose="020B0604020202020204"/>
              </a:rPr>
              <a:t> statement opens a UDP socket. The socket function returns a socket descriptor to an initialized socket. The sockfd parameter is the initialized socket descriptor, and the socket function must be called to initialize it before establishing a connection.</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Arial" panose="020B0604020202020204"/>
              </a:rPr>
              <a:t>AF_INET</a:t>
            </a:r>
            <a:r>
              <a:rPr sz="2000" i="0">
                <a:solidFill>
                  <a:srgbClr val="000000"/>
                </a:solidFill>
                <a:latin typeface="Times New Roman" panose="02020603050405020304"/>
                <a:ea typeface="Arial" panose="020B0604020202020204"/>
              </a:rPr>
              <a:t> is an address family used in socket programming to create sockets that use the Internet Protocol version 4 (IPv4). </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i="0">
                <a:solidFill>
                  <a:srgbClr val="000000"/>
                </a:solidFill>
                <a:latin typeface="Times New Roman" panose="02020603050405020304"/>
                <a:ea typeface="Arial" panose="020B0604020202020204"/>
              </a:rPr>
              <a:t>AF_INET sockets can be connection-oriented (type SOCK_STREAM) or connectionless (type SOCK_DGRAM). Connection-oriented AF_INET sockets use Transmission Control Protocol (TCP) as the transport protocol, while connectionless AF_INET sockets use User Datagram Protocol (UDP)</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b="1">
                <a:solidFill>
                  <a:srgbClr val="000000"/>
                </a:solidFill>
                <a:latin typeface="Times New Roman" panose="02020603050405020304"/>
                <a:ea typeface="Arial" panose="020B0604020202020204"/>
                <a:sym typeface="+mn-ea"/>
              </a:rPr>
              <a:t>server_addr.sin_family = AF_INET</a:t>
            </a:r>
            <a:r>
              <a:rPr sz="2000">
                <a:solidFill>
                  <a:srgbClr val="000000"/>
                </a:solidFill>
                <a:latin typeface="Times New Roman" panose="02020603050405020304"/>
                <a:ea typeface="Arial" panose="020B0604020202020204"/>
                <a:sym typeface="+mn-ea"/>
              </a:rPr>
              <a:t> is used when a socket application uses the Internet Protocol version 4 (IPv4) and either Transmission Control Protocol (TCP) or User Datagram Protocol (UDP). </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b="1">
                <a:solidFill>
                  <a:srgbClr val="000000"/>
                </a:solidFill>
                <a:latin typeface="Times New Roman" panose="02020603050405020304"/>
                <a:ea typeface="Arial" panose="020B0604020202020204"/>
                <a:sym typeface="+mn-ea"/>
              </a:rPr>
              <a:t>sa.sin_addr.s_addr=inet_addr("127.0.0.1")</a:t>
            </a:r>
            <a:r>
              <a:rPr sz="2000">
                <a:solidFill>
                  <a:srgbClr val="000000"/>
                </a:solidFill>
                <a:latin typeface="Times New Roman" panose="02020603050405020304"/>
                <a:ea typeface="Arial" panose="020B0604020202020204"/>
                <a:sym typeface="+mn-ea"/>
              </a:rPr>
              <a:t>;//loop back ip address it binds to a local address</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1195" y="535305"/>
            <a:ext cx="10849610" cy="5631180"/>
          </a:xfrm>
          <a:prstGeom prst="rect">
            <a:avLst/>
          </a:prstGeom>
        </p:spPr>
        <p:txBody>
          <a:bodyPr wrap="square">
            <a:spAutoFit/>
          </a:bodyPr>
          <a:p>
            <a:pPr marL="266700" indent="-266700" algn="just" defTabSz="266700">
              <a:lnSpc>
                <a:spcPct val="150000"/>
              </a:lnSpc>
              <a:spcAft>
                <a:spcPct val="0"/>
              </a:spcAft>
            </a:pPr>
            <a:r>
              <a:rPr sz="2000" b="1" i="0">
                <a:solidFill>
                  <a:srgbClr val="000000"/>
                </a:solidFill>
                <a:latin typeface="Wingdings" panose="05000000000000000000"/>
                <a:ea typeface="Arial" panose="020B0604020202020204"/>
              </a:rPr>
              <a:t>l </a:t>
            </a:r>
            <a:r>
              <a:rPr sz="2000" b="1" i="0">
                <a:solidFill>
                  <a:srgbClr val="000000"/>
                </a:solidFill>
                <a:latin typeface="Times New Roman" panose="02020603050405020304"/>
                <a:ea typeface="Arial" panose="020B0604020202020204"/>
              </a:rPr>
              <a:t>inet_addr("127.0.0.1")</a:t>
            </a:r>
            <a:r>
              <a:rPr sz="2000" i="0">
                <a:solidFill>
                  <a:srgbClr val="000000"/>
                </a:solidFill>
                <a:latin typeface="Times New Roman" panose="02020603050405020304"/>
                <a:ea typeface="Arial" panose="020B0604020202020204"/>
              </a:rPr>
              <a:t> is used in network programming to convert the human-readable IP address string</a:t>
            </a:r>
            <a:r>
              <a:rPr lang="en-US" sz="2000" i="0">
                <a:solidFill>
                  <a:srgbClr val="000000"/>
                </a:solidFill>
                <a:latin typeface="Times New Roman" panose="02020603050405020304"/>
                <a:ea typeface="Arial" panose="020B0604020202020204"/>
              </a:rPr>
              <a:t> </a:t>
            </a:r>
            <a:r>
              <a:rPr sz="2000" i="0">
                <a:solidFill>
                  <a:srgbClr val="000000"/>
                </a:solidFill>
                <a:latin typeface="Times New Roman" panose="02020603050405020304"/>
                <a:ea typeface="Arial" panose="020B0604020202020204"/>
              </a:rPr>
              <a:t>"127.0.0.1" (representing the localhost) into a 32-bit integer value in network byte order.</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b="1" i="0">
                <a:solidFill>
                  <a:srgbClr val="000000"/>
                </a:solidFill>
                <a:latin typeface="Times New Roman" panose="02020603050405020304"/>
                <a:ea typeface="Arial" panose="020B0604020202020204"/>
              </a:rPr>
              <a:t>loop back ip address</a:t>
            </a:r>
            <a:r>
              <a:rPr sz="2000" i="0">
                <a:solidFill>
                  <a:srgbClr val="000000"/>
                </a:solidFill>
                <a:latin typeface="Times New Roman" panose="02020603050405020304"/>
                <a:ea typeface="Arial" panose="020B0604020202020204"/>
              </a:rPr>
              <a:t> is a localhost on a computer that allows users to access and test web applications or websites locally. It works by sending data from the computer back to itself as a virtual server, without going through a physical network.</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r>
              <a:rPr sz="2000" b="1" i="0">
                <a:solidFill>
                  <a:srgbClr val="000000"/>
                </a:solidFill>
                <a:latin typeface="Times New Roman" panose="02020603050405020304"/>
                <a:ea typeface="Arial" panose="020B0604020202020204"/>
              </a:rPr>
              <a:t>htons</a:t>
            </a:r>
            <a:r>
              <a:rPr sz="2000" i="0">
                <a:solidFill>
                  <a:srgbClr val="000000"/>
                </a:solidFill>
                <a:latin typeface="Times New Roman" panose="02020603050405020304"/>
                <a:ea typeface="Arial" panose="020B0604020202020204"/>
              </a:rPr>
              <a:t> stands for "host to network short". It's a function used in computer networking to convert a 16-bit integer from the host machine's byte order to network byte order.</a:t>
            </a: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266700" indent="-266700" algn="just" defTabSz="266700">
              <a:lnSpc>
                <a:spcPct val="150000"/>
              </a:lnSpc>
              <a:spcAft>
                <a:spcPct val="0"/>
              </a:spcAft>
            </a:pPr>
            <a:endParaRPr sz="2000" i="0">
              <a:solidFill>
                <a:srgbClr val="000000"/>
              </a:solidFill>
              <a:latin typeface="Times New Roman" panose="02020603050405020304"/>
              <a:ea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9555" y="843915"/>
            <a:ext cx="11681460" cy="5169535"/>
          </a:xfrm>
          <a:prstGeom prst="rect">
            <a:avLst/>
          </a:prstGeom>
        </p:spPr>
        <p:txBody>
          <a:bodyPr wrap="square">
            <a:spAutoFit/>
          </a:bodyPr>
          <a:p>
            <a:pPr marL="0" indent="0" algn="ctr" defTabSz="266700">
              <a:lnSpc>
                <a:spcPct val="150000"/>
              </a:lnSpc>
              <a:spcAft>
                <a:spcPct val="0"/>
              </a:spcAft>
            </a:pPr>
            <a:r>
              <a:rPr sz="2800" b="1" i="0" u="sng">
                <a:solidFill>
                  <a:srgbClr val="C00000"/>
                </a:solidFill>
                <a:latin typeface="Times New Roman" panose="02020603050405020304"/>
                <a:ea typeface="Arial" panose="020B0604020202020204"/>
              </a:rPr>
              <a:t>struct sockaddr vs struct sockaddr_in</a:t>
            </a:r>
            <a:endParaRPr sz="2800" b="1" i="0" u="sng">
              <a:solidFill>
                <a:srgbClr val="C00000"/>
              </a:solidFill>
              <a:latin typeface="Times New Roman" panose="02020603050405020304"/>
              <a:ea typeface="Arial" panose="020B0604020202020204"/>
            </a:endParaRPr>
          </a:p>
          <a:p>
            <a:pPr marL="0" indent="0" algn="ctr" defTabSz="266700">
              <a:lnSpc>
                <a:spcPct val="150000"/>
              </a:lnSpc>
              <a:spcAft>
                <a:spcPct val="0"/>
              </a:spcAft>
            </a:pPr>
            <a:endParaRPr sz="1600" b="1" i="0" u="sng">
              <a:solidFill>
                <a:srgbClr val="000000"/>
              </a:solidFill>
              <a:latin typeface="Times New Roman" panose="02020603050405020304"/>
              <a:ea typeface="Arial" panose="020B0604020202020204"/>
            </a:endParaRPr>
          </a:p>
          <a:p>
            <a:pPr marL="0" indent="0" algn="ctr" defTabSz="266700">
              <a:lnSpc>
                <a:spcPct val="150000"/>
              </a:lnSpc>
              <a:spcAft>
                <a:spcPct val="0"/>
              </a:spcAft>
            </a:pPr>
            <a:endParaRPr sz="1600" b="1" i="0" u="sng">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Arial" panose="020B0604020202020204"/>
              </a:rPr>
              <a:t>struct sockaddr </a:t>
            </a:r>
            <a:r>
              <a:rPr sz="2000" i="0">
                <a:solidFill>
                  <a:srgbClr val="000000"/>
                </a:solidFill>
                <a:latin typeface="Times New Roman" panose="02020603050405020304"/>
                <a:ea typeface="Arial" panose="020B0604020202020204"/>
              </a:rPr>
              <a:t>is a generic socket address structure used to hold the address information for a socket. It has a fixed size of 16 bytes and stores the address family (e.g. AF_INET, AF_INET6) and the address data in a platform-independent way.</a:t>
            </a: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endParaRPr sz="2000" i="0">
              <a:solidFill>
                <a:srgbClr val="000000"/>
              </a:solidFill>
              <a:latin typeface="Times New Roman" panose="02020603050405020304"/>
              <a:ea typeface="Arial" panose="020B0604020202020204"/>
            </a:endParaRPr>
          </a:p>
          <a:p>
            <a:pPr marL="0" indent="0" algn="just" defTabSz="266700">
              <a:lnSpc>
                <a:spcPct val="150000"/>
              </a:lnSpc>
              <a:spcAft>
                <a:spcPct val="0"/>
              </a:spcAft>
            </a:pPr>
            <a:r>
              <a:rPr sz="2000" b="1" i="0">
                <a:solidFill>
                  <a:srgbClr val="000000"/>
                </a:solidFill>
                <a:latin typeface="Times New Roman" panose="02020603050405020304"/>
                <a:ea typeface="Arial" panose="020B0604020202020204"/>
              </a:rPr>
              <a:t>struct sockaddr_in</a:t>
            </a:r>
            <a:r>
              <a:rPr sz="2000" i="0">
                <a:solidFill>
                  <a:srgbClr val="000000"/>
                </a:solidFill>
                <a:latin typeface="Times New Roman" panose="02020603050405020304"/>
                <a:ea typeface="Arial" panose="020B0604020202020204"/>
              </a:rPr>
              <a:t> is a more specific socket address structure used for IPv4 network addresses. It contains the same information as struct sockaddr, but with the address family set to AF_INET and the address data stored in an in_addr structure representing the IPv4 address. This structure is 16 bytes in size as well.</a:t>
            </a:r>
            <a:endParaRPr sz="2000" i="0">
              <a:solidFill>
                <a:srgbClr val="000000"/>
              </a:solidFill>
              <a:latin typeface="Times New Roman" panose="02020603050405020304"/>
              <a:ea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408045" y="1747520"/>
            <a:ext cx="5153660" cy="1845310"/>
          </a:xfrm>
          <a:prstGeom prst="rect">
            <a:avLst/>
          </a:prstGeom>
          <a:noFill/>
        </p:spPr>
        <p:txBody>
          <a:bodyPr wrap="square" rtlCol="0" anchor="t">
            <a:spAutoFit/>
          </a:bodyPr>
          <a:p>
            <a:pPr algn="ctr"/>
            <a:r>
              <a:rPr lang="en-US" sz="3200" b="1" i="1">
                <a:solidFill>
                  <a:schemeClr val="accent6">
                    <a:lumMod val="75000"/>
                  </a:schemeClr>
                </a:solidFill>
                <a:latin typeface="Arial Black" panose="020B0A04020102020204" charset="0"/>
                <a:cs typeface="Arial Black" panose="020B0A04020102020204" charset="0"/>
              </a:rPr>
              <a:t>Implementation</a:t>
            </a:r>
            <a:endParaRPr lang="en-US" sz="3200" b="1"/>
          </a:p>
          <a:p>
            <a:pPr algn="ctr"/>
            <a:endParaRPr lang="en-US" sz="3200" b="1"/>
          </a:p>
          <a:p>
            <a:pPr algn="ctr"/>
            <a:endParaRPr lang="en-US" sz="3200" b="1"/>
          </a:p>
          <a:p>
            <a:pPr algn="ctr"/>
            <a:endParaRPr lang="en-US"/>
          </a:p>
        </p:txBody>
      </p:sp>
      <p:sp>
        <p:nvSpPr>
          <p:cNvPr id="5" name="Down Arrow 4"/>
          <p:cNvSpPr/>
          <p:nvPr/>
        </p:nvSpPr>
        <p:spPr>
          <a:xfrm>
            <a:off x="5709920" y="2465705"/>
            <a:ext cx="772160" cy="73025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p>
            <a:pPr algn="ctr"/>
            <a:endParaRPr lang="en-US"/>
          </a:p>
        </p:txBody>
      </p:sp>
      <p:sp>
        <p:nvSpPr>
          <p:cNvPr id="6" name="Text Box 5"/>
          <p:cNvSpPr txBox="1"/>
          <p:nvPr/>
        </p:nvSpPr>
        <p:spPr>
          <a:xfrm>
            <a:off x="1380490" y="3721735"/>
            <a:ext cx="9209405" cy="829945"/>
          </a:xfrm>
          <a:prstGeom prst="rect">
            <a:avLst/>
          </a:prstGeom>
          <a:noFill/>
        </p:spPr>
        <p:txBody>
          <a:bodyPr wrap="square" rtlCol="0" anchor="t">
            <a:spAutoFit/>
          </a:bodyPr>
          <a:p>
            <a:pPr algn="ctr"/>
            <a:r>
              <a:rPr lang="en-US" sz="2400" b="1" i="1">
                <a:solidFill>
                  <a:schemeClr val="tx1">
                    <a:lumMod val="75000"/>
                    <a:lumOff val="25000"/>
                  </a:schemeClr>
                </a:solidFill>
                <a:sym typeface="+mn-ea"/>
              </a:rPr>
              <a:t>Let us exchange one message between server and client to demonstrate the client/server model.</a:t>
            </a:r>
            <a:endParaRPr lang="en-US" sz="2400" b="1" i="1">
              <a:solidFill>
                <a:schemeClr val="tx1">
                  <a:lumMod val="75000"/>
                  <a:lumOff val="25000"/>
                </a:scheme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24000" y="767080"/>
            <a:ext cx="9460230" cy="5323205"/>
          </a:xfrm>
          <a:prstGeom prst="rect">
            <a:avLst/>
          </a:prstGeom>
          <a:noFill/>
        </p:spPr>
        <p:txBody>
          <a:bodyPr wrap="square" rtlCol="0" anchor="t">
            <a:spAutoFit/>
          </a:bodyPr>
          <a:p>
            <a:pPr algn="ctr">
              <a:buClrTx/>
              <a:buSzTx/>
              <a:buFontTx/>
            </a:pPr>
            <a:r>
              <a:rPr lang="en-US" sz="2000" b="1" i="1">
                <a:solidFill>
                  <a:schemeClr val="accent5">
                    <a:lumMod val="50000"/>
                  </a:schemeClr>
                </a:solidFill>
                <a:sym typeface="+mn-ea"/>
              </a:rPr>
              <a:t>A socket is one endpoint of a two-way communication link between two programs running on the network.</a:t>
            </a:r>
            <a:endParaRPr lang="en-US" sz="2000" b="1" i="1">
              <a:solidFill>
                <a:schemeClr val="accent5">
                  <a:lumMod val="50000"/>
                </a:schemeClr>
              </a:solidFill>
            </a:endParaRPr>
          </a:p>
          <a:p>
            <a:pPr algn="ctr"/>
            <a:endParaRPr lang="en-US" sz="2000" b="1" i="1">
              <a:solidFill>
                <a:schemeClr val="accent5">
                  <a:lumMod val="50000"/>
                </a:schemeClr>
              </a:solidFill>
            </a:endParaRPr>
          </a:p>
          <a:p>
            <a:pPr algn="ctr"/>
            <a:r>
              <a:rPr lang="en-US" sz="2000" b="1" i="1">
                <a:solidFill>
                  <a:schemeClr val="accent5">
                    <a:lumMod val="50000"/>
                  </a:schemeClr>
                </a:solidFill>
              </a:rPr>
              <a:t>The socket provides bidirectional FIFO Communication facility over the network. A socket connecting to the network is created at each end of the communication. </a:t>
            </a:r>
            <a:endParaRPr lang="en-US" sz="2000" b="1" i="1">
              <a:solidFill>
                <a:schemeClr val="accent5">
                  <a:lumMod val="50000"/>
                </a:schemeClr>
              </a:solidFill>
            </a:endParaRPr>
          </a:p>
          <a:p>
            <a:pPr algn="ctr"/>
            <a:endParaRPr lang="en-US" sz="2000" b="1" i="1">
              <a:solidFill>
                <a:schemeClr val="accent5">
                  <a:lumMod val="50000"/>
                </a:schemeClr>
              </a:solidFill>
            </a:endParaRPr>
          </a:p>
          <a:p>
            <a:pPr algn="ctr"/>
            <a:r>
              <a:rPr lang="en-US" sz="2000" b="1" i="1">
                <a:solidFill>
                  <a:schemeClr val="accent5">
                    <a:lumMod val="50000"/>
                  </a:schemeClr>
                </a:solidFill>
              </a:rPr>
              <a:t>Each socket has a specific address. This address is composed of an IP address and a port number.</a:t>
            </a:r>
            <a:endParaRPr lang="en-US" sz="2000" b="1" i="1">
              <a:solidFill>
                <a:schemeClr val="accent5">
                  <a:lumMod val="50000"/>
                </a:schemeClr>
              </a:solidFill>
            </a:endParaRPr>
          </a:p>
          <a:p>
            <a:pPr algn="ctr"/>
            <a:endParaRPr lang="en-US" sz="2000" b="1" i="1">
              <a:solidFill>
                <a:schemeClr val="accent5">
                  <a:lumMod val="50000"/>
                </a:schemeClr>
              </a:solidFill>
            </a:endParaRPr>
          </a:p>
          <a:p>
            <a:pPr algn="ctr"/>
            <a:r>
              <a:rPr lang="en-US" sz="2000" b="1" i="1">
                <a:solidFill>
                  <a:schemeClr val="accent5">
                    <a:lumMod val="50000"/>
                  </a:schemeClr>
                </a:solidFill>
              </a:rPr>
              <a:t>Normally, a server runs on a specific computer and has a socket that is bound to a specific port number. The server just waits, listening to the socket for a client to make a connection request.</a:t>
            </a:r>
            <a:endParaRPr lang="en-US" sz="2000" b="1" i="1">
              <a:solidFill>
                <a:schemeClr val="accent5">
                  <a:lumMod val="50000"/>
                </a:schemeClr>
              </a:solidFill>
            </a:endParaRPr>
          </a:p>
          <a:p>
            <a:pPr algn="ctr"/>
            <a:endParaRPr lang="en-US" sz="2000" b="1" i="1">
              <a:solidFill>
                <a:schemeClr val="accent5">
                  <a:lumMod val="50000"/>
                </a:schemeClr>
              </a:solidFill>
            </a:endParaRPr>
          </a:p>
          <a:p>
            <a:pPr algn="ctr"/>
            <a:r>
              <a:rPr lang="en-US" sz="2000" b="1" i="1">
                <a:solidFill>
                  <a:schemeClr val="accent5">
                    <a:lumMod val="50000"/>
                  </a:schemeClr>
                </a:solidFill>
              </a:rPr>
              <a:t>Socket are generally employed in client server applications. The server creates a socket, attaches it to a network port addresses then waits for the client to contact it. The client creates a socket and then attempts to connect to the server socket. When the connection is established, transfer of data takes place.</a:t>
            </a:r>
            <a:endParaRPr lang="en-US" sz="2000" b="1" i="1">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3840" y="337820"/>
            <a:ext cx="5173980" cy="2306955"/>
          </a:xfrm>
          <a:prstGeom prst="rect">
            <a:avLst/>
          </a:prstGeom>
          <a:solidFill>
            <a:schemeClr val="tx1"/>
          </a:solidFill>
        </p:spPr>
        <p:txBody>
          <a:bodyPr wrap="square" rtlCol="0" anchor="t">
            <a:spAutoFit/>
          </a:bodyPr>
          <a:p>
            <a:pPr algn="ctr"/>
            <a:r>
              <a:rPr lang="en-US" b="1">
                <a:solidFill>
                  <a:schemeClr val="accent6"/>
                </a:solidFill>
              </a:rPr>
              <a:t>On client-side:</a:t>
            </a:r>
            <a:r>
              <a:rPr lang="en-US" b="1">
                <a:solidFill>
                  <a:schemeClr val="accent6">
                    <a:lumMod val="40000"/>
                    <a:lumOff val="60000"/>
                  </a:schemeClr>
                </a:solidFill>
              </a:rPr>
              <a:t> The client knows the hostname of the machine on which the server is running and the port number on which the server is listening. To make a connection request, the client tries to rendezvous with the server on the server's machine and port. The client also needs to identify itself to the server so it binds to a local port number that it will use during this connection. </a:t>
            </a:r>
            <a:endParaRPr lang="en-US" b="1">
              <a:solidFill>
                <a:schemeClr val="accent6">
                  <a:lumMod val="40000"/>
                  <a:lumOff val="60000"/>
                </a:schemeClr>
              </a:solidFill>
            </a:endParaRPr>
          </a:p>
        </p:txBody>
      </p:sp>
      <p:sp>
        <p:nvSpPr>
          <p:cNvPr id="5" name="Text Box 4"/>
          <p:cNvSpPr txBox="1"/>
          <p:nvPr/>
        </p:nvSpPr>
        <p:spPr>
          <a:xfrm>
            <a:off x="283845" y="2966085"/>
            <a:ext cx="5133975" cy="2306955"/>
          </a:xfrm>
          <a:prstGeom prst="rect">
            <a:avLst/>
          </a:prstGeom>
          <a:solidFill>
            <a:schemeClr val="tx1"/>
          </a:solidFill>
        </p:spPr>
        <p:txBody>
          <a:bodyPr wrap="square" rtlCol="0" anchor="t">
            <a:spAutoFit/>
          </a:bodyPr>
          <a:p>
            <a:pPr algn="ctr">
              <a:buClrTx/>
              <a:buSzTx/>
              <a:buFontTx/>
            </a:pPr>
            <a:r>
              <a:rPr lang="en-US" b="1">
                <a:solidFill>
                  <a:schemeClr val="accent6"/>
                </a:solidFill>
                <a:sym typeface="+mn-ea"/>
              </a:rPr>
              <a:t>On server-side:</a:t>
            </a:r>
            <a:r>
              <a:rPr lang="en-US" b="1">
                <a:solidFill>
                  <a:schemeClr val="accent6">
                    <a:lumMod val="40000"/>
                    <a:lumOff val="60000"/>
                  </a:schemeClr>
                </a:solidFill>
                <a:sym typeface="+mn-ea"/>
              </a:rPr>
              <a:t> </a:t>
            </a:r>
            <a:r>
              <a:rPr lang="en-US" b="1">
                <a:solidFill>
                  <a:schemeClr val="accent6">
                    <a:lumMod val="40000"/>
                    <a:lumOff val="60000"/>
                  </a:schemeClr>
                </a:solidFill>
              </a:rPr>
              <a:t>If everything goes well, the server accepts the connection. Upon acceptance, the server gets a new socket bound to the same local port and also has its remote endpoint set to the address and port of the client. It needs a new socket so that it can continue to listen to the original socket for connection requests while tending to the needs of the connected client.</a:t>
            </a:r>
            <a:endParaRPr lang="en-US" b="1">
              <a:solidFill>
                <a:schemeClr val="accent6">
                  <a:lumMod val="40000"/>
                  <a:lumOff val="60000"/>
                </a:schemeClr>
              </a:solidFill>
            </a:endParaRPr>
          </a:p>
        </p:txBody>
      </p:sp>
      <p:pic>
        <p:nvPicPr>
          <p:cNvPr id="6" name="Content Placeholder 5"/>
          <p:cNvPicPr>
            <a:picLocks noChangeAspect="1"/>
          </p:cNvPicPr>
          <p:nvPr>
            <p:ph sz="half" idx="1"/>
          </p:nvPr>
        </p:nvPicPr>
        <p:blipFill>
          <a:blip r:embed="rId1"/>
          <a:stretch>
            <a:fillRect/>
          </a:stretch>
        </p:blipFill>
        <p:spPr>
          <a:xfrm>
            <a:off x="6610985" y="615950"/>
            <a:ext cx="5212715" cy="1657350"/>
          </a:xfrm>
          <a:prstGeom prst="rect">
            <a:avLst/>
          </a:prstGeom>
        </p:spPr>
      </p:pic>
      <p:pic>
        <p:nvPicPr>
          <p:cNvPr id="8" name="Content Placeholder 7"/>
          <p:cNvPicPr>
            <a:picLocks noChangeAspect="1"/>
          </p:cNvPicPr>
          <p:nvPr>
            <p:ph sz="half" idx="2"/>
          </p:nvPr>
        </p:nvPicPr>
        <p:blipFill>
          <a:blip r:embed="rId2"/>
          <a:stretch>
            <a:fillRect/>
          </a:stretch>
        </p:blipFill>
        <p:spPr>
          <a:xfrm>
            <a:off x="6611620" y="3242310"/>
            <a:ext cx="5212080" cy="1753870"/>
          </a:xfrm>
          <a:prstGeom prst="rect">
            <a:avLst/>
          </a:prstGeom>
        </p:spPr>
      </p:pic>
      <p:sp>
        <p:nvSpPr>
          <p:cNvPr id="10" name="Notched Right Arrow 9"/>
          <p:cNvSpPr/>
          <p:nvPr/>
        </p:nvSpPr>
        <p:spPr>
          <a:xfrm>
            <a:off x="5718810" y="1143000"/>
            <a:ext cx="754380" cy="60388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1" name="Notched Right Arrow 10"/>
          <p:cNvSpPr/>
          <p:nvPr/>
        </p:nvSpPr>
        <p:spPr>
          <a:xfrm>
            <a:off x="5718810" y="3660775"/>
            <a:ext cx="754380" cy="603885"/>
          </a:xfrm>
          <a:prstGeom prst="notch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2" name="Text Box 11"/>
          <p:cNvSpPr txBox="1"/>
          <p:nvPr/>
        </p:nvSpPr>
        <p:spPr>
          <a:xfrm>
            <a:off x="1715135" y="5616575"/>
            <a:ext cx="8127365" cy="922020"/>
          </a:xfrm>
          <a:prstGeom prst="rect">
            <a:avLst/>
          </a:prstGeom>
          <a:solidFill>
            <a:schemeClr val="accent1">
              <a:lumMod val="20000"/>
              <a:lumOff val="80000"/>
            </a:schemeClr>
          </a:solidFill>
        </p:spPr>
        <p:txBody>
          <a:bodyPr wrap="square" rtlCol="0" anchor="t">
            <a:spAutoFit/>
          </a:bodyPr>
          <a:p>
            <a:pPr algn="ctr"/>
            <a:r>
              <a:rPr lang="en-US" b="1" i="1">
                <a:solidFill>
                  <a:schemeClr val="bg1">
                    <a:lumMod val="50000"/>
                  </a:schemeClr>
                </a:solidFill>
              </a:rPr>
              <a:t>On the client side, if the connection is accepted, a socket is successfully created and the client can use the socket to communicate with the server. The client and server can now communicate by writing to or reading from their sockets.</a:t>
            </a:r>
            <a:endParaRPr lang="en-US" b="1" i="1">
              <a:solidFill>
                <a:schemeClr val="bg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353945" y="1271905"/>
            <a:ext cx="8160385" cy="3692525"/>
          </a:xfrm>
          <a:prstGeom prst="rect">
            <a:avLst/>
          </a:prstGeom>
          <a:noFill/>
        </p:spPr>
        <p:txBody>
          <a:bodyPr wrap="square" rtlCol="0" anchor="t">
            <a:spAutoFit/>
          </a:bodyPr>
          <a:p>
            <a:pPr algn="ctr"/>
            <a:endParaRPr lang="en-US" b="1" i="1">
              <a:solidFill>
                <a:schemeClr val="accent6">
                  <a:lumMod val="50000"/>
                </a:schemeClr>
              </a:solidFill>
            </a:endParaRPr>
          </a:p>
          <a:p>
            <a:pPr algn="ctr"/>
            <a:endParaRPr lang="en-US" b="1" i="1">
              <a:solidFill>
                <a:schemeClr val="accent6">
                  <a:lumMod val="50000"/>
                </a:schemeClr>
              </a:solidFill>
            </a:endParaRPr>
          </a:p>
          <a:p>
            <a:pPr algn="ctr"/>
            <a:r>
              <a:rPr lang="en-US" b="1" i="1">
                <a:solidFill>
                  <a:schemeClr val="accent6">
                    <a:lumMod val="50000"/>
                  </a:schemeClr>
                </a:solidFill>
              </a:rPr>
              <a:t>A socket is a communications connection point (endpoint) that you can name and address in a network. Socket programming shows how to use socket APIs to establish communication links between remote and local processes.</a:t>
            </a:r>
            <a:endParaRPr lang="en-US" b="1" i="1">
              <a:solidFill>
                <a:schemeClr val="accent6">
                  <a:lumMod val="50000"/>
                </a:schemeClr>
              </a:solidFill>
            </a:endParaRPr>
          </a:p>
          <a:p>
            <a:pPr algn="ctr"/>
            <a:endParaRPr lang="en-US" b="1" i="1">
              <a:solidFill>
                <a:schemeClr val="accent6">
                  <a:lumMod val="50000"/>
                </a:schemeClr>
              </a:solidFill>
            </a:endParaRPr>
          </a:p>
          <a:p>
            <a:pPr algn="ctr"/>
            <a:endParaRPr lang="en-US" b="1" i="1">
              <a:solidFill>
                <a:schemeClr val="accent6">
                  <a:lumMod val="50000"/>
                </a:schemeClr>
              </a:solidFill>
            </a:endParaRPr>
          </a:p>
          <a:p>
            <a:pPr algn="ctr"/>
            <a:endParaRPr lang="en-US" b="1" i="1">
              <a:solidFill>
                <a:schemeClr val="accent6">
                  <a:lumMod val="50000"/>
                </a:schemeClr>
              </a:solidFill>
            </a:endParaRPr>
          </a:p>
          <a:p>
            <a:pPr algn="ctr"/>
            <a:r>
              <a:rPr lang="en-US" b="1" i="1">
                <a:solidFill>
                  <a:schemeClr val="accent6">
                    <a:lumMod val="50000"/>
                  </a:schemeClr>
                </a:solidFill>
              </a:rPr>
              <a:t>The processes that use a socket can reside on the same system or different systems on different networks. Sockets are useful for both stand-alone and network applications. Sockets allow you to exchange information between processes on the same machine or across a network, distribute work to the most efficient machine, and they easily allow access to centralized data. </a:t>
            </a:r>
            <a:endParaRPr lang="en-US" b="1" i="1">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32910" y="154305"/>
            <a:ext cx="3989070" cy="521970"/>
          </a:xfrm>
          <a:prstGeom prst="rect">
            <a:avLst/>
          </a:prstGeom>
          <a:noFill/>
        </p:spPr>
        <p:txBody>
          <a:bodyPr wrap="square" rtlCol="0" anchor="t">
            <a:spAutoFit/>
          </a:bodyPr>
          <a:p>
            <a:pPr algn="ctr"/>
            <a:r>
              <a:rPr lang="en-US" sz="2800" b="1">
                <a:solidFill>
                  <a:srgbClr val="C00000"/>
                </a:solidFill>
              </a:rPr>
              <a:t>Types of Sockets :</a:t>
            </a:r>
            <a:endParaRPr lang="en-US" sz="2800" b="1">
              <a:solidFill>
                <a:srgbClr val="C00000"/>
              </a:solidFill>
            </a:endParaRPr>
          </a:p>
        </p:txBody>
      </p:sp>
      <p:sp>
        <p:nvSpPr>
          <p:cNvPr id="5" name="Text Box 4"/>
          <p:cNvSpPr txBox="1"/>
          <p:nvPr/>
        </p:nvSpPr>
        <p:spPr>
          <a:xfrm>
            <a:off x="1227455" y="2180590"/>
            <a:ext cx="9610090" cy="2861310"/>
          </a:xfrm>
          <a:prstGeom prst="rect">
            <a:avLst/>
          </a:prstGeom>
          <a:noFill/>
        </p:spPr>
        <p:txBody>
          <a:bodyPr wrap="square" rtlCol="0" anchor="t">
            <a:spAutoFit/>
          </a:bodyPr>
          <a:p>
            <a:pPr algn="just"/>
            <a:r>
              <a:rPr lang="en-US" b="1" u="sng">
                <a:solidFill>
                  <a:srgbClr val="002060"/>
                </a:solidFill>
              </a:rPr>
              <a:t>Stream Sockets − </a:t>
            </a:r>
            <a:r>
              <a:rPr lang="en-US" b="1">
                <a:solidFill>
                  <a:schemeClr val="accent5">
                    <a:lumMod val="75000"/>
                  </a:schemeClr>
                </a:solidFill>
              </a:rPr>
              <a:t>Delivery in a networked environment is guaranteed. If you send through the stream socket three items "A, B, C", they will arrive in the same order − "A, B, C". These sockets use TCP (Transmission Control Protocol) for data transmission. If delivery is impossible, the sender receives an error indicator. Data records do not have any boundaries.</a:t>
            </a:r>
            <a:endParaRPr lang="en-US" b="1">
              <a:solidFill>
                <a:schemeClr val="accent5">
                  <a:lumMod val="75000"/>
                </a:schemeClr>
              </a:solidFill>
            </a:endParaRPr>
          </a:p>
          <a:p>
            <a:pPr algn="just"/>
            <a:endParaRPr lang="en-US" b="1">
              <a:solidFill>
                <a:schemeClr val="accent5">
                  <a:lumMod val="75000"/>
                </a:schemeClr>
              </a:solidFill>
            </a:endParaRPr>
          </a:p>
          <a:p>
            <a:pPr algn="just"/>
            <a:endParaRPr lang="en-US" b="1">
              <a:solidFill>
                <a:schemeClr val="accent5">
                  <a:lumMod val="75000"/>
                </a:schemeClr>
              </a:solidFill>
            </a:endParaRPr>
          </a:p>
          <a:p>
            <a:pPr algn="just"/>
            <a:endParaRPr lang="en-US" b="1">
              <a:solidFill>
                <a:schemeClr val="accent5">
                  <a:lumMod val="75000"/>
                </a:schemeClr>
              </a:solidFill>
            </a:endParaRPr>
          </a:p>
          <a:p>
            <a:pPr algn="just"/>
            <a:r>
              <a:rPr lang="en-US" b="1" u="sng">
                <a:solidFill>
                  <a:srgbClr val="002060"/>
                </a:solidFill>
              </a:rPr>
              <a:t>Datagram Sockets − </a:t>
            </a:r>
            <a:r>
              <a:rPr lang="en-US" b="1">
                <a:solidFill>
                  <a:schemeClr val="accent5">
                    <a:lumMod val="75000"/>
                  </a:schemeClr>
                </a:solidFill>
              </a:rPr>
              <a:t>Delivery in a networked environment is not guaranteed. They're connectionless because you don't need to have an open connection as in Stream Sockets − you build a packet with the destination information and send it out. They use UDP (User Datagram Protocol).</a:t>
            </a:r>
            <a:endParaRPr lang="en-US" b="1">
              <a:solidFill>
                <a:schemeClr val="accent5">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1"/>
          </p:nvPr>
        </p:nvPicPr>
        <p:blipFill>
          <a:blip r:embed="rId1"/>
          <a:stretch>
            <a:fillRect/>
          </a:stretch>
        </p:blipFill>
        <p:spPr>
          <a:xfrm>
            <a:off x="73660" y="1172845"/>
            <a:ext cx="4307205" cy="4201160"/>
          </a:xfrm>
          <a:prstGeom prst="rect">
            <a:avLst/>
          </a:prstGeom>
        </p:spPr>
      </p:pic>
      <p:graphicFrame>
        <p:nvGraphicFramePr>
          <p:cNvPr id="6" name="Content Placeholder 5"/>
          <p:cNvGraphicFramePr/>
          <p:nvPr>
            <p:ph sz="half" idx="2"/>
          </p:nvPr>
        </p:nvGraphicFramePr>
        <p:xfrm>
          <a:off x="4712335" y="302895"/>
          <a:ext cx="7254875" cy="6246495"/>
        </p:xfrm>
        <a:graphic>
          <a:graphicData uri="http://schemas.openxmlformats.org/presentationml/2006/ole">
            <mc:AlternateContent xmlns:mc="http://schemas.openxmlformats.org/markup-compatibility/2006">
              <mc:Choice xmlns:v="urn:schemas-microsoft-com:vml" Requires="v">
                <p:oleObj spid="_x0000_s7" name="" r:id="rId2" imgW="5257800" imgH="4159250" progId="Paint.Picture">
                  <p:embed/>
                </p:oleObj>
              </mc:Choice>
              <mc:Fallback>
                <p:oleObj name="" r:id="rId2" imgW="5257800" imgH="4159250" progId="Paint.Picture">
                  <p:embed/>
                  <p:pic>
                    <p:nvPicPr>
                      <p:cNvPr id="0" name="Picture 6"/>
                      <p:cNvPicPr/>
                      <p:nvPr/>
                    </p:nvPicPr>
                    <p:blipFill>
                      <a:blip r:embed="rId3"/>
                      <a:stretch>
                        <a:fillRect/>
                      </a:stretch>
                    </p:blipFill>
                    <p:spPr>
                      <a:xfrm>
                        <a:off x="4712335" y="302895"/>
                        <a:ext cx="7254875" cy="624649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005965" y="957580"/>
            <a:ext cx="8308340" cy="4815506"/>
          </a:xfrm>
          <a:prstGeom prst="round2DiagRect">
            <a:avLst/>
          </a:prstGeom>
          <a:solidFill>
            <a:schemeClr val="accent2">
              <a:lumMod val="60000"/>
              <a:lumOff val="40000"/>
            </a:schemeClr>
          </a:solidFill>
        </p:spPr>
        <p:txBody>
          <a:bodyPr wrap="square" rtlCol="0" anchor="t">
            <a:spAutoFit/>
          </a:bodyPr>
          <a:p>
            <a:pPr algn="ctr"/>
            <a:r>
              <a:rPr lang="en-US" sz="3600" b="1">
                <a:solidFill>
                  <a:schemeClr val="tx2">
                    <a:lumMod val="50000"/>
                  </a:schemeClr>
                </a:solidFill>
              </a:rPr>
              <a:t>What is socket programming?</a:t>
            </a:r>
            <a:endParaRPr lang="en-US" sz="3600" b="1">
              <a:solidFill>
                <a:schemeClr val="tx2">
                  <a:lumMod val="50000"/>
                </a:schemeClr>
              </a:solidFill>
            </a:endParaRPr>
          </a:p>
          <a:p>
            <a:pPr algn="ctr"/>
            <a:endParaRPr lang="en-US" sz="2400" b="1">
              <a:solidFill>
                <a:schemeClr val="accent6">
                  <a:lumMod val="50000"/>
                </a:schemeClr>
              </a:solidFill>
            </a:endParaRPr>
          </a:p>
          <a:p>
            <a:pPr algn="ctr"/>
            <a:endParaRPr lang="en-US" sz="2400" b="1">
              <a:solidFill>
                <a:schemeClr val="accent6">
                  <a:lumMod val="50000"/>
                </a:schemeClr>
              </a:solidFill>
            </a:endParaRPr>
          </a:p>
          <a:p>
            <a:pPr algn="ctr"/>
            <a:r>
              <a:rPr lang="en-US" sz="2400" b="1">
                <a:solidFill>
                  <a:schemeClr val="accent6">
                    <a:lumMod val="50000"/>
                  </a:schemeClr>
                </a:solidFill>
              </a:rPr>
              <a:t>Socket programming is a way of connecting two nodes on a network to communicate with each other. </a:t>
            </a:r>
            <a:endParaRPr lang="en-US" sz="2400" b="1">
              <a:solidFill>
                <a:schemeClr val="accent6">
                  <a:lumMod val="50000"/>
                </a:schemeClr>
              </a:solidFill>
            </a:endParaRPr>
          </a:p>
          <a:p>
            <a:pPr algn="ctr"/>
            <a:endParaRPr lang="en-US" sz="2400" b="1">
              <a:solidFill>
                <a:schemeClr val="accent6">
                  <a:lumMod val="50000"/>
                </a:schemeClr>
              </a:solidFill>
            </a:endParaRPr>
          </a:p>
          <a:p>
            <a:pPr algn="ctr"/>
            <a:r>
              <a:rPr lang="en-US" sz="2400" b="1">
                <a:solidFill>
                  <a:schemeClr val="accent6">
                    <a:lumMod val="50000"/>
                  </a:schemeClr>
                </a:solidFill>
              </a:rPr>
              <a:t>One socket(node) listens on a particular port at an IP, while other socket reaches out to the other to form a connection. </a:t>
            </a:r>
            <a:endParaRPr lang="en-US" sz="2400" b="1">
              <a:solidFill>
                <a:schemeClr val="accent6">
                  <a:lumMod val="50000"/>
                </a:schemeClr>
              </a:solidFill>
            </a:endParaRPr>
          </a:p>
          <a:p>
            <a:pPr algn="ctr"/>
            <a:endParaRPr lang="en-US" sz="2400" b="1">
              <a:solidFill>
                <a:schemeClr val="accent6">
                  <a:lumMod val="50000"/>
                </a:schemeClr>
              </a:solidFill>
            </a:endParaRPr>
          </a:p>
          <a:p>
            <a:pPr algn="ctr"/>
            <a:r>
              <a:rPr lang="en-US" sz="2400" b="1">
                <a:solidFill>
                  <a:schemeClr val="accent6">
                    <a:lumMod val="50000"/>
                  </a:schemeClr>
                </a:solidFill>
              </a:rPr>
              <a:t>Server forms the listener socket while client reaches out to the server.</a:t>
            </a:r>
            <a:endParaRPr lang="en-US" sz="2400" b="1">
              <a:solidFill>
                <a:schemeClr val="accent6">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74625" y="1095375"/>
            <a:ext cx="11842115" cy="5169535"/>
          </a:xfrm>
          <a:prstGeom prst="rect">
            <a:avLst/>
          </a:prstGeom>
        </p:spPr>
        <p:txBody>
          <a:bodyPr wrap="square">
            <a:spAutoFit/>
          </a:bodyPr>
          <a:p>
            <a:pPr marL="342900" indent="-342900" algn="just" defTabSz="266700">
              <a:lnSpc>
                <a:spcPct val="150000"/>
              </a:lnSpc>
              <a:spcAft>
                <a:spcPct val="0"/>
              </a:spcAft>
              <a:buFont typeface="Wingdings" panose="05000000000000000000" charset="0"/>
              <a:buChar char="Ø"/>
            </a:pPr>
            <a:r>
              <a:rPr lang="en-US" sz="2000" b="1" i="0">
                <a:solidFill>
                  <a:srgbClr val="000000"/>
                </a:solidFill>
                <a:latin typeface="Times New Roman" panose="02020603050405020304" charset="0"/>
                <a:ea typeface="Arial" panose="020B0604020202020204"/>
                <a:cs typeface="Times New Roman" panose="02020603050405020304" charset="0"/>
              </a:rPr>
              <a:t>#</a:t>
            </a:r>
            <a:r>
              <a:rPr sz="2000" b="1" i="0">
                <a:solidFill>
                  <a:srgbClr val="000000"/>
                </a:solidFill>
                <a:latin typeface="Times New Roman" panose="02020603050405020304" charset="0"/>
                <a:ea typeface="Arial" panose="020B0604020202020204"/>
                <a:cs typeface="Times New Roman" panose="02020603050405020304" charset="0"/>
              </a:rPr>
              <a:t>include&lt;stdio.h</a:t>
            </a:r>
            <a:r>
              <a:rPr lang="en-US" sz="2000" b="1" i="0">
                <a:solidFill>
                  <a:srgbClr val="000000"/>
                </a:solidFill>
                <a:latin typeface="Times New Roman" panose="02020603050405020304" charset="0"/>
                <a:ea typeface="Arial" panose="020B0604020202020204"/>
                <a:cs typeface="Times New Roman" panose="02020603050405020304" charset="0"/>
              </a:rPr>
              <a:t>&gt;</a:t>
            </a:r>
            <a:r>
              <a:rPr sz="2000" i="0">
                <a:solidFill>
                  <a:srgbClr val="000000"/>
                </a:solidFill>
                <a:latin typeface="Times New Roman" panose="02020603050405020304" charset="0"/>
                <a:ea typeface="Arial" panose="020B0604020202020204"/>
                <a:cs typeface="Times New Roman" panose="02020603050405020304" charset="0"/>
              </a:rPr>
              <a:t> defines standard library functions for file input and output.</a:t>
            </a:r>
            <a:endParaRPr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sz="2000" b="1" i="0">
                <a:solidFill>
                  <a:srgbClr val="000000"/>
                </a:solidFill>
                <a:latin typeface="Times New Roman" panose="02020603050405020304" charset="0"/>
                <a:ea typeface="Arial" panose="020B0604020202020204"/>
                <a:cs typeface="Times New Roman" panose="02020603050405020304" charset="0"/>
              </a:rPr>
              <a:t>#include &lt;sys/types.h&gt;</a:t>
            </a:r>
            <a:r>
              <a:rPr sz="2000" i="0">
                <a:solidFill>
                  <a:srgbClr val="000000"/>
                </a:solidFill>
                <a:latin typeface="Times New Roman" panose="02020603050405020304" charset="0"/>
                <a:ea typeface="Arial" panose="020B0604020202020204"/>
                <a:cs typeface="Times New Roman" panose="02020603050405020304" charset="0"/>
              </a:rPr>
              <a:t> defines data types used in system source code. These types can be used in user code to improve portability across different machines and operating systems.</a:t>
            </a:r>
            <a:endParaRPr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sz="2000" b="1">
                <a:solidFill>
                  <a:srgbClr val="000000"/>
                </a:solidFill>
                <a:latin typeface="Times New Roman" panose="02020603050405020304" charset="0"/>
                <a:ea typeface="Arial" panose="020B0604020202020204"/>
                <a:cs typeface="Times New Roman" panose="02020603050405020304" charset="0"/>
                <a:sym typeface="+mn-ea"/>
              </a:rPr>
              <a:t>#include </a:t>
            </a:r>
            <a:r>
              <a:rPr lang="en-US" sz="2000" b="1">
                <a:solidFill>
                  <a:srgbClr val="000000"/>
                </a:solidFill>
                <a:latin typeface="Times New Roman" panose="02020603050405020304" charset="0"/>
                <a:ea typeface="Arial" panose="020B0604020202020204"/>
                <a:cs typeface="Times New Roman" panose="02020603050405020304" charset="0"/>
                <a:sym typeface="+mn-ea"/>
              </a:rPr>
              <a:t>&lt;</a:t>
            </a:r>
            <a:r>
              <a:rPr sz="2000" b="1" i="0">
                <a:solidFill>
                  <a:srgbClr val="000000"/>
                </a:solidFill>
                <a:latin typeface="Times New Roman" panose="02020603050405020304" charset="0"/>
                <a:ea typeface="Arial" panose="020B0604020202020204"/>
                <a:cs typeface="Times New Roman" panose="02020603050405020304" charset="0"/>
              </a:rPr>
              <a:t>sys/socket.h</a:t>
            </a:r>
            <a:r>
              <a:rPr lang="en-US" sz="2000" b="1" i="0">
                <a:solidFill>
                  <a:srgbClr val="000000"/>
                </a:solidFill>
                <a:latin typeface="Times New Roman" panose="02020603050405020304" charset="0"/>
                <a:ea typeface="Arial" panose="020B0604020202020204"/>
                <a:cs typeface="Times New Roman" panose="02020603050405020304" charset="0"/>
              </a:rPr>
              <a:t>/&gt;</a:t>
            </a:r>
            <a:r>
              <a:rPr sz="2000" i="0">
                <a:solidFill>
                  <a:srgbClr val="000000"/>
                </a:solidFill>
                <a:latin typeface="Times New Roman" panose="02020603050405020304" charset="0"/>
                <a:ea typeface="Arial" panose="020B0604020202020204"/>
                <a:cs typeface="Times New Roman" panose="02020603050405020304" charset="0"/>
              </a:rPr>
              <a:t> contains socket structures and data definitions, and is used for Windows Sockets development kits</a:t>
            </a:r>
            <a:endParaRPr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sz="2000" b="1" i="0">
                <a:solidFill>
                  <a:srgbClr val="000000"/>
                </a:solidFill>
                <a:latin typeface="Times New Roman" panose="02020603050405020304" charset="0"/>
                <a:ea typeface="Arial" panose="020B0604020202020204"/>
                <a:cs typeface="Times New Roman" panose="02020603050405020304" charset="0"/>
              </a:rPr>
              <a:t>#include &lt;netinet/in.h&gt;</a:t>
            </a:r>
            <a:r>
              <a:rPr sz="2000" i="0">
                <a:solidFill>
                  <a:srgbClr val="000000"/>
                </a:solidFill>
                <a:latin typeface="Times New Roman" panose="02020603050405020304" charset="0"/>
                <a:ea typeface="Arial" panose="020B0604020202020204"/>
                <a:cs typeface="Times New Roman" panose="02020603050405020304" charset="0"/>
              </a:rPr>
              <a:t> defines the internet protocol family, including types and macros</a:t>
            </a:r>
            <a:r>
              <a:rPr lang="en-US" sz="2000" i="0">
                <a:solidFill>
                  <a:srgbClr val="000000"/>
                </a:solidFill>
                <a:latin typeface="Times New Roman" panose="02020603050405020304" charset="0"/>
                <a:ea typeface="Arial" panose="020B0604020202020204"/>
                <a:cs typeface="Times New Roman" panose="02020603050405020304" charset="0"/>
              </a:rPr>
              <a:t>.</a:t>
            </a:r>
            <a:endParaRPr lang="en-US"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lang="en-US" sz="2000" b="1" i="0">
                <a:solidFill>
                  <a:srgbClr val="000000"/>
                </a:solidFill>
                <a:latin typeface="Times New Roman" panose="02020603050405020304" charset="0"/>
                <a:ea typeface="Arial" panose="020B0604020202020204"/>
                <a:cs typeface="Times New Roman" panose="02020603050405020304" charset="0"/>
              </a:rPr>
              <a:t>#include &lt;arpa/inet.h&gt;</a:t>
            </a:r>
            <a:r>
              <a:rPr lang="en-US" sz="2000" i="0">
                <a:solidFill>
                  <a:srgbClr val="000000"/>
                </a:solidFill>
                <a:latin typeface="Times New Roman" panose="02020603050405020304" charset="0"/>
                <a:ea typeface="Arial" panose="020B0604020202020204"/>
                <a:cs typeface="Times New Roman" panose="02020603050405020304" charset="0"/>
              </a:rPr>
              <a:t> makes available definitions for internet operations, including the in_addr structure, in_port_t, and in_addr_t types</a:t>
            </a:r>
            <a:endParaRPr lang="en-US"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lang="en-US" sz="2000" b="1" i="0">
                <a:solidFill>
                  <a:srgbClr val="000000"/>
                </a:solidFill>
                <a:latin typeface="Times New Roman" panose="02020603050405020304" charset="0"/>
                <a:ea typeface="Arial" panose="020B0604020202020204"/>
                <a:cs typeface="Times New Roman" panose="02020603050405020304" charset="0"/>
              </a:rPr>
              <a:t>#include&lt;fcntl.h&gt;</a:t>
            </a:r>
            <a:r>
              <a:rPr lang="en-US" sz="2000" i="0">
                <a:solidFill>
                  <a:srgbClr val="000000"/>
                </a:solidFill>
                <a:latin typeface="Times New Roman" panose="02020603050405020304" charset="0"/>
                <a:ea typeface="Arial" panose="020B0604020202020204"/>
                <a:cs typeface="Times New Roman" panose="02020603050405020304" charset="0"/>
              </a:rPr>
              <a:t> defines fcntl() is used to control a file descriptor </a:t>
            </a:r>
            <a:endParaRPr lang="en-US" sz="2000" i="0">
              <a:solidFill>
                <a:srgbClr val="000000"/>
              </a:solidFill>
              <a:latin typeface="Times New Roman" panose="02020603050405020304" charset="0"/>
              <a:ea typeface="Arial" panose="020B0604020202020204"/>
              <a:cs typeface="Times New Roman" panose="02020603050405020304" charset="0"/>
            </a:endParaRPr>
          </a:p>
          <a:p>
            <a:pPr marL="342900" indent="-342900" algn="just" defTabSz="266700">
              <a:lnSpc>
                <a:spcPct val="150000"/>
              </a:lnSpc>
              <a:spcAft>
                <a:spcPct val="0"/>
              </a:spcAft>
              <a:buFont typeface="Wingdings" panose="05000000000000000000" charset="0"/>
              <a:buChar char="Ø"/>
            </a:pPr>
            <a:r>
              <a:rPr lang="en-US" sz="2000" b="1" i="0">
                <a:solidFill>
                  <a:srgbClr val="000000"/>
                </a:solidFill>
                <a:latin typeface="Times New Roman" panose="02020603050405020304" charset="0"/>
                <a:ea typeface="Arial" panose="020B0604020202020204"/>
                <a:cs typeface="Times New Roman" panose="02020603050405020304" charset="0"/>
              </a:rPr>
              <a:t>#include &lt;unistd.h&gt;</a:t>
            </a:r>
            <a:r>
              <a:rPr lang="en-US" sz="2000" i="0">
                <a:solidFill>
                  <a:srgbClr val="000000"/>
                </a:solidFill>
                <a:latin typeface="Times New Roman" panose="02020603050405020304" charset="0"/>
                <a:ea typeface="Arial" panose="020B0604020202020204"/>
                <a:cs typeface="Times New Roman" panose="02020603050405020304" charset="0"/>
              </a:rPr>
              <a:t> provides access to various system calls and functions defined by the POSIX standard, making it essential for interacting with the operating system.</a:t>
            </a:r>
            <a:endParaRPr lang="en-US" sz="2000" i="0">
              <a:solidFill>
                <a:srgbClr val="000000"/>
              </a:solidFill>
              <a:latin typeface="Times New Roman" panose="02020603050405020304" charset="0"/>
              <a:ea typeface="Arial" panose="020B0604020202020204"/>
              <a:cs typeface="Times New Roman" panose="02020603050405020304" charset="0"/>
            </a:endParaRPr>
          </a:p>
        </p:txBody>
      </p:sp>
      <p:sp>
        <p:nvSpPr>
          <p:cNvPr id="4" name="Text Box 3"/>
          <p:cNvSpPr txBox="1"/>
          <p:nvPr/>
        </p:nvSpPr>
        <p:spPr>
          <a:xfrm>
            <a:off x="295910" y="184150"/>
            <a:ext cx="3327400" cy="521970"/>
          </a:xfrm>
          <a:prstGeom prst="rect">
            <a:avLst/>
          </a:prstGeom>
          <a:noFill/>
        </p:spPr>
        <p:txBody>
          <a:bodyPr wrap="square" rtlCol="0" anchor="t">
            <a:spAutoFit/>
          </a:bodyPr>
          <a:p>
            <a:r>
              <a:rPr lang="en-US" sz="2800" b="1">
                <a:solidFill>
                  <a:srgbClr val="C00000"/>
                </a:solidFill>
                <a:latin typeface="Times New Roman" panose="02020603050405020304" charset="0"/>
                <a:ea typeface="Arial" panose="020B0604020202020204"/>
                <a:cs typeface="Times New Roman" panose="02020603050405020304" charset="0"/>
                <a:sym typeface="+mn-ea"/>
              </a:rPr>
              <a:t>Header Files used</a:t>
            </a:r>
            <a:endParaRPr lang="en-US" sz="2800" b="1">
              <a:solidFill>
                <a:srgbClr val="C00000"/>
              </a:solidFill>
              <a:latin typeface="Times New Roman" panose="02020603050405020304" charset="0"/>
              <a:ea typeface="Arial" panose="020B0604020202020204"/>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9560" y="365760"/>
            <a:ext cx="11036300" cy="645160"/>
          </a:xfrm>
          <a:prstGeom prst="rect">
            <a:avLst/>
          </a:prstGeom>
          <a:noFill/>
        </p:spPr>
        <p:txBody>
          <a:bodyPr wrap="square" rtlCol="0" anchor="t">
            <a:spAutoFit/>
          </a:bodyPr>
          <a:p>
            <a:pPr indent="0" algn="just" defTabSz="266700">
              <a:lnSpc>
                <a:spcPct val="150000"/>
              </a:lnSpc>
              <a:spcAft>
                <a:spcPct val="0"/>
              </a:spcAft>
              <a:buFont typeface="Wingdings" panose="05000000000000000000" charset="0"/>
              <a:buNone/>
            </a:pPr>
            <a:r>
              <a:rPr sz="2400" b="1" u="sng">
                <a:solidFill>
                  <a:srgbClr val="000000"/>
                </a:solidFill>
                <a:latin typeface="Times New Roman" panose="02020603050405020304" charset="0"/>
                <a:ea typeface="Arial" panose="020B0604020202020204"/>
                <a:cs typeface="Times New Roman" panose="02020603050405020304" charset="0"/>
                <a:sym typeface="+mn-ea"/>
              </a:rPr>
              <a:t>#include &lt;netinet/in.h&gt;</a:t>
            </a:r>
            <a:r>
              <a:rPr sz="2400" u="sng">
                <a:solidFill>
                  <a:srgbClr val="000000"/>
                </a:solidFill>
                <a:latin typeface="Times New Roman" panose="02020603050405020304" charset="0"/>
                <a:ea typeface="Arial" panose="020B0604020202020204"/>
                <a:cs typeface="Times New Roman" panose="02020603050405020304" charset="0"/>
                <a:sym typeface="+mn-ea"/>
              </a:rPr>
              <a:t> header file includ</a:t>
            </a:r>
            <a:r>
              <a:rPr lang="en-US" sz="2400" u="sng">
                <a:solidFill>
                  <a:srgbClr val="000000"/>
                </a:solidFill>
                <a:latin typeface="Times New Roman" panose="02020603050405020304" charset="0"/>
                <a:ea typeface="Arial" panose="020B0604020202020204"/>
                <a:cs typeface="Times New Roman" panose="02020603050405020304" charset="0"/>
                <a:sym typeface="+mn-ea"/>
              </a:rPr>
              <a:t>es</a:t>
            </a:r>
            <a:r>
              <a:rPr sz="2400" u="sng">
                <a:solidFill>
                  <a:srgbClr val="000000"/>
                </a:solidFill>
                <a:latin typeface="Times New Roman" panose="02020603050405020304" charset="0"/>
                <a:ea typeface="Arial" panose="020B0604020202020204"/>
                <a:cs typeface="Times New Roman" panose="02020603050405020304" charset="0"/>
                <a:sym typeface="+mn-ea"/>
              </a:rPr>
              <a:t> types and macros:</a:t>
            </a:r>
            <a:endParaRPr lang="en-US" sz="2400" u="sng">
              <a:solidFill>
                <a:srgbClr val="000000"/>
              </a:solidFill>
              <a:latin typeface="Times New Roman" panose="02020603050405020304" charset="0"/>
              <a:ea typeface="Arial" panose="020B0604020202020204"/>
              <a:cs typeface="Times New Roman" panose="02020603050405020304" charset="0"/>
              <a:sym typeface="+mn-ea"/>
            </a:endParaRPr>
          </a:p>
        </p:txBody>
      </p:sp>
      <p:sp>
        <p:nvSpPr>
          <p:cNvPr id="3" name="Text Box 2"/>
          <p:cNvSpPr txBox="1"/>
          <p:nvPr/>
        </p:nvSpPr>
        <p:spPr>
          <a:xfrm>
            <a:off x="293370" y="1707515"/>
            <a:ext cx="11605895" cy="4246245"/>
          </a:xfrm>
          <a:prstGeom prst="rect">
            <a:avLst/>
          </a:prstGeom>
        </p:spPr>
        <p:txBody>
          <a:bodyPr wrap="square">
            <a:spAutoFit/>
          </a:bodyPr>
          <a:p>
            <a:pPr marL="0" indent="0" algn="l" defTabSz="266700">
              <a:lnSpc>
                <a:spcPct val="150000"/>
              </a:lnSpc>
              <a:spcAft>
                <a:spcPct val="0"/>
              </a:spcAft>
            </a:pPr>
            <a:r>
              <a:rPr sz="2000" b="1" i="0">
                <a:solidFill>
                  <a:srgbClr val="000000"/>
                </a:solidFill>
                <a:latin typeface="Times New Roman" panose="02020603050405020304"/>
                <a:ea typeface="Arial" panose="020B0604020202020204"/>
              </a:rPr>
              <a:t>Types</a:t>
            </a:r>
            <a:endParaRPr sz="2000" b="1" i="0">
              <a:solidFill>
                <a:srgbClr val="000000"/>
              </a:solidFill>
              <a:latin typeface="Times New Roman" panose="02020603050405020304"/>
              <a:ea typeface="Arial" panose="020B0604020202020204"/>
            </a:endParaRPr>
          </a:p>
          <a:p>
            <a:pPr marL="0" indent="0" algn="l" defTabSz="266700">
              <a:lnSpc>
                <a:spcPct val="150000"/>
              </a:lnSpc>
              <a:spcAft>
                <a:spcPct val="0"/>
              </a:spcAft>
            </a:pPr>
            <a:r>
              <a:rPr sz="2000" i="0">
                <a:solidFill>
                  <a:srgbClr val="000000"/>
                </a:solidFill>
                <a:latin typeface="Times New Roman" panose="02020603050405020304"/>
                <a:ea typeface="Arial" panose="020B0604020202020204"/>
              </a:rPr>
              <a:t>The sockaddr_in structure stores addresses for the internet protocol family, and includes members such as sa_family_t, sin_family, in_port_t, sin_port, and struct in_addr. The netinet/in.h header also defines in_port_t.</a:t>
            </a:r>
            <a:endParaRPr sz="2000" i="0">
              <a:solidFill>
                <a:srgbClr val="000000"/>
              </a:solidFill>
              <a:latin typeface="Times New Roman" panose="02020603050405020304"/>
              <a:ea typeface="Arial" panose="020B0604020202020204"/>
            </a:endParaRPr>
          </a:p>
          <a:p>
            <a:pPr marL="0" indent="0" algn="l" defTabSz="266700">
              <a:lnSpc>
                <a:spcPct val="150000"/>
              </a:lnSpc>
              <a:spcAft>
                <a:spcPct val="0"/>
              </a:spcAft>
            </a:pPr>
            <a:r>
              <a:rPr sz="2000" i="0">
                <a:solidFill>
                  <a:srgbClr val="000000"/>
                </a:solidFill>
                <a:latin typeface="Times New Roman" panose="02020603050405020304"/>
                <a:ea typeface="Arial" panose="020B0604020202020204"/>
              </a:rPr>
              <a:t> </a:t>
            </a:r>
            <a:endParaRPr sz="2000" i="0">
              <a:solidFill>
                <a:srgbClr val="000000"/>
              </a:solidFill>
              <a:latin typeface="Times New Roman" panose="02020603050405020304"/>
              <a:ea typeface="Arial" panose="020B0604020202020204"/>
            </a:endParaRPr>
          </a:p>
          <a:p>
            <a:pPr marL="0" indent="0" algn="l" defTabSz="266700">
              <a:lnSpc>
                <a:spcPct val="150000"/>
              </a:lnSpc>
              <a:spcAft>
                <a:spcPct val="0"/>
              </a:spcAft>
            </a:pPr>
            <a:r>
              <a:rPr sz="2000" b="1" i="0">
                <a:solidFill>
                  <a:srgbClr val="000000"/>
                </a:solidFill>
                <a:latin typeface="Times New Roman" panose="02020603050405020304"/>
                <a:ea typeface="Arial" panose="020B0604020202020204"/>
              </a:rPr>
              <a:t>Macros</a:t>
            </a:r>
            <a:endParaRPr sz="2000" b="1" i="0">
              <a:solidFill>
                <a:srgbClr val="000000"/>
              </a:solidFill>
              <a:latin typeface="Times New Roman" panose="02020603050405020304"/>
              <a:ea typeface="Arial" panose="020B0604020202020204"/>
            </a:endParaRPr>
          </a:p>
          <a:p>
            <a:pPr marL="0" indent="0" algn="l" defTabSz="266700">
              <a:lnSpc>
                <a:spcPct val="150000"/>
              </a:lnSpc>
              <a:spcAft>
                <a:spcPct val="0"/>
              </a:spcAft>
            </a:pPr>
            <a:r>
              <a:rPr sz="2000" i="0">
                <a:solidFill>
                  <a:srgbClr val="000000"/>
                </a:solidFill>
                <a:latin typeface="Times New Roman" panose="02020603050405020304"/>
                <a:ea typeface="Arial" panose="020B0604020202020204"/>
              </a:rPr>
              <a:t>The netinet/in.h header defines macros such as IPPROTO_IP, IPPROTO_ICMP, IPPROTO_TCP, IPPROTO_UDP, INADDR_ANY, and INADDR_BROADCAST. The INET_ADDRSTRLEN macro helps applications declare buffers of the proper size to store IPv4 addresses in string form</a:t>
            </a:r>
            <a:endParaRPr sz="2000" i="0">
              <a:solidFill>
                <a:srgbClr val="000000"/>
              </a:solidFill>
              <a:latin typeface="Times New Roman" panose="02020603050405020304"/>
              <a:ea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8939</Words>
  <Application>WPS Presentation</Application>
  <PresentationFormat>Widescreen</PresentationFormat>
  <Paragraphs>141</Paragraphs>
  <Slides>17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33" baseType="lpstr">
      <vt:lpstr>Arial</vt:lpstr>
      <vt:lpstr>SimSun</vt:lpstr>
      <vt:lpstr>Wingdings</vt:lpstr>
      <vt:lpstr>Agency FB</vt:lpstr>
      <vt:lpstr>Wingdings</vt:lpstr>
      <vt:lpstr>Times New Roman</vt:lpstr>
      <vt:lpstr>Arial</vt:lpstr>
      <vt:lpstr>Times New Roman</vt:lpstr>
      <vt:lpstr>Wingdings</vt:lpstr>
      <vt:lpstr>Arial Black</vt:lpstr>
      <vt:lpstr>Microsoft YaHei</vt:lpstr>
      <vt:lpstr>Arial Unicode MS</vt:lpstr>
      <vt:lpstr>Calibri Light</vt:lpstr>
      <vt:lpstr>Calibri</vt:lpstr>
      <vt:lpstr>Office Theme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dc:creator>
  <cp:lastModifiedBy>Sushruta Mishra</cp:lastModifiedBy>
  <cp:revision>4</cp:revision>
  <dcterms:created xsi:type="dcterms:W3CDTF">2021-08-08T04:29:00Z</dcterms:created>
  <dcterms:modified xsi:type="dcterms:W3CDTF">2025-08-08T04:23:54Z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1033-12.2.0.21931</vt:lpwstr>
  </property>
  <property fmtid="{D5CDD505-2E9C-101B-9397-08002B2CF9AE}" pid="3" name="ICV">
    <vt:lpwstr>8C2DE75F7F1D408395F5043BBEB2E3E0_13</vt:lpwstr>
  </property>
</Properties>
</file>