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0"/>
  </p:notesMasterIdLst>
  <p:sldIdLst>
    <p:sldId id="256" r:id="rId5"/>
    <p:sldId id="2146847054" r:id="rId6"/>
    <p:sldId id="262" r:id="rId7"/>
    <p:sldId id="263" r:id="rId8"/>
    <p:sldId id="2146847058" r:id="rId9"/>
    <p:sldId id="265" r:id="rId10"/>
    <p:sldId id="2146847057" r:id="rId11"/>
    <p:sldId id="2146847066" r:id="rId12"/>
    <p:sldId id="2146847068" r:id="rId13"/>
    <p:sldId id="2146847062" r:id="rId14"/>
    <p:sldId id="2146847061" r:id="rId15"/>
    <p:sldId id="2146847055" r:id="rId16"/>
    <p:sldId id="2146847059" r:id="rId17"/>
    <p:sldId id="2146847069" r:id="rId18"/>
    <p:sldId id="259"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1651" autoAdjust="0"/>
    <p:restoredTop sz="94660"/>
  </p:normalViewPr>
  <p:slideViewPr>
    <p:cSldViewPr snapToGrid="0">
      <p:cViewPr varScale="1">
        <p:scale>
          <a:sx n="97" d="100"/>
          <a:sy n="97" d="100"/>
        </p:scale>
        <p:origin x="298"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microsoft.com/office/2015/10/relationships/revisionInfo" Target="revisionInfo.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03-08-2025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8/3/2025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8/3/2025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8/3/2025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8/3/2025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8/3/2025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8/3/2025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8/3/2025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8/3/2025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8/3/2025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8/3/2025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lstStyle/>
          <a:p>
            <a:pPr algn="ctr"/>
            <a:r>
              <a:rPr lang="en-US" b="1" dirty="0">
                <a:solidFill>
                  <a:schemeClr val="accent1"/>
                </a:solidFill>
                <a:latin typeface="Arial"/>
                <a:cs typeface="Arial"/>
              </a:rPr>
              <a:t>Fitness buddy agent</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AICTE PROJECT</a:t>
            </a:r>
          </a:p>
        </p:txBody>
      </p:sp>
      <p:sp>
        <p:nvSpPr>
          <p:cNvPr id="4" name="TextBox 3"/>
          <p:cNvSpPr txBox="1"/>
          <p:nvPr/>
        </p:nvSpPr>
        <p:spPr>
          <a:xfrm>
            <a:off x="1221829" y="4586365"/>
            <a:ext cx="9875884" cy="1015663"/>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 </a:t>
            </a:r>
          </a:p>
          <a:p>
            <a:r>
              <a:rPr lang="en-US" sz="2000" b="1" dirty="0">
                <a:solidFill>
                  <a:schemeClr val="accent1">
                    <a:lumMod val="75000"/>
                  </a:schemeClr>
                </a:solidFill>
                <a:latin typeface="Arial" pitchFamily="34" charset="0"/>
                <a:cs typeface="Arial" pitchFamily="34" charset="0"/>
              </a:rPr>
              <a:t>	</a:t>
            </a:r>
            <a:r>
              <a:rPr lang="en-US" sz="2000" b="1" dirty="0" err="1">
                <a:solidFill>
                  <a:schemeClr val="accent1">
                    <a:lumMod val="75000"/>
                  </a:schemeClr>
                </a:solidFill>
                <a:latin typeface="Arial" pitchFamily="34" charset="0"/>
                <a:cs typeface="Arial" pitchFamily="34" charset="0"/>
              </a:rPr>
              <a:t>Priayanshu</a:t>
            </a:r>
            <a:r>
              <a:rPr lang="en-US" sz="2000" b="1" dirty="0">
                <a:solidFill>
                  <a:schemeClr val="accent1">
                    <a:lumMod val="75000"/>
                  </a:schemeClr>
                </a:solidFill>
                <a:latin typeface="Arial" pitchFamily="34" charset="0"/>
                <a:cs typeface="Arial" pitchFamily="34" charset="0"/>
              </a:rPr>
              <a:t> Sahai -</a:t>
            </a:r>
            <a:r>
              <a:rPr lang="en-US" sz="2000" b="1" dirty="0">
                <a:solidFill>
                  <a:schemeClr val="accent1">
                    <a:lumMod val="75000"/>
                  </a:schemeClr>
                </a:solidFill>
                <a:latin typeface="Arial"/>
                <a:cs typeface="Arial"/>
              </a:rPr>
              <a:t> Shri Ramswaroop Memorial University -</a:t>
            </a:r>
            <a:r>
              <a:rPr lang="en-US" sz="2000" b="1" dirty="0" err="1">
                <a:solidFill>
                  <a:schemeClr val="accent1">
                    <a:lumMod val="75000"/>
                  </a:schemeClr>
                </a:solidFill>
                <a:latin typeface="Arial"/>
                <a:cs typeface="Arial"/>
              </a:rPr>
              <a:t>B.Tech</a:t>
            </a:r>
            <a:r>
              <a:rPr lang="en-US" sz="2000" b="1" dirty="0">
                <a:solidFill>
                  <a:schemeClr val="accent1">
                    <a:lumMod val="75000"/>
                  </a:schemeClr>
                </a:solidFill>
                <a:latin typeface="Arial"/>
                <a:cs typeface="Arial"/>
              </a:rPr>
              <a:t> CSE</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p:txBody>
          <a:bodyPr>
            <a:normAutofit fontScale="92500" lnSpcReduction="20000"/>
          </a:bodyPr>
          <a:lstStyle/>
          <a:p>
            <a:r>
              <a:rPr lang="en-US" sz="2800" b="1" dirty="0"/>
              <a:t>Fitness Buddy</a:t>
            </a:r>
            <a:r>
              <a:rPr lang="en-US" sz="2800" dirty="0"/>
              <a:t> harnesses the power of AI and IBM Cloud technologies to deliver a personalized, intelligent, and accessible health companion. By combining natural language understanding, real-time feedback, and adaptive fitness and nutrition recommendations, it bridges the gap between rigid fitness apps and expensive personal coaching.</a:t>
            </a:r>
          </a:p>
          <a:p>
            <a:r>
              <a:rPr lang="en-US" sz="2800" dirty="0"/>
              <a:t>Through features like tailored home workouts, motivational tips, smart meal suggestions, and habit-building encouragement, Fitness Buddy empowers users to take charge of their wellness journey—anytime, anywhere. With scalable cloud infrastructure and generative AI, this project not only promotes healthier lifestyles but also showcases how AI can truly care, coach, and connect.</a:t>
            </a: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p:txBody>
          <a:bodyPr/>
          <a:lstStyle/>
          <a:p>
            <a:r>
              <a:rPr lang="en-IN"/>
              <a:t>https://github.com/priyanshusahai/Fitness-Buddy</a:t>
            </a:r>
            <a:endParaRPr lang="en-IN" dirty="0"/>
          </a:p>
        </p:txBody>
      </p:sp>
    </p:spTree>
    <p:extLst>
      <p:ext uri="{BB962C8B-B14F-4D97-AF65-F5344CB8AC3E}">
        <p14:creationId xmlns:p14="http://schemas.microsoft.com/office/powerpoint/2010/main" val="22306647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
        <p:nvSpPr>
          <p:cNvPr id="4" name="Rectangle 2">
            <a:extLst>
              <a:ext uri="{FF2B5EF4-FFF2-40B4-BE49-F238E27FC236}">
                <a16:creationId xmlns:a16="http://schemas.microsoft.com/office/drawing/2014/main" id="{101AA147-0D0E-DA08-D83E-11A439AD8586}"/>
              </a:ext>
            </a:extLst>
          </p:cNvPr>
          <p:cNvSpPr>
            <a:spLocks noGrp="1" noChangeArrowheads="1"/>
          </p:cNvSpPr>
          <p:nvPr>
            <p:ph idx="1"/>
          </p:nvPr>
        </p:nvSpPr>
        <p:spPr bwMode="auto">
          <a:xfrm>
            <a:off x="581192" y="1282265"/>
            <a:ext cx="9075187" cy="53358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defTabSz="914400" eaLnBrk="0" fontAlgn="base" hangingPunct="0">
              <a:lnSpc>
                <a:spcPct val="150000"/>
              </a:lnSpc>
              <a:spcBef>
                <a:spcPct val="0"/>
              </a:spcBef>
              <a:spcAft>
                <a:spcPct val="0"/>
              </a:spcAft>
              <a:buClrTx/>
              <a:buSzTx/>
            </a:pPr>
            <a:endParaRPr kumimoji="0" lang="en-US" altLang="en-US" sz="2300" i="0" u="none" strike="noStrike" cap="none" normalizeH="0" baseline="0" dirty="0">
              <a:ln>
                <a:noFill/>
              </a:ln>
              <a:solidFill>
                <a:schemeClr val="tx1"/>
              </a:solidFill>
              <a:effectLst/>
              <a:latin typeface="Arial" panose="020B0604020202020204" pitchFamily="34" charset="0"/>
            </a:endParaRP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Integration with Wearables &amp; IoT Devices</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AI-Based Posture and Form Correction</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Emotional Well-being &amp; Mental Health Support</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Voice-Only Mode &amp; Smart Assistant Integration</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Multilingual Support</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Gamification &amp; Community Challenges</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AI Coach Learning from Progress</a:t>
            </a:r>
          </a:p>
          <a:p>
            <a:pPr defTabSz="914400" eaLnBrk="0" fontAlgn="base" hangingPunct="0">
              <a:lnSpc>
                <a:spcPct val="150000"/>
              </a:lnSpc>
              <a:spcBef>
                <a:spcPct val="0"/>
              </a:spcBef>
              <a:spcAft>
                <a:spcPct val="0"/>
              </a:spcAft>
              <a:buClrTx/>
              <a:buSzTx/>
            </a:pPr>
            <a:r>
              <a:rPr kumimoji="0" lang="en-US" altLang="en-US" sz="2300" i="0" u="none" strike="noStrike" cap="none" normalizeH="0" baseline="0" dirty="0">
                <a:ln>
                  <a:noFill/>
                </a:ln>
                <a:solidFill>
                  <a:schemeClr val="tx1"/>
                </a:solidFill>
                <a:effectLst/>
                <a:latin typeface="Arial" panose="020B0604020202020204" pitchFamily="34" charset="0"/>
              </a:rPr>
              <a:t>Integration with Medical Records &amp; Healthcare Providers</a:t>
            </a:r>
          </a:p>
          <a:p>
            <a:pPr defTabSz="914400" eaLnBrk="0" fontAlgn="base" hangingPunct="0">
              <a:lnSpc>
                <a:spcPct val="150000"/>
              </a:lnSpc>
              <a:spcBef>
                <a:spcPct val="0"/>
              </a:spcBef>
              <a:spcAft>
                <a:spcPct val="0"/>
              </a:spcAft>
              <a:buClrTx/>
              <a:buSzTx/>
            </a:pPr>
            <a:endParaRPr kumimoji="0" lang="en-US" altLang="en-US" sz="230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61488268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sp>
        <p:nvSpPr>
          <p:cNvPr id="3" name="Content Placeholder 2">
            <a:extLst>
              <a:ext uri="{FF2B5EF4-FFF2-40B4-BE49-F238E27FC236}">
                <a16:creationId xmlns:a16="http://schemas.microsoft.com/office/drawing/2014/main" id="{177D9613-6E93-8A63-8EC7-750760D77FD8}"/>
              </a:ext>
            </a:extLst>
          </p:cNvPr>
          <p:cNvSpPr>
            <a:spLocks noGrp="1"/>
          </p:cNvSpPr>
          <p:nvPr>
            <p:ph idx="1"/>
          </p:nvPr>
        </p:nvSpPr>
        <p:spPr/>
        <p:txBody>
          <a:bodyPr/>
          <a:lstStyle/>
          <a:p>
            <a:r>
              <a:rPr lang="en-IN" dirty="0"/>
              <a:t>Screenshot/ </a:t>
            </a:r>
            <a:r>
              <a:rPr lang="en-IN" dirty="0" err="1"/>
              <a:t>credly</a:t>
            </a:r>
            <a:r>
              <a:rPr lang="en-IN" dirty="0"/>
              <a:t> certificate( getting started with AI)</a:t>
            </a:r>
          </a:p>
        </p:txBody>
      </p:sp>
      <p:pic>
        <p:nvPicPr>
          <p:cNvPr id="5" name="Picture 4">
            <a:extLst>
              <a:ext uri="{FF2B5EF4-FFF2-40B4-BE49-F238E27FC236}">
                <a16:creationId xmlns:a16="http://schemas.microsoft.com/office/drawing/2014/main" id="{14E02F43-4DA9-005E-042C-2010848BDED4}"/>
              </a:ext>
            </a:extLst>
          </p:cNvPr>
          <p:cNvPicPr>
            <a:picLocks noChangeAspect="1"/>
          </p:cNvPicPr>
          <p:nvPr/>
        </p:nvPicPr>
        <p:blipFill>
          <a:blip r:embed="rId2"/>
          <a:stretch>
            <a:fillRect/>
          </a:stretch>
        </p:blipFill>
        <p:spPr>
          <a:xfrm>
            <a:off x="660020" y="1302026"/>
            <a:ext cx="8649499" cy="551793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16967" y="3031897"/>
            <a:ext cx="3758401" cy="369332"/>
          </a:xfrm>
          <a:prstGeom prst="rect">
            <a:avLst/>
          </a:prstGeom>
        </p:spPr>
        <p:txBody>
          <a:bodyPr wrap="none">
            <a:spAutoFit/>
          </a:bodyPr>
          <a:lstStyle/>
          <a:p>
            <a:r>
              <a:rPr lang="en-IN" dirty="0"/>
              <a:t>Attach your  RAG LAB certificate here</a:t>
            </a:r>
          </a:p>
        </p:txBody>
      </p:sp>
      <p:pic>
        <p:nvPicPr>
          <p:cNvPr id="3" name="Picture 2">
            <a:extLst>
              <a:ext uri="{FF2B5EF4-FFF2-40B4-BE49-F238E27FC236}">
                <a16:creationId xmlns:a16="http://schemas.microsoft.com/office/drawing/2014/main" id="{79C02B0C-17AD-DEDE-A1CA-3E4419CED972}"/>
              </a:ext>
            </a:extLst>
          </p:cNvPr>
          <p:cNvPicPr>
            <a:picLocks noChangeAspect="1"/>
          </p:cNvPicPr>
          <p:nvPr/>
        </p:nvPicPr>
        <p:blipFill>
          <a:blip r:embed="rId2"/>
          <a:stretch>
            <a:fillRect/>
          </a:stretch>
        </p:blipFill>
        <p:spPr>
          <a:xfrm>
            <a:off x="416967" y="1237593"/>
            <a:ext cx="8490551" cy="5044965"/>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463041" y="2766218"/>
            <a:ext cx="9298744" cy="1325563"/>
          </a:xfrm>
        </p:spPr>
        <p:txBody>
          <a:bodyPr/>
          <a:lstStyle/>
          <a:p>
            <a:pPr algn="ctr"/>
            <a:r>
              <a:rPr lang="en-US" b="1">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38200" y="1618938"/>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52403" y="1237632"/>
            <a:ext cx="11029615" cy="4673324"/>
          </a:xfrm>
        </p:spPr>
        <p:txBody>
          <a:bodyPr>
            <a:normAutofit/>
          </a:bodyPr>
          <a:lstStyle/>
          <a:p>
            <a:pPr marL="0" indent="0">
              <a:buNone/>
            </a:pPr>
            <a:r>
              <a:rPr lang="en-US" sz="2800" dirty="0"/>
              <a:t>In today’s fast-paced world, many individuals struggle to maintain a healthy lifestyle due to lack of personalized guidance, time constraints, and inconsistent motivation. Traditional fitness solutions often require expensive subscriptions, in-person consultations, or rigid schedules that don't adapt to personal preferences or daily routines. There is a growing need for an accessible, friendly, and intelligent virtual assistant that can provide on demand fitness advice, healthy lifestyle suggestions, and basic nutrition guidance—all tailored to individual needs and available at any time.</a:t>
            </a: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graphicFrame>
        <p:nvGraphicFramePr>
          <p:cNvPr id="3" name="Table 2">
            <a:extLst>
              <a:ext uri="{FF2B5EF4-FFF2-40B4-BE49-F238E27FC236}">
                <a16:creationId xmlns:a16="http://schemas.microsoft.com/office/drawing/2014/main" id="{E0B5C4BC-F778-7B55-B444-78D7205E4719}"/>
              </a:ext>
            </a:extLst>
          </p:cNvPr>
          <p:cNvGraphicFramePr>
            <a:graphicFrameLocks noGrp="1"/>
          </p:cNvGraphicFramePr>
          <p:nvPr>
            <p:extLst>
              <p:ext uri="{D42A27DB-BD31-4B8C-83A1-F6EECF244321}">
                <p14:modId xmlns:p14="http://schemas.microsoft.com/office/powerpoint/2010/main" val="3839676633"/>
              </p:ext>
            </p:extLst>
          </p:nvPr>
        </p:nvGraphicFramePr>
        <p:xfrm>
          <a:off x="581192" y="2244072"/>
          <a:ext cx="11029950" cy="3017520"/>
        </p:xfrm>
        <a:graphic>
          <a:graphicData uri="http://schemas.openxmlformats.org/drawingml/2006/table">
            <a:tbl>
              <a:tblPr/>
              <a:tblGrid>
                <a:gridCol w="5514975">
                  <a:extLst>
                    <a:ext uri="{9D8B030D-6E8A-4147-A177-3AD203B41FA5}">
                      <a16:colId xmlns:a16="http://schemas.microsoft.com/office/drawing/2014/main" val="95554555"/>
                    </a:ext>
                  </a:extLst>
                </a:gridCol>
                <a:gridCol w="5514975">
                  <a:extLst>
                    <a:ext uri="{9D8B030D-6E8A-4147-A177-3AD203B41FA5}">
                      <a16:colId xmlns:a16="http://schemas.microsoft.com/office/drawing/2014/main" val="2514652659"/>
                    </a:ext>
                  </a:extLst>
                </a:gridCol>
              </a:tblGrid>
              <a:tr h="0">
                <a:tc>
                  <a:txBody>
                    <a:bodyPr/>
                    <a:lstStyle/>
                    <a:p>
                      <a:r>
                        <a:rPr lang="en-IN" b="1" u="sng" dirty="0"/>
                        <a:t>Purpose</a:t>
                      </a:r>
                    </a:p>
                    <a:p>
                      <a:endParaRPr lang="en-IN" dirty="0"/>
                    </a:p>
                  </a:txBody>
                  <a:tcPr anchor="ctr">
                    <a:lnL>
                      <a:noFill/>
                    </a:lnL>
                    <a:lnR>
                      <a:noFill/>
                    </a:lnR>
                    <a:lnT>
                      <a:noFill/>
                    </a:lnT>
                    <a:lnB>
                      <a:noFill/>
                    </a:lnB>
                    <a:noFill/>
                  </a:tcPr>
                </a:tc>
                <a:tc>
                  <a:txBody>
                    <a:bodyPr/>
                    <a:lstStyle/>
                    <a:p>
                      <a:r>
                        <a:rPr lang="en-IN" b="1" u="sng" dirty="0"/>
                        <a:t>Technologies</a:t>
                      </a:r>
                    </a:p>
                    <a:p>
                      <a:endParaRPr lang="en-IN" dirty="0"/>
                    </a:p>
                  </a:txBody>
                  <a:tcPr anchor="ctr">
                    <a:lnL>
                      <a:noFill/>
                    </a:lnL>
                    <a:lnR>
                      <a:noFill/>
                    </a:lnR>
                    <a:lnT>
                      <a:noFill/>
                    </a:lnT>
                    <a:lnB>
                      <a:noFill/>
                    </a:lnB>
                    <a:noFill/>
                  </a:tcPr>
                </a:tc>
                <a:extLst>
                  <a:ext uri="{0D108BD9-81ED-4DB2-BD59-A6C34878D82A}">
                    <a16:rowId xmlns:a16="http://schemas.microsoft.com/office/drawing/2014/main" val="1972886328"/>
                  </a:ext>
                </a:extLst>
              </a:tr>
              <a:tr h="0">
                <a:tc>
                  <a:txBody>
                    <a:bodyPr/>
                    <a:lstStyle/>
                    <a:p>
                      <a:r>
                        <a:rPr lang="en-IN" dirty="0"/>
                        <a:t>💬 Chat Interface</a:t>
                      </a:r>
                    </a:p>
                  </a:txBody>
                  <a:tcPr anchor="ctr">
                    <a:lnL>
                      <a:noFill/>
                    </a:lnL>
                    <a:lnR>
                      <a:noFill/>
                    </a:lnR>
                    <a:lnT>
                      <a:noFill/>
                    </a:lnT>
                    <a:lnB>
                      <a:noFill/>
                    </a:lnB>
                    <a:noFill/>
                  </a:tcPr>
                </a:tc>
                <a:tc>
                  <a:txBody>
                    <a:bodyPr/>
                    <a:lstStyle/>
                    <a:p>
                      <a:r>
                        <a:rPr lang="en-US" b="1"/>
                        <a:t>IBM Watson Assistant</a:t>
                      </a:r>
                      <a:r>
                        <a:rPr lang="en-US"/>
                        <a:t> or </a:t>
                      </a:r>
                      <a:r>
                        <a:rPr lang="en-US" b="1"/>
                        <a:t>Watsonx Assistant</a:t>
                      </a:r>
                      <a:endParaRPr lang="en-US"/>
                    </a:p>
                  </a:txBody>
                  <a:tcPr anchor="ctr">
                    <a:lnL>
                      <a:noFill/>
                    </a:lnL>
                    <a:lnR>
                      <a:noFill/>
                    </a:lnR>
                    <a:lnT>
                      <a:noFill/>
                    </a:lnT>
                    <a:lnB>
                      <a:noFill/>
                    </a:lnB>
                    <a:noFill/>
                  </a:tcPr>
                </a:tc>
                <a:extLst>
                  <a:ext uri="{0D108BD9-81ED-4DB2-BD59-A6C34878D82A}">
                    <a16:rowId xmlns:a16="http://schemas.microsoft.com/office/drawing/2014/main" val="2887368381"/>
                  </a:ext>
                </a:extLst>
              </a:tr>
              <a:tr h="0">
                <a:tc>
                  <a:txBody>
                    <a:bodyPr/>
                    <a:lstStyle/>
                    <a:p>
                      <a:r>
                        <a:rPr lang="en-IN"/>
                        <a:t>🧠 AI/NLP</a:t>
                      </a:r>
                    </a:p>
                  </a:txBody>
                  <a:tcPr anchor="ctr">
                    <a:lnL>
                      <a:noFill/>
                    </a:lnL>
                    <a:lnR>
                      <a:noFill/>
                    </a:lnR>
                    <a:lnT>
                      <a:noFill/>
                    </a:lnT>
                    <a:lnB>
                      <a:noFill/>
                    </a:lnB>
                    <a:noFill/>
                  </a:tcPr>
                </a:tc>
                <a:tc>
                  <a:txBody>
                    <a:bodyPr/>
                    <a:lstStyle/>
                    <a:p>
                      <a:r>
                        <a:rPr lang="en-IN" b="1"/>
                        <a:t>IBM Watson NLP</a:t>
                      </a:r>
                      <a:r>
                        <a:rPr lang="en-IN"/>
                        <a:t>, OpenAI (for reasoning), Granity (IBM’s LLM)</a:t>
                      </a:r>
                    </a:p>
                  </a:txBody>
                  <a:tcPr anchor="ctr">
                    <a:lnL>
                      <a:noFill/>
                    </a:lnL>
                    <a:lnR>
                      <a:noFill/>
                    </a:lnR>
                    <a:lnT>
                      <a:noFill/>
                    </a:lnT>
                    <a:lnB>
                      <a:noFill/>
                    </a:lnB>
                    <a:noFill/>
                  </a:tcPr>
                </a:tc>
                <a:extLst>
                  <a:ext uri="{0D108BD9-81ED-4DB2-BD59-A6C34878D82A}">
                    <a16:rowId xmlns:a16="http://schemas.microsoft.com/office/drawing/2014/main" val="1534015730"/>
                  </a:ext>
                </a:extLst>
              </a:tr>
              <a:tr h="0">
                <a:tc>
                  <a:txBody>
                    <a:bodyPr/>
                    <a:lstStyle/>
                    <a:p>
                      <a:r>
                        <a:rPr lang="en-IN"/>
                        <a:t>📦 Backend</a:t>
                      </a:r>
                    </a:p>
                  </a:txBody>
                  <a:tcPr anchor="ctr">
                    <a:lnL>
                      <a:noFill/>
                    </a:lnL>
                    <a:lnR>
                      <a:noFill/>
                    </a:lnR>
                    <a:lnT>
                      <a:noFill/>
                    </a:lnT>
                    <a:lnB>
                      <a:noFill/>
                    </a:lnB>
                    <a:noFill/>
                  </a:tcPr>
                </a:tc>
                <a:tc>
                  <a:txBody>
                    <a:bodyPr/>
                    <a:lstStyle/>
                    <a:p>
                      <a:r>
                        <a:rPr lang="en-US" b="1"/>
                        <a:t>Python (Flask or FastAPI)</a:t>
                      </a:r>
                      <a:r>
                        <a:rPr lang="en-US"/>
                        <a:t> or Node.js</a:t>
                      </a:r>
                    </a:p>
                  </a:txBody>
                  <a:tcPr anchor="ctr">
                    <a:lnL>
                      <a:noFill/>
                    </a:lnL>
                    <a:lnR>
                      <a:noFill/>
                    </a:lnR>
                    <a:lnT>
                      <a:noFill/>
                    </a:lnT>
                    <a:lnB>
                      <a:noFill/>
                    </a:lnB>
                    <a:noFill/>
                  </a:tcPr>
                </a:tc>
                <a:extLst>
                  <a:ext uri="{0D108BD9-81ED-4DB2-BD59-A6C34878D82A}">
                    <a16:rowId xmlns:a16="http://schemas.microsoft.com/office/drawing/2014/main" val="95349402"/>
                  </a:ext>
                </a:extLst>
              </a:tr>
              <a:tr h="0">
                <a:tc>
                  <a:txBody>
                    <a:bodyPr/>
                    <a:lstStyle/>
                    <a:p>
                      <a:r>
                        <a:rPr lang="en-IN" dirty="0"/>
                        <a:t>🌐 Frontend</a:t>
                      </a:r>
                    </a:p>
                  </a:txBody>
                  <a:tcPr anchor="ctr">
                    <a:lnL>
                      <a:noFill/>
                    </a:lnL>
                    <a:lnR>
                      <a:noFill/>
                    </a:lnR>
                    <a:lnT>
                      <a:noFill/>
                    </a:lnT>
                    <a:lnB>
                      <a:noFill/>
                    </a:lnB>
                    <a:noFill/>
                  </a:tcPr>
                </a:tc>
                <a:tc>
                  <a:txBody>
                    <a:bodyPr/>
                    <a:lstStyle/>
                    <a:p>
                      <a:r>
                        <a:rPr lang="en-US"/>
                        <a:t>HTML + CSS + JS (Vanilla or React), or mobile app (Flutter/React Native)</a:t>
                      </a:r>
                    </a:p>
                  </a:txBody>
                  <a:tcPr anchor="ctr">
                    <a:lnL>
                      <a:noFill/>
                    </a:lnL>
                    <a:lnR>
                      <a:noFill/>
                    </a:lnR>
                    <a:lnT>
                      <a:noFill/>
                    </a:lnT>
                    <a:lnB>
                      <a:noFill/>
                    </a:lnB>
                    <a:noFill/>
                  </a:tcPr>
                </a:tc>
                <a:extLst>
                  <a:ext uri="{0D108BD9-81ED-4DB2-BD59-A6C34878D82A}">
                    <a16:rowId xmlns:a16="http://schemas.microsoft.com/office/drawing/2014/main" val="1798195721"/>
                  </a:ext>
                </a:extLst>
              </a:tr>
              <a:tr h="0">
                <a:tc>
                  <a:txBody>
                    <a:bodyPr/>
                    <a:lstStyle/>
                    <a:p>
                      <a:r>
                        <a:rPr lang="en-IN"/>
                        <a:t>☁️ Cloud Platform</a:t>
                      </a:r>
                    </a:p>
                  </a:txBody>
                  <a:tcPr anchor="ctr">
                    <a:lnL>
                      <a:noFill/>
                    </a:lnL>
                    <a:lnR>
                      <a:noFill/>
                    </a:lnR>
                    <a:lnT>
                      <a:noFill/>
                    </a:lnT>
                    <a:lnB>
                      <a:noFill/>
                    </a:lnB>
                    <a:noFill/>
                  </a:tcPr>
                </a:tc>
                <a:tc>
                  <a:txBody>
                    <a:bodyPr/>
                    <a:lstStyle/>
                    <a:p>
                      <a:r>
                        <a:rPr lang="en-US" b="1" dirty="0"/>
                        <a:t>IBM Cloud</a:t>
                      </a:r>
                      <a:r>
                        <a:rPr lang="en-US" dirty="0"/>
                        <a:t> (Lite plan or Code Engine for deployment)</a:t>
                      </a:r>
                    </a:p>
                  </a:txBody>
                  <a:tcPr anchor="ctr">
                    <a:lnL>
                      <a:noFill/>
                    </a:lnL>
                    <a:lnR>
                      <a:noFill/>
                    </a:lnR>
                    <a:lnT>
                      <a:noFill/>
                    </a:lnT>
                    <a:lnB>
                      <a:noFill/>
                    </a:lnB>
                    <a:noFill/>
                  </a:tcPr>
                </a:tc>
                <a:extLst>
                  <a:ext uri="{0D108BD9-81ED-4DB2-BD59-A6C34878D82A}">
                    <a16:rowId xmlns:a16="http://schemas.microsoft.com/office/drawing/2014/main" val="3204588178"/>
                  </a:ext>
                </a:extLst>
              </a:tr>
            </a:tbl>
          </a:graphicData>
        </a:graphic>
      </p:graphicFrame>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a:p>
            <a:pPr marL="305435" indent="-305435"/>
            <a:r>
              <a:rPr lang="en-IN" dirty="0"/>
              <a:t>IBM Watson NLP</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375556" y="55075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41" name="Rectangle 37">
            <a:extLst>
              <a:ext uri="{FF2B5EF4-FFF2-40B4-BE49-F238E27FC236}">
                <a16:creationId xmlns:a16="http://schemas.microsoft.com/office/drawing/2014/main" id="{CD6EA27F-60A8-1A11-15FD-B098B1A0EC4E}"/>
              </a:ext>
            </a:extLst>
          </p:cNvPr>
          <p:cNvSpPr>
            <a:spLocks noGrp="1" noChangeArrowheads="1"/>
          </p:cNvSpPr>
          <p:nvPr>
            <p:ph idx="1"/>
          </p:nvPr>
        </p:nvSpPr>
        <p:spPr bwMode="auto">
          <a:xfrm>
            <a:off x="375557" y="1229929"/>
            <a:ext cx="7641772" cy="206210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AI-Powered Dynamic Fitness Coach</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 conversational assistant that </a:t>
            </a:r>
            <a:r>
              <a:rPr kumimoji="0" lang="en-US" altLang="en-US" sz="1600" b="1" i="0" u="none" strike="noStrike" cap="none" normalizeH="0" baseline="0" dirty="0">
                <a:ln>
                  <a:noFill/>
                </a:ln>
                <a:solidFill>
                  <a:schemeClr val="tx1"/>
                </a:solidFill>
                <a:effectLst/>
                <a:latin typeface="Arial" panose="020B0604020202020204" pitchFamily="34" charset="0"/>
              </a:rPr>
              <a:t>adapts workouts in real-time</a:t>
            </a:r>
            <a:r>
              <a:rPr kumimoji="0" lang="en-US" altLang="en-US" sz="1600" b="0" i="0" u="none" strike="noStrike" cap="none" normalizeH="0" baseline="0" dirty="0">
                <a:ln>
                  <a:noFill/>
                </a:ln>
                <a:solidFill>
                  <a:schemeClr val="tx1"/>
                </a:solidFill>
                <a:effectLst/>
                <a:latin typeface="Arial" panose="020B0604020202020204" pitchFamily="34" charset="0"/>
              </a:rPr>
              <a:t> based on:</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User mood (detected via sentiment analysis)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Weather (e.g., switch to indoor workouts when it rains)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Energy levels (“I feel tired today” → low-intensity workout)</a:t>
            </a:r>
          </a:p>
          <a:p>
            <a:pPr marL="0" marR="0" lvl="0" indent="0" algn="l" defTabSz="914400" rtl="0" eaLnBrk="0" fontAlgn="base" latinLnBrk="0" hangingPunct="0">
              <a:lnSpc>
                <a:spcPct val="100000"/>
              </a:lnSpc>
              <a:spcBef>
                <a:spcPct val="0"/>
              </a:spcBef>
              <a:spcAft>
                <a:spcPct val="0"/>
              </a:spcAft>
              <a:buClrTx/>
              <a:buSzTx/>
              <a:buFontTx/>
              <a:buChar char="•"/>
              <a:tabLst/>
            </a:pPr>
            <a:endParaRPr lang="en-US" altLang="en-US" sz="1600" dirty="0">
              <a:solidFill>
                <a:schemeClr val="tx1"/>
              </a:solidFill>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2" name="Rectangle 38">
            <a:extLst>
              <a:ext uri="{FF2B5EF4-FFF2-40B4-BE49-F238E27FC236}">
                <a16:creationId xmlns:a16="http://schemas.microsoft.com/office/drawing/2014/main" id="{B94043C2-B22A-46A2-667B-11B1203673E4}"/>
              </a:ext>
            </a:extLst>
          </p:cNvPr>
          <p:cNvSpPr>
            <a:spLocks noChangeArrowheads="1"/>
          </p:cNvSpPr>
          <p:nvPr/>
        </p:nvSpPr>
        <p:spPr bwMode="auto">
          <a:xfrm>
            <a:off x="375556" y="2781139"/>
            <a:ext cx="8376557"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Posture Detection &amp; Feedback (via Image or Video Upload)</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Let users upload photos/videos of their workouts, and the AI:</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Detects posture errors (e.g., wrong plank form)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Provides tips using </a:t>
            </a:r>
            <a:r>
              <a:rPr kumimoji="0" lang="en-US" altLang="en-US" sz="1600" b="1" i="0" u="none" strike="noStrike" cap="none" normalizeH="0" baseline="0" dirty="0">
                <a:ln>
                  <a:noFill/>
                </a:ln>
                <a:solidFill>
                  <a:schemeClr val="tx1"/>
                </a:solidFill>
                <a:effectLst/>
                <a:latin typeface="Arial" panose="020B0604020202020204" pitchFamily="34" charset="0"/>
              </a:rPr>
              <a:t>computer vision</a:t>
            </a:r>
            <a:r>
              <a:rPr kumimoji="0" lang="en-US" altLang="en-US" sz="1600" b="0" i="0" u="none" strike="noStrike" cap="none" normalizeH="0" baseline="0" dirty="0">
                <a:ln>
                  <a:noFill/>
                </a:ln>
                <a:solidFill>
                  <a:schemeClr val="tx1"/>
                </a:solidFill>
                <a:effectLst/>
                <a:latin typeface="Arial" panose="020B0604020202020204" pitchFamily="34" charset="0"/>
              </a:rPr>
              <a:t> (IBM </a:t>
            </a:r>
            <a:r>
              <a:rPr kumimoji="0" lang="en-US" altLang="en-US" sz="1600" b="0" i="0" u="none" strike="noStrike" cap="none" normalizeH="0" baseline="0" dirty="0" err="1">
                <a:ln>
                  <a:noFill/>
                </a:ln>
                <a:solidFill>
                  <a:schemeClr val="tx1"/>
                </a:solidFill>
                <a:effectLst/>
                <a:latin typeface="Arial" panose="020B0604020202020204" pitchFamily="34" charset="0"/>
              </a:rPr>
              <a:t>Granity</a:t>
            </a:r>
            <a:r>
              <a:rPr kumimoji="0" lang="en-US" altLang="en-US" sz="1600" b="0" i="0" u="none" strike="noStrike" cap="none" normalizeH="0" baseline="0" dirty="0">
                <a:ln>
                  <a:noFill/>
                </a:ln>
                <a:solidFill>
                  <a:schemeClr val="tx1"/>
                </a:solidFill>
                <a:effectLst/>
                <a:latin typeface="Arial" panose="020B0604020202020204" pitchFamily="34" charset="0"/>
              </a:rPr>
              <a:t> or custom model)</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Adds gamification: “Great form! Keep going!”</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
        <p:nvSpPr>
          <p:cNvPr id="43" name="Rectangle 39">
            <a:extLst>
              <a:ext uri="{FF2B5EF4-FFF2-40B4-BE49-F238E27FC236}">
                <a16:creationId xmlns:a16="http://schemas.microsoft.com/office/drawing/2014/main" id="{C5EB5470-50D4-3EBA-8FA2-50C79484F8F1}"/>
              </a:ext>
            </a:extLst>
          </p:cNvPr>
          <p:cNvSpPr>
            <a:spLocks noChangeArrowheads="1"/>
          </p:cNvSpPr>
          <p:nvPr/>
        </p:nvSpPr>
        <p:spPr bwMode="auto">
          <a:xfrm>
            <a:off x="375556" y="4290090"/>
            <a:ext cx="9098280"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1" i="0" u="none" strike="noStrike" cap="none" normalizeH="0" baseline="0" dirty="0">
                <a:ln>
                  <a:noFill/>
                </a:ln>
                <a:solidFill>
                  <a:schemeClr val="tx1"/>
                </a:solidFill>
                <a:effectLst/>
                <a:latin typeface="Arial" panose="020B0604020202020204" pitchFamily="34" charset="0"/>
              </a:rPr>
              <a:t>Progressive Smart Planner</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Learns and adapts as user habits evolve: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If someone skips workouts on weekends, it suggests flexibility.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0" i="0" u="none" strike="noStrike" cap="none" normalizeH="0" baseline="0" dirty="0">
                <a:ln>
                  <a:noFill/>
                </a:ln>
                <a:solidFill>
                  <a:schemeClr val="tx1"/>
                </a:solidFill>
                <a:effectLst/>
                <a:latin typeface="Arial" panose="020B0604020202020204" pitchFamily="34" charset="0"/>
              </a:rPr>
              <a:t>Recommends </a:t>
            </a:r>
            <a:r>
              <a:rPr kumimoji="0" lang="en-US" altLang="en-US" sz="1600" b="1" i="0" u="none" strike="noStrike" cap="none" normalizeH="0" baseline="0" dirty="0">
                <a:ln>
                  <a:noFill/>
                </a:ln>
                <a:solidFill>
                  <a:schemeClr val="tx1"/>
                </a:solidFill>
                <a:effectLst/>
                <a:latin typeface="Arial" panose="020B0604020202020204" pitchFamily="34" charset="0"/>
              </a:rPr>
              <a:t>mini-goals</a:t>
            </a:r>
            <a:r>
              <a:rPr kumimoji="0" lang="en-US" altLang="en-US" sz="1600" b="0" i="0" u="none" strike="noStrike" cap="none" normalizeH="0" baseline="0" dirty="0">
                <a:ln>
                  <a:noFill/>
                </a:ln>
                <a:solidFill>
                  <a:schemeClr val="tx1"/>
                </a:solidFill>
                <a:effectLst/>
                <a:latin typeface="Arial" panose="020B0604020202020204" pitchFamily="34" charset="0"/>
              </a:rPr>
              <a:t>: “Let’s aim for 3,000 more steps today.”</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Also shows </a:t>
            </a:r>
            <a:r>
              <a:rPr kumimoji="0" lang="en-US" altLang="en-US" sz="1600" b="1" i="0" u="none" strike="noStrike" cap="none" normalizeH="0" baseline="0" dirty="0">
                <a:ln>
                  <a:noFill/>
                </a:ln>
                <a:solidFill>
                  <a:schemeClr val="tx1"/>
                </a:solidFill>
                <a:effectLst/>
                <a:latin typeface="Arial" panose="020B0604020202020204" pitchFamily="34" charset="0"/>
              </a:rPr>
              <a:t>motivational stats</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tx1"/>
                </a:solidFill>
                <a:effectLst/>
                <a:latin typeface="Arial" panose="020B0604020202020204" pitchFamily="34" charset="0"/>
              </a:rPr>
              <a:t>“You’ve burned 3,200 calories this month. That’s 10 donuts!”</a:t>
            </a: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pPr marL="305435" indent="-305435"/>
            <a:r>
              <a:rPr lang="en-IN" sz="2800" dirty="0">
                <a:latin typeface="Calibri"/>
                <a:ea typeface="+mn-lt"/>
                <a:cs typeface="+mn-lt"/>
              </a:rPr>
              <a:t>Academic Researchers</a:t>
            </a:r>
          </a:p>
          <a:p>
            <a:pPr marL="305435" indent="-305435"/>
            <a:r>
              <a:rPr lang="en-IN" sz="2800" dirty="0">
                <a:latin typeface="Calibri"/>
                <a:ea typeface="+mn-lt"/>
                <a:cs typeface="+mn-lt"/>
              </a:rPr>
              <a:t>Research Institutions and Universities</a:t>
            </a:r>
          </a:p>
          <a:p>
            <a:pPr marL="305435" indent="-305435"/>
            <a:r>
              <a:rPr lang="en-IN" sz="2800" dirty="0">
                <a:latin typeface="Calibri"/>
                <a:ea typeface="+mn-lt"/>
                <a:cs typeface="+mn-lt"/>
              </a:rPr>
              <a:t>Industry R&amp;D Teams</a:t>
            </a:r>
          </a:p>
          <a:p>
            <a:pPr marL="305435" indent="-305435"/>
            <a:r>
              <a:rPr lang="en-IN" sz="2800" dirty="0">
                <a:latin typeface="Calibri"/>
                <a:ea typeface="+mn-lt"/>
                <a:cs typeface="+mn-lt"/>
              </a:rPr>
              <a:t>Educators</a:t>
            </a:r>
            <a:endParaRPr lang="en-IN" sz="280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4" name="Picture 3" descr="A screenshot of a computer&#10;&#10;AI-generated content may be incorrect.">
            <a:extLst>
              <a:ext uri="{FF2B5EF4-FFF2-40B4-BE49-F238E27FC236}">
                <a16:creationId xmlns:a16="http://schemas.microsoft.com/office/drawing/2014/main" id="{52A59727-7B5F-F198-C013-B2ABF221F54C}"/>
              </a:ext>
            </a:extLst>
          </p:cNvPr>
          <p:cNvPicPr>
            <a:picLocks noChangeAspect="1"/>
          </p:cNvPicPr>
          <p:nvPr/>
        </p:nvPicPr>
        <p:blipFill>
          <a:blip r:embed="rId2"/>
          <a:stretch>
            <a:fillRect/>
          </a:stretch>
        </p:blipFill>
        <p:spPr>
          <a:xfrm>
            <a:off x="5193312" y="618067"/>
            <a:ext cx="5908345" cy="5598157"/>
          </a:xfrm>
          <a:prstGeom prst="rect">
            <a:avLst/>
          </a:prstGeom>
        </p:spPr>
      </p:pic>
      <p:pic>
        <p:nvPicPr>
          <p:cNvPr id="5" name="Picture 4">
            <a:extLst>
              <a:ext uri="{FF2B5EF4-FFF2-40B4-BE49-F238E27FC236}">
                <a16:creationId xmlns:a16="http://schemas.microsoft.com/office/drawing/2014/main" id="{669B5C0A-8012-D1B8-B014-34C8939B6FFC}"/>
              </a:ext>
            </a:extLst>
          </p:cNvPr>
          <p:cNvPicPr>
            <a:picLocks noChangeAspect="1"/>
          </p:cNvPicPr>
          <p:nvPr/>
        </p:nvPicPr>
        <p:blipFill>
          <a:blip r:embed="rId3"/>
          <a:stretch>
            <a:fillRect/>
          </a:stretch>
        </p:blipFill>
        <p:spPr>
          <a:xfrm>
            <a:off x="5193312" y="641776"/>
            <a:ext cx="5908345" cy="5574448"/>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pic>
        <p:nvPicPr>
          <p:cNvPr id="3" name="Picture 2" descr="A screenshot of a computer&#10;&#10;AI-generated content may be incorrect.">
            <a:extLst>
              <a:ext uri="{FF2B5EF4-FFF2-40B4-BE49-F238E27FC236}">
                <a16:creationId xmlns:a16="http://schemas.microsoft.com/office/drawing/2014/main" id="{D5693625-3FD5-932E-3334-F54965E8A468}"/>
              </a:ext>
            </a:extLst>
          </p:cNvPr>
          <p:cNvPicPr>
            <a:picLocks noChangeAspect="1"/>
          </p:cNvPicPr>
          <p:nvPr/>
        </p:nvPicPr>
        <p:blipFill>
          <a:blip r:embed="rId2"/>
          <a:stretch>
            <a:fillRect/>
          </a:stretch>
        </p:blipFill>
        <p:spPr>
          <a:xfrm>
            <a:off x="2714625" y="2531076"/>
            <a:ext cx="6762750" cy="3505200"/>
          </a:xfrm>
          <a:prstGeom prst="rect">
            <a:avLst/>
          </a:prstGeom>
        </p:spPr>
      </p:pic>
      <p:sp>
        <p:nvSpPr>
          <p:cNvPr id="5" name="TextBox 4">
            <a:extLst>
              <a:ext uri="{FF2B5EF4-FFF2-40B4-BE49-F238E27FC236}">
                <a16:creationId xmlns:a16="http://schemas.microsoft.com/office/drawing/2014/main" id="{16A49521-B5B7-63EE-905D-5E4ED1D0957F}"/>
              </a:ext>
            </a:extLst>
          </p:cNvPr>
          <p:cNvSpPr txBox="1"/>
          <p:nvPr/>
        </p:nvSpPr>
        <p:spPr>
          <a:xfrm>
            <a:off x="2712275" y="1559382"/>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F3FC645A-6098-9205-FF41-6780B65CF94D}"/>
              </a:ext>
            </a:extLst>
          </p:cNvPr>
          <p:cNvPicPr>
            <a:picLocks noChangeAspect="1"/>
          </p:cNvPicPr>
          <p:nvPr/>
        </p:nvPicPr>
        <p:blipFill>
          <a:blip r:embed="rId3"/>
          <a:stretch>
            <a:fillRect/>
          </a:stretch>
        </p:blipFill>
        <p:spPr>
          <a:xfrm>
            <a:off x="1458311" y="2250883"/>
            <a:ext cx="8889124" cy="4065586"/>
          </a:xfrm>
          <a:prstGeom prst="rect">
            <a:avLst/>
          </a:prstGeom>
        </p:spPr>
      </p:pic>
    </p:spTree>
    <p:extLst>
      <p:ext uri="{BB962C8B-B14F-4D97-AF65-F5344CB8AC3E}">
        <p14:creationId xmlns:p14="http://schemas.microsoft.com/office/powerpoint/2010/main" val="1126302864"/>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27BD4C1-B6B1-4715-ABF9-E660A51A4EA0}">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Future forward</Template>
  <TotalTime>85</TotalTime>
  <Words>609</Words>
  <Application>Microsoft Office PowerPoint</Application>
  <PresentationFormat>Widescreen</PresentationFormat>
  <Paragraphs>81</Paragraphs>
  <Slides>15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15</vt:i4>
      </vt:variant>
    </vt:vector>
  </HeadingPairs>
  <TitlesOfParts>
    <vt:vector size="22" baseType="lpstr">
      <vt:lpstr>Arial</vt:lpstr>
      <vt:lpstr>Calibri</vt:lpstr>
      <vt:lpstr>Calibri Light</vt:lpstr>
      <vt:lpstr>Franklin Gothic Book</vt:lpstr>
      <vt:lpstr>Franklin Gothic Demi</vt:lpstr>
      <vt:lpstr>Wingdings 2</vt:lpstr>
      <vt:lpstr>DividendVTI</vt:lpstr>
      <vt:lpstr>Fitness buddy agent</vt:lpstr>
      <vt:lpstr>OUTLINE</vt:lpstr>
      <vt:lpstr>Problem Statement</vt:lpstr>
      <vt:lpstr>Technology  used</vt:lpstr>
      <vt:lpstr>IBM cloud services used</vt:lpstr>
      <vt:lpstr>Wow factors</vt:lpstr>
      <vt:lpstr>End users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priyanshu sahai</cp:lastModifiedBy>
  <cp:revision>143</cp:revision>
  <dcterms:created xsi:type="dcterms:W3CDTF">2021-05-26T16:50:10Z</dcterms:created>
  <dcterms:modified xsi:type="dcterms:W3CDTF">2025-08-02T19:29:49Z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