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1/8/2024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174F-5FBF-75C9-92E8-235FF56F5A24}"/>
              </a:ext>
            </a:extLst>
          </p:cNvPr>
          <p:cNvSpPr>
            <a:spLocks noGrp="1"/>
          </p:cNvSpPr>
          <p:nvPr>
            <p:ph type="ctrTitle"/>
          </p:nvPr>
        </p:nvSpPr>
        <p:spPr>
          <a:xfrm>
            <a:off x="-592693" y="563939"/>
            <a:ext cx="8689976" cy="2509213"/>
          </a:xfrm>
        </p:spPr>
        <p:txBody>
          <a:bodyPr>
            <a:normAutofit/>
          </a:bodyPr>
          <a:lstStyle/>
          <a:p>
            <a:r>
              <a:rPr lang="en-US" sz="7200" dirty="0">
                <a:solidFill>
                  <a:schemeClr val="accent1">
                    <a:lumMod val="50000"/>
                  </a:schemeClr>
                </a:solidFill>
              </a:rPr>
              <a:t>Java </a:t>
            </a:r>
            <a:endParaRPr lang="en-IN" sz="7200" dirty="0">
              <a:solidFill>
                <a:schemeClr val="accent1">
                  <a:lumMod val="50000"/>
                </a:schemeClr>
              </a:solidFill>
            </a:endParaRPr>
          </a:p>
        </p:txBody>
      </p:sp>
      <p:sp>
        <p:nvSpPr>
          <p:cNvPr id="3" name="Subtitle 2">
            <a:extLst>
              <a:ext uri="{FF2B5EF4-FFF2-40B4-BE49-F238E27FC236}">
                <a16:creationId xmlns:a16="http://schemas.microsoft.com/office/drawing/2014/main" id="{C9CBBD9D-2A97-C17C-9B04-891DA78105C8}"/>
              </a:ext>
            </a:extLst>
          </p:cNvPr>
          <p:cNvSpPr>
            <a:spLocks noGrp="1"/>
          </p:cNvSpPr>
          <p:nvPr>
            <p:ph type="subTitle" idx="1"/>
          </p:nvPr>
        </p:nvSpPr>
        <p:spPr>
          <a:xfrm>
            <a:off x="1751012" y="3886200"/>
            <a:ext cx="8689976" cy="2509213"/>
          </a:xfrm>
        </p:spPr>
        <p:txBody>
          <a:bodyPr>
            <a:normAutofit fontScale="85000" lnSpcReduction="20000"/>
          </a:bodyPr>
          <a:lstStyle/>
          <a:p>
            <a:endParaRPr lang="en-US" dirty="0"/>
          </a:p>
          <a:p>
            <a:r>
              <a:rPr lang="en-US" dirty="0">
                <a:solidFill>
                  <a:schemeClr val="tx1">
                    <a:lumMod val="85000"/>
                    <a:lumOff val="15000"/>
                  </a:schemeClr>
                </a:solidFill>
              </a:rPr>
              <a:t>       by,</a:t>
            </a:r>
          </a:p>
          <a:p>
            <a:r>
              <a:rPr lang="en-US" dirty="0">
                <a:solidFill>
                  <a:schemeClr val="tx1">
                    <a:lumMod val="85000"/>
                    <a:lumOff val="15000"/>
                  </a:schemeClr>
                </a:solidFill>
              </a:rPr>
              <a:t>    Priyanshu meher</a:t>
            </a:r>
          </a:p>
          <a:p>
            <a:r>
              <a:rPr lang="en-US" dirty="0">
                <a:solidFill>
                  <a:schemeClr val="tx1">
                    <a:lumMod val="85000"/>
                    <a:lumOff val="15000"/>
                  </a:schemeClr>
                </a:solidFill>
              </a:rPr>
              <a:t>Java programming intern (5</a:t>
            </a:r>
            <a:r>
              <a:rPr lang="en-US" baseline="30000" dirty="0">
                <a:solidFill>
                  <a:schemeClr val="tx1">
                    <a:lumMod val="85000"/>
                    <a:lumOff val="15000"/>
                  </a:schemeClr>
                </a:solidFill>
              </a:rPr>
              <a:t>th</a:t>
            </a:r>
            <a:r>
              <a:rPr lang="en-US" dirty="0">
                <a:solidFill>
                  <a:schemeClr val="tx1">
                    <a:lumMod val="85000"/>
                    <a:lumOff val="15000"/>
                  </a:schemeClr>
                </a:solidFill>
              </a:rPr>
              <a:t> Jan 2024 batch)</a:t>
            </a:r>
          </a:p>
          <a:p>
            <a:endParaRPr lang="en-US" dirty="0"/>
          </a:p>
          <a:p>
            <a:r>
              <a:rPr lang="en-US" dirty="0"/>
              <a:t>e             </a:t>
            </a:r>
          </a:p>
          <a:p>
            <a:endParaRPr lang="en-US" dirty="0"/>
          </a:p>
        </p:txBody>
      </p:sp>
    </p:spTree>
    <p:extLst>
      <p:ext uri="{BB962C8B-B14F-4D97-AF65-F5344CB8AC3E}">
        <p14:creationId xmlns:p14="http://schemas.microsoft.com/office/powerpoint/2010/main" val="1026625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E325CB-8534-A15B-358A-5042E1871E49}"/>
              </a:ext>
            </a:extLst>
          </p:cNvPr>
          <p:cNvSpPr txBox="1"/>
          <p:nvPr/>
        </p:nvSpPr>
        <p:spPr>
          <a:xfrm>
            <a:off x="1482571" y="1127464"/>
            <a:ext cx="8123068" cy="2677656"/>
          </a:xfrm>
          <a:prstGeom prst="rect">
            <a:avLst/>
          </a:prstGeom>
          <a:noFill/>
        </p:spPr>
        <p:txBody>
          <a:bodyPr wrap="square" rtlCol="0">
            <a:spAutoFit/>
          </a:bodyPr>
          <a:lstStyle/>
          <a:p>
            <a:r>
              <a:rPr lang="en-US" sz="2400" b="1" u="sng" dirty="0"/>
              <a:t>6. Composition:</a:t>
            </a:r>
          </a:p>
          <a:p>
            <a:r>
              <a:rPr lang="en-US" sz="2400" dirty="0"/>
              <a:t>The composition is a special case of aggregation. The composition is a more restrictive form of aggregation. When the contained object in “HAS-A” relationship can’t exist on its own, then it’s a case of composition. For example, House has-a Room. Here the room can’t exist without the house. Composition is said to be better than inheritance.</a:t>
            </a:r>
            <a:endParaRPr lang="en-IN" sz="2400" dirty="0"/>
          </a:p>
        </p:txBody>
      </p:sp>
    </p:spTree>
    <p:extLst>
      <p:ext uri="{BB962C8B-B14F-4D97-AF65-F5344CB8AC3E}">
        <p14:creationId xmlns:p14="http://schemas.microsoft.com/office/powerpoint/2010/main" val="2376968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DAAD8-3272-F901-AC08-39171417F55F}"/>
              </a:ext>
            </a:extLst>
          </p:cNvPr>
          <p:cNvSpPr txBox="1"/>
          <p:nvPr/>
        </p:nvSpPr>
        <p:spPr>
          <a:xfrm>
            <a:off x="1242874" y="1091952"/>
            <a:ext cx="8886547" cy="2585323"/>
          </a:xfrm>
          <a:prstGeom prst="rect">
            <a:avLst/>
          </a:prstGeom>
          <a:noFill/>
        </p:spPr>
        <p:txBody>
          <a:bodyPr wrap="square" rtlCol="0">
            <a:spAutoFit/>
          </a:bodyPr>
          <a:lstStyle/>
          <a:p>
            <a:r>
              <a:rPr lang="en-US" sz="3600" dirty="0"/>
              <a:t>   Content:-</a:t>
            </a:r>
          </a:p>
          <a:p>
            <a:r>
              <a:rPr lang="en-US" sz="3600" dirty="0"/>
              <a:t>             Introduction and history of java </a:t>
            </a:r>
          </a:p>
          <a:p>
            <a:endParaRPr lang="en-US" sz="3600" dirty="0"/>
          </a:p>
          <a:p>
            <a:r>
              <a:rPr lang="en-US" sz="3600" dirty="0"/>
              <a:t>            OOPs in Java</a:t>
            </a:r>
          </a:p>
          <a:p>
            <a:endParaRPr lang="en-IN" dirty="0"/>
          </a:p>
        </p:txBody>
      </p:sp>
    </p:spTree>
    <p:extLst>
      <p:ext uri="{BB962C8B-B14F-4D97-AF65-F5344CB8AC3E}">
        <p14:creationId xmlns:p14="http://schemas.microsoft.com/office/powerpoint/2010/main" val="123453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1E049C-1F24-9470-3526-D1F1790CF8BC}"/>
              </a:ext>
            </a:extLst>
          </p:cNvPr>
          <p:cNvSpPr txBox="1"/>
          <p:nvPr/>
        </p:nvSpPr>
        <p:spPr>
          <a:xfrm>
            <a:off x="1518082" y="1109709"/>
            <a:ext cx="9383697" cy="4832092"/>
          </a:xfrm>
          <a:prstGeom prst="rect">
            <a:avLst/>
          </a:prstGeom>
          <a:noFill/>
        </p:spPr>
        <p:txBody>
          <a:bodyPr wrap="square" rtlCol="0">
            <a:spAutoFit/>
          </a:bodyPr>
          <a:lstStyle/>
          <a:p>
            <a:r>
              <a:rPr lang="en-US" sz="3200" b="1" u="sng" dirty="0">
                <a:solidFill>
                  <a:schemeClr val="bg2">
                    <a:lumMod val="50000"/>
                  </a:schemeClr>
                </a:solidFill>
              </a:rPr>
              <a:t>Introduction and history of java :-</a:t>
            </a:r>
          </a:p>
          <a:p>
            <a:r>
              <a:rPr lang="en-US" sz="2400" b="1" dirty="0"/>
              <a:t>   </a:t>
            </a:r>
            <a:r>
              <a:rPr lang="en-US" sz="2400" dirty="0"/>
              <a:t>Java is a class-based object-oriented simple programming language. Though we can not consider it to be fully object-oriented as it supports primitive datatypes. It is a general-purpose, high-level programming language that helps programmers and developers to write a code once and run it anywhere.</a:t>
            </a:r>
          </a:p>
          <a:p>
            <a:endParaRPr lang="en-US" sz="1800" b="1" dirty="0"/>
          </a:p>
          <a:p>
            <a:r>
              <a:rPr lang="en-US" sz="2400" dirty="0"/>
              <a:t>Java is considered both a compiled and interpreted language. It is because Java source code is first compiled to bytecode which is then interpreted by Java Virtual Machine. Java Virtual Machine interprets the bytecode and converts it to platform specific machine code. Hence, Java is also called a platform-independent</a:t>
            </a:r>
          </a:p>
          <a:p>
            <a:endParaRPr lang="en-IN" dirty="0"/>
          </a:p>
        </p:txBody>
      </p:sp>
    </p:spTree>
    <p:extLst>
      <p:ext uri="{BB962C8B-B14F-4D97-AF65-F5344CB8AC3E}">
        <p14:creationId xmlns:p14="http://schemas.microsoft.com/office/powerpoint/2010/main" val="124926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2EDFA-83BC-E351-DBE5-DE5511C26541}"/>
              </a:ext>
            </a:extLst>
          </p:cNvPr>
          <p:cNvSpPr txBox="1"/>
          <p:nvPr/>
        </p:nvSpPr>
        <p:spPr>
          <a:xfrm>
            <a:off x="1367161" y="797509"/>
            <a:ext cx="9490229" cy="4647426"/>
          </a:xfrm>
          <a:prstGeom prst="rect">
            <a:avLst/>
          </a:prstGeom>
          <a:noFill/>
        </p:spPr>
        <p:txBody>
          <a:bodyPr wrap="square" rtlCol="0">
            <a:spAutoFit/>
          </a:bodyPr>
          <a:lstStyle/>
          <a:p>
            <a:r>
              <a:rPr lang="en-US" sz="3200" b="1" u="sng" dirty="0">
                <a:solidFill>
                  <a:schemeClr val="bg2">
                    <a:lumMod val="50000"/>
                  </a:schemeClr>
                </a:solidFill>
              </a:rPr>
              <a:t>History:</a:t>
            </a:r>
          </a:p>
          <a:p>
            <a:r>
              <a:rPr lang="en-US" sz="2400" dirty="0"/>
              <a:t>          The Java language has a very interesting history. Patrick Naughton,   Mike Sheridan, and Jame Gosling, known as the Green team, started the development of Java in the year 1991. These people were the engineers at Sun Microsystems. </a:t>
            </a:r>
          </a:p>
          <a:p>
            <a:endParaRPr lang="en-US" sz="2400" dirty="0"/>
          </a:p>
          <a:p>
            <a:r>
              <a:rPr lang="en-US" sz="2400" dirty="0"/>
              <a:t>In 1996, the first public implementation was released as Java 1.0. The compiler of Java 1.0 was rewritten by Arthur Van Hoff to comply strictly with its specification. With the introduction of Java 2, the new versions have multiple different configurations that have been built for the various platforms. It is worth noting that James Gosling is also known as the father of Java.</a:t>
            </a:r>
          </a:p>
        </p:txBody>
      </p:sp>
    </p:spTree>
    <p:extLst>
      <p:ext uri="{BB962C8B-B14F-4D97-AF65-F5344CB8AC3E}">
        <p14:creationId xmlns:p14="http://schemas.microsoft.com/office/powerpoint/2010/main" val="4168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BB656D-98A2-68BF-B0BD-822DCBA43527}"/>
              </a:ext>
            </a:extLst>
          </p:cNvPr>
          <p:cNvSpPr txBox="1"/>
          <p:nvPr/>
        </p:nvSpPr>
        <p:spPr>
          <a:xfrm>
            <a:off x="1305017" y="834501"/>
            <a:ext cx="9756560" cy="5693866"/>
          </a:xfrm>
          <a:prstGeom prst="rect">
            <a:avLst/>
          </a:prstGeom>
          <a:noFill/>
        </p:spPr>
        <p:txBody>
          <a:bodyPr wrap="square" rtlCol="0">
            <a:spAutoFit/>
          </a:bodyPr>
          <a:lstStyle/>
          <a:p>
            <a:r>
              <a:rPr lang="en-US" sz="2800" b="1" u="sng" dirty="0">
                <a:solidFill>
                  <a:schemeClr val="bg2">
                    <a:lumMod val="50000"/>
                  </a:schemeClr>
                </a:solidFill>
                <a:effectLst>
                  <a:outerShdw blurRad="38100" dist="38100" dir="2700000" algn="tl">
                    <a:srgbClr val="000000">
                      <a:alpha val="43137"/>
                    </a:srgbClr>
                  </a:outerShdw>
                </a:effectLst>
              </a:rPr>
              <a:t>OOPS IN JAVA :-</a:t>
            </a:r>
          </a:p>
          <a:p>
            <a:r>
              <a:rPr lang="en-US" sz="2800" dirty="0"/>
              <a:t> The main ideas behind Java’s Object-Oriented Programming, OOP concepts include abstraction, encapsulation, inheritance and polymorphism. Basically, Java OOP concepts let us create working methods and variables, then re-use all or part of them without compromising security. Grasping OOP concepts is key to understanding how Java works.</a:t>
            </a:r>
          </a:p>
          <a:p>
            <a:r>
              <a:rPr lang="en-US" sz="2800" dirty="0"/>
              <a:t>=&gt; Object  contains properties and functions. They are like real-world objects. For example, your car, house, laptop, etc. are all objects. They have some specific properties and methods to perform some action. What is a Class? The Class defines the blueprint of Objects. They define the properties and functionalities of the objects.</a:t>
            </a:r>
            <a:endParaRPr lang="en-IN" dirty="0"/>
          </a:p>
        </p:txBody>
      </p:sp>
    </p:spTree>
    <p:extLst>
      <p:ext uri="{BB962C8B-B14F-4D97-AF65-F5344CB8AC3E}">
        <p14:creationId xmlns:p14="http://schemas.microsoft.com/office/powerpoint/2010/main" val="256061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2EA364-7E68-901A-38E1-81673D99FDD0}"/>
              </a:ext>
            </a:extLst>
          </p:cNvPr>
          <p:cNvSpPr txBox="1"/>
          <p:nvPr/>
        </p:nvSpPr>
        <p:spPr>
          <a:xfrm>
            <a:off x="1251752" y="967666"/>
            <a:ext cx="9188388" cy="4093428"/>
          </a:xfrm>
          <a:prstGeom prst="rect">
            <a:avLst/>
          </a:prstGeom>
          <a:noFill/>
        </p:spPr>
        <p:txBody>
          <a:bodyPr wrap="square" rtlCol="0">
            <a:spAutoFit/>
          </a:bodyPr>
          <a:lstStyle/>
          <a:p>
            <a:r>
              <a:rPr lang="en-IN" sz="2400" dirty="0"/>
              <a:t>OOPS </a:t>
            </a:r>
            <a:r>
              <a:rPr lang="en-IN" sz="2400" dirty="0" err="1"/>
              <a:t>Conceptsoops</a:t>
            </a:r>
            <a:r>
              <a:rPr lang="en-IN" sz="2400" dirty="0"/>
              <a:t> concepts, object oriented programming concepts, oops concepts in </a:t>
            </a:r>
            <a:r>
              <a:rPr lang="en-IN" sz="2400" dirty="0" err="1"/>
              <a:t>javaCore</a:t>
            </a:r>
            <a:r>
              <a:rPr lang="en-IN" sz="2400" dirty="0"/>
              <a:t> OOPS concepts are,</a:t>
            </a:r>
          </a:p>
          <a:p>
            <a:endParaRPr lang="en-IN" sz="2400" dirty="0"/>
          </a:p>
          <a:p>
            <a:r>
              <a:rPr lang="en-IN" sz="2400" dirty="0"/>
              <a:t>Abstraction</a:t>
            </a:r>
          </a:p>
          <a:p>
            <a:r>
              <a:rPr lang="en-IN" sz="2400" dirty="0"/>
              <a:t>Encapsulation</a:t>
            </a:r>
          </a:p>
          <a:p>
            <a:r>
              <a:rPr lang="en-IN" sz="2400" dirty="0"/>
              <a:t>Polymorphism</a:t>
            </a:r>
          </a:p>
          <a:p>
            <a:r>
              <a:rPr lang="en-IN" sz="2400" dirty="0"/>
              <a:t>Inheritance</a:t>
            </a:r>
          </a:p>
          <a:p>
            <a:r>
              <a:rPr lang="en-IN" sz="2400" dirty="0"/>
              <a:t>Association</a:t>
            </a:r>
          </a:p>
          <a:p>
            <a:r>
              <a:rPr lang="en-IN" sz="2400" dirty="0"/>
              <a:t>Aggregation</a:t>
            </a:r>
          </a:p>
          <a:p>
            <a:r>
              <a:rPr lang="en-IN" sz="2400" dirty="0"/>
              <a:t>Composition</a:t>
            </a:r>
          </a:p>
          <a:p>
            <a:r>
              <a:rPr lang="en-IN" sz="2000" dirty="0"/>
              <a:t> </a:t>
            </a:r>
          </a:p>
        </p:txBody>
      </p:sp>
    </p:spTree>
    <p:extLst>
      <p:ext uri="{BB962C8B-B14F-4D97-AF65-F5344CB8AC3E}">
        <p14:creationId xmlns:p14="http://schemas.microsoft.com/office/powerpoint/2010/main" val="245542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E67143-E563-D5F1-0CE0-D5E01F1490D5}"/>
              </a:ext>
            </a:extLst>
          </p:cNvPr>
          <p:cNvSpPr txBox="1"/>
          <p:nvPr/>
        </p:nvSpPr>
        <p:spPr>
          <a:xfrm>
            <a:off x="1296139" y="754602"/>
            <a:ext cx="8815526" cy="5324535"/>
          </a:xfrm>
          <a:prstGeom prst="rect">
            <a:avLst/>
          </a:prstGeom>
          <a:noFill/>
        </p:spPr>
        <p:txBody>
          <a:bodyPr wrap="square" rtlCol="0">
            <a:spAutoFit/>
          </a:bodyPr>
          <a:lstStyle/>
          <a:p>
            <a:pPr marL="342900" indent="-342900">
              <a:buAutoNum type="arabicPeriod"/>
            </a:pPr>
            <a:r>
              <a:rPr lang="en-US" sz="2400" b="1" u="sng" dirty="0"/>
              <a:t>Abstraction: </a:t>
            </a:r>
            <a:endParaRPr lang="en-US" sz="2400" dirty="0"/>
          </a:p>
          <a:p>
            <a:r>
              <a:rPr lang="en-US" dirty="0"/>
              <a:t>            </a:t>
            </a:r>
            <a:r>
              <a:rPr lang="en-US" sz="2400" dirty="0"/>
              <a:t>Abstraction is the concept of hiding the internal details and describing things in simple terms. For example, a method that adds two integers. The internal processing of the method is hidden from the outer world. There are many ways to achieve abstraction in object-oriented </a:t>
            </a:r>
            <a:r>
              <a:rPr lang="en-US" sz="2400" dirty="0" err="1"/>
              <a:t>programmings</a:t>
            </a:r>
            <a:r>
              <a:rPr lang="en-US" sz="2400" dirty="0"/>
              <a:t>, such as encapsulation and inheritance. A Java program is also a great example of abstraction. Here java takes care of converting simple statements to machine language and hides the inner implementation details from the outer world.</a:t>
            </a:r>
          </a:p>
          <a:p>
            <a:r>
              <a:rPr lang="en-US" sz="2400" b="1" u="sng" dirty="0"/>
              <a:t>2. Encapsulation:</a:t>
            </a:r>
          </a:p>
          <a:p>
            <a:r>
              <a:rPr lang="en-US" sz="2800" dirty="0"/>
              <a:t>      </a:t>
            </a:r>
            <a:r>
              <a:rPr lang="en-US" sz="2400" dirty="0"/>
              <a:t>Encapsulation is the technique used to implement abstraction in object-oriented programming. Encapsulation is used for access restriction to class members and methods. Access modifier keywords are used for encapsulation in object oriented programming. </a:t>
            </a:r>
            <a:endParaRPr lang="en-IN" sz="2800" dirty="0"/>
          </a:p>
        </p:txBody>
      </p:sp>
    </p:spTree>
    <p:extLst>
      <p:ext uri="{BB962C8B-B14F-4D97-AF65-F5344CB8AC3E}">
        <p14:creationId xmlns:p14="http://schemas.microsoft.com/office/powerpoint/2010/main" val="2920679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636EB2-5ED0-3BE0-AD40-747DC421DAAC}"/>
              </a:ext>
            </a:extLst>
          </p:cNvPr>
          <p:cNvSpPr txBox="1"/>
          <p:nvPr/>
        </p:nvSpPr>
        <p:spPr>
          <a:xfrm>
            <a:off x="1367161" y="870012"/>
            <a:ext cx="9525740" cy="4524315"/>
          </a:xfrm>
          <a:prstGeom prst="rect">
            <a:avLst/>
          </a:prstGeom>
          <a:noFill/>
        </p:spPr>
        <p:txBody>
          <a:bodyPr wrap="square" rtlCol="0">
            <a:spAutoFit/>
          </a:bodyPr>
          <a:lstStyle/>
          <a:p>
            <a:r>
              <a:rPr lang="en-US" sz="2400" b="1" u="sng" dirty="0"/>
              <a:t>3. Polymorphism:</a:t>
            </a:r>
          </a:p>
          <a:p>
            <a:r>
              <a:rPr lang="en-US" sz="2400" dirty="0"/>
              <a:t>          Polymorphism is the concept where an object behaves differently in different situations. There are two types of polymorphism - compile time polymorphism and runtime polymorphism. Compile-time polymorphism is achieved by method overloading.</a:t>
            </a:r>
          </a:p>
          <a:p>
            <a:r>
              <a:rPr lang="en-US" sz="2400" b="1" u="sng" dirty="0"/>
              <a:t>4. Inheritance:</a:t>
            </a:r>
          </a:p>
          <a:p>
            <a:r>
              <a:rPr lang="en-US" sz="2400" dirty="0"/>
              <a:t>         Inheritance is the object-oriented programming concept where an object is based on another object. Inheritance is the mechanism of code reuse. The object that is getting inherited is called the superclass and the object that inherits the superclass is called a subclass. We use extends keyword in java to implement inheritance. Below is a simple example of inheritance in java.</a:t>
            </a:r>
            <a:endParaRPr lang="en-IN" sz="2400" dirty="0"/>
          </a:p>
        </p:txBody>
      </p:sp>
    </p:spTree>
    <p:extLst>
      <p:ext uri="{BB962C8B-B14F-4D97-AF65-F5344CB8AC3E}">
        <p14:creationId xmlns:p14="http://schemas.microsoft.com/office/powerpoint/2010/main" val="273869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90E3AE-BDCC-2032-6A68-583F638CE217}"/>
              </a:ext>
            </a:extLst>
          </p:cNvPr>
          <p:cNvSpPr txBox="1"/>
          <p:nvPr/>
        </p:nvSpPr>
        <p:spPr>
          <a:xfrm>
            <a:off x="1020933" y="1047565"/>
            <a:ext cx="9037467" cy="4524315"/>
          </a:xfrm>
          <a:prstGeom prst="rect">
            <a:avLst/>
          </a:prstGeom>
          <a:noFill/>
        </p:spPr>
        <p:txBody>
          <a:bodyPr wrap="square" rtlCol="0">
            <a:spAutoFit/>
          </a:bodyPr>
          <a:lstStyle/>
          <a:p>
            <a:r>
              <a:rPr lang="en-US" sz="2000" b="1" u="sng" dirty="0"/>
              <a:t>5</a:t>
            </a:r>
            <a:r>
              <a:rPr lang="en-US" sz="2400" b="1" u="sng" dirty="0"/>
              <a:t>. Association:</a:t>
            </a:r>
          </a:p>
          <a:p>
            <a:r>
              <a:rPr lang="en-US" sz="2400" dirty="0"/>
              <a:t>Association is the OOPS concept to define the relationship between objects. The association defines the multiplicity between objects. For example Teacher and Student objects. There is a one-to-many relationship between a teacher and students. Similarly, a student can have a one-to-many relationship with teacher objects. However, both student and teacher objects are independent of each </a:t>
            </a:r>
            <a:r>
              <a:rPr lang="en-US" sz="2400" dirty="0" err="1"/>
              <a:t>othe</a:t>
            </a:r>
            <a:endParaRPr lang="en-US" sz="2400" dirty="0"/>
          </a:p>
          <a:p>
            <a:r>
              <a:rPr lang="en-US" sz="2400" b="1" u="sng" dirty="0"/>
              <a:t>6. Aggregation:</a:t>
            </a:r>
          </a:p>
          <a:p>
            <a:r>
              <a:rPr lang="en-US" sz="2400" dirty="0"/>
              <a:t>Aggregation is a special type of association. In aggregation, objects have their own life cycle but there is ownership. Whenever we have “HAS-A” relationship between objects and ownership then it’s a case of aggregation</a:t>
            </a:r>
            <a:r>
              <a:rPr lang="en-US" sz="2000" dirty="0"/>
              <a:t>.</a:t>
            </a:r>
            <a:endParaRPr lang="en-IN" sz="2000" dirty="0"/>
          </a:p>
        </p:txBody>
      </p:sp>
    </p:spTree>
    <p:extLst>
      <p:ext uri="{BB962C8B-B14F-4D97-AF65-F5344CB8AC3E}">
        <p14:creationId xmlns:p14="http://schemas.microsoft.com/office/powerpoint/2010/main" val="78392897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29</TotalTime>
  <Words>827</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Droplet</vt:lpstr>
      <vt:lpstr>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c:title>
  <dc:creator>priyanshu meher</dc:creator>
  <cp:lastModifiedBy>priyanshu meher</cp:lastModifiedBy>
  <cp:revision>2</cp:revision>
  <dcterms:created xsi:type="dcterms:W3CDTF">2024-01-08T13:17:32Z</dcterms:created>
  <dcterms:modified xsi:type="dcterms:W3CDTF">2024-01-08T15:18:40Z</dcterms:modified>
</cp:coreProperties>
</file>