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87" r:id="rId5"/>
    <p:sldId id="288" r:id="rId6"/>
    <p:sldId id="290" r:id="rId7"/>
    <p:sldId id="289" r:id="rId8"/>
    <p:sldId id="291" r:id="rId9"/>
    <p:sldId id="261" r:id="rId10"/>
    <p:sldId id="262" r:id="rId11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Sniglet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shu singh" initials="Ps" lastIdx="1" clrIdx="0">
    <p:extLst>
      <p:ext uri="{19B8F6BF-5375-455C-9EA6-DF929625EA0E}">
        <p15:presenceInfo xmlns:p15="http://schemas.microsoft.com/office/powerpoint/2012/main" userId="85b863c70740fa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33CC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E189D4-9ADD-422E-84BF-3D179D298E7B}">
  <a:tblStyle styleId="{E6E189D4-9ADD-422E-84BF-3D179D298E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59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36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30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44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329" name="Google Shape;329;p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arduino.cc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user/arduinote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333500" y="1161050"/>
            <a:ext cx="7124600" cy="1803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>
                    <a:lumMod val="75000"/>
                  </a:schemeClr>
                </a:solidFill>
              </a:rPr>
              <a:t>PROJECT - 01</a:t>
            </a:r>
            <a:br>
              <a:rPr lang="en" sz="3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" sz="3600" dirty="0">
                <a:solidFill>
                  <a:schemeClr val="accent2">
                    <a:lumMod val="75000"/>
                  </a:schemeClr>
                </a:solidFill>
              </a:rPr>
              <a:t>Priyanshu Singh</a:t>
            </a:r>
            <a:br>
              <a:rPr lang="en" sz="3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Autonomous Street Light System</a:t>
            </a:r>
            <a:endParaRPr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B3AC16-3E0E-4B91-895A-92AE87F4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0" y="121920"/>
            <a:ext cx="3474100" cy="13781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sp>
        <p:nvSpPr>
          <p:cNvPr id="568" name="Google Shape;568;p18"/>
          <p:cNvSpPr/>
          <p:nvPr/>
        </p:nvSpPr>
        <p:spPr>
          <a:xfrm>
            <a:off x="4571950" y="632062"/>
            <a:ext cx="1323528" cy="134114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69" name="Google Shape;569;p18"/>
          <p:cNvSpPr/>
          <p:nvPr/>
        </p:nvSpPr>
        <p:spPr>
          <a:xfrm rot="1473079">
            <a:off x="3369357" y="1316756"/>
            <a:ext cx="773816" cy="7537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70" name="Google Shape;570;p18"/>
          <p:cNvSpPr/>
          <p:nvPr/>
        </p:nvSpPr>
        <p:spPr>
          <a:xfrm>
            <a:off x="4316768" y="5189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71" name="Google Shape;571;p18"/>
          <p:cNvSpPr/>
          <p:nvPr/>
        </p:nvSpPr>
        <p:spPr>
          <a:xfrm rot="2487273">
            <a:off x="4098884" y="2012731"/>
            <a:ext cx="241052" cy="234241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816505" y="1784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IDEA  AND  APPROACH</a:t>
            </a:r>
            <a:endParaRPr sz="3600" dirty="0"/>
          </a:p>
        </p:txBody>
      </p:sp>
      <p:sp>
        <p:nvSpPr>
          <p:cNvPr id="532" name="Google Shape;532;p13"/>
          <p:cNvSpPr txBox="1"/>
          <p:nvPr/>
        </p:nvSpPr>
        <p:spPr>
          <a:xfrm>
            <a:off x="816505" y="1035824"/>
            <a:ext cx="6461721" cy="410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IDEA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 key elements of an autonomous street light system are 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sensor to detect light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sensor to detect motion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microcontroller 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light emitter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APPROACH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LDR LM393 Module with adjustable light sensitivity is perfect for the job.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PIR (passive infrared) Sensor with its wide FOV  is excellent for the job.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Arduino Nano  is quite sufficient for the job.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Simple 5mm White LED works well and can be replaced by 5v Relay to control light of higher power.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E27E5-33AE-4A72-8500-D2FDCEA25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6927" y="314491"/>
            <a:ext cx="518205" cy="585267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12000"/>
              </a:schemeClr>
            </a:glow>
            <a:reflection endPos="0" dist="50800" dir="5400000" sy="-100000" algn="bl" rotWithShape="0"/>
            <a:softEdge rad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0;p13">
            <a:extLst>
              <a:ext uri="{FF2B5EF4-FFF2-40B4-BE49-F238E27FC236}">
                <a16:creationId xmlns:a16="http://schemas.microsoft.com/office/drawing/2014/main" id="{D2C20B4E-30F8-43FB-A8D9-20BBC5C7BC01}"/>
              </a:ext>
            </a:extLst>
          </p:cNvPr>
          <p:cNvSpPr txBox="1">
            <a:spLocks/>
          </p:cNvSpPr>
          <p:nvPr/>
        </p:nvSpPr>
        <p:spPr>
          <a:xfrm>
            <a:off x="1426105" y="134200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  <a:ea typeface="SimSun" panose="02010600030101010101" pitchFamily="2" charset="-122"/>
              </a:rPr>
              <a:t>COMPONENTS REQUIRED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F0E9B9-D2E2-4C82-8395-CAFC4845A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20" t="13311" r="15220" b="13311"/>
          <a:stretch/>
        </p:blipFill>
        <p:spPr>
          <a:xfrm rot="16200000">
            <a:off x="389803" y="2140037"/>
            <a:ext cx="3677177" cy="13853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6F22E2-6D17-4058-B1FF-05D366C84C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9" t="3287" r="799" b="-1259"/>
          <a:stretch/>
        </p:blipFill>
        <p:spPr>
          <a:xfrm>
            <a:off x="3512818" y="3037459"/>
            <a:ext cx="1806664" cy="15518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E7786D-F068-4326-A353-524E3B1493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3" t="7617" r="6873" b="7617"/>
          <a:stretch/>
        </p:blipFill>
        <p:spPr>
          <a:xfrm>
            <a:off x="3512818" y="991600"/>
            <a:ext cx="1806664" cy="1806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12A9E7-F58A-4C1C-A22A-FDE3976E59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170" t="10170" r="10170" b="10170"/>
          <a:stretch/>
        </p:blipFill>
        <p:spPr>
          <a:xfrm>
            <a:off x="5835894" y="991600"/>
            <a:ext cx="1882001" cy="1806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3740E-16ED-4EB3-A64C-5CCF6F395F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02" t="1531" r="2202" b="1531"/>
          <a:stretch/>
        </p:blipFill>
        <p:spPr>
          <a:xfrm>
            <a:off x="5835894" y="3037459"/>
            <a:ext cx="1882001" cy="1551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18FFCC-9AB6-43D7-A512-873A9EF8B1F9}"/>
              </a:ext>
            </a:extLst>
          </p:cNvPr>
          <p:cNvSpPr txBox="1"/>
          <p:nvPr/>
        </p:nvSpPr>
        <p:spPr>
          <a:xfrm>
            <a:off x="4328160" y="991600"/>
            <a:ext cx="99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LDR LM393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CE372-68B8-47EB-A11D-E43C6C7CD1CD}"/>
              </a:ext>
            </a:extLst>
          </p:cNvPr>
          <p:cNvSpPr txBox="1"/>
          <p:nvPr/>
        </p:nvSpPr>
        <p:spPr>
          <a:xfrm>
            <a:off x="5835894" y="999962"/>
            <a:ext cx="99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 Piece</a:t>
            </a:r>
          </a:p>
          <a:p>
            <a:r>
              <a:rPr lang="en-IN" sz="1200" dirty="0"/>
              <a:t>White 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E27E3-0805-49F5-9F58-4E3A57DC5887}"/>
              </a:ext>
            </a:extLst>
          </p:cNvPr>
          <p:cNvSpPr txBox="1"/>
          <p:nvPr/>
        </p:nvSpPr>
        <p:spPr>
          <a:xfrm>
            <a:off x="5783583" y="4024972"/>
            <a:ext cx="80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 Piece </a:t>
            </a:r>
          </a:p>
          <a:p>
            <a:r>
              <a:rPr lang="en-IN" sz="1200" dirty="0"/>
              <a:t>220</a:t>
            </a:r>
            <a:r>
              <a:rPr lang="el-G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Ω</a:t>
            </a:r>
            <a:endParaRPr lang="en-IN" sz="1200" dirty="0"/>
          </a:p>
          <a:p>
            <a:r>
              <a:rPr lang="en-IN" sz="1200" dirty="0"/>
              <a:t>Resistor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A0082-F33F-4A06-86C1-B8EE46A296C9}"/>
              </a:ext>
            </a:extLst>
          </p:cNvPr>
          <p:cNvSpPr txBox="1"/>
          <p:nvPr/>
        </p:nvSpPr>
        <p:spPr>
          <a:xfrm>
            <a:off x="4783923" y="4024972"/>
            <a:ext cx="67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2Piece PIR</a:t>
            </a:r>
          </a:p>
          <a:p>
            <a:r>
              <a:rPr lang="en-IN" sz="1200" dirty="0"/>
              <a:t>Sensor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816505" y="178425"/>
            <a:ext cx="6071975" cy="789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CONNECTION 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C12AD-A871-413B-87C0-7590DEF2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59853" y="176949"/>
            <a:ext cx="3954034" cy="58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7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816505" y="178425"/>
            <a:ext cx="6071975" cy="789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CIRCUIT DIAGRAM</a:t>
            </a:r>
            <a:endParaRPr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F6AC9-A858-45B2-A2D4-A3CA9660F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26" t="-11344" r="3126" b="11344"/>
          <a:stretch/>
        </p:blipFill>
        <p:spPr>
          <a:xfrm>
            <a:off x="684000" y="611999"/>
            <a:ext cx="6707400" cy="4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7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816505" y="178425"/>
            <a:ext cx="6071975" cy="789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ARDUINO CODE</a:t>
            </a:r>
            <a:endParaRPr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FD42F-E915-4E85-8388-5DD65C19AE1F}"/>
              </a:ext>
            </a:extLst>
          </p:cNvPr>
          <p:cNvSpPr txBox="1"/>
          <p:nvPr/>
        </p:nvSpPr>
        <p:spPr>
          <a:xfrm>
            <a:off x="816505" y="1050072"/>
            <a:ext cx="246771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00" dirty="0">
                <a:solidFill>
                  <a:srgbClr val="33CCCC"/>
                </a:solidFill>
              </a:rPr>
              <a:t>int</a:t>
            </a:r>
            <a:r>
              <a:rPr lang="en-IN" sz="1300" dirty="0"/>
              <a:t> LED0=0;</a:t>
            </a:r>
          </a:p>
          <a:p>
            <a:r>
              <a:rPr lang="en-IN" sz="1300" dirty="0">
                <a:solidFill>
                  <a:srgbClr val="33CCCC"/>
                </a:solidFill>
              </a:rPr>
              <a:t>int</a:t>
            </a:r>
            <a:r>
              <a:rPr lang="en-IN" sz="1300" dirty="0"/>
              <a:t> LED1=1;</a:t>
            </a:r>
          </a:p>
          <a:p>
            <a:r>
              <a:rPr lang="en-IN" sz="1300" dirty="0">
                <a:solidFill>
                  <a:srgbClr val="33CCCC"/>
                </a:solidFill>
              </a:rPr>
              <a:t>int</a:t>
            </a:r>
            <a:r>
              <a:rPr lang="en-IN" sz="1300" dirty="0"/>
              <a:t> LED2=2;</a:t>
            </a:r>
          </a:p>
          <a:p>
            <a:r>
              <a:rPr lang="en-IN" sz="1300" dirty="0">
                <a:solidFill>
                  <a:srgbClr val="33CCCC"/>
                </a:solidFill>
              </a:rPr>
              <a:t>int</a:t>
            </a:r>
            <a:r>
              <a:rPr lang="en-IN" sz="1300" dirty="0"/>
              <a:t> LED3=3;</a:t>
            </a:r>
          </a:p>
          <a:p>
            <a:r>
              <a:rPr lang="en-IN" sz="1300" dirty="0">
                <a:solidFill>
                  <a:srgbClr val="33CCCC"/>
                </a:solidFill>
              </a:rPr>
              <a:t>int</a:t>
            </a:r>
            <a:r>
              <a:rPr lang="en-IN" sz="1300" dirty="0"/>
              <a:t> LED4=4;</a:t>
            </a:r>
          </a:p>
          <a:p>
            <a:r>
              <a:rPr lang="en-IN" sz="1300" dirty="0">
                <a:solidFill>
                  <a:srgbClr val="33CCCC"/>
                </a:solidFill>
              </a:rPr>
              <a:t>int</a:t>
            </a:r>
            <a:r>
              <a:rPr lang="en-IN" sz="1300" dirty="0"/>
              <a:t> PIR1=6;</a:t>
            </a:r>
          </a:p>
          <a:p>
            <a:r>
              <a:rPr lang="en-IN" sz="1300" dirty="0">
                <a:solidFill>
                  <a:srgbClr val="33CCCC"/>
                </a:solidFill>
              </a:rPr>
              <a:t>int</a:t>
            </a:r>
            <a:r>
              <a:rPr lang="en-IN" sz="1300" dirty="0"/>
              <a:t> PIR2=7;</a:t>
            </a:r>
          </a:p>
          <a:p>
            <a:r>
              <a:rPr lang="en-IN" sz="1300" dirty="0">
                <a:solidFill>
                  <a:srgbClr val="33CCCC"/>
                </a:solidFill>
              </a:rPr>
              <a:t>int</a:t>
            </a:r>
            <a:r>
              <a:rPr lang="en-IN" sz="1300" dirty="0"/>
              <a:t> LDR=5;</a:t>
            </a:r>
          </a:p>
          <a:p>
            <a:r>
              <a:rPr lang="en-IN" sz="1300" dirty="0">
                <a:solidFill>
                  <a:srgbClr val="33CCCC"/>
                </a:solidFill>
              </a:rPr>
              <a:t>void</a:t>
            </a:r>
            <a:r>
              <a:rPr lang="en-IN" sz="1300" dirty="0"/>
              <a:t> </a:t>
            </a:r>
            <a:r>
              <a:rPr lang="en-IN" sz="1300" dirty="0">
                <a:solidFill>
                  <a:srgbClr val="99CC00"/>
                </a:solidFill>
              </a:rPr>
              <a:t>setup</a:t>
            </a:r>
            <a:r>
              <a:rPr lang="en-IN" sz="1300" dirty="0"/>
              <a:t>()</a:t>
            </a:r>
          </a:p>
          <a:p>
            <a:r>
              <a:rPr lang="en-IN" sz="1300" b="1" dirty="0"/>
              <a:t>{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FF3300"/>
                </a:solidFill>
              </a:rPr>
              <a:t>Serial.begin</a:t>
            </a:r>
            <a:r>
              <a:rPr lang="en-IN" sz="1300" dirty="0"/>
              <a:t>(9600);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FF3300"/>
                </a:solidFill>
              </a:rPr>
              <a:t>pinMode</a:t>
            </a:r>
            <a:r>
              <a:rPr lang="en-IN" sz="1300" dirty="0"/>
              <a:t>( LED0, </a:t>
            </a:r>
            <a:r>
              <a:rPr lang="en-IN" sz="1300" dirty="0">
                <a:solidFill>
                  <a:srgbClr val="33CCCC"/>
                </a:solidFill>
              </a:rPr>
              <a:t>OUTPUT</a:t>
            </a:r>
            <a:r>
              <a:rPr lang="en-IN" sz="1300" dirty="0"/>
              <a:t> );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FF3300"/>
                </a:solidFill>
              </a:rPr>
              <a:t>pinMode</a:t>
            </a:r>
            <a:r>
              <a:rPr lang="en-IN" sz="1300" dirty="0"/>
              <a:t>( LED1, </a:t>
            </a:r>
            <a:r>
              <a:rPr lang="en-IN" sz="1300" dirty="0">
                <a:solidFill>
                  <a:srgbClr val="33CCCC"/>
                </a:solidFill>
              </a:rPr>
              <a:t>OUTPUT</a:t>
            </a:r>
            <a:r>
              <a:rPr lang="en-IN" sz="1300" dirty="0"/>
              <a:t> );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FF3300"/>
                </a:solidFill>
              </a:rPr>
              <a:t>pinMode</a:t>
            </a:r>
            <a:r>
              <a:rPr lang="en-IN" sz="1300" dirty="0"/>
              <a:t>( LED2, </a:t>
            </a:r>
            <a:r>
              <a:rPr lang="en-IN" sz="1300" dirty="0">
                <a:solidFill>
                  <a:srgbClr val="33CCCC"/>
                </a:solidFill>
              </a:rPr>
              <a:t>OUTPUT</a:t>
            </a:r>
            <a:r>
              <a:rPr lang="en-IN" sz="1300" dirty="0"/>
              <a:t> );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FF3300"/>
                </a:solidFill>
              </a:rPr>
              <a:t>pinMode</a:t>
            </a:r>
            <a:r>
              <a:rPr lang="en-IN" sz="1300" dirty="0"/>
              <a:t>( LED3, </a:t>
            </a:r>
            <a:r>
              <a:rPr lang="en-IN" sz="1300" dirty="0">
                <a:solidFill>
                  <a:srgbClr val="33CCCC"/>
                </a:solidFill>
              </a:rPr>
              <a:t>OUTPUT</a:t>
            </a:r>
            <a:r>
              <a:rPr lang="en-IN" sz="1300" dirty="0"/>
              <a:t> );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FF3300"/>
                </a:solidFill>
              </a:rPr>
              <a:t>pinMode</a:t>
            </a:r>
            <a:r>
              <a:rPr lang="en-IN" sz="1300" dirty="0"/>
              <a:t>( LED4, </a:t>
            </a:r>
            <a:r>
              <a:rPr lang="en-IN" sz="1300" dirty="0">
                <a:solidFill>
                  <a:srgbClr val="33CCCC"/>
                </a:solidFill>
              </a:rPr>
              <a:t>OUTPUT</a:t>
            </a:r>
            <a:r>
              <a:rPr lang="en-IN" sz="1300" dirty="0"/>
              <a:t> );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FF3300"/>
                </a:solidFill>
              </a:rPr>
              <a:t>pinMode</a:t>
            </a:r>
            <a:r>
              <a:rPr lang="en-IN" sz="1300" dirty="0"/>
              <a:t>( PIR1, </a:t>
            </a:r>
            <a:r>
              <a:rPr lang="en-IN" sz="1300" dirty="0">
                <a:solidFill>
                  <a:srgbClr val="33CCCC"/>
                </a:solidFill>
              </a:rPr>
              <a:t>INPUT</a:t>
            </a:r>
            <a:r>
              <a:rPr lang="en-IN" sz="1300" dirty="0"/>
              <a:t> );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FF3300"/>
                </a:solidFill>
              </a:rPr>
              <a:t>pinMode</a:t>
            </a:r>
            <a:r>
              <a:rPr lang="en-IN" sz="1300" dirty="0"/>
              <a:t>( PIR2, </a:t>
            </a:r>
            <a:r>
              <a:rPr lang="en-IN" sz="1300" dirty="0">
                <a:solidFill>
                  <a:srgbClr val="33CCCC"/>
                </a:solidFill>
              </a:rPr>
              <a:t>INPUT</a:t>
            </a:r>
            <a:r>
              <a:rPr lang="en-IN" sz="1300" dirty="0"/>
              <a:t> );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FF3300"/>
                </a:solidFill>
              </a:rPr>
              <a:t>pinMode</a:t>
            </a:r>
            <a:r>
              <a:rPr lang="en-IN" sz="1300" dirty="0"/>
              <a:t>( LDR, </a:t>
            </a:r>
            <a:r>
              <a:rPr lang="en-IN" sz="1300" dirty="0">
                <a:solidFill>
                  <a:srgbClr val="33CCCC"/>
                </a:solidFill>
              </a:rPr>
              <a:t>INPUT</a:t>
            </a:r>
            <a:r>
              <a:rPr lang="en-IN" sz="1300" dirty="0"/>
              <a:t> );</a:t>
            </a:r>
          </a:p>
          <a:p>
            <a:r>
              <a:rPr lang="en-IN" sz="1300" b="1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32694-6009-4E44-A228-A9666F1A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16" y="335317"/>
            <a:ext cx="371888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5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FDA74-E44D-43F3-9F09-232763FED656}"/>
              </a:ext>
            </a:extLst>
          </p:cNvPr>
          <p:cNvSpPr txBox="1"/>
          <p:nvPr/>
        </p:nvSpPr>
        <p:spPr>
          <a:xfrm>
            <a:off x="747925" y="81885"/>
            <a:ext cx="7937922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00" dirty="0">
                <a:solidFill>
                  <a:srgbClr val="33CCCC"/>
                </a:solidFill>
              </a:rPr>
              <a:t>void</a:t>
            </a:r>
            <a:r>
              <a:rPr lang="en-IN" sz="1300" dirty="0"/>
              <a:t> </a:t>
            </a:r>
            <a:r>
              <a:rPr lang="en-IN" sz="1300" dirty="0">
                <a:solidFill>
                  <a:srgbClr val="99CC00"/>
                </a:solidFill>
              </a:rPr>
              <a:t>loop</a:t>
            </a:r>
            <a:r>
              <a:rPr lang="en-IN" sz="1300" dirty="0"/>
              <a:t>()</a:t>
            </a:r>
          </a:p>
          <a:p>
            <a:r>
              <a:rPr lang="en-IN" sz="1300" b="1" dirty="0"/>
              <a:t>{</a:t>
            </a:r>
          </a:p>
          <a:p>
            <a:r>
              <a:rPr lang="en-IN" sz="1300" dirty="0"/>
              <a:t> 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99CC00"/>
                </a:solidFill>
              </a:rPr>
              <a:t>if</a:t>
            </a:r>
            <a:r>
              <a:rPr lang="en-IN" sz="1300" dirty="0"/>
              <a:t> (( </a:t>
            </a:r>
            <a:r>
              <a:rPr lang="en-IN" sz="1300" dirty="0">
                <a:solidFill>
                  <a:srgbClr val="FF3300"/>
                </a:solidFill>
              </a:rPr>
              <a:t>digitalRead</a:t>
            </a:r>
            <a:r>
              <a:rPr lang="en-IN" sz="1300" dirty="0"/>
              <a:t>(LDR) == </a:t>
            </a:r>
            <a:r>
              <a:rPr lang="en-IN" sz="1300" dirty="0">
                <a:solidFill>
                  <a:srgbClr val="33CCCC"/>
                </a:solidFill>
              </a:rPr>
              <a:t>LOW</a:t>
            </a:r>
            <a:r>
              <a:rPr lang="en-IN" sz="1300" dirty="0"/>
              <a:t> )&amp;&amp; ( </a:t>
            </a:r>
            <a:r>
              <a:rPr lang="en-IN" sz="1300" dirty="0">
                <a:solidFill>
                  <a:srgbClr val="FF3300"/>
                </a:solidFill>
              </a:rPr>
              <a:t>digitalRead</a:t>
            </a:r>
            <a:r>
              <a:rPr lang="en-IN" sz="1300" dirty="0"/>
              <a:t>(PIR1) == </a:t>
            </a:r>
            <a:r>
              <a:rPr lang="en-IN" sz="1300" dirty="0">
                <a:solidFill>
                  <a:srgbClr val="33CCCC"/>
                </a:solidFill>
              </a:rPr>
              <a:t>HIGH</a:t>
            </a:r>
            <a:r>
              <a:rPr lang="en-IN" sz="1300" dirty="0"/>
              <a:t> ))</a:t>
            </a:r>
          </a:p>
          <a:p>
            <a:r>
              <a:rPr lang="en-IN" sz="1300" dirty="0"/>
              <a:t>      {</a:t>
            </a:r>
          </a:p>
          <a:p>
            <a:r>
              <a:rPr lang="en-IN" sz="1300" dirty="0"/>
              <a:t>      </a:t>
            </a:r>
            <a:r>
              <a:rPr lang="en-IN" sz="1300" dirty="0">
                <a:solidFill>
                  <a:srgbClr val="FF3300"/>
                </a:solidFill>
              </a:rPr>
              <a:t>digitalWrite</a:t>
            </a:r>
            <a:r>
              <a:rPr lang="en-IN" sz="1300" dirty="0"/>
              <a:t> (LED0,</a:t>
            </a:r>
            <a:r>
              <a:rPr lang="en-IN" sz="1300" dirty="0">
                <a:solidFill>
                  <a:srgbClr val="33CCCC"/>
                </a:solidFill>
              </a:rPr>
              <a:t>HIGH</a:t>
            </a:r>
            <a:r>
              <a:rPr lang="en-IN" sz="1300" dirty="0"/>
              <a:t>);</a:t>
            </a:r>
          </a:p>
          <a:p>
            <a:r>
              <a:rPr lang="en-IN" sz="1300" dirty="0"/>
              <a:t>      </a:t>
            </a:r>
            <a:r>
              <a:rPr lang="en-IN" sz="1300" dirty="0">
                <a:solidFill>
                  <a:srgbClr val="FF3300"/>
                </a:solidFill>
              </a:rPr>
              <a:t>digitalWrite</a:t>
            </a:r>
            <a:r>
              <a:rPr lang="en-IN" sz="1300" dirty="0"/>
              <a:t> (LED1,</a:t>
            </a:r>
            <a:r>
              <a:rPr lang="en-IN" sz="1300" dirty="0">
                <a:solidFill>
                  <a:srgbClr val="33CCCC"/>
                </a:solidFill>
              </a:rPr>
              <a:t>HIGH</a:t>
            </a:r>
            <a:r>
              <a:rPr lang="en-IN" sz="1300" dirty="0"/>
              <a:t>);</a:t>
            </a:r>
          </a:p>
          <a:p>
            <a:r>
              <a:rPr lang="en-IN" sz="1300" dirty="0"/>
              <a:t>      }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99CC00"/>
                </a:solidFill>
              </a:rPr>
              <a:t>else</a:t>
            </a:r>
          </a:p>
          <a:p>
            <a:r>
              <a:rPr lang="en-IN" sz="1300" dirty="0"/>
              <a:t>      {</a:t>
            </a:r>
          </a:p>
          <a:p>
            <a:r>
              <a:rPr lang="en-IN" sz="1300" dirty="0"/>
              <a:t>      </a:t>
            </a:r>
            <a:r>
              <a:rPr lang="en-IN" sz="1300" dirty="0">
                <a:solidFill>
                  <a:srgbClr val="FF3300"/>
                </a:solidFill>
              </a:rPr>
              <a:t>digitalWrite</a:t>
            </a:r>
            <a:r>
              <a:rPr lang="en-IN" sz="1300" dirty="0"/>
              <a:t> (LED0,</a:t>
            </a:r>
            <a:r>
              <a:rPr lang="en-IN" sz="1300" dirty="0">
                <a:solidFill>
                  <a:srgbClr val="33CCCC"/>
                </a:solidFill>
              </a:rPr>
              <a:t>LOW</a:t>
            </a:r>
            <a:r>
              <a:rPr lang="en-IN" sz="1300" dirty="0"/>
              <a:t>);</a:t>
            </a:r>
          </a:p>
          <a:p>
            <a:r>
              <a:rPr lang="en-IN" sz="1300" dirty="0"/>
              <a:t>      </a:t>
            </a:r>
            <a:r>
              <a:rPr lang="en-IN" sz="1300" dirty="0">
                <a:solidFill>
                  <a:srgbClr val="FF3300"/>
                </a:solidFill>
              </a:rPr>
              <a:t>digitalWrite</a:t>
            </a:r>
            <a:r>
              <a:rPr lang="en-IN" sz="1300" dirty="0"/>
              <a:t> (LED1,</a:t>
            </a:r>
            <a:r>
              <a:rPr lang="en-IN" sz="1300" dirty="0">
                <a:solidFill>
                  <a:srgbClr val="33CCCC"/>
                </a:solidFill>
              </a:rPr>
              <a:t>LOW</a:t>
            </a:r>
            <a:r>
              <a:rPr lang="en-IN" sz="1300" dirty="0"/>
              <a:t>);</a:t>
            </a:r>
          </a:p>
          <a:p>
            <a:r>
              <a:rPr lang="en-IN" sz="1300" dirty="0"/>
              <a:t>      }</a:t>
            </a:r>
          </a:p>
          <a:p>
            <a:r>
              <a:rPr lang="en-IN" sz="1300" dirty="0"/>
              <a:t>  </a:t>
            </a:r>
            <a:r>
              <a:rPr lang="en-US" sz="1300" dirty="0">
                <a:solidFill>
                  <a:srgbClr val="99CC00"/>
                </a:solidFill>
              </a:rPr>
              <a:t>if</a:t>
            </a:r>
            <a:r>
              <a:rPr lang="en-US" sz="1300" dirty="0"/>
              <a:t> (( </a:t>
            </a:r>
            <a:r>
              <a:rPr lang="en-US" sz="1300" dirty="0">
                <a:solidFill>
                  <a:srgbClr val="FF3300"/>
                </a:solidFill>
              </a:rPr>
              <a:t>digitalRead</a:t>
            </a:r>
            <a:r>
              <a:rPr lang="en-US" sz="1300" dirty="0"/>
              <a:t>(LDR) == </a:t>
            </a:r>
            <a:r>
              <a:rPr lang="en-US" sz="1300" dirty="0">
                <a:solidFill>
                  <a:srgbClr val="33CCCC"/>
                </a:solidFill>
              </a:rPr>
              <a:t>LOW</a:t>
            </a:r>
            <a:r>
              <a:rPr lang="en-US" sz="1300" dirty="0"/>
              <a:t> )&amp;&amp; ( </a:t>
            </a:r>
            <a:r>
              <a:rPr lang="en-US" sz="1300" dirty="0">
                <a:solidFill>
                  <a:srgbClr val="FF3300"/>
                </a:solidFill>
              </a:rPr>
              <a:t>digitalRead</a:t>
            </a:r>
            <a:r>
              <a:rPr lang="en-US" sz="1300" dirty="0"/>
              <a:t>(PIR2) == </a:t>
            </a:r>
            <a:r>
              <a:rPr lang="en-US" sz="1300" dirty="0">
                <a:solidFill>
                  <a:srgbClr val="33CCCC"/>
                </a:solidFill>
              </a:rPr>
              <a:t>HIGH</a:t>
            </a:r>
            <a:r>
              <a:rPr lang="en-US" sz="1300" dirty="0"/>
              <a:t> ))</a:t>
            </a:r>
          </a:p>
          <a:p>
            <a:r>
              <a:rPr lang="en-US" sz="1300" dirty="0"/>
              <a:t>      {</a:t>
            </a:r>
          </a:p>
          <a:p>
            <a:r>
              <a:rPr lang="en-US" sz="1300" dirty="0"/>
              <a:t>      </a:t>
            </a:r>
            <a:r>
              <a:rPr lang="en-US" sz="1300" dirty="0">
                <a:solidFill>
                  <a:srgbClr val="FF3300"/>
                </a:solidFill>
              </a:rPr>
              <a:t>digitalWrite</a:t>
            </a:r>
            <a:r>
              <a:rPr lang="en-US" sz="1300" dirty="0"/>
              <a:t> (LED3,</a:t>
            </a:r>
            <a:r>
              <a:rPr lang="en-US" sz="1300" dirty="0">
                <a:solidFill>
                  <a:srgbClr val="33CCCC"/>
                </a:solidFill>
              </a:rPr>
              <a:t>HIGH</a:t>
            </a:r>
            <a:r>
              <a:rPr lang="en-US" sz="1300" dirty="0"/>
              <a:t>);</a:t>
            </a:r>
          </a:p>
          <a:p>
            <a:r>
              <a:rPr lang="en-US" sz="1300" dirty="0"/>
              <a:t>      </a:t>
            </a:r>
            <a:r>
              <a:rPr lang="en-US" sz="1300" dirty="0">
                <a:solidFill>
                  <a:srgbClr val="FF3300"/>
                </a:solidFill>
              </a:rPr>
              <a:t>digitalWrite</a:t>
            </a:r>
            <a:r>
              <a:rPr lang="en-US" sz="1300" dirty="0"/>
              <a:t> (LED4,</a:t>
            </a:r>
            <a:r>
              <a:rPr lang="en-US" sz="1300" dirty="0">
                <a:solidFill>
                  <a:srgbClr val="33CCCC"/>
                </a:solidFill>
              </a:rPr>
              <a:t>HIGH</a:t>
            </a:r>
            <a:r>
              <a:rPr lang="en-US" sz="1300" dirty="0"/>
              <a:t>);</a:t>
            </a:r>
          </a:p>
          <a:p>
            <a:r>
              <a:rPr lang="en-US" sz="1300" dirty="0"/>
              <a:t>      }</a:t>
            </a:r>
          </a:p>
          <a:p>
            <a:r>
              <a:rPr lang="en-US" sz="1300" dirty="0"/>
              <a:t>  </a:t>
            </a:r>
            <a:r>
              <a:rPr lang="en-US" sz="1300" dirty="0">
                <a:solidFill>
                  <a:srgbClr val="99CC00"/>
                </a:solidFill>
              </a:rPr>
              <a:t>else</a:t>
            </a:r>
          </a:p>
          <a:p>
            <a:r>
              <a:rPr lang="en-US" sz="1300" dirty="0"/>
              <a:t>      {</a:t>
            </a:r>
          </a:p>
          <a:p>
            <a:r>
              <a:rPr lang="en-US" sz="1300" dirty="0"/>
              <a:t>      </a:t>
            </a:r>
            <a:r>
              <a:rPr lang="en-US" sz="1300" dirty="0">
                <a:solidFill>
                  <a:srgbClr val="FF3300"/>
                </a:solidFill>
              </a:rPr>
              <a:t>digitalWrite</a:t>
            </a:r>
            <a:r>
              <a:rPr lang="en-US" sz="1300" dirty="0"/>
              <a:t> (LED3,</a:t>
            </a:r>
            <a:r>
              <a:rPr lang="en-US" sz="1300" dirty="0">
                <a:solidFill>
                  <a:srgbClr val="33CCCC"/>
                </a:solidFill>
              </a:rPr>
              <a:t>LOW</a:t>
            </a:r>
            <a:r>
              <a:rPr lang="en-US" sz="1300" dirty="0"/>
              <a:t>);</a:t>
            </a:r>
          </a:p>
          <a:p>
            <a:r>
              <a:rPr lang="en-US" sz="1300" dirty="0"/>
              <a:t>      </a:t>
            </a:r>
            <a:r>
              <a:rPr lang="en-US" sz="1300" dirty="0">
                <a:solidFill>
                  <a:srgbClr val="FF3300"/>
                </a:solidFill>
              </a:rPr>
              <a:t>digitalWrite</a:t>
            </a:r>
            <a:r>
              <a:rPr lang="en-US" sz="1300" dirty="0"/>
              <a:t> (LED4,</a:t>
            </a:r>
            <a:r>
              <a:rPr lang="en-US" sz="1300" dirty="0">
                <a:solidFill>
                  <a:srgbClr val="33CCCC"/>
                </a:solidFill>
              </a:rPr>
              <a:t>LOW</a:t>
            </a:r>
            <a:r>
              <a:rPr lang="en-US" sz="1300" dirty="0"/>
              <a:t>);</a:t>
            </a:r>
          </a:p>
          <a:p>
            <a:r>
              <a:rPr lang="en-US" sz="1300" dirty="0"/>
              <a:t>      }</a:t>
            </a:r>
            <a:endParaRPr lang="en-IN" sz="1300" dirty="0"/>
          </a:p>
          <a:p>
            <a:endParaRPr lang="en-IN" sz="1300" dirty="0"/>
          </a:p>
          <a:p>
            <a:r>
              <a:rPr lang="en-IN" sz="13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70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FDA74-E44D-43F3-9F09-232763FED656}"/>
              </a:ext>
            </a:extLst>
          </p:cNvPr>
          <p:cNvSpPr txBox="1"/>
          <p:nvPr/>
        </p:nvSpPr>
        <p:spPr>
          <a:xfrm>
            <a:off x="747925" y="478869"/>
            <a:ext cx="788458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00" dirty="0">
                <a:solidFill>
                  <a:srgbClr val="99CC00"/>
                </a:solidFill>
              </a:rPr>
              <a:t>if</a:t>
            </a:r>
            <a:r>
              <a:rPr lang="en-IN" sz="1300" dirty="0"/>
              <a:t>  </a:t>
            </a:r>
            <a:r>
              <a:rPr lang="en-IN" sz="1300" b="1" dirty="0"/>
              <a:t>(</a:t>
            </a:r>
            <a:r>
              <a:rPr lang="en-IN" sz="1300" dirty="0"/>
              <a:t>( </a:t>
            </a:r>
            <a:r>
              <a:rPr lang="en-IN" sz="1300" dirty="0">
                <a:solidFill>
                  <a:srgbClr val="FF3300"/>
                </a:solidFill>
              </a:rPr>
              <a:t>digitalRead</a:t>
            </a:r>
            <a:r>
              <a:rPr lang="en-IN" sz="1300" dirty="0"/>
              <a:t>(LDR) == </a:t>
            </a:r>
            <a:r>
              <a:rPr lang="en-IN" sz="1300" dirty="0">
                <a:solidFill>
                  <a:srgbClr val="33CCCC"/>
                </a:solidFill>
              </a:rPr>
              <a:t>LOW</a:t>
            </a:r>
            <a:r>
              <a:rPr lang="en-IN" sz="1300" dirty="0"/>
              <a:t> ) &amp;&amp; (( </a:t>
            </a:r>
            <a:r>
              <a:rPr lang="en-IN" sz="1300" dirty="0">
                <a:solidFill>
                  <a:srgbClr val="FF3300"/>
                </a:solidFill>
              </a:rPr>
              <a:t>digitalRead</a:t>
            </a:r>
            <a:r>
              <a:rPr lang="en-IN" sz="1300" dirty="0"/>
              <a:t>(PIR1) == </a:t>
            </a:r>
            <a:r>
              <a:rPr lang="en-IN" sz="1300" dirty="0">
                <a:solidFill>
                  <a:srgbClr val="33CCCC"/>
                </a:solidFill>
              </a:rPr>
              <a:t>HIGH</a:t>
            </a:r>
            <a:r>
              <a:rPr lang="en-IN" sz="1300" dirty="0"/>
              <a:t> ) || (</a:t>
            </a:r>
            <a:r>
              <a:rPr lang="en-IN" sz="1300" dirty="0">
                <a:solidFill>
                  <a:srgbClr val="FF3300"/>
                </a:solidFill>
              </a:rPr>
              <a:t>digitalRead</a:t>
            </a:r>
            <a:r>
              <a:rPr lang="en-IN" sz="1300" dirty="0"/>
              <a:t>(PIR2) == </a:t>
            </a:r>
            <a:r>
              <a:rPr lang="en-IN" sz="1300" dirty="0">
                <a:solidFill>
                  <a:srgbClr val="33CCCC"/>
                </a:solidFill>
              </a:rPr>
              <a:t>HIGH</a:t>
            </a:r>
            <a:r>
              <a:rPr lang="en-IN" sz="1300" dirty="0"/>
              <a:t>))</a:t>
            </a:r>
            <a:r>
              <a:rPr lang="en-IN" sz="1300" b="1" dirty="0"/>
              <a:t>)</a:t>
            </a:r>
          </a:p>
          <a:p>
            <a:r>
              <a:rPr lang="en-IN" sz="1300" dirty="0"/>
              <a:t>      {</a:t>
            </a:r>
          </a:p>
          <a:p>
            <a:r>
              <a:rPr lang="en-IN" sz="1300" dirty="0"/>
              <a:t>      </a:t>
            </a:r>
            <a:r>
              <a:rPr lang="en-IN" sz="1300" dirty="0">
                <a:solidFill>
                  <a:srgbClr val="FF3300"/>
                </a:solidFill>
              </a:rPr>
              <a:t>digitalWrite</a:t>
            </a:r>
            <a:r>
              <a:rPr lang="en-IN" sz="1300" dirty="0"/>
              <a:t> (LED2,</a:t>
            </a:r>
            <a:r>
              <a:rPr lang="en-IN" sz="1300" dirty="0">
                <a:solidFill>
                  <a:srgbClr val="33CCCC"/>
                </a:solidFill>
              </a:rPr>
              <a:t>HIGH</a:t>
            </a:r>
            <a:r>
              <a:rPr lang="en-IN" sz="1300" dirty="0"/>
              <a:t>);</a:t>
            </a:r>
          </a:p>
          <a:p>
            <a:r>
              <a:rPr lang="en-IN" sz="1300" dirty="0"/>
              <a:t>      } </a:t>
            </a:r>
          </a:p>
          <a:p>
            <a:r>
              <a:rPr lang="en-IN" sz="1300" dirty="0"/>
              <a:t>  </a:t>
            </a:r>
            <a:r>
              <a:rPr lang="en-IN" sz="1300" dirty="0">
                <a:solidFill>
                  <a:srgbClr val="99CC00"/>
                </a:solidFill>
              </a:rPr>
              <a:t>else</a:t>
            </a:r>
          </a:p>
          <a:p>
            <a:r>
              <a:rPr lang="en-IN" sz="1300" dirty="0"/>
              <a:t>      {</a:t>
            </a:r>
          </a:p>
          <a:p>
            <a:r>
              <a:rPr lang="en-IN" sz="1300" dirty="0"/>
              <a:t>      </a:t>
            </a:r>
            <a:r>
              <a:rPr lang="en-IN" sz="1300" dirty="0">
                <a:solidFill>
                  <a:srgbClr val="FF3300"/>
                </a:solidFill>
              </a:rPr>
              <a:t>digitalWrite</a:t>
            </a:r>
            <a:r>
              <a:rPr lang="en-IN" sz="1300" dirty="0"/>
              <a:t> (LED2,</a:t>
            </a:r>
            <a:r>
              <a:rPr lang="en-IN" sz="1300" dirty="0">
                <a:solidFill>
                  <a:srgbClr val="33CCCC"/>
                </a:solidFill>
              </a:rPr>
              <a:t>LOW</a:t>
            </a:r>
            <a:r>
              <a:rPr lang="en-IN" sz="1300" dirty="0"/>
              <a:t>);</a:t>
            </a:r>
          </a:p>
          <a:p>
            <a:r>
              <a:rPr lang="en-IN" sz="1300" dirty="0"/>
              <a:t>      }      </a:t>
            </a:r>
          </a:p>
          <a:p>
            <a:r>
              <a:rPr lang="en-IN" sz="1300" b="1" dirty="0">
                <a:solidFill>
                  <a:schemeClr val="tx2">
                    <a:lumMod val="10000"/>
                  </a:schemeClr>
                </a:solidFill>
              </a:rPr>
              <a:t>}</a:t>
            </a:r>
          </a:p>
          <a:p>
            <a:r>
              <a:rPr lang="en-IN" sz="13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7404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TAKEAWAY AND RESOURCES </a:t>
            </a:r>
            <a:endParaRPr sz="3600" b="1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§"/>
            </a:pPr>
            <a:r>
              <a:rPr lang="en-US" sz="1800" dirty="0"/>
              <a:t>The above project gave me insight of arduino connections and     basics of arduino programing 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§"/>
            </a:pPr>
            <a:r>
              <a:rPr lang="en-US" sz="1800" dirty="0"/>
              <a:t>I also gained knowledge about the wide variety of sensors available.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§"/>
            </a:pPr>
            <a:r>
              <a:rPr lang="en-US" sz="1800" dirty="0"/>
              <a:t>The above project is quite modular and can be improved by adding more sensors and lights.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§"/>
            </a:pPr>
            <a:r>
              <a:rPr lang="en-US" sz="1800" dirty="0"/>
              <a:t>The scalability is also pretty good.</a:t>
            </a: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Source: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1800" dirty="0">
                <a:hlinkClick r:id="rId3"/>
              </a:rPr>
              <a:t>https://forum.arduino.cc/</a:t>
            </a:r>
            <a:endParaRPr lang="en-US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IN" sz="1800" dirty="0">
                <a:hlinkClick r:id="rId4"/>
              </a:rPr>
              <a:t>https://www.youtube.com/user/arduinoteam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466</Words>
  <Application>Microsoft Office PowerPoint</Application>
  <PresentationFormat>On-screen Show (16:9)</PresentationFormat>
  <Paragraphs>90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</vt:lpstr>
      <vt:lpstr>Arial</vt:lpstr>
      <vt:lpstr>Dosis</vt:lpstr>
      <vt:lpstr>Arial</vt:lpstr>
      <vt:lpstr>Sniglet</vt:lpstr>
      <vt:lpstr>Friar template</vt:lpstr>
      <vt:lpstr>PROJECT - 01 Priyanshu Singh Autonomous Street Light System</vt:lpstr>
      <vt:lpstr>IDEA  AND  APPROACH</vt:lpstr>
      <vt:lpstr>PowerPoint Presentation</vt:lpstr>
      <vt:lpstr>CONNECTION </vt:lpstr>
      <vt:lpstr>CIRCUIT DIAGRAM</vt:lpstr>
      <vt:lpstr>ARDUINO CODE</vt:lpstr>
      <vt:lpstr>PowerPoint Presentation</vt:lpstr>
      <vt:lpstr>PowerPoint Presentation</vt:lpstr>
      <vt:lpstr>TAKEAWAY AND RESOURCES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PITCH-A-BOT Priyanshu Singh Autonomous Street Light System</dc:title>
  <cp:lastModifiedBy>Priyanshu singh</cp:lastModifiedBy>
  <cp:revision>28</cp:revision>
  <dcterms:modified xsi:type="dcterms:W3CDTF">2021-07-07T09:32:21Z</dcterms:modified>
</cp:coreProperties>
</file>