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nva Sans" panose="020B0604020202020204" charset="0"/>
      <p:regular r:id="rId19"/>
    </p:embeddedFont>
    <p:embeddedFont>
      <p:font typeface="DM Sans" pitchFamily="2" charset="0"/>
      <p:regular r:id="rId20"/>
      <p:bold r:id="rId21"/>
      <p:italic r:id="rId22"/>
      <p:boldItalic r:id="rId23"/>
    </p:embeddedFont>
    <p:embeddedFont>
      <p:font typeface="Oswald" pitchFamily="2" charset="0"/>
      <p:regular r:id="rId24"/>
      <p:bold r:id="rId25"/>
    </p:embeddedFont>
    <p:embeddedFont>
      <p:font typeface="Oswald Bold" pitchFamily="2" charset="0"/>
      <p:regular r:id="rId26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2" autoAdjust="0"/>
  </p:normalViewPr>
  <p:slideViewPr>
    <p:cSldViewPr>
      <p:cViewPr varScale="1">
        <p:scale>
          <a:sx n="42" d="100"/>
          <a:sy n="42" d="100"/>
        </p:scale>
        <p:origin x="67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4tAp9Lu0eDI&amp;ab_channel=CodeWithHarry" TargetMode="External"/><Relationship Id="rId5" Type="http://schemas.openxmlformats.org/officeDocument/2006/relationships/hyperlink" Target="https://www.geeksforgeeks.org/python-web-scraping-tutorial/" TargetMode="Externa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2745628" y="-2887814"/>
            <a:ext cx="6006053" cy="6162928"/>
          </a:xfrm>
          <a:custGeom>
            <a:avLst/>
            <a:gdLst/>
            <a:ahLst/>
            <a:cxnLst/>
            <a:rect l="l" t="t" r="r" b="b"/>
            <a:pathLst>
              <a:path w="6006053" h="6162928">
                <a:moveTo>
                  <a:pt x="0" y="0"/>
                </a:moveTo>
                <a:lnTo>
                  <a:pt x="6006053" y="0"/>
                </a:lnTo>
                <a:lnTo>
                  <a:pt x="6006053" y="6162927"/>
                </a:lnTo>
                <a:lnTo>
                  <a:pt x="0" y="61629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4002359" y="1028700"/>
            <a:ext cx="10283282" cy="3192358"/>
            <a:chOff x="0" y="0"/>
            <a:chExt cx="13711042" cy="4256477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3711042" cy="4256477"/>
              <a:chOff x="0" y="0"/>
              <a:chExt cx="2188405" cy="679372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188405" cy="679372"/>
              </a:xfrm>
              <a:custGeom>
                <a:avLst/>
                <a:gdLst/>
                <a:ahLst/>
                <a:cxnLst/>
                <a:rect l="l" t="t" r="r" b="b"/>
                <a:pathLst>
                  <a:path w="2188405" h="679372">
                    <a:moveTo>
                      <a:pt x="0" y="0"/>
                    </a:moveTo>
                    <a:lnTo>
                      <a:pt x="2188405" y="0"/>
                    </a:lnTo>
                    <a:lnTo>
                      <a:pt x="2188405" y="679372"/>
                    </a:lnTo>
                    <a:lnTo>
                      <a:pt x="0" y="67937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60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917584" y="230746"/>
              <a:ext cx="11875874" cy="2057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952"/>
                </a:lnSpc>
              </a:pPr>
              <a:r>
                <a:rPr lang="en-US" sz="9386" spc="919">
                  <a:solidFill>
                    <a:srgbClr val="231F20"/>
                  </a:solidFill>
                  <a:latin typeface="Oswald Bold"/>
                </a:rPr>
                <a:t>WEB SCRAPING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232355" y="2164891"/>
              <a:ext cx="9246333" cy="1698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760"/>
                </a:lnSpc>
              </a:pPr>
              <a:r>
                <a:rPr lang="en-US" sz="7797" spc="764">
                  <a:solidFill>
                    <a:srgbClr val="231F20"/>
                  </a:solidFill>
                  <a:latin typeface="Oswald Bold"/>
                </a:rPr>
                <a:t>WITH PYTHON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019497" y="4220918"/>
            <a:ext cx="2266144" cy="669118"/>
            <a:chOff x="0" y="0"/>
            <a:chExt cx="482262" cy="14239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2263" cy="142396"/>
            </a:xfrm>
            <a:custGeom>
              <a:avLst/>
              <a:gdLst/>
              <a:ahLst/>
              <a:cxnLst/>
              <a:rect l="l" t="t" r="r" b="b"/>
              <a:pathLst>
                <a:path w="482263" h="142396">
                  <a:moveTo>
                    <a:pt x="0" y="0"/>
                  </a:moveTo>
                  <a:lnTo>
                    <a:pt x="482263" y="0"/>
                  </a:lnTo>
                  <a:lnTo>
                    <a:pt x="482263" y="142396"/>
                  </a:lnTo>
                  <a:lnTo>
                    <a:pt x="0" y="1423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46098" tIns="46098" rIns="46098" bIns="46098" rtlCol="0" anchor="ctr"/>
            <a:lstStyle/>
            <a:p>
              <a:pPr algn="ctr">
                <a:lnSpc>
                  <a:spcPts val="286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155953" y="4166349"/>
            <a:ext cx="2033945" cy="631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17"/>
              </a:lnSpc>
            </a:pPr>
            <a:r>
              <a:rPr lang="en-US" sz="3655">
                <a:solidFill>
                  <a:srgbClr val="231F20"/>
                </a:solidFill>
                <a:latin typeface="Oswald"/>
              </a:rPr>
              <a:t>Mini Project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4252549" y="5736745"/>
            <a:ext cx="9782903" cy="3521555"/>
            <a:chOff x="0" y="0"/>
            <a:chExt cx="13043871" cy="4695406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85725"/>
              <a:ext cx="6387838" cy="4781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5730"/>
                </a:lnSpc>
              </a:pPr>
              <a:r>
                <a:rPr lang="en-US" sz="4093">
                  <a:solidFill>
                    <a:srgbClr val="231F20"/>
                  </a:solidFill>
                  <a:latin typeface="Canva Sans"/>
                </a:rPr>
                <a:t>Name</a:t>
              </a:r>
            </a:p>
            <a:p>
              <a:pPr algn="just">
                <a:lnSpc>
                  <a:spcPts val="5730"/>
                </a:lnSpc>
              </a:pPr>
              <a:r>
                <a:rPr lang="en-US" sz="4093">
                  <a:solidFill>
                    <a:srgbClr val="231F20"/>
                  </a:solidFill>
                  <a:latin typeface="Canva Sans"/>
                </a:rPr>
                <a:t>Semester</a:t>
              </a:r>
            </a:p>
            <a:p>
              <a:pPr algn="just">
                <a:lnSpc>
                  <a:spcPts val="5730"/>
                </a:lnSpc>
              </a:pPr>
              <a:r>
                <a:rPr lang="en-US" sz="4093">
                  <a:solidFill>
                    <a:srgbClr val="231F20"/>
                  </a:solidFill>
                  <a:latin typeface="Canva Sans"/>
                </a:rPr>
                <a:t>Section</a:t>
              </a:r>
            </a:p>
            <a:p>
              <a:pPr algn="just">
                <a:lnSpc>
                  <a:spcPts val="5730"/>
                </a:lnSpc>
              </a:pPr>
              <a:r>
                <a:rPr lang="en-US" sz="4093">
                  <a:solidFill>
                    <a:srgbClr val="231F20"/>
                  </a:solidFill>
                  <a:latin typeface="Canva Sans"/>
                </a:rPr>
                <a:t>Class Roll No.</a:t>
              </a:r>
            </a:p>
            <a:p>
              <a:pPr algn="just">
                <a:lnSpc>
                  <a:spcPts val="5730"/>
                </a:lnSpc>
              </a:pPr>
              <a:r>
                <a:rPr lang="en-US" sz="4093">
                  <a:solidFill>
                    <a:srgbClr val="231F20"/>
                  </a:solidFill>
                  <a:latin typeface="Canva Sans"/>
                </a:rPr>
                <a:t>University Roll No.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6742945" y="-85725"/>
              <a:ext cx="6300925" cy="4781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730"/>
                </a:lnSpc>
              </a:pPr>
              <a:r>
                <a:rPr lang="en-US" sz="4093">
                  <a:solidFill>
                    <a:srgbClr val="231F20"/>
                  </a:solidFill>
                  <a:latin typeface="Canva Sans"/>
                </a:rPr>
                <a:t>:  Priyanshu Tariyal</a:t>
              </a:r>
            </a:p>
            <a:p>
              <a:pPr>
                <a:lnSpc>
                  <a:spcPts val="5730"/>
                </a:lnSpc>
              </a:pPr>
              <a:r>
                <a:rPr lang="en-US" sz="4093">
                  <a:solidFill>
                    <a:srgbClr val="231F20"/>
                  </a:solidFill>
                  <a:latin typeface="Canva Sans"/>
                </a:rPr>
                <a:t>:  4th</a:t>
              </a:r>
            </a:p>
            <a:p>
              <a:pPr>
                <a:lnSpc>
                  <a:spcPts val="5730"/>
                </a:lnSpc>
              </a:pPr>
              <a:r>
                <a:rPr lang="en-US" sz="4093">
                  <a:solidFill>
                    <a:srgbClr val="231F20"/>
                  </a:solidFill>
                  <a:latin typeface="Canva Sans"/>
                </a:rPr>
                <a:t>:  'O'</a:t>
              </a:r>
            </a:p>
            <a:p>
              <a:pPr algn="l">
                <a:lnSpc>
                  <a:spcPts val="5730"/>
                </a:lnSpc>
              </a:pPr>
              <a:r>
                <a:rPr lang="en-US" sz="4093">
                  <a:solidFill>
                    <a:srgbClr val="231F20"/>
                  </a:solidFill>
                  <a:latin typeface="Canva Sans"/>
                </a:rPr>
                <a:t>:  40</a:t>
              </a:r>
            </a:p>
            <a:p>
              <a:pPr>
                <a:lnSpc>
                  <a:spcPts val="5730"/>
                </a:lnSpc>
              </a:pPr>
              <a:r>
                <a:rPr lang="en-US" sz="4093">
                  <a:solidFill>
                    <a:srgbClr val="231F20"/>
                  </a:solidFill>
                  <a:latin typeface="Canva Sans"/>
                </a:rPr>
                <a:t>:  2118963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7259300" y="-532576"/>
            <a:ext cx="1328144" cy="9570246"/>
            <a:chOff x="0" y="0"/>
            <a:chExt cx="349799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9799" cy="2520559"/>
            </a:xfrm>
            <a:custGeom>
              <a:avLst/>
              <a:gdLst/>
              <a:ahLst/>
              <a:cxnLst/>
              <a:rect l="l" t="t" r="r" b="b"/>
              <a:pathLst>
                <a:path w="349799" h="2520559">
                  <a:moveTo>
                    <a:pt x="0" y="0"/>
                  </a:moveTo>
                  <a:lnTo>
                    <a:pt x="349799" y="0"/>
                  </a:lnTo>
                  <a:lnTo>
                    <a:pt x="349799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885825"/>
            <a:ext cx="8698289" cy="2831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69"/>
              </a:lnSpc>
            </a:pPr>
            <a:r>
              <a:rPr lang="en-US" sz="8238" spc="807">
                <a:solidFill>
                  <a:srgbClr val="231F20"/>
                </a:solidFill>
                <a:latin typeface="Oswald Bold"/>
              </a:rPr>
              <a:t>BEST PRACTICES AND TIPS</a:t>
            </a:r>
          </a:p>
        </p:txBody>
      </p:sp>
      <p:sp>
        <p:nvSpPr>
          <p:cNvPr id="7" name="Freeform 7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028700" y="4452187"/>
            <a:ext cx="12683856" cy="4646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1" lvl="1" indent="-410210" algn="just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231F20"/>
                </a:solidFill>
                <a:latin typeface="DM Sans"/>
              </a:rPr>
              <a:t>Use headers and user-agents in requests to mimic a web browser and avoid being blocked.</a:t>
            </a:r>
          </a:p>
          <a:p>
            <a:pPr marL="820421" lvl="1" indent="-410210" algn="just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231F20"/>
                </a:solidFill>
                <a:latin typeface="DM Sans"/>
              </a:rPr>
              <a:t>Implement error handling to deal with connectivity issues and unexpected situations.</a:t>
            </a:r>
          </a:p>
          <a:p>
            <a:pPr marL="820421" lvl="1" indent="-410210" algn="just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231F20"/>
                </a:solidFill>
                <a:latin typeface="DM Sans"/>
              </a:rPr>
              <a:t>Set up a reasonable crawling rate to avoid overloading the server.</a:t>
            </a:r>
          </a:p>
          <a:p>
            <a:pPr algn="just">
              <a:lnSpc>
                <a:spcPts val="5320"/>
              </a:lnSpc>
            </a:pPr>
            <a:endParaRPr lang="en-US" sz="3800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29633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7659121">
            <a:off x="14681596" y="5969559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4025762" y="-5652738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5970026" y="819150"/>
            <a:ext cx="6526774" cy="18353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627"/>
              </a:lnSpc>
            </a:pPr>
            <a:r>
              <a:rPr lang="en-US" sz="11162" dirty="0">
                <a:solidFill>
                  <a:srgbClr val="000000"/>
                </a:solidFill>
                <a:latin typeface="Oswald Bold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167492"/>
            <a:ext cx="13952298" cy="5090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3796" lvl="1" indent="-391898" algn="just">
              <a:lnSpc>
                <a:spcPts val="5082"/>
              </a:lnSpc>
              <a:buFont typeface="Arial"/>
              <a:buChar char="•"/>
            </a:pPr>
            <a:r>
              <a:rPr lang="en-US" sz="3630">
                <a:solidFill>
                  <a:srgbClr val="000000"/>
                </a:solidFill>
                <a:latin typeface="DM Sans"/>
              </a:rPr>
              <a:t>Web scraping is a powerful technique to extract valuable data from websites.</a:t>
            </a:r>
          </a:p>
          <a:p>
            <a:pPr marL="783796" lvl="1" indent="-391898" algn="just">
              <a:lnSpc>
                <a:spcPts val="5082"/>
              </a:lnSpc>
              <a:buFont typeface="Arial"/>
              <a:buChar char="•"/>
            </a:pPr>
            <a:r>
              <a:rPr lang="en-US" sz="3630">
                <a:solidFill>
                  <a:srgbClr val="000000"/>
                </a:solidFill>
                <a:latin typeface="DM Sans"/>
              </a:rPr>
              <a:t>Python, along with libraries like Requests, Beautiful Soup, and Selenium, provides the tools needed to perform effective web scraping.</a:t>
            </a:r>
          </a:p>
          <a:p>
            <a:pPr marL="783796" lvl="1" indent="-391898" algn="just">
              <a:lnSpc>
                <a:spcPts val="5082"/>
              </a:lnSpc>
              <a:buFont typeface="Arial"/>
              <a:buChar char="•"/>
            </a:pPr>
            <a:r>
              <a:rPr lang="en-US" sz="3630">
                <a:solidFill>
                  <a:srgbClr val="000000"/>
                </a:solidFill>
                <a:latin typeface="DM Sans"/>
              </a:rPr>
              <a:t>Remember to scrape responsibly, respect website policies, and use the data ethically.</a:t>
            </a:r>
          </a:p>
          <a:p>
            <a:pPr algn="just">
              <a:lnSpc>
                <a:spcPts val="5082"/>
              </a:lnSpc>
            </a:pPr>
            <a:endParaRPr lang="en-US" sz="3630">
              <a:solidFill>
                <a:srgbClr val="000000"/>
              </a:solidFill>
              <a:latin typeface="DM San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7659121">
            <a:off x="-4247083" y="7172275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4194104" y="-5140944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028700" y="819150"/>
            <a:ext cx="6743700" cy="18353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627"/>
              </a:lnSpc>
            </a:pPr>
            <a:r>
              <a:rPr lang="en-US" sz="11162" dirty="0">
                <a:solidFill>
                  <a:srgbClr val="000000"/>
                </a:solidFill>
                <a:latin typeface="Oswald Bold"/>
              </a:rPr>
              <a:t>References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61690" y="4444353"/>
            <a:ext cx="16389520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DM Sans"/>
              </a:rPr>
              <a:t>Geeks For Geeks: </a:t>
            </a:r>
            <a:r>
              <a:rPr lang="en-US" sz="3399" u="sng">
                <a:solidFill>
                  <a:srgbClr val="01A2FF"/>
                </a:solidFill>
                <a:latin typeface="DM Sans"/>
                <a:hlinkClick r:id="rId5" tooltip="https://www.geeksforgeeks.org/python-web-scraping-tutorial/"/>
              </a:rPr>
              <a:t>https://www.geeksforgeeks.org/python-web-scraping-tutorial/</a:t>
            </a:r>
            <a:r>
              <a:rPr lang="en-US" sz="3399">
                <a:solidFill>
                  <a:srgbClr val="000000"/>
                </a:solidFill>
                <a:latin typeface="DM Sans"/>
              </a:rPr>
              <a:t> 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DM Sans"/>
              </a:rPr>
              <a:t>YouTube: </a:t>
            </a:r>
            <a:r>
              <a:rPr lang="en-US" sz="3399" u="sng">
                <a:solidFill>
                  <a:srgbClr val="01A2FF"/>
                </a:solidFill>
                <a:latin typeface="DM Sans"/>
                <a:hlinkClick r:id="rId6" tooltip="https://www.youtube.com/watch?v=4tAp9Lu0eDI&amp;ab_channel=CodeWithHarry"/>
              </a:rPr>
              <a:t>https://www.geeksforgeeks.org/python-web-scraping-tutorial/</a:t>
            </a:r>
            <a:r>
              <a:rPr lang="en-US" sz="3399">
                <a:solidFill>
                  <a:srgbClr val="01A2FF"/>
                </a:solidFill>
                <a:latin typeface="DM Sans"/>
              </a:rPr>
              <a:t> 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45446" y="3538038"/>
            <a:ext cx="10256353" cy="28870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664"/>
              </a:lnSpc>
            </a:pPr>
            <a:r>
              <a:rPr lang="en-US" sz="16903" dirty="0">
                <a:solidFill>
                  <a:srgbClr val="000000"/>
                </a:solidFill>
                <a:latin typeface="Oswald Bold"/>
              </a:rPr>
              <a:t>THANK YOU</a:t>
            </a:r>
          </a:p>
        </p:txBody>
      </p:sp>
    </p:spTree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522765">
            <a:off x="12262219" y="6444032"/>
            <a:ext cx="7681218" cy="7881847"/>
          </a:xfrm>
          <a:custGeom>
            <a:avLst/>
            <a:gdLst/>
            <a:ahLst/>
            <a:cxnLst/>
            <a:rect l="l" t="t" r="r" b="b"/>
            <a:pathLst>
              <a:path w="7681218" h="7881847">
                <a:moveTo>
                  <a:pt x="0" y="0"/>
                </a:moveTo>
                <a:lnTo>
                  <a:pt x="7681218" y="0"/>
                </a:lnTo>
                <a:lnTo>
                  <a:pt x="7681218" y="7881847"/>
                </a:lnTo>
                <a:lnTo>
                  <a:pt x="0" y="7881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525833" y="2281424"/>
            <a:ext cx="1297406" cy="7537587"/>
            <a:chOff x="0" y="0"/>
            <a:chExt cx="368852" cy="2142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2142933"/>
            </a:xfrm>
            <a:custGeom>
              <a:avLst/>
              <a:gdLst/>
              <a:ahLst/>
              <a:cxnLst/>
              <a:rect l="l" t="t" r="r" b="b"/>
              <a:pathLst>
                <a:path w="368852" h="2142933">
                  <a:moveTo>
                    <a:pt x="0" y="0"/>
                  </a:moveTo>
                  <a:lnTo>
                    <a:pt x="368852" y="0"/>
                  </a:lnTo>
                  <a:lnTo>
                    <a:pt x="368852" y="2142933"/>
                  </a:lnTo>
                  <a:lnTo>
                    <a:pt x="0" y="2142933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81673" y="311736"/>
            <a:ext cx="5724654" cy="1300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31"/>
              </a:lnSpc>
            </a:pPr>
            <a:r>
              <a:rPr lang="en-US" sz="7704" spc="755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-2907377">
            <a:off x="-4331736" y="-472067"/>
            <a:ext cx="9543782" cy="2385946"/>
          </a:xfrm>
          <a:custGeom>
            <a:avLst/>
            <a:gdLst/>
            <a:ahLst/>
            <a:cxnLst/>
            <a:rect l="l" t="t" r="r" b="b"/>
            <a:pathLst>
              <a:path w="9543782" h="2385946">
                <a:moveTo>
                  <a:pt x="0" y="0"/>
                </a:moveTo>
                <a:lnTo>
                  <a:pt x="9543782" y="0"/>
                </a:lnTo>
                <a:lnTo>
                  <a:pt x="9543782" y="2385945"/>
                </a:lnTo>
                <a:lnTo>
                  <a:pt x="0" y="23859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722259" y="2589927"/>
            <a:ext cx="868237" cy="600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48"/>
              </a:lnSpc>
            </a:pPr>
            <a:r>
              <a:rPr lang="en-US" sz="3957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40417" y="3328376"/>
            <a:ext cx="868237" cy="600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48"/>
              </a:lnSpc>
            </a:pPr>
            <a:r>
              <a:rPr lang="en-US" sz="3957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40417" y="4061823"/>
            <a:ext cx="868237" cy="600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48"/>
              </a:lnSpc>
            </a:pPr>
            <a:r>
              <a:rPr lang="en-US" sz="3957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40417" y="4795269"/>
            <a:ext cx="868237" cy="600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48"/>
              </a:lnSpc>
            </a:pPr>
            <a:r>
              <a:rPr lang="en-US" sz="3957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40417" y="5528715"/>
            <a:ext cx="868237" cy="600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48"/>
              </a:lnSpc>
            </a:pPr>
            <a:r>
              <a:rPr lang="en-US" sz="3957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22259" y="6465112"/>
            <a:ext cx="868237" cy="600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48"/>
              </a:lnSpc>
            </a:pPr>
            <a:r>
              <a:rPr lang="en-US" sz="3957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40417" y="7392265"/>
            <a:ext cx="868237" cy="600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48"/>
              </a:lnSpc>
            </a:pPr>
            <a:r>
              <a:rPr lang="en-US" sz="3957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997054" y="2678305"/>
            <a:ext cx="5364309" cy="39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6"/>
              </a:lnSpc>
            </a:pPr>
            <a:r>
              <a:rPr lang="en-US" sz="2338" spc="229">
                <a:solidFill>
                  <a:srgbClr val="231F20"/>
                </a:solidFill>
                <a:latin typeface="DM Sans"/>
              </a:rPr>
              <a:t>INTRODUCTION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997054" y="3414067"/>
            <a:ext cx="5629375" cy="39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6"/>
              </a:lnSpc>
            </a:pPr>
            <a:r>
              <a:rPr lang="en-US" sz="2338" spc="229" dirty="0">
                <a:solidFill>
                  <a:srgbClr val="231F20"/>
                </a:solidFill>
                <a:latin typeface="DM Sans"/>
              </a:rPr>
              <a:t>WHY WEB SCRAPING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997054" y="4147513"/>
            <a:ext cx="6081956" cy="39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26"/>
              </a:lnSpc>
              <a:spcBef>
                <a:spcPct val="0"/>
              </a:spcBef>
            </a:pPr>
            <a:r>
              <a:rPr lang="en-US" sz="2338" spc="229">
                <a:solidFill>
                  <a:srgbClr val="231F20"/>
                </a:solidFill>
                <a:latin typeface="DM Sans"/>
              </a:rPr>
              <a:t>LEGAL &amp; ETHICAL CONSIDERATIONS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997054" y="4880960"/>
            <a:ext cx="5629375" cy="39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26"/>
              </a:lnSpc>
              <a:spcBef>
                <a:spcPct val="0"/>
              </a:spcBef>
            </a:pPr>
            <a:r>
              <a:rPr lang="en-US" sz="2338" spc="229">
                <a:solidFill>
                  <a:srgbClr val="231F20"/>
                </a:solidFill>
                <a:latin typeface="DM Sans"/>
              </a:rPr>
              <a:t>TOOLS FOR WEB SCRAPING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997054" y="5614406"/>
            <a:ext cx="5629375" cy="39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26"/>
              </a:lnSpc>
              <a:spcBef>
                <a:spcPct val="0"/>
              </a:spcBef>
            </a:pPr>
            <a:r>
              <a:rPr lang="en-US" sz="2338" spc="229">
                <a:solidFill>
                  <a:srgbClr val="231F20"/>
                </a:solidFill>
                <a:latin typeface="DM Sans"/>
              </a:rPr>
              <a:t>UNDERSTANDING HTML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997054" y="6347853"/>
            <a:ext cx="10029017" cy="796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6"/>
              </a:lnSpc>
            </a:pPr>
            <a:r>
              <a:rPr lang="en-US" sz="2338" spc="229">
                <a:solidFill>
                  <a:srgbClr val="231F20"/>
                </a:solidFill>
                <a:latin typeface="DM Sans"/>
              </a:rPr>
              <a:t>BASIC WEB SCRAPING WITH REQUESTS </a:t>
            </a:r>
          </a:p>
          <a:p>
            <a:pPr marL="0" lvl="0" indent="0" algn="l">
              <a:lnSpc>
                <a:spcPts val="3226"/>
              </a:lnSpc>
              <a:spcBef>
                <a:spcPct val="0"/>
              </a:spcBef>
            </a:pPr>
            <a:r>
              <a:rPr lang="en-US" sz="2338" spc="229">
                <a:solidFill>
                  <a:srgbClr val="231F20"/>
                </a:solidFill>
                <a:latin typeface="DM Sans"/>
              </a:rPr>
              <a:t>AND BEAUTIFUL SOUP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997054" y="7477675"/>
            <a:ext cx="5762904" cy="381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7"/>
              </a:lnSpc>
              <a:spcBef>
                <a:spcPct val="0"/>
              </a:spcBef>
            </a:pPr>
            <a:r>
              <a:rPr lang="en-US" sz="2215" spc="217">
                <a:solidFill>
                  <a:srgbClr val="231F20"/>
                </a:solidFill>
                <a:latin typeface="DM Sans"/>
              </a:rPr>
              <a:t>DATA STORAGE AND EXPORT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997054" y="8192633"/>
            <a:ext cx="5334064" cy="381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7"/>
              </a:lnSpc>
              <a:spcBef>
                <a:spcPct val="0"/>
              </a:spcBef>
            </a:pPr>
            <a:r>
              <a:rPr lang="en-US" sz="2215" spc="217">
                <a:solidFill>
                  <a:srgbClr val="231F20"/>
                </a:solidFill>
                <a:latin typeface="DM Sans"/>
              </a:rPr>
              <a:t>BEST PRACTICES AND TIPS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027299" y="8907590"/>
            <a:ext cx="5334064" cy="381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7"/>
              </a:lnSpc>
              <a:spcBef>
                <a:spcPct val="0"/>
              </a:spcBef>
            </a:pPr>
            <a:r>
              <a:rPr lang="en-US" sz="2215" spc="217">
                <a:solidFill>
                  <a:srgbClr val="231F20"/>
                </a:solidFill>
                <a:latin typeface="DM Sans"/>
              </a:rPr>
              <a:t>CONCLUSION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740417" y="8107223"/>
            <a:ext cx="868237" cy="600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48"/>
              </a:lnSpc>
            </a:pPr>
            <a:r>
              <a:rPr lang="en-US" sz="3957">
                <a:solidFill>
                  <a:srgbClr val="363636"/>
                </a:solidFill>
                <a:latin typeface="Oswald Bold Italics"/>
              </a:rPr>
              <a:t>08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740417" y="8822180"/>
            <a:ext cx="868237" cy="600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48"/>
              </a:lnSpc>
            </a:pPr>
            <a:r>
              <a:rPr lang="en-US" sz="3957">
                <a:solidFill>
                  <a:srgbClr val="363636"/>
                </a:solidFill>
                <a:latin typeface="Oswald Bold Italics"/>
              </a:rPr>
              <a:t>09</a:t>
            </a: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4941035">
            <a:off x="-2801269" y="8435941"/>
            <a:ext cx="6267870" cy="6431583"/>
          </a:xfrm>
          <a:custGeom>
            <a:avLst/>
            <a:gdLst/>
            <a:ahLst/>
            <a:cxnLst/>
            <a:rect l="l" t="t" r="r" b="b"/>
            <a:pathLst>
              <a:path w="6267870" h="6431583">
                <a:moveTo>
                  <a:pt x="0" y="0"/>
                </a:moveTo>
                <a:lnTo>
                  <a:pt x="6267870" y="0"/>
                </a:lnTo>
                <a:lnTo>
                  <a:pt x="6267870" y="6431583"/>
                </a:lnTo>
                <a:lnTo>
                  <a:pt x="0" y="64315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1028700" y="3071609"/>
            <a:ext cx="9779139" cy="5354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7479" lvl="1" indent="-328740" algn="just">
              <a:lnSpc>
                <a:spcPts val="4263"/>
              </a:lnSpc>
              <a:buFont typeface="Arial"/>
              <a:buChar char="•"/>
            </a:pPr>
            <a:r>
              <a:rPr lang="en-US" sz="3045">
                <a:solidFill>
                  <a:srgbClr val="231F20"/>
                </a:solidFill>
                <a:latin typeface="Canva Sans"/>
              </a:rPr>
              <a:t>Welcome to the presentation on Web Scraping with Python.</a:t>
            </a:r>
          </a:p>
          <a:p>
            <a:pPr marL="657479" lvl="1" indent="-328740" algn="just">
              <a:lnSpc>
                <a:spcPts val="4263"/>
              </a:lnSpc>
              <a:buFont typeface="Arial"/>
              <a:buChar char="•"/>
            </a:pPr>
            <a:r>
              <a:rPr lang="en-US" sz="3045">
                <a:solidFill>
                  <a:srgbClr val="231F20"/>
                </a:solidFill>
                <a:latin typeface="Canva Sans"/>
              </a:rPr>
              <a:t>Web scraping is the process of extracting data from websites to obtain valuable information for analysis and various applications.</a:t>
            </a:r>
          </a:p>
          <a:p>
            <a:pPr marL="657479" lvl="1" indent="-328740" algn="just">
              <a:lnSpc>
                <a:spcPts val="4263"/>
              </a:lnSpc>
              <a:buFont typeface="Arial"/>
              <a:buChar char="•"/>
            </a:pPr>
            <a:r>
              <a:rPr lang="en-US" sz="3045">
                <a:solidFill>
                  <a:srgbClr val="231F20"/>
                </a:solidFill>
                <a:latin typeface="Canva Sans"/>
              </a:rPr>
              <a:t>In this presentation, we'll cover the basics of web scraping, the tools required, and demonstrate how to scrape websites using Python.</a:t>
            </a:r>
          </a:p>
          <a:p>
            <a:pPr algn="just">
              <a:lnSpc>
                <a:spcPts val="4263"/>
              </a:lnSpc>
            </a:pPr>
            <a:endParaRPr lang="en-US" sz="3045">
              <a:solidFill>
                <a:srgbClr val="231F20"/>
              </a:solidFill>
              <a:latin typeface="Canva Sans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1985098" y="920546"/>
            <a:ext cx="4883539" cy="4856901"/>
          </a:xfrm>
          <a:custGeom>
            <a:avLst/>
            <a:gdLst/>
            <a:ahLst/>
            <a:cxnLst/>
            <a:rect l="l" t="t" r="r" b="b"/>
            <a:pathLst>
              <a:path w="4883539" h="4856901">
                <a:moveTo>
                  <a:pt x="0" y="0"/>
                </a:moveTo>
                <a:lnTo>
                  <a:pt x="4883539" y="0"/>
                </a:lnTo>
                <a:lnTo>
                  <a:pt x="4883539" y="4856901"/>
                </a:lnTo>
                <a:lnTo>
                  <a:pt x="0" y="48569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035316" y="876300"/>
            <a:ext cx="7668888" cy="1407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408"/>
              </a:lnSpc>
            </a:pPr>
            <a:r>
              <a:rPr lang="en-US" sz="8267" spc="810">
                <a:solidFill>
                  <a:srgbClr val="231F20"/>
                </a:solidFill>
                <a:latin typeface="Oswald Bold"/>
              </a:rPr>
              <a:t>INTRODUCTION</a:t>
            </a:r>
          </a:p>
        </p:txBody>
      </p:sp>
      <p:sp>
        <p:nvSpPr>
          <p:cNvPr id="10" name="Freeform 10"/>
          <p:cNvSpPr/>
          <p:nvPr/>
        </p:nvSpPr>
        <p:spPr>
          <a:xfrm>
            <a:off x="12171147" y="1093276"/>
            <a:ext cx="4511440" cy="4511440"/>
          </a:xfrm>
          <a:custGeom>
            <a:avLst/>
            <a:gdLst/>
            <a:ahLst/>
            <a:cxnLst/>
            <a:rect l="l" t="t" r="r" b="b"/>
            <a:pathLst>
              <a:path w="4511440" h="4511440">
                <a:moveTo>
                  <a:pt x="0" y="0"/>
                </a:moveTo>
                <a:lnTo>
                  <a:pt x="4511440" y="0"/>
                </a:lnTo>
                <a:lnTo>
                  <a:pt x="4511440" y="4511441"/>
                </a:lnTo>
                <a:lnTo>
                  <a:pt x="0" y="45114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slow"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760862"/>
            <a:ext cx="8814879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WHY WEB SCRAPING?</a:t>
            </a:r>
          </a:p>
        </p:txBody>
      </p:sp>
      <p:sp>
        <p:nvSpPr>
          <p:cNvPr id="4" name="Freeform 4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028700" y="3298918"/>
            <a:ext cx="15983636" cy="4781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9312" lvl="1" indent="-364656" algn="just">
              <a:lnSpc>
                <a:spcPts val="4729"/>
              </a:lnSpc>
              <a:buFont typeface="Arial"/>
              <a:buChar char="•"/>
            </a:pPr>
            <a:r>
              <a:rPr lang="en-US" sz="3378">
                <a:solidFill>
                  <a:srgbClr val="231F20"/>
                </a:solidFill>
                <a:latin typeface="DM Sans"/>
              </a:rPr>
              <a:t>Web scraping allows us to gather data from multiple sources quickly and efficiently.</a:t>
            </a:r>
          </a:p>
          <a:p>
            <a:pPr marL="729312" lvl="1" indent="-364656" algn="just">
              <a:lnSpc>
                <a:spcPts val="4729"/>
              </a:lnSpc>
              <a:buFont typeface="Arial"/>
              <a:buChar char="•"/>
            </a:pPr>
            <a:r>
              <a:rPr lang="en-US" sz="3378">
                <a:solidFill>
                  <a:srgbClr val="231F20"/>
                </a:solidFill>
                <a:latin typeface="DM Sans"/>
              </a:rPr>
              <a:t>Valuable for competitive intelligence, market research, sentiment analysis, and more.</a:t>
            </a:r>
          </a:p>
          <a:p>
            <a:pPr marL="729312" lvl="1" indent="-364656" algn="just">
              <a:lnSpc>
                <a:spcPts val="4729"/>
              </a:lnSpc>
              <a:buFont typeface="Arial"/>
              <a:buChar char="•"/>
            </a:pPr>
            <a:r>
              <a:rPr lang="en-US" sz="3378">
                <a:solidFill>
                  <a:srgbClr val="231F20"/>
                </a:solidFill>
                <a:latin typeface="DM Sans"/>
              </a:rPr>
              <a:t>Helps in automating repetitive tasks like data entry or content extraction.</a:t>
            </a:r>
          </a:p>
          <a:p>
            <a:pPr marL="729312" lvl="1" indent="-364656" algn="just">
              <a:lnSpc>
                <a:spcPts val="4729"/>
              </a:lnSpc>
              <a:buFont typeface="Arial"/>
              <a:buChar char="•"/>
            </a:pPr>
            <a:r>
              <a:rPr lang="en-US" sz="3378">
                <a:solidFill>
                  <a:srgbClr val="231F20"/>
                </a:solidFill>
                <a:latin typeface="DM Sans"/>
              </a:rPr>
              <a:t>Extracting data from websites enables us to make informed decisions and gain valuable insights.</a:t>
            </a:r>
          </a:p>
          <a:p>
            <a:pPr algn="just">
              <a:lnSpc>
                <a:spcPts val="4729"/>
              </a:lnSpc>
            </a:pPr>
            <a:endParaRPr lang="en-US" sz="3378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887923">
            <a:off x="14226264" y="-6154418"/>
            <a:ext cx="11661331" cy="12073048"/>
          </a:xfrm>
          <a:custGeom>
            <a:avLst/>
            <a:gdLst/>
            <a:ahLst/>
            <a:cxnLst/>
            <a:rect l="l" t="t" r="r" b="b"/>
            <a:pathLst>
              <a:path w="12122014" h="12438634">
                <a:moveTo>
                  <a:pt x="0" y="0"/>
                </a:moveTo>
                <a:lnTo>
                  <a:pt x="12122014" y="0"/>
                </a:lnTo>
                <a:lnTo>
                  <a:pt x="12122014" y="12438634"/>
                </a:lnTo>
                <a:lnTo>
                  <a:pt x="0" y="124386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028700" y="904875"/>
            <a:ext cx="9582390" cy="2488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4"/>
              </a:lnSpc>
            </a:pPr>
            <a:r>
              <a:rPr lang="en-US" sz="7242" spc="709">
                <a:solidFill>
                  <a:srgbClr val="231F20"/>
                </a:solidFill>
                <a:latin typeface="Oswald Bold"/>
              </a:rPr>
              <a:t>LEGAL AND ETHICAL </a:t>
            </a:r>
          </a:p>
          <a:p>
            <a:pPr marL="0" lvl="0" indent="0" algn="ctr">
              <a:lnSpc>
                <a:spcPts val="9994"/>
              </a:lnSpc>
              <a:spcBef>
                <a:spcPct val="0"/>
              </a:spcBef>
            </a:pPr>
            <a:r>
              <a:rPr lang="en-US" sz="7242" spc="709">
                <a:solidFill>
                  <a:srgbClr val="231F20"/>
                </a:solidFill>
                <a:latin typeface="Oswald Bold"/>
              </a:rPr>
              <a:t>CONSIDERATIONS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02627" y="4981785"/>
            <a:ext cx="12996782" cy="3740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9252" lvl="1" indent="-374626" algn="just">
              <a:lnSpc>
                <a:spcPts val="4858"/>
              </a:lnSpc>
              <a:buFont typeface="Arial"/>
              <a:buChar char="•"/>
            </a:pPr>
            <a:r>
              <a:rPr lang="en-US" sz="3470" dirty="0">
                <a:solidFill>
                  <a:srgbClr val="100F0D"/>
                </a:solidFill>
                <a:latin typeface="DM Sans"/>
              </a:rPr>
              <a:t>Always review a website's terms of service and robots.txt file before scraping.</a:t>
            </a:r>
          </a:p>
          <a:p>
            <a:pPr marL="749252" lvl="1" indent="-374626" algn="just">
              <a:lnSpc>
                <a:spcPts val="4858"/>
              </a:lnSpc>
              <a:buFont typeface="Arial"/>
              <a:buChar char="•"/>
            </a:pPr>
            <a:r>
              <a:rPr lang="en-US" sz="3470" dirty="0">
                <a:solidFill>
                  <a:srgbClr val="100F0D"/>
                </a:solidFill>
                <a:latin typeface="DM Sans"/>
              </a:rPr>
              <a:t>Respect website policies.</a:t>
            </a:r>
          </a:p>
          <a:p>
            <a:pPr marL="749252" lvl="1" indent="-374626" algn="just">
              <a:lnSpc>
                <a:spcPts val="4858"/>
              </a:lnSpc>
              <a:buFont typeface="Arial"/>
              <a:buChar char="•"/>
            </a:pPr>
            <a:r>
              <a:rPr lang="en-US" sz="3470" dirty="0">
                <a:solidFill>
                  <a:srgbClr val="100F0D"/>
                </a:solidFill>
                <a:latin typeface="DM Sans"/>
              </a:rPr>
              <a:t>Ensure the data you scrape is used responsibly and doesn't infringe on privacy rights.</a:t>
            </a:r>
          </a:p>
          <a:p>
            <a:pPr algn="just">
              <a:lnSpc>
                <a:spcPts val="4858"/>
              </a:lnSpc>
            </a:pPr>
            <a:endParaRPr lang="en-US" sz="3470" dirty="0">
              <a:solidFill>
                <a:srgbClr val="100F0D"/>
              </a:solidFill>
              <a:latin typeface="DM Sans"/>
            </a:endParaRPr>
          </a:p>
        </p:txBody>
      </p:sp>
      <p:sp>
        <p:nvSpPr>
          <p:cNvPr id="6" name="Freeform 6"/>
          <p:cNvSpPr/>
          <p:nvPr/>
        </p:nvSpPr>
        <p:spPr>
          <a:xfrm rot="8609302">
            <a:off x="-2611039" y="7227717"/>
            <a:ext cx="5222077" cy="5358475"/>
          </a:xfrm>
          <a:custGeom>
            <a:avLst/>
            <a:gdLst/>
            <a:ahLst/>
            <a:cxnLst/>
            <a:rect l="l" t="t" r="r" b="b"/>
            <a:pathLst>
              <a:path w="5222077" h="5358475">
                <a:moveTo>
                  <a:pt x="0" y="0"/>
                </a:moveTo>
                <a:lnTo>
                  <a:pt x="5222078" y="0"/>
                </a:lnTo>
                <a:lnTo>
                  <a:pt x="5222078" y="5358475"/>
                </a:lnTo>
                <a:lnTo>
                  <a:pt x="0" y="53584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slow">
    <p:cover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2035253">
            <a:off x="15177579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10799999">
            <a:off x="-2448135" y="-5001474"/>
            <a:ext cx="5900217" cy="8237650"/>
          </a:xfrm>
          <a:custGeom>
            <a:avLst/>
            <a:gdLst/>
            <a:ahLst/>
            <a:cxnLst/>
            <a:rect l="l" t="t" r="r" b="b"/>
            <a:pathLst>
              <a:path w="5900217" h="8237650">
                <a:moveTo>
                  <a:pt x="0" y="0"/>
                </a:moveTo>
                <a:lnTo>
                  <a:pt x="5900217" y="0"/>
                </a:lnTo>
                <a:lnTo>
                  <a:pt x="5900217" y="8237650"/>
                </a:lnTo>
                <a:lnTo>
                  <a:pt x="0" y="82376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2868602" y="904875"/>
            <a:ext cx="12550795" cy="1223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994"/>
              </a:lnSpc>
              <a:spcBef>
                <a:spcPct val="0"/>
              </a:spcBef>
            </a:pPr>
            <a:r>
              <a:rPr lang="en-US" sz="7242" spc="709">
                <a:solidFill>
                  <a:srgbClr val="231F20"/>
                </a:solidFill>
                <a:latin typeface="Oswald Bold"/>
              </a:rPr>
              <a:t> TOOLS FOR WEB SCRAPING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87125" y="3495501"/>
            <a:ext cx="13713750" cy="4386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3771" lvl="1" indent="-331886" algn="just">
              <a:lnSpc>
                <a:spcPts val="4304"/>
              </a:lnSpc>
              <a:buFont typeface="Arial"/>
              <a:buChar char="•"/>
            </a:pPr>
            <a:r>
              <a:rPr lang="en-US" sz="3074" dirty="0">
                <a:solidFill>
                  <a:srgbClr val="231F20"/>
                </a:solidFill>
                <a:latin typeface="DM Sans"/>
              </a:rPr>
              <a:t>Python provides several powerful libraries for web scraping:</a:t>
            </a:r>
          </a:p>
          <a:p>
            <a:pPr marL="1327542" lvl="2" indent="-442514" algn="just">
              <a:lnSpc>
                <a:spcPts val="4304"/>
              </a:lnSpc>
              <a:buFont typeface="Arial"/>
              <a:buChar char="⚬"/>
            </a:pPr>
            <a:r>
              <a:rPr lang="en-US" sz="3074" dirty="0">
                <a:solidFill>
                  <a:srgbClr val="231F20"/>
                </a:solidFill>
                <a:latin typeface="DM Sans"/>
              </a:rPr>
              <a:t>Requests: For sending HTTP requests to websites.</a:t>
            </a:r>
          </a:p>
          <a:p>
            <a:pPr marL="1327542" lvl="2" indent="-442514" algn="just">
              <a:lnSpc>
                <a:spcPts val="4304"/>
              </a:lnSpc>
              <a:buFont typeface="Arial"/>
              <a:buChar char="⚬"/>
            </a:pPr>
            <a:r>
              <a:rPr lang="en-US" sz="3074" dirty="0" err="1">
                <a:solidFill>
                  <a:srgbClr val="231F20"/>
                </a:solidFill>
                <a:latin typeface="DM Sans"/>
              </a:rPr>
              <a:t>BeautifulSoup</a:t>
            </a:r>
            <a:r>
              <a:rPr lang="en-US" sz="3074" dirty="0">
                <a:solidFill>
                  <a:srgbClr val="231F20"/>
                </a:solidFill>
                <a:latin typeface="DM Sans"/>
              </a:rPr>
              <a:t>: For parsing and navigating HTML and XML documents.</a:t>
            </a:r>
          </a:p>
          <a:p>
            <a:pPr marL="1327542" lvl="2" indent="-442514" algn="just">
              <a:lnSpc>
                <a:spcPts val="4304"/>
              </a:lnSpc>
              <a:buFont typeface="Arial"/>
              <a:buChar char="⚬"/>
            </a:pPr>
            <a:r>
              <a:rPr lang="en-US" sz="3074" dirty="0">
                <a:solidFill>
                  <a:srgbClr val="231F20"/>
                </a:solidFill>
                <a:latin typeface="DM Sans"/>
              </a:rPr>
              <a:t>Selenium: For scraping websites with dynamic content.</a:t>
            </a:r>
          </a:p>
          <a:p>
            <a:pPr marL="663771" lvl="1" indent="-331886" algn="just">
              <a:lnSpc>
                <a:spcPts val="4304"/>
              </a:lnSpc>
              <a:buFont typeface="Arial"/>
              <a:buChar char="•"/>
            </a:pPr>
            <a:r>
              <a:rPr lang="en-US" sz="3074" dirty="0">
                <a:solidFill>
                  <a:srgbClr val="231F20"/>
                </a:solidFill>
                <a:latin typeface="DM Sans"/>
              </a:rPr>
              <a:t>Install these libraries using pip: pip install requests beautifulsoup4 selenium</a:t>
            </a:r>
          </a:p>
          <a:p>
            <a:pPr algn="just">
              <a:lnSpc>
                <a:spcPts val="4304"/>
              </a:lnSpc>
            </a:pPr>
            <a:endParaRPr lang="en-US" sz="3074" dirty="0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  <p:transition spd="slow">
    <p:cover dir="l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3407869">
            <a:off x="13875426" y="935471"/>
            <a:ext cx="10394807" cy="4460317"/>
          </a:xfrm>
          <a:custGeom>
            <a:avLst/>
            <a:gdLst/>
            <a:ahLst/>
            <a:cxnLst/>
            <a:rect l="l" t="t" r="r" b="b"/>
            <a:pathLst>
              <a:path w="10394807" h="4460317">
                <a:moveTo>
                  <a:pt x="0" y="0"/>
                </a:moveTo>
                <a:lnTo>
                  <a:pt x="10394807" y="0"/>
                </a:lnTo>
                <a:lnTo>
                  <a:pt x="10394807" y="4460318"/>
                </a:lnTo>
                <a:lnTo>
                  <a:pt x="0" y="44603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028700" y="1162050"/>
            <a:ext cx="13331986" cy="1303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UNDERSTANDING HTML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23083" y="3958255"/>
            <a:ext cx="15641835" cy="3108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2140" lvl="1" indent="-381070" algn="just">
              <a:lnSpc>
                <a:spcPts val="4942"/>
              </a:lnSpc>
              <a:buFont typeface="Arial"/>
              <a:buChar char="•"/>
            </a:pPr>
            <a:r>
              <a:rPr lang="en-US" sz="3530">
                <a:solidFill>
                  <a:srgbClr val="231F20"/>
                </a:solidFill>
                <a:latin typeface="DM Sans"/>
              </a:rPr>
              <a:t>HTML (Hypertext Markup Language) is the backbone of web pages.</a:t>
            </a:r>
          </a:p>
          <a:p>
            <a:pPr marL="762140" lvl="1" indent="-381070" algn="just">
              <a:lnSpc>
                <a:spcPts val="4942"/>
              </a:lnSpc>
              <a:buFont typeface="Arial"/>
              <a:buChar char="•"/>
            </a:pPr>
            <a:r>
              <a:rPr lang="en-US" sz="3530">
                <a:solidFill>
                  <a:srgbClr val="231F20"/>
                </a:solidFill>
                <a:latin typeface="DM Sans"/>
              </a:rPr>
              <a:t>It organizes the content using tags, such as &lt;div&gt;, &lt;p&gt;, &lt;table&gt;, etc.</a:t>
            </a:r>
          </a:p>
          <a:p>
            <a:pPr marL="762140" lvl="1" indent="-381070" algn="just">
              <a:lnSpc>
                <a:spcPts val="4942"/>
              </a:lnSpc>
              <a:buFont typeface="Arial"/>
              <a:buChar char="•"/>
            </a:pPr>
            <a:r>
              <a:rPr lang="en-US" sz="3530">
                <a:solidFill>
                  <a:srgbClr val="231F20"/>
                </a:solidFill>
                <a:latin typeface="DM Sans"/>
              </a:rPr>
              <a:t>Inspect the website's HTML structure to identify the data you want to extract.</a:t>
            </a:r>
          </a:p>
          <a:p>
            <a:pPr algn="just">
              <a:lnSpc>
                <a:spcPts val="4942"/>
              </a:lnSpc>
            </a:pPr>
            <a:endParaRPr lang="en-US" sz="3530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  <p:transition spd="slow">
    <p:cover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3407869">
            <a:off x="13875426" y="935471"/>
            <a:ext cx="10394807" cy="4460317"/>
          </a:xfrm>
          <a:custGeom>
            <a:avLst/>
            <a:gdLst/>
            <a:ahLst/>
            <a:cxnLst/>
            <a:rect l="l" t="t" r="r" b="b"/>
            <a:pathLst>
              <a:path w="10394807" h="4460317">
                <a:moveTo>
                  <a:pt x="0" y="0"/>
                </a:moveTo>
                <a:lnTo>
                  <a:pt x="10394807" y="0"/>
                </a:lnTo>
                <a:lnTo>
                  <a:pt x="10394807" y="4460318"/>
                </a:lnTo>
                <a:lnTo>
                  <a:pt x="0" y="44603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028700" y="1114425"/>
            <a:ext cx="15469999" cy="1741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715"/>
              </a:lnSpc>
            </a:pPr>
            <a:r>
              <a:rPr lang="en-US" sz="6395" spc="626">
                <a:solidFill>
                  <a:srgbClr val="231F20"/>
                </a:solidFill>
                <a:latin typeface="Oswald Bold"/>
              </a:rPr>
              <a:t>BASIC WEB SCRAPING WITH REQUESTS AND BEAUTIFUL SOUP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086204"/>
            <a:ext cx="14987025" cy="4192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0235" lvl="1" indent="-365117" algn="just">
              <a:lnSpc>
                <a:spcPts val="4735"/>
              </a:lnSpc>
              <a:buFont typeface="Arial"/>
              <a:buChar char="•"/>
            </a:pPr>
            <a:r>
              <a:rPr lang="en-US" sz="3382" dirty="0">
                <a:solidFill>
                  <a:srgbClr val="231F20"/>
                </a:solidFill>
                <a:latin typeface="DM Sans"/>
              </a:rPr>
              <a:t>Import the necessary libraries in Python: import requests and from bs4 import </a:t>
            </a:r>
            <a:r>
              <a:rPr lang="en-US" sz="3382" dirty="0" err="1">
                <a:solidFill>
                  <a:srgbClr val="231F20"/>
                </a:solidFill>
                <a:latin typeface="DM Sans"/>
              </a:rPr>
              <a:t>BeautifulSoup</a:t>
            </a:r>
            <a:r>
              <a:rPr lang="en-US" sz="3382" dirty="0">
                <a:solidFill>
                  <a:srgbClr val="231F20"/>
                </a:solidFill>
                <a:latin typeface="DM Sans"/>
              </a:rPr>
              <a:t>.</a:t>
            </a:r>
          </a:p>
          <a:p>
            <a:pPr marL="730235" lvl="1" indent="-365117" algn="just">
              <a:lnSpc>
                <a:spcPts val="4735"/>
              </a:lnSpc>
              <a:buFont typeface="Arial"/>
              <a:buChar char="•"/>
            </a:pPr>
            <a:r>
              <a:rPr lang="en-US" sz="3382" dirty="0">
                <a:solidFill>
                  <a:srgbClr val="231F20"/>
                </a:solidFill>
                <a:latin typeface="DM Sans"/>
              </a:rPr>
              <a:t>Use the requests library to fetch the HTML content of a webpage and </a:t>
            </a:r>
            <a:r>
              <a:rPr lang="en-US" sz="3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allows you to send HTTP requests to interact with websites and web services</a:t>
            </a:r>
            <a:r>
              <a:rPr lang="en-US" sz="3382" dirty="0">
                <a:solidFill>
                  <a:srgbClr val="231F20"/>
                </a:solidFill>
                <a:latin typeface="DM Sans"/>
              </a:rPr>
              <a:t>.</a:t>
            </a:r>
          </a:p>
          <a:p>
            <a:pPr marL="730235" lvl="1" indent="-365117" algn="just">
              <a:lnSpc>
                <a:spcPts val="4735"/>
              </a:lnSpc>
              <a:buFont typeface="Arial"/>
              <a:buChar char="•"/>
            </a:pPr>
            <a:r>
              <a:rPr lang="en-US" sz="3382" dirty="0">
                <a:solidFill>
                  <a:srgbClr val="231F20"/>
                </a:solidFill>
                <a:latin typeface="DM Sans"/>
              </a:rPr>
              <a:t>Use </a:t>
            </a:r>
            <a:r>
              <a:rPr lang="en-US" sz="3382" dirty="0" err="1">
                <a:solidFill>
                  <a:srgbClr val="231F20"/>
                </a:solidFill>
                <a:latin typeface="DM Sans"/>
              </a:rPr>
              <a:t>BeautifulSoup</a:t>
            </a:r>
            <a:r>
              <a:rPr lang="en-US" sz="3382" dirty="0">
                <a:solidFill>
                  <a:srgbClr val="231F20"/>
                </a:solidFill>
                <a:latin typeface="DM Sans"/>
              </a:rPr>
              <a:t> to </a:t>
            </a:r>
            <a:r>
              <a:rPr lang="en-US" sz="3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navigate HTML documents, making it easy to extract data from web pages.</a:t>
            </a:r>
            <a:endParaRPr lang="en-US" sz="3382" dirty="0">
              <a:solidFill>
                <a:schemeClr val="tx1">
                  <a:lumMod val="85000"/>
                  <a:lumOff val="15000"/>
                </a:schemeClr>
              </a:solidFill>
              <a:latin typeface="DM Sans"/>
            </a:endParaRPr>
          </a:p>
          <a:p>
            <a:pPr algn="just">
              <a:lnSpc>
                <a:spcPts val="4735"/>
              </a:lnSpc>
            </a:pPr>
            <a:endParaRPr lang="en-US" sz="3382" dirty="0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  <p:transition spd="slow">
    <p:cover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-10580377">
            <a:off x="14827711" y="-7404004"/>
            <a:ext cx="15763860" cy="16175602"/>
          </a:xfrm>
          <a:custGeom>
            <a:avLst/>
            <a:gdLst/>
            <a:ahLst/>
            <a:cxnLst/>
            <a:rect l="l" t="t" r="r" b="b"/>
            <a:pathLst>
              <a:path w="15763860" h="16175602">
                <a:moveTo>
                  <a:pt x="0" y="0"/>
                </a:moveTo>
                <a:lnTo>
                  <a:pt x="15763860" y="0"/>
                </a:lnTo>
                <a:lnTo>
                  <a:pt x="15763860" y="16175603"/>
                </a:lnTo>
                <a:lnTo>
                  <a:pt x="0" y="161756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028700" y="4900030"/>
            <a:ext cx="14037742" cy="4703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8131" lvl="1" indent="-414066" algn="just">
              <a:lnSpc>
                <a:spcPts val="5370"/>
              </a:lnSpc>
              <a:buFont typeface="Arial"/>
              <a:buChar char="•"/>
            </a:pPr>
            <a:r>
              <a:rPr lang="en-US" sz="3835">
                <a:solidFill>
                  <a:srgbClr val="000000"/>
                </a:solidFill>
                <a:latin typeface="DM Sans"/>
              </a:rPr>
              <a:t>After scraping data, store it in a structured format like CSV(Comma Separated Value), JSON(JavaScript Object Notation), or a database.</a:t>
            </a:r>
          </a:p>
          <a:p>
            <a:pPr marL="828131" lvl="1" indent="-414066" algn="just">
              <a:lnSpc>
                <a:spcPts val="5370"/>
              </a:lnSpc>
              <a:buFont typeface="Arial"/>
              <a:buChar char="•"/>
            </a:pPr>
            <a:r>
              <a:rPr lang="en-US" sz="3835">
                <a:solidFill>
                  <a:srgbClr val="000000"/>
                </a:solidFill>
                <a:latin typeface="DM Sans"/>
              </a:rPr>
              <a:t>Use libraries such as Pandas for data manipulation and cleaning.</a:t>
            </a:r>
          </a:p>
          <a:p>
            <a:pPr marL="828131" lvl="1" indent="-414066" algn="just">
              <a:lnSpc>
                <a:spcPts val="5370"/>
              </a:lnSpc>
              <a:spcBef>
                <a:spcPct val="0"/>
              </a:spcBef>
              <a:buFont typeface="Arial"/>
              <a:buChar char="•"/>
            </a:pPr>
            <a:r>
              <a:rPr lang="en-US" sz="3835">
                <a:solidFill>
                  <a:srgbClr val="000000"/>
                </a:solidFill>
                <a:latin typeface="DM Sans"/>
              </a:rPr>
              <a:t>Demonstrate exporting scraped data to a CSV file.</a:t>
            </a:r>
          </a:p>
          <a:p>
            <a:pPr marL="0" lvl="0" indent="0" algn="just">
              <a:lnSpc>
                <a:spcPts val="5370"/>
              </a:lnSpc>
              <a:spcBef>
                <a:spcPct val="0"/>
              </a:spcBef>
            </a:pPr>
            <a:endParaRPr lang="en-US" sz="3835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914400"/>
            <a:ext cx="8704111" cy="2303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253"/>
              </a:lnSpc>
              <a:spcBef>
                <a:spcPct val="0"/>
              </a:spcBef>
            </a:pPr>
            <a:r>
              <a:rPr lang="en-US" sz="6705" spc="657">
                <a:solidFill>
                  <a:srgbClr val="231F20"/>
                </a:solidFill>
                <a:latin typeface="Oswald Bold"/>
              </a:rPr>
              <a:t>DATA STORAGE AND EXPORT</a:t>
            </a:r>
          </a:p>
        </p:txBody>
      </p:sp>
      <p:sp>
        <p:nvSpPr>
          <p:cNvPr id="6" name="Freeform 6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slow">
    <p:cover dir="l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570</Words>
  <Application>Microsoft Office PowerPoint</Application>
  <PresentationFormat>Custom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DM Sans</vt:lpstr>
      <vt:lpstr>Oswald</vt:lpstr>
      <vt:lpstr>Söhne</vt:lpstr>
      <vt:lpstr>Canva Sans</vt:lpstr>
      <vt:lpstr>Oswald Bold Italics</vt:lpstr>
      <vt:lpstr>Calibri</vt:lpstr>
      <vt:lpstr>Oswald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cp:lastModifiedBy>Priyanshu Tariyal</cp:lastModifiedBy>
  <cp:revision>5</cp:revision>
  <dcterms:created xsi:type="dcterms:W3CDTF">2006-08-16T00:00:00Z</dcterms:created>
  <dcterms:modified xsi:type="dcterms:W3CDTF">2023-07-22T05:14:21Z</dcterms:modified>
  <dc:identifier>DAFpPMLzyV0</dc:identifier>
</cp:coreProperties>
</file>