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Poppi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Poppins-bold.fntdata"/><Relationship Id="rId10" Type="http://schemas.openxmlformats.org/officeDocument/2006/relationships/slide" Target="slides/slide5.xml"/><Relationship Id="rId21" Type="http://schemas.openxmlformats.org/officeDocument/2006/relationships/font" Target="fonts/Poppins-regular.fntdata"/><Relationship Id="rId13" Type="http://schemas.openxmlformats.org/officeDocument/2006/relationships/slide" Target="slides/slide8.xml"/><Relationship Id="rId24" Type="http://schemas.openxmlformats.org/officeDocument/2006/relationships/font" Target="fonts/Poppins-boldItalic.fntdata"/><Relationship Id="rId12" Type="http://schemas.openxmlformats.org/officeDocument/2006/relationships/slide" Target="slides/slide7.xml"/><Relationship Id="rId23" Type="http://schemas.openxmlformats.org/officeDocument/2006/relationships/font" Target="fonts/Poppi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58" name="Google Shape;58;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21" name="Google Shape;12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6" name="Google Shape;66;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77" name="Google Shape;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85" name="Google Shape;8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1" name="Google Shape;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7" name="Google Shape;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3" name="Google Shape;10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9" name="Google Shape;1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5" name="Google Shape;1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52" name="Shape 52"/>
        <p:cNvGrpSpPr/>
        <p:nvPr/>
      </p:nvGrpSpPr>
      <p:grpSpPr>
        <a:xfrm>
          <a:off x="0" y="0"/>
          <a:ext cx="0" cy="0"/>
          <a:chOff x="0" y="0"/>
          <a:chExt cx="0" cy="0"/>
        </a:xfrm>
      </p:grpSpPr>
      <p:sp>
        <p:nvSpPr>
          <p:cNvPr id="53" name="Google Shape;53;p13"/>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3" name="Google Shape;13;p3"/>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4" name="Google Shape;14;p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 name="Google Shape;16;p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5"/>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1" name="Google Shape;21;p5"/>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2" name="Google Shape;22;p5"/>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3" name="Google Shape;23;p5"/>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4" name="Google Shape;24;p5"/>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7" name="Google Shape;27;p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2" name="Google Shape;32;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4" name="Shape 34"/>
        <p:cNvGrpSpPr/>
        <p:nvPr/>
      </p:nvGrpSpPr>
      <p:grpSpPr>
        <a:xfrm>
          <a:off x="0" y="0"/>
          <a:ext cx="0" cy="0"/>
          <a:chOff x="0" y="0"/>
          <a:chExt cx="0" cy="0"/>
        </a:xfrm>
      </p:grpSpPr>
      <p:sp>
        <p:nvSpPr>
          <p:cNvPr id="35" name="Google Shape;35;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6" name="Google Shape;36;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4" name="Google Shape;44;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45" name="Google Shape;45;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122877"/>
            <a:ext cx="9144000" cy="467289"/>
          </a:xfrm>
          <a:prstGeom prst="rect">
            <a:avLst/>
          </a:prstGeom>
          <a:solidFill>
            <a:srgbClr val="223366"/>
          </a:solidFill>
          <a:ln cap="flat" cmpd="sng" w="25400">
            <a:solidFill>
              <a:srgbClr val="223366"/>
            </a:solidFill>
            <a:prstDash val="solid"/>
            <a:round/>
            <a:headEnd len="sm" w="sm" type="none"/>
            <a:tailEnd len="sm" w="sm" type="none"/>
          </a:ln>
          <a:effectLst>
            <a:outerShdw blurRad="50800" rotWithShape="0" algn="ctr" dir="5400000" dist="38100">
              <a:schemeClr val="dk1">
                <a:alpha val="24705"/>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 name="Google Shape;7;p1"/>
          <p:cNvSpPr/>
          <p:nvPr/>
        </p:nvSpPr>
        <p:spPr>
          <a:xfrm>
            <a:off x="0" y="4935061"/>
            <a:ext cx="9144000" cy="208439"/>
          </a:xfrm>
          <a:prstGeom prst="rect">
            <a:avLst/>
          </a:prstGeom>
          <a:solidFill>
            <a:srgbClr val="85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 name="Google Shape;8;p1"/>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9" name="Google Shape;9;p1"/>
          <p:cNvPicPr preferRelativeResize="0"/>
          <p:nvPr/>
        </p:nvPicPr>
        <p:blipFill rotWithShape="1">
          <a:blip r:embed="rId1">
            <a:alphaModFix/>
          </a:blip>
          <a:srcRect b="0" l="0" r="0" t="0"/>
          <a:stretch/>
        </p:blipFill>
        <p:spPr>
          <a:xfrm>
            <a:off x="7411959" y="234964"/>
            <a:ext cx="852410" cy="2849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A person sitting at a desk with a computer&#10;&#10;Description automatically generated" id="60" name="Google Shape;60;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1" name="Google Shape;61;p14"/>
          <p:cNvSpPr txBox="1"/>
          <p:nvPr/>
        </p:nvSpPr>
        <p:spPr>
          <a:xfrm>
            <a:off x="5969417" y="2231566"/>
            <a:ext cx="2297400" cy="381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n-US" sz="1875" u="none" cap="none" strike="noStrike">
                <a:solidFill>
                  <a:schemeClr val="lt1"/>
                </a:solidFill>
                <a:latin typeface="Arial"/>
                <a:ea typeface="Arial"/>
                <a:cs typeface="Arial"/>
                <a:sym typeface="Arial"/>
              </a:rPr>
              <a:t>Internship Project</a:t>
            </a:r>
            <a:endParaRPr b="1" sz="1875">
              <a:solidFill>
                <a:schemeClr val="lt1"/>
              </a:solidFill>
            </a:endParaRPr>
          </a:p>
        </p:txBody>
      </p:sp>
      <p:sp>
        <p:nvSpPr>
          <p:cNvPr id="62" name="Google Shape;62;p14"/>
          <p:cNvSpPr txBox="1"/>
          <p:nvPr/>
        </p:nvSpPr>
        <p:spPr>
          <a:xfrm>
            <a:off x="6048225" y="2657650"/>
            <a:ext cx="2218500" cy="9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lt1"/>
                </a:solidFill>
                <a:latin typeface="Roboto"/>
                <a:ea typeface="Roboto"/>
                <a:cs typeface="Roboto"/>
                <a:sym typeface="Roboto"/>
              </a:rPr>
              <a:t>Healthcare Prediction on Diabetic Patients using Python</a:t>
            </a:r>
            <a:endParaRPr b="1"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Conclusion</a:t>
            </a:r>
            <a:r>
              <a:rPr b="1" lang="en-US" sz="1600">
                <a:solidFill>
                  <a:srgbClr val="213163"/>
                </a:solidFill>
              </a:rPr>
              <a:t> :</a:t>
            </a:r>
            <a:endParaRPr b="0" i="0" sz="1600" u="none" cap="none" strike="noStrike">
              <a:solidFill>
                <a:srgbClr val="000000"/>
              </a:solidFill>
              <a:latin typeface="Arial"/>
              <a:ea typeface="Arial"/>
              <a:cs typeface="Arial"/>
              <a:sym typeface="Arial"/>
            </a:endParaRPr>
          </a:p>
        </p:txBody>
      </p:sp>
      <p:sp>
        <p:nvSpPr>
          <p:cNvPr id="124" name="Google Shape;124;p23"/>
          <p:cNvSpPr txBox="1"/>
          <p:nvPr/>
        </p:nvSpPr>
        <p:spPr>
          <a:xfrm>
            <a:off x="128082" y="1059150"/>
            <a:ext cx="8541000" cy="378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200"/>
              </a:spcBef>
              <a:spcAft>
                <a:spcPts val="0"/>
              </a:spcAft>
              <a:buClr>
                <a:srgbClr val="213163"/>
              </a:buClr>
              <a:buSzPts val="1400"/>
              <a:buFont typeface="Arial"/>
              <a:buNone/>
            </a:pPr>
            <a:r>
              <a:rPr lang="en-US"/>
              <a:t>This project successfully created a system that can predict the risk of complications in diabetic patients based on their health data. By using machine learning techniques, we built a model that helps doctors identify patients at higher risk early, allowing for better and more personalized treatment. The Random Forest model performed well, providing accurate predictions to classify patients into different risk levels. In the future, the model can be improved with more data and further adjustments to make it even more accurate and useful in real-world healthcare settings.</a:t>
            </a:r>
            <a:endParaRPr b="0" i="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descr="A white background with black lines&#10;&#10;Description automatically generated" id="68" name="Google Shape;68;p15"/>
          <p:cNvPicPr preferRelativeResize="0"/>
          <p:nvPr/>
        </p:nvPicPr>
        <p:blipFill rotWithShape="1">
          <a:blip r:embed="rId3">
            <a:alphaModFix amt="13000"/>
          </a:blip>
          <a:srcRect b="18028" l="1234" r="0" t="10895"/>
          <a:stretch/>
        </p:blipFill>
        <p:spPr>
          <a:xfrm>
            <a:off x="110365" y="656492"/>
            <a:ext cx="8935392" cy="4282831"/>
          </a:xfrm>
          <a:prstGeom prst="rect">
            <a:avLst/>
          </a:prstGeom>
          <a:noFill/>
          <a:ln>
            <a:noFill/>
          </a:ln>
        </p:spPr>
      </p:pic>
      <p:sp>
        <p:nvSpPr>
          <p:cNvPr id="69" name="Google Shape;69;p15"/>
          <p:cNvSpPr/>
          <p:nvPr/>
        </p:nvSpPr>
        <p:spPr>
          <a:xfrm>
            <a:off x="-7815" y="0"/>
            <a:ext cx="119381" cy="5143500"/>
          </a:xfrm>
          <a:prstGeom prst="rect">
            <a:avLst/>
          </a:prstGeom>
          <a:solidFill>
            <a:srgbClr val="2233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 name="Google Shape;70;p15"/>
          <p:cNvSpPr/>
          <p:nvPr/>
        </p:nvSpPr>
        <p:spPr>
          <a:xfrm rot="5400000">
            <a:off x="151054" y="930260"/>
            <a:ext cx="3211467" cy="3291141"/>
          </a:xfrm>
          <a:prstGeom prst="round2SameRect">
            <a:avLst>
              <a:gd fmla="val 16667" name="adj1"/>
              <a:gd fmla="val 0" name="adj2"/>
            </a:avLst>
          </a:prstGeom>
          <a:solidFill>
            <a:srgbClr val="223366">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1" name="Google Shape;71;p15"/>
          <p:cNvSpPr/>
          <p:nvPr/>
        </p:nvSpPr>
        <p:spPr>
          <a:xfrm rot="-5400000">
            <a:off x="5790159" y="827723"/>
            <a:ext cx="3257551" cy="3450130"/>
          </a:xfrm>
          <a:prstGeom prst="round2SameRect">
            <a:avLst>
              <a:gd fmla="val 16667" name="adj1"/>
              <a:gd fmla="val 0" name="adj2"/>
            </a:avLst>
          </a:prstGeom>
          <a:solidFill>
            <a:srgbClr val="C00000">
              <a:alpha val="2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C00000"/>
              </a:solidFill>
              <a:latin typeface="Arial"/>
              <a:ea typeface="Arial"/>
              <a:cs typeface="Arial"/>
              <a:sym typeface="Arial"/>
            </a:endParaRPr>
          </a:p>
        </p:txBody>
      </p:sp>
      <p:sp>
        <p:nvSpPr>
          <p:cNvPr id="72" name="Google Shape;72;p15"/>
          <p:cNvSpPr/>
          <p:nvPr/>
        </p:nvSpPr>
        <p:spPr>
          <a:xfrm>
            <a:off x="1704929" y="1289956"/>
            <a:ext cx="5734143" cy="2571750"/>
          </a:xfrm>
          <a:prstGeom prst="roundRect">
            <a:avLst>
              <a:gd fmla="val 16667" name="adj"/>
            </a:avLst>
          </a:prstGeom>
          <a:solidFill>
            <a:srgbClr val="223366"/>
          </a:solidFill>
          <a:ln cap="flat" cmpd="sng" w="25400">
            <a:solidFill>
              <a:srgbClr val="2233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Student Name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Student ID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College Name :</a:t>
            </a:r>
            <a:endParaRPr b="0" i="0" sz="1400" u="none" cap="none" strike="noStrike">
              <a:solidFill>
                <a:schemeClr val="lt1"/>
              </a:solidFill>
              <a:latin typeface="Arial"/>
              <a:ea typeface="Arial"/>
              <a:cs typeface="Arial"/>
              <a:sym typeface="Arial"/>
            </a:endParaRPr>
          </a:p>
        </p:txBody>
      </p:sp>
      <p:sp>
        <p:nvSpPr>
          <p:cNvPr id="73" name="Google Shape;73;p15"/>
          <p:cNvSpPr/>
          <p:nvPr/>
        </p:nvSpPr>
        <p:spPr>
          <a:xfrm>
            <a:off x="9048762" y="0"/>
            <a:ext cx="119381" cy="5143500"/>
          </a:xfrm>
          <a:prstGeom prst="rect">
            <a:avLst/>
          </a:prstGeom>
          <a:solidFill>
            <a:srgbClr val="FFE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 name="Google Shape;74;p15"/>
          <p:cNvSpPr txBox="1"/>
          <p:nvPr/>
        </p:nvSpPr>
        <p:spPr>
          <a:xfrm>
            <a:off x="3275300" y="2168325"/>
            <a:ext cx="3588600" cy="9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rPr>
              <a:t>Priyanshu Udainiya</a:t>
            </a:r>
            <a:endParaRPr>
              <a:solidFill>
                <a:schemeClr val="lt1"/>
              </a:solidFill>
            </a:endParaRPr>
          </a:p>
          <a:p>
            <a:pPr indent="0" lvl="0" marL="0" rtl="0" algn="l">
              <a:spcBef>
                <a:spcPts val="0"/>
              </a:spcBef>
              <a:spcAft>
                <a:spcPts val="0"/>
              </a:spcAft>
              <a:buNone/>
            </a:pPr>
            <a:r>
              <a:rPr lang="en-US">
                <a:solidFill>
                  <a:schemeClr val="lt1"/>
                </a:solidFill>
              </a:rPr>
              <a:t>STU63fe1bde7cbc61677597662</a:t>
            </a:r>
            <a:endParaRPr>
              <a:solidFill>
                <a:schemeClr val="lt1"/>
              </a:solidFill>
            </a:endParaRPr>
          </a:p>
          <a:p>
            <a:pPr indent="0" lvl="0" marL="0" rtl="0" algn="l">
              <a:spcBef>
                <a:spcPts val="0"/>
              </a:spcBef>
              <a:spcAft>
                <a:spcPts val="0"/>
              </a:spcAft>
              <a:buNone/>
            </a:pPr>
            <a:r>
              <a:rPr lang="en-US">
                <a:solidFill>
                  <a:schemeClr val="lt1"/>
                </a:solidFill>
              </a:rPr>
              <a:t>University Institute Of Technology RGPV Shivpuri</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0" y="594857"/>
            <a:ext cx="9144000" cy="2259662"/>
          </a:xfrm>
          <a:prstGeom prst="rect">
            <a:avLst/>
          </a:prstGeom>
          <a:solidFill>
            <a:srgbClr val="2436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 name="Google Shape;80;p16"/>
          <p:cNvSpPr txBox="1"/>
          <p:nvPr/>
        </p:nvSpPr>
        <p:spPr>
          <a:xfrm>
            <a:off x="1309844" y="1389165"/>
            <a:ext cx="6524311" cy="456856"/>
          </a:xfrm>
          <a:prstGeom prst="rect">
            <a:avLst/>
          </a:prstGeom>
          <a:noFill/>
          <a:ln>
            <a:noFill/>
          </a:ln>
        </p:spPr>
        <p:txBody>
          <a:bodyPr anchorCtr="0" anchor="t" bIns="0" lIns="0" spcFirstLastPara="1" rIns="0" wrap="square" tIns="0">
            <a:spAutoFit/>
          </a:bodyPr>
          <a:lstStyle/>
          <a:p>
            <a:pPr indent="0" lvl="0" marL="0" marR="0" rtl="0" algn="ctr">
              <a:lnSpc>
                <a:spcPct val="140357"/>
              </a:lnSpc>
              <a:spcBef>
                <a:spcPts val="0"/>
              </a:spcBef>
              <a:spcAft>
                <a:spcPts val="0"/>
              </a:spcAft>
              <a:buNone/>
            </a:pPr>
            <a:r>
              <a:rPr b="1" i="0" lang="en-US" sz="2800" u="none" cap="none" strike="noStrike">
                <a:solidFill>
                  <a:srgbClr val="FFE600"/>
                </a:solidFill>
                <a:latin typeface="Arial"/>
                <a:ea typeface="Arial"/>
                <a:cs typeface="Arial"/>
                <a:sym typeface="Arial"/>
              </a:rPr>
              <a:t>CAPSTONE PROJECT SHOWCASE</a:t>
            </a:r>
            <a:endParaRPr/>
          </a:p>
        </p:txBody>
      </p:sp>
      <p:sp>
        <p:nvSpPr>
          <p:cNvPr id="81" name="Google Shape;81;p16"/>
          <p:cNvSpPr txBox="1"/>
          <p:nvPr/>
        </p:nvSpPr>
        <p:spPr>
          <a:xfrm>
            <a:off x="-867769" y="3171676"/>
            <a:ext cx="10879500" cy="254100"/>
          </a:xfrm>
          <a:prstGeom prst="rect">
            <a:avLst/>
          </a:prstGeom>
          <a:noFill/>
          <a:ln>
            <a:noFill/>
          </a:ln>
        </p:spPr>
        <p:txBody>
          <a:bodyPr anchorCtr="0" anchor="t" bIns="0" lIns="0" spcFirstLastPara="1" rIns="0" wrap="square" tIns="0">
            <a:spAutoFit/>
          </a:bodyPr>
          <a:lstStyle/>
          <a:p>
            <a:pPr indent="0" lvl="0" marL="0" marR="0" rtl="0" algn="ctr">
              <a:lnSpc>
                <a:spcPct val="120969"/>
              </a:lnSpc>
              <a:spcBef>
                <a:spcPts val="0"/>
              </a:spcBef>
              <a:spcAft>
                <a:spcPts val="0"/>
              </a:spcAft>
              <a:buNone/>
            </a:pPr>
            <a:r>
              <a:rPr b="0" i="0" lang="en-US" sz="1650" u="none" cap="none" strike="noStrike">
                <a:solidFill>
                  <a:srgbClr val="0066A1"/>
                </a:solidFill>
                <a:latin typeface="Poppins"/>
                <a:ea typeface="Poppins"/>
                <a:cs typeface="Poppins"/>
                <a:sym typeface="Poppins"/>
              </a:rPr>
              <a:t>Project Title :</a:t>
            </a:r>
            <a:r>
              <a:rPr b="1" i="0" lang="en-US" sz="1650" u="none" cap="none" strike="noStrike">
                <a:solidFill>
                  <a:srgbClr val="0066A1"/>
                </a:solidFill>
                <a:latin typeface="Poppins"/>
                <a:ea typeface="Poppins"/>
                <a:cs typeface="Poppins"/>
                <a:sym typeface="Poppins"/>
              </a:rPr>
              <a:t> </a:t>
            </a:r>
            <a:r>
              <a:rPr b="1" lang="en-US" sz="1600">
                <a:solidFill>
                  <a:srgbClr val="0066A1"/>
                </a:solidFill>
                <a:latin typeface="Roboto"/>
                <a:ea typeface="Roboto"/>
                <a:cs typeface="Roboto"/>
                <a:sym typeface="Roboto"/>
              </a:rPr>
              <a:t>Healthcare Prediction on Diabetic Patients using Python</a:t>
            </a:r>
            <a:endParaRPr b="1" i="0" sz="1650" u="none" cap="none" strike="noStrike">
              <a:solidFill>
                <a:srgbClr val="0066A1"/>
              </a:solidFill>
              <a:latin typeface="Poppins"/>
              <a:ea typeface="Poppins"/>
              <a:cs typeface="Poppins"/>
              <a:sym typeface="Poppins"/>
            </a:endParaRPr>
          </a:p>
        </p:txBody>
      </p:sp>
      <p:sp>
        <p:nvSpPr>
          <p:cNvPr id="82" name="Google Shape;82;p16"/>
          <p:cNvSpPr txBox="1"/>
          <p:nvPr/>
        </p:nvSpPr>
        <p:spPr>
          <a:xfrm>
            <a:off x="374305" y="4036323"/>
            <a:ext cx="8395386" cy="512320"/>
          </a:xfrm>
          <a:prstGeom prst="rect">
            <a:avLst/>
          </a:prstGeom>
          <a:noFill/>
          <a:ln>
            <a:noFill/>
          </a:ln>
        </p:spPr>
        <p:txBody>
          <a:bodyPr anchorCtr="0" anchor="t" bIns="0" lIns="0" spcFirstLastPara="1" rIns="0" wrap="square" tIns="0">
            <a:spAutoFit/>
          </a:bodyPr>
          <a:lstStyle/>
          <a:p>
            <a:pPr indent="0" lvl="0" marL="0" marR="0" rtl="0" algn="ctr">
              <a:lnSpc>
                <a:spcPct val="120969"/>
              </a:lnSpc>
              <a:spcBef>
                <a:spcPts val="0"/>
              </a:spcBef>
              <a:spcAft>
                <a:spcPts val="0"/>
              </a:spcAft>
              <a:buNone/>
            </a:pPr>
            <a:r>
              <a:rPr b="0" i="0" lang="en-US" sz="1650" u="none" cap="none" strike="noStrike">
                <a:solidFill>
                  <a:srgbClr val="181818"/>
                </a:solidFill>
                <a:latin typeface="Poppins"/>
                <a:ea typeface="Poppins"/>
                <a:cs typeface="Poppins"/>
                <a:sym typeface="Poppins"/>
              </a:rPr>
              <a:t>Abstract | Problem Statement | Project Overview | Proposed Solution | Technology Used | Modelling &amp; Results | Conclusion | Q&amp;A</a:t>
            </a:r>
            <a:endParaRPr b="0" i="0" sz="1800" u="none" cap="none" strike="noStrike">
              <a:solidFill>
                <a:srgbClr val="181818"/>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Abstract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sz="1600">
              <a:solidFill>
                <a:srgbClr val="213163"/>
              </a:solidFill>
            </a:endParaRPr>
          </a:p>
        </p:txBody>
      </p:sp>
      <p:sp>
        <p:nvSpPr>
          <p:cNvPr id="88" name="Google Shape;88;p17"/>
          <p:cNvSpPr txBox="1"/>
          <p:nvPr/>
        </p:nvSpPr>
        <p:spPr>
          <a:xfrm>
            <a:off x="131025" y="1178775"/>
            <a:ext cx="8548800" cy="338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200"/>
              </a:spcBef>
              <a:spcAft>
                <a:spcPts val="0"/>
              </a:spcAft>
              <a:buClr>
                <a:srgbClr val="213163"/>
              </a:buClr>
              <a:buSzPts val="1400"/>
              <a:buFont typeface="Arial"/>
              <a:buNone/>
            </a:pPr>
            <a:r>
              <a:rPr lang="en-US"/>
              <a:t>This project focuses on predicting the likelihood of diabetes-related complications in diabetic patients using machine learning techniques in Python. The goal is to analyze medical data, including patient demographics, health metrics, and historical medical records, to predict potential risks such as diabetic retinopathy, nephropathy, and other complications. The project utilizes data preprocessing techniques such as normalization, imputation, and feature selection to improve prediction accuracy. Various machine learning models, such as logistic regression, decision trees, and support vector machines, are applied to classify patients based on their risk levels. The system aims to provide healthcare professionals with an efficient tool for early diagnosis and better management of diabetic patients, ultimately improving patient outcomes and quality of life.</a:t>
            </a:r>
            <a:endParaRPr i="0" u="none" cap="none" strike="noStrike">
              <a:solidFill>
                <a:srgbClr val="000000"/>
              </a:solidFil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Problem Statement :</a:t>
            </a:r>
            <a:endParaRPr b="0" i="0" sz="1600" u="none" cap="none" strike="noStrike">
              <a:solidFill>
                <a:srgbClr val="000000"/>
              </a:solidFill>
              <a:latin typeface="Arial"/>
              <a:ea typeface="Arial"/>
              <a:cs typeface="Arial"/>
              <a:sym typeface="Arial"/>
            </a:endParaRPr>
          </a:p>
        </p:txBody>
      </p:sp>
      <p:sp>
        <p:nvSpPr>
          <p:cNvPr id="94" name="Google Shape;94;p18"/>
          <p:cNvSpPr txBox="1"/>
          <p:nvPr/>
        </p:nvSpPr>
        <p:spPr>
          <a:xfrm>
            <a:off x="131025" y="1070025"/>
            <a:ext cx="8384100" cy="378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t>Diabetes is a chronic health condition that can lead to severe complications if not managed properly, including heart disease, kidney failure, and nerve damage. Early prediction of such complications in diabetic patients is critical for timely intervention and better management of the disease. However, healthcare professionals often face challenges in predicting and preventing these complications due to the complexity and large volume of medical data.</a:t>
            </a:r>
            <a:endParaRPr/>
          </a:p>
          <a:p>
            <a:pPr indent="0" lvl="0" marL="0" rtl="0" algn="l">
              <a:lnSpc>
                <a:spcPct val="115000"/>
              </a:lnSpc>
              <a:spcBef>
                <a:spcPts val="1200"/>
              </a:spcBef>
              <a:spcAft>
                <a:spcPts val="0"/>
              </a:spcAft>
              <a:buClr>
                <a:schemeClr val="dk1"/>
              </a:buClr>
              <a:buSzPts val="1100"/>
              <a:buFont typeface="Arial"/>
              <a:buNone/>
            </a:pPr>
            <a:r>
              <a:rPr lang="en-US"/>
              <a:t>The problem this project addresses is the lack of an efficient, automated system for predicting the risk of complications in diabetic patients based on various health indicators. By leveraging machine learning techniques, the project aims to build a predictive model that can analyze patient data—such as age, blood sugar levels, BMI, and other relevant medical features—and accurately forecast the likelihood of complications like diabetic retinopathy, nephropathy, and cardiovascular issues. This model will assist healthcare providers in early diagnosis, personalized treatment planning, and proactive management of diabetes, ultimately improving patient outcomes and reducing the long-term burden of the disease.</a:t>
            </a:r>
            <a:endParaRPr/>
          </a:p>
          <a:p>
            <a:pPr indent="-84454" lvl="0" marL="173355" marR="0" rtl="0" algn="l">
              <a:lnSpc>
                <a:spcPct val="100000"/>
              </a:lnSpc>
              <a:spcBef>
                <a:spcPts val="1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Project Overview :</a:t>
            </a:r>
            <a:endParaRPr b="0" i="0" sz="1600" u="none" cap="none" strike="noStrike">
              <a:solidFill>
                <a:srgbClr val="000000"/>
              </a:solidFill>
              <a:latin typeface="Arial"/>
              <a:ea typeface="Arial"/>
              <a:cs typeface="Arial"/>
              <a:sym typeface="Arial"/>
            </a:endParaRPr>
          </a:p>
        </p:txBody>
      </p:sp>
      <p:sp>
        <p:nvSpPr>
          <p:cNvPr id="100" name="Google Shape;100;p19"/>
          <p:cNvSpPr txBox="1"/>
          <p:nvPr/>
        </p:nvSpPr>
        <p:spPr>
          <a:xfrm>
            <a:off x="128082" y="1059150"/>
            <a:ext cx="8562600" cy="3789900"/>
          </a:xfrm>
          <a:prstGeom prst="rect">
            <a:avLst/>
          </a:prstGeom>
          <a:noFill/>
          <a:ln>
            <a:noFill/>
          </a:ln>
        </p:spPr>
        <p:txBody>
          <a:bodyPr anchorCtr="0" anchor="t" bIns="91425" lIns="91425" spcFirstLastPara="1" rIns="91425" wrap="square" tIns="91425">
            <a:noAutofit/>
          </a:bodyPr>
          <a:lstStyle/>
          <a:p>
            <a:pPr indent="0" lvl="0" marL="0" rtl="0" algn="l">
              <a:spcBef>
                <a:spcPts val="200"/>
              </a:spcBef>
              <a:spcAft>
                <a:spcPts val="0"/>
              </a:spcAft>
              <a:buClr>
                <a:schemeClr val="dk1"/>
              </a:buClr>
              <a:buSzPts val="1100"/>
              <a:buFont typeface="Arial"/>
              <a:buNone/>
            </a:pPr>
            <a:r>
              <a:rPr b="1" lang="en-US">
                <a:solidFill>
                  <a:schemeClr val="dk1"/>
                </a:solidFill>
              </a:rPr>
              <a:t>Predictive Model Development:</a:t>
            </a:r>
            <a:br>
              <a:rPr b="1" lang="en-US">
                <a:solidFill>
                  <a:schemeClr val="dk1"/>
                </a:solidFill>
              </a:rPr>
            </a:br>
            <a:r>
              <a:rPr lang="en-US">
                <a:solidFill>
                  <a:schemeClr val="dk1"/>
                </a:solidFill>
              </a:rPr>
              <a:t>Use machine learning algorithms to predict the likelihood of complications in diabetic patients based on health metrics like blood sugar levels, BMI, and medical history.</a:t>
            </a:r>
            <a:endParaRPr>
              <a:solidFill>
                <a:schemeClr val="dk1"/>
              </a:solidFill>
            </a:endParaRPr>
          </a:p>
          <a:p>
            <a:pPr indent="0" lvl="0" marL="0" rtl="0" algn="l">
              <a:spcBef>
                <a:spcPts val="200"/>
              </a:spcBef>
              <a:spcAft>
                <a:spcPts val="0"/>
              </a:spcAft>
              <a:buClr>
                <a:schemeClr val="dk1"/>
              </a:buClr>
              <a:buSzPts val="1100"/>
              <a:buFont typeface="Arial"/>
              <a:buNone/>
            </a:pPr>
            <a:r>
              <a:rPr b="1" lang="en-US">
                <a:solidFill>
                  <a:schemeClr val="dk1"/>
                </a:solidFill>
              </a:rPr>
              <a:t>Data Preprocessing:</a:t>
            </a:r>
            <a:br>
              <a:rPr b="1" lang="en-US">
                <a:solidFill>
                  <a:schemeClr val="dk1"/>
                </a:solidFill>
              </a:rPr>
            </a:br>
            <a:r>
              <a:rPr lang="en-US">
                <a:solidFill>
                  <a:schemeClr val="dk1"/>
                </a:solidFill>
              </a:rPr>
              <a:t>Clean and prepare the dataset by handling missing values, normalizing features, and selecting the most relevant variables for accurate predictions.</a:t>
            </a:r>
            <a:endParaRPr>
              <a:solidFill>
                <a:schemeClr val="dk1"/>
              </a:solidFill>
            </a:endParaRPr>
          </a:p>
          <a:p>
            <a:pPr indent="0" lvl="0" marL="0" rtl="0" algn="l">
              <a:spcBef>
                <a:spcPts val="200"/>
              </a:spcBef>
              <a:spcAft>
                <a:spcPts val="0"/>
              </a:spcAft>
              <a:buClr>
                <a:schemeClr val="dk1"/>
              </a:buClr>
              <a:buSzPts val="1100"/>
              <a:buFont typeface="Arial"/>
              <a:buNone/>
            </a:pPr>
            <a:r>
              <a:rPr b="1" lang="en-US">
                <a:solidFill>
                  <a:schemeClr val="dk1"/>
                </a:solidFill>
              </a:rPr>
              <a:t>Model Evaluation and Selection:</a:t>
            </a:r>
            <a:br>
              <a:rPr b="1" lang="en-US">
                <a:solidFill>
                  <a:schemeClr val="dk1"/>
                </a:solidFill>
              </a:rPr>
            </a:br>
            <a:r>
              <a:rPr lang="en-US">
                <a:solidFill>
                  <a:schemeClr val="dk1"/>
                </a:solidFill>
              </a:rPr>
              <a:t>Train and evaluate multiple models (e.g., logistic regression, decision trees) to identify the best-performing one for predicting diabetic complications.</a:t>
            </a:r>
            <a:endParaRPr>
              <a:solidFill>
                <a:schemeClr val="dk1"/>
              </a:solidFill>
            </a:endParaRPr>
          </a:p>
          <a:p>
            <a:pPr indent="0" lvl="0" marL="0" rtl="0" algn="l">
              <a:spcBef>
                <a:spcPts val="200"/>
              </a:spcBef>
              <a:spcAft>
                <a:spcPts val="0"/>
              </a:spcAft>
              <a:buClr>
                <a:schemeClr val="dk1"/>
              </a:buClr>
              <a:buSzPts val="1100"/>
              <a:buFont typeface="Arial"/>
              <a:buNone/>
            </a:pPr>
            <a:r>
              <a:rPr lang="en-US">
                <a:solidFill>
                  <a:schemeClr val="dk1"/>
                </a:solidFill>
              </a:rPr>
              <a:t>Evaluate the performance of the models using metrics such as accuracy, precision, recall, F1-score, and ROC-AUC, and select the best-performing model.</a:t>
            </a:r>
            <a:endParaRPr>
              <a:solidFill>
                <a:schemeClr val="dk1"/>
              </a:solidFill>
            </a:endParaRPr>
          </a:p>
          <a:p>
            <a:pPr indent="0" lvl="0" marL="0" rtl="0" algn="l">
              <a:spcBef>
                <a:spcPts val="200"/>
              </a:spcBef>
              <a:spcAft>
                <a:spcPts val="0"/>
              </a:spcAft>
              <a:buClr>
                <a:schemeClr val="dk1"/>
              </a:buClr>
              <a:buSzPts val="1100"/>
              <a:buFont typeface="Arial"/>
              <a:buNone/>
            </a:pPr>
            <a:r>
              <a:rPr b="1" lang="en-US">
                <a:solidFill>
                  <a:schemeClr val="dk1"/>
                </a:solidFill>
              </a:rPr>
              <a:t>Outcome and Application:</a:t>
            </a:r>
            <a:br>
              <a:rPr b="1" lang="en-US">
                <a:solidFill>
                  <a:schemeClr val="dk1"/>
                </a:solidFill>
              </a:rPr>
            </a:br>
            <a:r>
              <a:rPr lang="en-US">
                <a:solidFill>
                  <a:schemeClr val="dk1"/>
                </a:solidFill>
              </a:rPr>
              <a:t>Create a tool to assist healthcare professionals in early diagnosis and risk assessment, enabling timely intervention and better management of diabetic patients.</a:t>
            </a:r>
            <a:endParaRPr>
              <a:solidFill>
                <a:schemeClr val="dk1"/>
              </a:solidFill>
            </a:endParaRPr>
          </a:p>
          <a:p>
            <a:pPr indent="-84454" lvl="0" marL="173355" marR="0" rtl="0" algn="l">
              <a:lnSpc>
                <a:spcPct val="100000"/>
              </a:lnSpc>
              <a:spcBef>
                <a:spcPts val="200"/>
              </a:spcBef>
              <a:spcAft>
                <a:spcPts val="0"/>
              </a:spcAft>
              <a:buClr>
                <a:srgbClr val="213163"/>
              </a:buClr>
              <a:buSzPts val="1400"/>
              <a:buFont typeface="Arial"/>
              <a:buNone/>
            </a:pPr>
            <a:r>
              <a:t/>
            </a:r>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Proposed Solution :</a:t>
            </a:r>
            <a:endParaRPr b="0" i="0" sz="1600" u="none" cap="none" strike="noStrike">
              <a:solidFill>
                <a:srgbClr val="000000"/>
              </a:solidFill>
              <a:latin typeface="Arial"/>
              <a:ea typeface="Arial"/>
              <a:cs typeface="Arial"/>
              <a:sym typeface="Arial"/>
            </a:endParaRPr>
          </a:p>
        </p:txBody>
      </p:sp>
      <p:sp>
        <p:nvSpPr>
          <p:cNvPr id="106" name="Google Shape;106;p20"/>
          <p:cNvSpPr txBox="1"/>
          <p:nvPr/>
        </p:nvSpPr>
        <p:spPr>
          <a:xfrm>
            <a:off x="143550" y="1124400"/>
            <a:ext cx="8536200" cy="35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Data Preprocessing:</a:t>
            </a:r>
            <a:br>
              <a:rPr b="1" lang="en-US">
                <a:solidFill>
                  <a:schemeClr val="dk1"/>
                </a:solidFill>
              </a:rPr>
            </a:br>
            <a:r>
              <a:rPr lang="en-US">
                <a:solidFill>
                  <a:schemeClr val="dk1"/>
                </a:solidFill>
              </a:rPr>
              <a:t>Clean and preprocess patient data, handling missing values, normalizing features, and selecting relevant health indicators (e.g., blood sugar levels, BMI, age).</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Model Development:</a:t>
            </a:r>
            <a:br>
              <a:rPr b="1" lang="en-US">
                <a:solidFill>
                  <a:schemeClr val="dk1"/>
                </a:solidFill>
              </a:rPr>
            </a:br>
            <a:r>
              <a:rPr lang="en-US">
                <a:solidFill>
                  <a:schemeClr val="dk1"/>
                </a:solidFill>
              </a:rPr>
              <a:t>Apply machine learning algorithms (e.g., logistic regression, decision trees) to predict the risk of diabetic complications based on the processed data.</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Model Evaluation:</a:t>
            </a:r>
            <a:br>
              <a:rPr b="1" lang="en-US">
                <a:solidFill>
                  <a:schemeClr val="dk1"/>
                </a:solidFill>
              </a:rPr>
            </a:br>
            <a:r>
              <a:rPr lang="en-US">
                <a:solidFill>
                  <a:schemeClr val="dk1"/>
                </a:solidFill>
              </a:rPr>
              <a:t>Assess model performance using metrics such as accuracy, precision, recall, and F1-score to select the best predictive model.</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Deployment:</a:t>
            </a:r>
            <a:br>
              <a:rPr b="1" lang="en-US">
                <a:solidFill>
                  <a:schemeClr val="dk1"/>
                </a:solidFill>
              </a:rPr>
            </a:br>
            <a:r>
              <a:rPr lang="en-US">
                <a:solidFill>
                  <a:schemeClr val="dk1"/>
                </a:solidFill>
              </a:rPr>
              <a:t>Develop a tool that provides healthcare professionals with real-time predictions, assisting in early diagnosis and personalized treatment planning for diabetic patients.</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Technology Used :</a:t>
            </a:r>
            <a:endParaRPr b="0" i="0" sz="1600" u="none" cap="none" strike="noStrike">
              <a:solidFill>
                <a:srgbClr val="000000"/>
              </a:solidFill>
              <a:latin typeface="Arial"/>
              <a:ea typeface="Arial"/>
              <a:cs typeface="Arial"/>
              <a:sym typeface="Arial"/>
            </a:endParaRPr>
          </a:p>
        </p:txBody>
      </p:sp>
      <p:sp>
        <p:nvSpPr>
          <p:cNvPr id="112" name="Google Shape;112;p21"/>
          <p:cNvSpPr txBox="1"/>
          <p:nvPr/>
        </p:nvSpPr>
        <p:spPr>
          <a:xfrm>
            <a:off x="132675" y="1113525"/>
            <a:ext cx="8547000" cy="37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Python:</a:t>
            </a:r>
            <a:br>
              <a:rPr b="1" lang="en-US">
                <a:solidFill>
                  <a:schemeClr val="dk1"/>
                </a:solidFill>
              </a:rPr>
            </a:br>
            <a:r>
              <a:rPr lang="en-US">
                <a:solidFill>
                  <a:schemeClr val="dk1"/>
                </a:solidFill>
              </a:rPr>
              <a:t>The main programming language used for data analysis, model building, and deployment.</a:t>
            </a:r>
            <a:endParaRPr>
              <a:solidFill>
                <a:schemeClr val="dk1"/>
              </a:solidFill>
            </a:endParaRPr>
          </a:p>
          <a:p>
            <a:pPr indent="0" lvl="0" marL="0" rtl="0" algn="l">
              <a:spcBef>
                <a:spcPts val="0"/>
              </a:spcBef>
              <a:spcAft>
                <a:spcPts val="0"/>
              </a:spcAft>
              <a:buNone/>
            </a:pPr>
            <a:r>
              <a:rPr b="1" lang="en-US">
                <a:solidFill>
                  <a:schemeClr val="dk1"/>
                </a:solidFill>
              </a:rPr>
              <a:t>Pandas:</a:t>
            </a:r>
            <a:br>
              <a:rPr b="1" lang="en-US">
                <a:solidFill>
                  <a:schemeClr val="dk1"/>
                </a:solidFill>
              </a:rPr>
            </a:br>
            <a:r>
              <a:rPr lang="en-US">
                <a:solidFill>
                  <a:schemeClr val="dk1"/>
                </a:solidFill>
              </a:rPr>
              <a:t>A powerful library for data manipulation and preprocessing, including handling missing values and transforming data.</a:t>
            </a:r>
            <a:endParaRPr>
              <a:solidFill>
                <a:schemeClr val="dk1"/>
              </a:solidFill>
            </a:endParaRPr>
          </a:p>
          <a:p>
            <a:pPr indent="0" lvl="0" marL="0" rtl="0" algn="l">
              <a:spcBef>
                <a:spcPts val="0"/>
              </a:spcBef>
              <a:spcAft>
                <a:spcPts val="0"/>
              </a:spcAft>
              <a:buNone/>
            </a:pPr>
            <a:r>
              <a:rPr b="1" lang="en-US">
                <a:solidFill>
                  <a:schemeClr val="dk1"/>
                </a:solidFill>
              </a:rPr>
              <a:t>Scikit-learn:</a:t>
            </a:r>
            <a:br>
              <a:rPr b="1" lang="en-US">
                <a:solidFill>
                  <a:schemeClr val="dk1"/>
                </a:solidFill>
              </a:rPr>
            </a:br>
            <a:r>
              <a:rPr lang="en-US">
                <a:solidFill>
                  <a:schemeClr val="dk1"/>
                </a:solidFill>
              </a:rPr>
              <a:t>A machine learning library for implementing various algorithms (e.g., decision trees, logistic regression) to build and evaluate predictive models.</a:t>
            </a:r>
            <a:endParaRPr>
              <a:solidFill>
                <a:schemeClr val="dk1"/>
              </a:solidFill>
            </a:endParaRPr>
          </a:p>
          <a:p>
            <a:pPr indent="0" lvl="0" marL="0" rtl="0" algn="l">
              <a:spcBef>
                <a:spcPts val="0"/>
              </a:spcBef>
              <a:spcAft>
                <a:spcPts val="0"/>
              </a:spcAft>
              <a:buNone/>
            </a:pPr>
            <a:r>
              <a:rPr b="1" lang="en-US">
                <a:solidFill>
                  <a:schemeClr val="dk1"/>
                </a:solidFill>
              </a:rPr>
              <a:t>Matplotlib &amp; Seaborn:</a:t>
            </a:r>
            <a:br>
              <a:rPr b="1" lang="en-US">
                <a:solidFill>
                  <a:schemeClr val="dk1"/>
                </a:solidFill>
              </a:rPr>
            </a:br>
            <a:r>
              <a:rPr lang="en-US">
                <a:solidFill>
                  <a:schemeClr val="dk1"/>
                </a:solidFill>
              </a:rPr>
              <a:t>Visualization libraries for plotting data distributions, model performance, and other relevant insights.</a:t>
            </a:r>
            <a:endParaRPr>
              <a:solidFill>
                <a:schemeClr val="dk1"/>
              </a:solidFill>
            </a:endParaRPr>
          </a:p>
          <a:p>
            <a:pPr indent="0" lvl="0" marL="0" rtl="0" algn="l">
              <a:spcBef>
                <a:spcPts val="0"/>
              </a:spcBef>
              <a:spcAft>
                <a:spcPts val="0"/>
              </a:spcAft>
              <a:buNone/>
            </a:pPr>
            <a:r>
              <a:rPr b="1" lang="en-US">
                <a:solidFill>
                  <a:schemeClr val="dk1"/>
                </a:solidFill>
              </a:rPr>
              <a:t>Jupyter Notebook:</a:t>
            </a:r>
            <a:br>
              <a:rPr b="1" lang="en-US">
                <a:solidFill>
                  <a:schemeClr val="dk1"/>
                </a:solidFill>
              </a:rPr>
            </a:br>
            <a:r>
              <a:rPr lang="en-US">
                <a:solidFill>
                  <a:schemeClr val="dk1"/>
                </a:solidFill>
              </a:rPr>
              <a:t>An interactive environment for writing, testing, and documenting the code, making it easier to visualize results and collaborate.</a:t>
            </a:r>
            <a:endParaRPr>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Modelling &amp; Results :</a:t>
            </a:r>
            <a:endParaRPr b="0" i="0" sz="1600" u="none" cap="none" strike="noStrike">
              <a:solidFill>
                <a:srgbClr val="000000"/>
              </a:solidFill>
              <a:latin typeface="Arial"/>
              <a:ea typeface="Arial"/>
              <a:cs typeface="Arial"/>
              <a:sym typeface="Arial"/>
            </a:endParaRPr>
          </a:p>
        </p:txBody>
      </p:sp>
      <p:sp>
        <p:nvSpPr>
          <p:cNvPr id="118" name="Google Shape;118;p22"/>
          <p:cNvSpPr txBox="1"/>
          <p:nvPr/>
        </p:nvSpPr>
        <p:spPr>
          <a:xfrm>
            <a:off x="128082" y="1059150"/>
            <a:ext cx="8551800" cy="3789900"/>
          </a:xfrm>
          <a:prstGeom prst="rect">
            <a:avLst/>
          </a:prstGeom>
          <a:noFill/>
          <a:ln>
            <a:noFill/>
          </a:ln>
        </p:spPr>
        <p:txBody>
          <a:bodyPr anchorCtr="0" anchor="t" bIns="91425" lIns="91425" spcFirstLastPara="1" rIns="91425" wrap="square" tIns="91425">
            <a:noAutofit/>
          </a:bodyPr>
          <a:lstStyle/>
          <a:p>
            <a:pPr indent="0" lvl="0" marL="0" rtl="0" algn="l">
              <a:spcBef>
                <a:spcPts val="200"/>
              </a:spcBef>
              <a:spcAft>
                <a:spcPts val="0"/>
              </a:spcAft>
              <a:buClr>
                <a:schemeClr val="dk1"/>
              </a:buClr>
              <a:buSzPts val="1100"/>
              <a:buFont typeface="Arial"/>
              <a:buNone/>
            </a:pPr>
            <a:r>
              <a:rPr b="1" lang="en-US">
                <a:solidFill>
                  <a:schemeClr val="dk1"/>
                </a:solidFill>
              </a:rPr>
              <a:t>Model Selection:</a:t>
            </a:r>
            <a:br>
              <a:rPr b="1" lang="en-US">
                <a:solidFill>
                  <a:schemeClr val="dk1"/>
                </a:solidFill>
              </a:rPr>
            </a:br>
            <a:r>
              <a:rPr lang="en-US">
                <a:solidFill>
                  <a:schemeClr val="dk1"/>
                </a:solidFill>
              </a:rPr>
              <a:t>Implement multiple machine learning algorithms, including Logistic Regression, Decision Trees, and Random Forest, to predict the risk of complications in diabetic patients.</a:t>
            </a:r>
            <a:endParaRPr>
              <a:solidFill>
                <a:schemeClr val="dk1"/>
              </a:solidFill>
            </a:endParaRPr>
          </a:p>
          <a:p>
            <a:pPr indent="0" lvl="0" marL="0" rtl="0" algn="l">
              <a:spcBef>
                <a:spcPts val="200"/>
              </a:spcBef>
              <a:spcAft>
                <a:spcPts val="0"/>
              </a:spcAft>
              <a:buClr>
                <a:schemeClr val="dk1"/>
              </a:buClr>
              <a:buSzPts val="1100"/>
              <a:buFont typeface="Arial"/>
              <a:buNone/>
            </a:pPr>
            <a:r>
              <a:rPr b="1" lang="en-US">
                <a:solidFill>
                  <a:schemeClr val="dk1"/>
                </a:solidFill>
              </a:rPr>
              <a:t>Data Splitting:</a:t>
            </a:r>
            <a:br>
              <a:rPr b="1" lang="en-US">
                <a:solidFill>
                  <a:schemeClr val="dk1"/>
                </a:solidFill>
              </a:rPr>
            </a:br>
            <a:r>
              <a:rPr lang="en-US">
                <a:solidFill>
                  <a:schemeClr val="dk1"/>
                </a:solidFill>
              </a:rPr>
              <a:t>Split the dataset into training (80%) and testing (20%) sets to evaluate model performance.</a:t>
            </a:r>
            <a:endParaRPr>
              <a:solidFill>
                <a:schemeClr val="dk1"/>
              </a:solidFill>
            </a:endParaRPr>
          </a:p>
          <a:p>
            <a:pPr indent="0" lvl="0" marL="0" rtl="0" algn="l">
              <a:spcBef>
                <a:spcPts val="200"/>
              </a:spcBef>
              <a:spcAft>
                <a:spcPts val="0"/>
              </a:spcAft>
              <a:buClr>
                <a:schemeClr val="dk1"/>
              </a:buClr>
              <a:buSzPts val="1100"/>
              <a:buFont typeface="Arial"/>
              <a:buNone/>
            </a:pPr>
            <a:r>
              <a:rPr b="1" lang="en-US">
                <a:solidFill>
                  <a:schemeClr val="dk1"/>
                </a:solidFill>
              </a:rPr>
              <a:t>Model Evaluation:</a:t>
            </a:r>
            <a:br>
              <a:rPr b="1" lang="en-US">
                <a:solidFill>
                  <a:schemeClr val="dk1"/>
                </a:solidFill>
              </a:rPr>
            </a:br>
            <a:r>
              <a:rPr lang="en-US">
                <a:solidFill>
                  <a:schemeClr val="dk1"/>
                </a:solidFill>
              </a:rPr>
              <a:t>Evaluate models using metrics such as accuracy, precision, recall, F1-score, and ROC-AUC to assess prediction quality.</a:t>
            </a:r>
            <a:endParaRPr>
              <a:solidFill>
                <a:schemeClr val="dk1"/>
              </a:solidFill>
            </a:endParaRPr>
          </a:p>
          <a:p>
            <a:pPr indent="0" lvl="0" marL="0" rtl="0" algn="l">
              <a:spcBef>
                <a:spcPts val="200"/>
              </a:spcBef>
              <a:spcAft>
                <a:spcPts val="0"/>
              </a:spcAft>
              <a:buClr>
                <a:schemeClr val="dk1"/>
              </a:buClr>
              <a:buSzPts val="1100"/>
              <a:buFont typeface="Arial"/>
              <a:buNone/>
            </a:pPr>
            <a:r>
              <a:rPr b="1" lang="en-US">
                <a:solidFill>
                  <a:schemeClr val="dk1"/>
                </a:solidFill>
              </a:rPr>
              <a:t>Best Performing Model:</a:t>
            </a:r>
            <a:br>
              <a:rPr b="1" lang="en-US">
                <a:solidFill>
                  <a:schemeClr val="dk1"/>
                </a:solidFill>
              </a:rPr>
            </a:br>
            <a:r>
              <a:rPr lang="en-US">
                <a:solidFill>
                  <a:schemeClr val="dk1"/>
                </a:solidFill>
              </a:rPr>
              <a:t>Based on evaluation results, Random Forest or Decision Tree is selected as the best model for predicting complications, achieving the highest accuracy and balanced performance metrics.</a:t>
            </a:r>
            <a:endParaRPr>
              <a:solidFill>
                <a:schemeClr val="dk1"/>
              </a:solidFill>
            </a:endParaRPr>
          </a:p>
          <a:p>
            <a:pPr indent="0" lvl="0" marL="0" rtl="0" algn="l">
              <a:spcBef>
                <a:spcPts val="200"/>
              </a:spcBef>
              <a:spcAft>
                <a:spcPts val="0"/>
              </a:spcAft>
              <a:buClr>
                <a:schemeClr val="dk1"/>
              </a:buClr>
              <a:buSzPts val="1100"/>
              <a:buFont typeface="Arial"/>
              <a:buNone/>
            </a:pPr>
            <a:r>
              <a:rPr b="1" lang="en-US">
                <a:solidFill>
                  <a:schemeClr val="dk1"/>
                </a:solidFill>
              </a:rPr>
              <a:t>Final Outcome:</a:t>
            </a:r>
            <a:br>
              <a:rPr b="1" lang="en-US">
                <a:solidFill>
                  <a:schemeClr val="dk1"/>
                </a:solidFill>
              </a:rPr>
            </a:br>
            <a:r>
              <a:rPr lang="en-US">
                <a:solidFill>
                  <a:schemeClr val="dk1"/>
                </a:solidFill>
              </a:rPr>
              <a:t>The selected model accurately classifies diabetic patients' risk levels, providing healthcare professionals with a reliable tool for early diagnosis and intervention.</a:t>
            </a:r>
            <a:endParaRPr>
              <a:solidFill>
                <a:schemeClr val="dk1"/>
              </a:solidFill>
            </a:endParaRPr>
          </a:p>
          <a:p>
            <a:pPr indent="-84454" lvl="0" marL="173355" marR="0" rtl="0" algn="l">
              <a:lnSpc>
                <a:spcPct val="100000"/>
              </a:lnSpc>
              <a:spcBef>
                <a:spcPts val="200"/>
              </a:spcBef>
              <a:spcAft>
                <a:spcPts val="0"/>
              </a:spcAft>
              <a:buClr>
                <a:srgbClr val="213163"/>
              </a:buClr>
              <a:buSzPts val="1400"/>
              <a:buFont typeface="Arial"/>
              <a:buNone/>
            </a:pPr>
            <a:r>
              <a:t/>
            </a:r>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