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65"/>
  </p:normalViewPr>
  <p:slideViewPr>
    <p:cSldViewPr snapToGrid="0">
      <p:cViewPr>
        <p:scale>
          <a:sx n="104" d="100"/>
          <a:sy n="104" d="100"/>
        </p:scale>
        <p:origin x="6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298C3-69BD-D845-9ADE-98827F1915B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FA6F2-AEC0-5B45-8B0D-D6715D6E0AC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FA6F2-AEC0-5B45-8B0D-D6715D6E0AC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10BB4564-9411-0D49-9A5F-31B5E26B8F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10BB4564-9411-0D49-9A5F-31B5E26B8F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10BB4564-9411-0D49-9A5F-31B5E26B8F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10BB4564-9411-0D49-9A5F-31B5E26B8F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0BB4564-9411-0D49-9A5F-31B5E26B8F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10BB4564-9411-0D49-9A5F-31B5E26B8F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10BB4564-9411-0D49-9A5F-31B5E26B8F0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10BB4564-9411-0D49-9A5F-31B5E26B8F0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B4564-9411-0D49-9A5F-31B5E26B8F0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10BB4564-9411-0D49-9A5F-31B5E26B8F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10BB4564-9411-0D49-9A5F-31B5E26B8F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AC0C0-252B-2F43-9828-7C0E90E6330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B4564-9411-0D49-9A5F-31B5E26B8F0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AC0C0-252B-2F43-9828-7C0E90E6330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1"/>
          <a:srcRect t="7204" r="13818" b="1887"/>
          <a:stretch>
            <a:fillRect/>
          </a:stretch>
        </p:blipFill>
        <p:spPr>
          <a:xfrm>
            <a:off x="3523488" y="10"/>
            <a:ext cx="8668512" cy="685799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0" y="1122363"/>
            <a:ext cx="9278621" cy="3204134"/>
          </a:xfrm>
        </p:spPr>
        <p:txBody>
          <a:bodyPr anchor="b">
            <a:normAutofit fontScale="90000"/>
          </a:bodyPr>
          <a:lstStyle/>
          <a:p>
            <a:pPr algn="l"/>
            <a:r>
              <a:rPr lang="en-US" sz="4800" dirty="0"/>
              <a:t>             </a:t>
            </a:r>
            <a:r>
              <a:rPr lang="en-US" sz="4800" b="1" dirty="0">
                <a:latin typeface="Arial Rounded MT Bold" panose="020F0704030504030204" pitchFamily="34" charset="77"/>
              </a:rPr>
              <a:t>DSA - SELF PACED</a:t>
            </a:r>
            <a:br>
              <a:rPr lang="en-US" sz="4800" b="1" dirty="0">
                <a:latin typeface="Arial Rounded MT Bold" panose="020F0704030504030204" pitchFamily="34" charset="77"/>
              </a:rPr>
            </a:br>
            <a:br>
              <a:rPr lang="en-US" sz="4800" b="1" dirty="0">
                <a:latin typeface="Arial Rounded MT Bold" panose="020F0704030504030204" pitchFamily="34" charset="77"/>
              </a:rPr>
            </a:br>
            <a:r>
              <a:rPr lang="en-US" sz="4800" b="1" dirty="0">
                <a:latin typeface="Arial Rounded MT Bold" panose="020F0704030504030204" pitchFamily="34" charset="77"/>
              </a:rPr>
              <a:t>    8 WEEK SUMMER TRAINING</a:t>
            </a:r>
            <a:br>
              <a:rPr lang="en-US" sz="4800" b="1" dirty="0">
                <a:latin typeface="Arial Rounded MT Bold" panose="020F0704030504030204" pitchFamily="34" charset="77"/>
              </a:rPr>
            </a:br>
            <a:r>
              <a:rPr lang="en-US" sz="4800" b="1" dirty="0">
                <a:latin typeface="Arial Rounded MT Bold" panose="020F0704030504030204" pitchFamily="34" charset="77"/>
              </a:rPr>
              <a:t>                         BY</a:t>
            </a:r>
            <a:br>
              <a:rPr lang="en-US" sz="4800" b="1" dirty="0">
                <a:latin typeface="Arial Rounded MT Bold" panose="020F0704030504030204" pitchFamily="34" charset="77"/>
              </a:rPr>
            </a:br>
            <a:r>
              <a:rPr lang="en-US" sz="4800" b="1" dirty="0">
                <a:latin typeface="Arial Rounded MT Bold" panose="020F0704030504030204" pitchFamily="34" charset="77"/>
              </a:rPr>
              <a:t>          GEEKS FOR GEEKS</a:t>
            </a:r>
            <a:endParaRPr lang="en-US" sz="4800" b="1" dirty="0">
              <a:latin typeface="Arial Rounded MT Bold" panose="020F0704030504030204" pitchFamily="34" charset="77"/>
            </a:endParaRPr>
          </a:p>
        </p:txBody>
      </p:sp>
      <p:sp>
        <p:nvSpPr>
          <p:cNvPr id="3" name="Subtitle 2"/>
          <p:cNvSpPr>
            <a:spLocks noGrp="1"/>
          </p:cNvSpPr>
          <p:nvPr>
            <p:ph type="subTitle" idx="1"/>
          </p:nvPr>
        </p:nvSpPr>
        <p:spPr>
          <a:xfrm>
            <a:off x="477980" y="4872922"/>
            <a:ext cx="5618020" cy="1661793"/>
          </a:xfrm>
        </p:spPr>
        <p:txBody>
          <a:bodyPr>
            <a:noAutofit/>
          </a:bodyPr>
          <a:lstStyle/>
          <a:p>
            <a:pPr algn="l"/>
            <a:r>
              <a:rPr lang="en-US" sz="2800" dirty="0"/>
              <a:t>                  </a:t>
            </a:r>
            <a:r>
              <a:rPr lang="en-US" sz="2800" b="1" dirty="0"/>
              <a:t>SUBMITTED BY</a:t>
            </a:r>
            <a:endParaRPr lang="en-US" sz="2800" b="1" dirty="0"/>
          </a:p>
          <a:p>
            <a:pPr algn="l"/>
            <a:r>
              <a:rPr lang="en-US" sz="2800" b="1" dirty="0"/>
              <a:t>Name - Priyanshu Ranjan</a:t>
            </a:r>
            <a:br>
              <a:rPr lang="en-US" sz="2800" b="1" dirty="0"/>
            </a:br>
            <a:r>
              <a:rPr lang="en-US" sz="2800" b="1" dirty="0"/>
              <a:t>Registration no. :- 12016486</a:t>
            </a:r>
            <a:endParaRPr lang="en-US" sz="2800" b="1" dirty="0"/>
          </a:p>
        </p:txBody>
      </p:sp>
      <p:sp>
        <p:nvSpPr>
          <p:cNvPr id="20" name="Rectangle 19"/>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a:spLocks noGrp="1" noRot="1" noChangeAspect="1" noMove="1" noResize="1" noEditPoints="1" noAdjustHandles="1" noChangeArrowheads="1" noChangeShapeType="1" noTextEdit="1"/>
          </p:cNvSpPr>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noGrp="1" noRot="1" noChangeAspect="1" noMove="1" noResize="1" noEditPoints="1" noAdjustHandles="1" noChangeArrowheads="1" noChangeShapeType="1" noTextEdit="1"/>
          </p:cNvSpPr>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Arial Rounded MT Bold" panose="020F0704030504030204" pitchFamily="34" charset="77"/>
              </a:rPr>
              <a:t>Used To Create Project</a:t>
            </a:r>
            <a:endParaRPr lang="en-US" sz="4000" b="1" dirty="0">
              <a:solidFill>
                <a:srgbClr val="FFFFFF"/>
              </a:solidFill>
              <a:latin typeface="Arial Rounded MT Bold" panose="020F0704030504030204" pitchFamily="34" charset="77"/>
            </a:endParaRPr>
          </a:p>
        </p:txBody>
      </p:sp>
      <p:sp>
        <p:nvSpPr>
          <p:cNvPr id="3" name="Content Placeholder 2"/>
          <p:cNvSpPr>
            <a:spLocks noGrp="1"/>
          </p:cNvSpPr>
          <p:nvPr>
            <p:ph idx="1"/>
          </p:nvPr>
        </p:nvSpPr>
        <p:spPr>
          <a:xfrm>
            <a:off x="1233982" y="1891969"/>
            <a:ext cx="9724031" cy="4582971"/>
          </a:xfrm>
        </p:spPr>
        <p:txBody>
          <a:bodyPr anchor="ctr">
            <a:noAutofit/>
          </a:bodyPr>
          <a:lstStyle/>
          <a:p>
            <a:pPr marL="0" indent="0">
              <a:buNone/>
            </a:pPr>
            <a:r>
              <a:rPr lang="en-US" sz="1800" dirty="0"/>
              <a:t>1</a:t>
            </a:r>
            <a:r>
              <a:rPr lang="en-US" sz="1800" b="1" dirty="0"/>
              <a:t>. Canvas </a:t>
            </a:r>
            <a:r>
              <a:rPr lang="en-US" sz="1800" dirty="0"/>
              <a:t>is used for creating like a board to draw on it. [ canvas = </a:t>
            </a:r>
            <a:r>
              <a:rPr lang="en-US" sz="1800" dirty="0" err="1"/>
              <a:t>document.getElementById</a:t>
            </a:r>
            <a:r>
              <a:rPr lang="en-US" sz="1800" dirty="0"/>
              <a:t>('</a:t>
            </a:r>
            <a:r>
              <a:rPr lang="en-US" sz="1800" dirty="0" err="1"/>
              <a:t>mycanvas</a:t>
            </a:r>
            <a:r>
              <a:rPr lang="en-US" sz="1800" dirty="0"/>
              <a:t>’) ]</a:t>
            </a:r>
            <a:endParaRPr lang="en-US" sz="1800" dirty="0"/>
          </a:p>
          <a:p>
            <a:pPr marL="0" indent="0">
              <a:buNone/>
            </a:pPr>
            <a:r>
              <a:rPr lang="en-US" sz="1800" dirty="0"/>
              <a:t>2.</a:t>
            </a:r>
            <a:r>
              <a:rPr lang="en-US" sz="1800" b="1" dirty="0"/>
              <a:t> Pen </a:t>
            </a:r>
            <a:r>
              <a:rPr lang="en-US" sz="1800" dirty="0"/>
              <a:t>is used for drawing on canvas [ pen = </a:t>
            </a:r>
            <a:r>
              <a:rPr lang="en-US" sz="1800" dirty="0" err="1"/>
              <a:t>canvas.getContext</a:t>
            </a:r>
            <a:r>
              <a:rPr lang="en-US" sz="1800" dirty="0"/>
              <a:t>('2d’) ] – creates a pen which is drawn in 2D.</a:t>
            </a:r>
            <a:endParaRPr lang="en-US" sz="1800" dirty="0"/>
          </a:p>
          <a:p>
            <a:pPr marL="0" indent="0">
              <a:buNone/>
            </a:pPr>
            <a:r>
              <a:rPr lang="en-US" sz="1800" dirty="0"/>
              <a:t>3. </a:t>
            </a:r>
            <a:r>
              <a:rPr lang="en-US" sz="1800" b="1" dirty="0"/>
              <a:t>Inserting image- </a:t>
            </a:r>
            <a:r>
              <a:rPr lang="en-US" sz="1800" dirty="0"/>
              <a:t>[</a:t>
            </a:r>
            <a:r>
              <a:rPr lang="en-US" sz="1800" dirty="0" err="1"/>
              <a:t>food_img</a:t>
            </a:r>
            <a:r>
              <a:rPr lang="en-US" sz="1800" dirty="0"/>
              <a:t> = new Image()</a:t>
            </a:r>
            <a:endParaRPr lang="en-US" sz="1800" dirty="0"/>
          </a:p>
          <a:p>
            <a:pPr marL="0" indent="0">
              <a:buNone/>
            </a:pPr>
            <a:r>
              <a:rPr lang="en-US" sz="1800" dirty="0" err="1"/>
              <a:t>food_img.src</a:t>
            </a:r>
            <a:r>
              <a:rPr lang="en-US" sz="1800" dirty="0"/>
              <a:t> = ""]- creates an object inbuilt class image</a:t>
            </a:r>
            <a:endParaRPr lang="en-US" sz="1800" dirty="0"/>
          </a:p>
          <a:p>
            <a:pPr marL="0" indent="0">
              <a:buNone/>
            </a:pPr>
            <a:r>
              <a:rPr lang="en-US" sz="1800" dirty="0"/>
              <a:t>4. </a:t>
            </a:r>
            <a:r>
              <a:rPr lang="en-US" sz="1800" b="1" dirty="0"/>
              <a:t>Getting food randomly </a:t>
            </a:r>
            <a:r>
              <a:rPr lang="en-US" sz="1800" dirty="0"/>
              <a:t>[var </a:t>
            </a:r>
            <a:r>
              <a:rPr lang="en-US" sz="1800" dirty="0" err="1"/>
              <a:t>foodX</a:t>
            </a:r>
            <a:r>
              <a:rPr lang="en-US" sz="1800" dirty="0"/>
              <a:t> = </a:t>
            </a:r>
            <a:r>
              <a:rPr lang="en-US" sz="1800" dirty="0" err="1"/>
              <a:t>Math.round</a:t>
            </a:r>
            <a:r>
              <a:rPr lang="en-US" sz="1800" dirty="0"/>
              <a:t>( </a:t>
            </a:r>
            <a:r>
              <a:rPr lang="en-US" sz="1800" dirty="0" err="1"/>
              <a:t>Math.random</a:t>
            </a:r>
            <a:r>
              <a:rPr lang="en-US" sz="1800" dirty="0"/>
              <a:t>()*(W-</a:t>
            </a:r>
            <a:r>
              <a:rPr lang="en-US" sz="1800" dirty="0" err="1"/>
              <a:t>cell_size</a:t>
            </a:r>
            <a:r>
              <a:rPr lang="en-US" sz="1800" dirty="0"/>
              <a:t>) /</a:t>
            </a:r>
            <a:r>
              <a:rPr lang="en-US" sz="1800" dirty="0" err="1"/>
              <a:t>cell_size</a:t>
            </a:r>
            <a:r>
              <a:rPr lang="en-US" sz="1800" dirty="0"/>
              <a:t>);] – </a:t>
            </a:r>
            <a:r>
              <a:rPr lang="en-US" sz="1800" dirty="0" err="1"/>
              <a:t>Math.round</a:t>
            </a:r>
            <a:r>
              <a:rPr lang="en-US" sz="1800" dirty="0"/>
              <a:t> is the round number, </a:t>
            </a:r>
            <a:r>
              <a:rPr lang="en-US" sz="1800" dirty="0" err="1"/>
              <a:t>Math.random</a:t>
            </a:r>
            <a:r>
              <a:rPr lang="en-US" sz="1800" dirty="0"/>
              <a:t>() is for generating the number from 0-1 and w-</a:t>
            </a:r>
            <a:r>
              <a:rPr lang="en-US" sz="1800" dirty="0" err="1"/>
              <a:t>cell_size</a:t>
            </a:r>
            <a:r>
              <a:rPr lang="en-US" sz="1800" dirty="0"/>
              <a:t> is used so that value generates one of the cells starting coordinate.</a:t>
            </a:r>
            <a:endParaRPr lang="en-US" sz="1800" dirty="0"/>
          </a:p>
          <a:p>
            <a:pPr marL="0" indent="0">
              <a:buNone/>
            </a:pPr>
            <a:r>
              <a:rPr lang="en-US" sz="1800" dirty="0"/>
              <a:t>5. </a:t>
            </a:r>
            <a:r>
              <a:rPr lang="en-US" sz="1800" b="1" dirty="0"/>
              <a:t>Key pressed detect </a:t>
            </a:r>
            <a:r>
              <a:rPr lang="en-US" sz="1800" dirty="0"/>
              <a:t>- function </a:t>
            </a:r>
            <a:r>
              <a:rPr lang="en-US" sz="1800" dirty="0" err="1"/>
              <a:t>keyPressed</a:t>
            </a:r>
            <a:r>
              <a:rPr lang="en-US" sz="1800" dirty="0"/>
              <a:t>(e){ //e is the object</a:t>
            </a:r>
            <a:endParaRPr lang="en-US" sz="1800" dirty="0"/>
          </a:p>
          <a:p>
            <a:pPr marL="0" indent="0">
              <a:buNone/>
            </a:pPr>
            <a:r>
              <a:rPr lang="en-US" sz="1800" dirty="0"/>
              <a:t>                                          If (</a:t>
            </a:r>
            <a:r>
              <a:rPr lang="en-US" sz="1800" dirty="0" err="1"/>
              <a:t>e.key</a:t>
            </a:r>
            <a:r>
              <a:rPr lang="en-US" sz="1800" dirty="0"/>
              <a:t> == '</a:t>
            </a:r>
            <a:r>
              <a:rPr lang="en-US" sz="1800" dirty="0" err="1"/>
              <a:t>ArrowRight</a:t>
            </a:r>
            <a:r>
              <a:rPr lang="en-US" sz="1800" dirty="0"/>
              <a:t>’){ //</a:t>
            </a:r>
            <a:r>
              <a:rPr lang="en-US" sz="1800" dirty="0" err="1"/>
              <a:t>e.key</a:t>
            </a:r>
            <a:r>
              <a:rPr lang="en-US" sz="1800" dirty="0"/>
              <a:t> is used to stored which key was pressed</a:t>
            </a:r>
            <a:endParaRPr lang="en-US" sz="1800" dirty="0"/>
          </a:p>
          <a:p>
            <a:pPr marL="0" indent="0">
              <a:buNone/>
            </a:pPr>
            <a:r>
              <a:rPr lang="en-US" sz="1800" dirty="0"/>
              <a:t>                                          </a:t>
            </a:r>
            <a:r>
              <a:rPr lang="en-US" sz="1800" dirty="0" err="1"/>
              <a:t>snake.direction</a:t>
            </a:r>
            <a:r>
              <a:rPr lang="en-US" sz="1800" dirty="0"/>
              <a:t> = 'right’;}} </a:t>
            </a:r>
            <a:endParaRPr lang="en-US" sz="1800" dirty="0"/>
          </a:p>
          <a:p>
            <a:pPr marL="0" indent="0">
              <a:buNone/>
            </a:pPr>
            <a:r>
              <a:rPr lang="en-US" sz="1800" dirty="0"/>
              <a:t>           </a:t>
            </a:r>
            <a:r>
              <a:rPr lang="en-US" sz="1800" dirty="0" err="1"/>
              <a:t>document.addEventListener</a:t>
            </a:r>
            <a:r>
              <a:rPr lang="en-US" sz="1800" dirty="0"/>
              <a:t>('</a:t>
            </a:r>
            <a:r>
              <a:rPr lang="en-US" sz="1800" dirty="0" err="1"/>
              <a:t>keydown</a:t>
            </a:r>
            <a:r>
              <a:rPr lang="en-US" sz="1800" dirty="0"/>
              <a:t>', </a:t>
            </a:r>
            <a:r>
              <a:rPr lang="en-US" sz="1800" dirty="0" err="1"/>
              <a:t>keyPressed</a:t>
            </a:r>
            <a:r>
              <a:rPr lang="en-US" sz="1800" dirty="0"/>
              <a:t>); //</a:t>
            </a:r>
            <a:r>
              <a:rPr lang="en-US" sz="1800" dirty="0" err="1"/>
              <a:t>keydown</a:t>
            </a:r>
            <a:r>
              <a:rPr lang="en-US" sz="1800" dirty="0"/>
              <a:t> detects which key is pressed, key pressed is used as if key pressed then function is called.</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endParaRPr lang="en-US"/>
          </a:p>
        </p:txBody>
      </p:sp>
      <p:pic>
        <p:nvPicPr>
          <p:cNvPr id="4" name="Content Placeholder 3"/>
          <p:cNvPicPr>
            <a:picLocks noChangeAspect="1"/>
          </p:cNvPicPr>
          <p:nvPr>
            <p:ph idx="1"/>
          </p:nvPr>
        </p:nvPicPr>
        <p:blipFill>
          <a:blip r:embed="rId1"/>
          <a:stretch>
            <a:fillRect/>
          </a:stretch>
        </p:blipFill>
        <p:spPr>
          <a:xfrm>
            <a:off x="920115" y="1532890"/>
            <a:ext cx="9012555" cy="5069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Content Placeholder 6"/>
          <p:cNvPicPr>
            <a:picLocks noChangeAspect="1"/>
          </p:cNvPicPr>
          <p:nvPr>
            <p:ph idx="1"/>
          </p:nvPr>
        </p:nvPicPr>
        <p:blipFill>
          <a:blip r:embed="rId1"/>
          <a:stretch>
            <a:fillRect/>
          </a:stretch>
        </p:blipFill>
        <p:spPr>
          <a:xfrm>
            <a:off x="1273810" y="1597025"/>
            <a:ext cx="8898255" cy="5005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icture containing text&#10;&#10;Description automatically generated"/>
          <p:cNvPicPr>
            <a:picLocks noGrp="1" noChangeAspect="1"/>
          </p:cNvPicPr>
          <p:nvPr>
            <p:ph idx="1"/>
          </p:nvPr>
        </p:nvPicPr>
        <p:blipFill rotWithShape="1">
          <a:blip r:embed="rId1"/>
          <a:srcRect b="19"/>
          <a:stretch>
            <a:fillRect/>
          </a:stretch>
        </p:blipFill>
        <p:spPr>
          <a:xfrm>
            <a:off x="20" y="1282"/>
            <a:ext cx="12191980" cy="68567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67909" y="2023110"/>
            <a:ext cx="2469624" cy="2846070"/>
          </a:xfrm>
        </p:spPr>
        <p:txBody>
          <a:bodyPr anchor="ctr">
            <a:normAutofit/>
          </a:bodyPr>
          <a:lstStyle/>
          <a:p>
            <a:pPr algn="l"/>
            <a:r>
              <a:rPr lang="en-US" sz="2600" b="1" i="1"/>
              <a:t>         </a:t>
            </a:r>
            <a:r>
              <a:rPr lang="en-US" sz="2600" b="1" i="1">
                <a:latin typeface="Arial Rounded MT Bold" panose="020F0704030504030204" pitchFamily="34" charset="77"/>
              </a:rPr>
              <a:t>My CERTIFICATE</a:t>
            </a:r>
            <a:endParaRPr lang="en-US" sz="2600" b="1" i="1">
              <a:latin typeface="Arial Rounded MT Bold" panose="020F0704030504030204" pitchFamily="34" charset="77"/>
            </a:endParaRPr>
          </a:p>
        </p:txBody>
      </p:sp>
      <p:sp>
        <p:nvSpPr>
          <p:cNvPr id="3" name="Subtitle 2"/>
          <p:cNvSpPr>
            <a:spLocks noGrp="1"/>
          </p:cNvSpPr>
          <p:nvPr>
            <p:ph type="subTitle" idx="1"/>
          </p:nvPr>
        </p:nvSpPr>
        <p:spPr>
          <a:xfrm>
            <a:off x="9267908" y="5086350"/>
            <a:ext cx="2446465" cy="1178298"/>
          </a:xfrm>
        </p:spPr>
        <p:txBody>
          <a:bodyPr>
            <a:normAutofit/>
          </a:bodyPr>
          <a:lstStyle/>
          <a:p>
            <a:pPr algn="l"/>
            <a:endParaRPr lang="en-US" sz="1600" dirty="0"/>
          </a:p>
        </p:txBody>
      </p:sp>
      <p:sp>
        <p:nvSpPr>
          <p:cNvPr id="45" name="Rectangle 44"/>
          <p:cNvSpPr>
            <a:spLocks noGrp="1" noRot="1" noChangeAspect="1" noMove="1" noResize="1" noEditPoints="1" noAdjustHandles="1" noChangeArrowheads="1" noChangeShapeType="1" noTextEdit="1"/>
          </p:cNvSpPr>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a:spLocks noGrp="1" noRot="1" noChangeAspect="1" noMove="1" noResize="1" noEditPoints="1" noAdjustHandles="1" noChangeArrowheads="1" noChangeShapeType="1" noTextEdit="1"/>
          </p:cNvSpPr>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
          <a:stretch>
            <a:fillRect/>
          </a:stretch>
        </p:blipFill>
        <p:spPr>
          <a:xfrm>
            <a:off x="0" y="116840"/>
            <a:ext cx="9356090" cy="6623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CPU with binary numbers and blueprint"/>
          <p:cNvPicPr>
            <a:picLocks noChangeAspect="1"/>
          </p:cNvPicPr>
          <p:nvPr/>
        </p:nvPicPr>
        <p:blipFill rotWithShape="1">
          <a:blip r:embed="rId1"/>
          <a:srcRect t="7870" r="9091" b="1221"/>
          <a:stretch>
            <a:fillRect/>
          </a:stretch>
        </p:blipFill>
        <p:spPr>
          <a:xfrm>
            <a:off x="20" y="10"/>
            <a:ext cx="12191980" cy="6857990"/>
          </a:xfrm>
          <a:prstGeom prst="rect">
            <a:avLst/>
          </a:prstGeom>
        </p:spPr>
      </p:pic>
      <p:sp>
        <p:nvSpPr>
          <p:cNvPr id="24" name="Rectangle 23"/>
          <p:cNvSpPr>
            <a:spLocks noGrp="1" noRot="1" noChangeAspect="1" noMove="1" noResize="1" noEditPoints="1" noAdjustHandles="1" noChangeArrowheads="1" noChangeShapeType="1" noTextEdit="1"/>
          </p:cNvSpPr>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804" y="640263"/>
            <a:ext cx="6619811" cy="1344975"/>
          </a:xfrm>
        </p:spPr>
        <p:txBody>
          <a:bodyPr>
            <a:normAutofit/>
          </a:bodyPr>
          <a:lstStyle/>
          <a:p>
            <a:r>
              <a:rPr lang="en-IN" sz="4000" dirty="0">
                <a:latin typeface="Bahnschrift Condensed" panose="020B0502040204020203" pitchFamily="34" charset="0"/>
              </a:rPr>
              <a:t>  About Summer Training : </a:t>
            </a:r>
            <a:endParaRPr lang="en-US" sz="4000" dirty="0"/>
          </a:p>
        </p:txBody>
      </p:sp>
      <p:sp>
        <p:nvSpPr>
          <p:cNvPr id="12" name="Content Placeholder 2"/>
          <p:cNvSpPr>
            <a:spLocks noGrp="1"/>
          </p:cNvSpPr>
          <p:nvPr>
            <p:ph idx="1"/>
          </p:nvPr>
        </p:nvSpPr>
        <p:spPr>
          <a:xfrm>
            <a:off x="594109" y="1814052"/>
            <a:ext cx="6940547" cy="4403685"/>
          </a:xfrm>
        </p:spPr>
        <p:txBody>
          <a:bodyPr>
            <a:normAutofit/>
          </a:bodyPr>
          <a:lstStyle/>
          <a:p>
            <a:r>
              <a:rPr lang="en-US" sz="2400" dirty="0">
                <a:latin typeface="Bahnschrift Condensed" panose="020B0502040204020203" pitchFamily="34" charset="0"/>
              </a:rPr>
              <a:t>I followed a structured methodology for my 8 Weeks Summer training Program by Geeks for Geeks DSA Self-Paced course .</a:t>
            </a:r>
            <a:endParaRPr lang="en-US" sz="2400" dirty="0">
              <a:latin typeface="Bahnschrift Condensed" panose="020B0502040204020203" pitchFamily="34" charset="0"/>
            </a:endParaRPr>
          </a:p>
          <a:p>
            <a:r>
              <a:rPr lang="en-US" sz="2400" dirty="0">
                <a:latin typeface="Bahnschrift Condensed" panose="020B0502040204020203" pitchFamily="34" charset="0"/>
              </a:rPr>
              <a:t>Which starts from Basic data structures like Arrays, Strings and recursion to the implementation of hard algorithms like Dynamic programming, Segment trees and Backtracking.</a:t>
            </a:r>
            <a:endParaRPr lang="en-US" sz="2400" dirty="0">
              <a:latin typeface="Bahnschrift Condensed" panose="020B0502040204020203" pitchFamily="34" charset="0"/>
            </a:endParaRPr>
          </a:p>
          <a:p>
            <a:r>
              <a:rPr lang="en-US" sz="2400" dirty="0">
                <a:latin typeface="Bahnschrift Condensed" panose="020B0502040204020203" pitchFamily="34" charset="0"/>
              </a:rPr>
              <a:t>I learned algorithmic techniques for solving various problems with full flexibility of time.</a:t>
            </a:r>
            <a:endParaRPr lang="en-US" sz="2400" dirty="0">
              <a:latin typeface="Bahnschrift Condensed" panose="020B0502040204020203" pitchFamily="34" charset="0"/>
            </a:endParaRPr>
          </a:p>
          <a:p>
            <a:r>
              <a:rPr lang="en-US" sz="2400" dirty="0">
                <a:latin typeface="Bahnschrift Condensed" panose="020B0502040204020203" pitchFamily="34" charset="0"/>
              </a:rPr>
              <a:t>And at the end I prepared a Mini Project SNAKE GAME using DSA ( Arrays Data Structure ) , Canvas API for UI design, OOPs to build Snake and game functions , </a:t>
            </a:r>
            <a:r>
              <a:rPr lang="en-US" sz="2400" dirty="0" err="1">
                <a:latin typeface="Bahnschrift Condensed" panose="020B0502040204020203" pitchFamily="34" charset="0"/>
              </a:rPr>
              <a:t>Maths</a:t>
            </a:r>
            <a:r>
              <a:rPr lang="en-US" sz="2400" dirty="0">
                <a:latin typeface="Bahnschrift Condensed" panose="020B0502040204020203" pitchFamily="34" charset="0"/>
              </a:rPr>
              <a:t> logics used for randomly generating apple and increasing score.</a:t>
            </a:r>
            <a:endParaRPr lang="en-US" sz="2400" dirty="0">
              <a:latin typeface="Bahnschrift Condensed" panose="020B0502040204020203" pitchFamily="34" charset="0"/>
            </a:endParaRPr>
          </a:p>
          <a:p>
            <a:pPr marL="0" indent="0">
              <a:buNone/>
            </a:pPr>
            <a:endParaRPr lang="en-US" sz="2400" dirty="0">
              <a:latin typeface="Bahnschrift 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3400" dirty="0">
                <a:solidFill>
                  <a:srgbClr val="FFFFFF"/>
                </a:solidFill>
                <a:latin typeface="Bahnschrift Condensed" panose="020B0502040204020203" pitchFamily="34" charset="0"/>
              </a:rPr>
              <a:t>Organisation Information: </a:t>
            </a:r>
            <a:endParaRPr lang="en-US" sz="3400" dirty="0">
              <a:solidFill>
                <a:srgbClr val="FFFFFF"/>
              </a:solidFill>
            </a:endParaRPr>
          </a:p>
        </p:txBody>
      </p:sp>
      <p:sp>
        <p:nvSpPr>
          <p:cNvPr id="3" name="Content Placeholder 2"/>
          <p:cNvSpPr>
            <a:spLocks noGrp="1"/>
          </p:cNvSpPr>
          <p:nvPr>
            <p:ph idx="1"/>
          </p:nvPr>
        </p:nvSpPr>
        <p:spPr>
          <a:xfrm>
            <a:off x="1371599" y="2318197"/>
            <a:ext cx="9724031" cy="3683358"/>
          </a:xfrm>
        </p:spPr>
        <p:txBody>
          <a:bodyPr anchor="ctr">
            <a:noAutofit/>
          </a:bodyPr>
          <a:lstStyle/>
          <a:p>
            <a:r>
              <a:rPr lang="en-US" sz="2000" dirty="0">
                <a:latin typeface="Bahnschrift Condensed" panose="020B0502040204020203" pitchFamily="34" charset="0"/>
              </a:rPr>
              <a:t>With the idea of imparting programming knowledge, Mr. Sandeep Jain, an IIT Roorkee alumnus started a dream, </a:t>
            </a:r>
            <a:r>
              <a:rPr lang="en-US" sz="2000" dirty="0" err="1">
                <a:latin typeface="Bahnschrift Condensed" panose="020B0502040204020203" pitchFamily="34" charset="0"/>
              </a:rPr>
              <a:t>GeeksforGeeks</a:t>
            </a:r>
            <a:r>
              <a:rPr lang="en-US" sz="2000" dirty="0">
                <a:latin typeface="Bahnschrift Condensed" panose="020B0502040204020203" pitchFamily="34" charset="0"/>
              </a:rPr>
              <a:t>. Whether programming excites you or you feel stifled, wondering how to prepare for interview questions or how to ace data structures and algorithms, </a:t>
            </a:r>
            <a:r>
              <a:rPr lang="en-US" sz="2000" dirty="0" err="1">
                <a:latin typeface="Bahnschrift Condensed" panose="020B0502040204020203" pitchFamily="34" charset="0"/>
              </a:rPr>
              <a:t>GeeksforGeeks</a:t>
            </a:r>
            <a:r>
              <a:rPr lang="en-US" sz="2000" dirty="0">
                <a:latin typeface="Bahnschrift Condensed" panose="020B0502040204020203" pitchFamily="34" charset="0"/>
              </a:rPr>
              <a:t> is a one-stop solution. </a:t>
            </a:r>
            <a:endParaRPr lang="en-US" sz="2000" dirty="0">
              <a:latin typeface="Bahnschrift Condensed" panose="020B0502040204020203" pitchFamily="34" charset="0"/>
            </a:endParaRPr>
          </a:p>
          <a:p>
            <a:endParaRPr lang="en-US" sz="2000" dirty="0">
              <a:latin typeface="Bahnschrift Condensed" panose="020B0502040204020203" pitchFamily="34" charset="0"/>
            </a:endParaRPr>
          </a:p>
          <a:p>
            <a:r>
              <a:rPr lang="en-US" sz="2000" dirty="0">
                <a:latin typeface="Bahnschrift Condensed" panose="020B0502040204020203" pitchFamily="34" charset="0"/>
              </a:rPr>
              <a:t>With every tick of time, they are adding arrows in our quiver. From articles on various computer science subjects to programming problems for practice, from basic to premium courses, from technologies to entrance examinations, they have been building ample content with superior quality. </a:t>
            </a:r>
            <a:endParaRPr lang="en-US" sz="2000" dirty="0">
              <a:latin typeface="Bahnschrift Condensed" panose="020B0502040204020203" pitchFamily="34" charset="0"/>
            </a:endParaRPr>
          </a:p>
          <a:p>
            <a:endParaRPr lang="en-US" sz="2000" dirty="0">
              <a:latin typeface="Bahnschrift Condensed" panose="020B0502040204020203" pitchFamily="34" charset="0"/>
            </a:endParaRPr>
          </a:p>
          <a:p>
            <a:r>
              <a:rPr lang="en-US" sz="2000" dirty="0">
                <a:latin typeface="Bahnschrift Condensed" panose="020B0502040204020203" pitchFamily="34" charset="0"/>
              </a:rPr>
              <a:t>In a short span, they have built a community of 1 Million+ Geeks around the world, 20,000+ Contributors and 500+ Campus Ambassadors in various colleges across the nation. Their success stories include a lot of students who benefitted in their placements and landed jobs at tech giants. Their vision is to build a gigantic network of geeks and there are only a fraction of it yet.</a:t>
            </a:r>
            <a:endParaRPr lang="en-IN" sz="2000" dirty="0">
              <a:latin typeface="Bahnschrift Condensed" panose="020B0502040204020203" pitchFamily="34" charset="0"/>
            </a:endParaRP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586855"/>
            <a:ext cx="3491345" cy="3387497"/>
          </a:xfrm>
        </p:spPr>
        <p:txBody>
          <a:bodyPr anchor="b">
            <a:normAutofit/>
          </a:bodyPr>
          <a:lstStyle/>
          <a:p>
            <a:pPr algn="r"/>
            <a:r>
              <a:rPr lang="en-IN" sz="4000" dirty="0">
                <a:solidFill>
                  <a:srgbClr val="FFFFFF"/>
                </a:solidFill>
                <a:latin typeface="Bahnschrift Condensed" panose="020B0502040204020203" pitchFamily="34" charset="0"/>
              </a:rPr>
              <a:t>Why this course </a:t>
            </a:r>
            <a:endParaRPr lang="en-US" sz="4000" dirty="0">
              <a:solidFill>
                <a:srgbClr val="FFFFFF"/>
              </a:solidFill>
            </a:endParaRPr>
          </a:p>
        </p:txBody>
      </p:sp>
      <p:sp>
        <p:nvSpPr>
          <p:cNvPr id="3" name="Content Placeholder 2"/>
          <p:cNvSpPr>
            <a:spLocks noGrp="1"/>
          </p:cNvSpPr>
          <p:nvPr>
            <p:ph idx="1"/>
          </p:nvPr>
        </p:nvSpPr>
        <p:spPr>
          <a:xfrm>
            <a:off x="4810259" y="649480"/>
            <a:ext cx="6555347" cy="5546047"/>
          </a:xfrm>
        </p:spPr>
        <p:txBody>
          <a:bodyPr anchor="ctr">
            <a:normAutofit/>
          </a:bodyPr>
          <a:lstStyle/>
          <a:p>
            <a:r>
              <a:rPr lang="en-US" sz="2400" dirty="0">
                <a:latin typeface="Bahnschrift Condensed" panose="020B0502040204020203" pitchFamily="34" charset="0"/>
              </a:rPr>
              <a:t>This course is a complete package that helped me to learn Data Structures and Algorithms from basic to an advanced level. The course curriculum has been divided into 8 weeks where one can practice questions &amp; attempt the assessment tests according to his own pace. </a:t>
            </a:r>
            <a:endParaRPr lang="en-US" sz="2400" dirty="0">
              <a:latin typeface="Bahnschrift Condensed" panose="020B0502040204020203" pitchFamily="34" charset="0"/>
            </a:endParaRPr>
          </a:p>
          <a:p>
            <a:endParaRPr lang="en-US" sz="2400" dirty="0">
              <a:latin typeface="Bahnschrift Condensed" panose="020B0502040204020203" pitchFamily="34" charset="0"/>
            </a:endParaRPr>
          </a:p>
          <a:p>
            <a:r>
              <a:rPr lang="en-US" sz="2400" dirty="0">
                <a:latin typeface="Bahnschrift Condensed" panose="020B0502040204020203" pitchFamily="34" charset="0"/>
              </a:rPr>
              <a:t>The course offers me a wealth of programming challenges that will help me to prepare for interviews to all the companies.</a:t>
            </a:r>
            <a:endParaRPr lang="en-US" sz="2400" dirty="0">
              <a:latin typeface="Bahnschrift Condensed" panose="020B0502040204020203" pitchFamily="34" charset="0"/>
            </a:endParaRPr>
          </a:p>
          <a:p>
            <a:endParaRPr lang="en-US" sz="2400" dirty="0">
              <a:latin typeface="Bahnschrift Condensed" panose="020B0502040204020203" pitchFamily="34" charset="0"/>
            </a:endParaRPr>
          </a:p>
          <a:p>
            <a:r>
              <a:rPr lang="en-US" sz="2400" dirty="0">
                <a:latin typeface="Bahnschrift Condensed" panose="020B0502040204020203" pitchFamily="34" charset="0"/>
              </a:rPr>
              <a:t>Data structures and algorithms (DSA) goes through solutions to standard problems in detail and gives an insight into how efficient it is to use each one of them. It also teaches you the science of evaluating the efficiency of an algorithm. This enables you to choose the best of various choices.</a:t>
            </a:r>
            <a:endParaRPr lang="en-US" sz="2400" dirty="0">
              <a:latin typeface="Bahnschrift Condense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p:cNvSpPr>
            <a:spLocks noGrp="1" noRot="1" noChangeAspect="1" noMove="1" noResize="1" noEditPoints="1" noAdjustHandles="1" noChangeArrowheads="1" noChangeShapeType="1" noTextEdit="1"/>
          </p:cNvSpPr>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25" name="Freeform 7"/>
          <p:cNvSpPr>
            <a:spLocks noGrp="1" noRot="1" noChangeAspect="1" noMove="1" noResize="1" noEditPoints="1" noAdjustHandles="1" noChangeArrowheads="1" noChangeShapeType="1" noTextEdit="1"/>
          </p:cNvSpPr>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7" name="Freeform: Shape 26"/>
          <p:cNvSpPr>
            <a:spLocks noGrp="1" noRot="1" noChangeAspect="1" noMove="1" noResize="1" noEditPoints="1" noAdjustHandles="1" noChangeArrowheads="1" noChangeShapeType="1" noTextEdit="1"/>
          </p:cNvSpPr>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966910" cy="4560970"/>
          </a:xfrm>
        </p:spPr>
        <p:txBody>
          <a:bodyPr>
            <a:normAutofit/>
          </a:bodyPr>
          <a:lstStyle/>
          <a:p>
            <a:r>
              <a:rPr lang="en-US" sz="4000" b="1" dirty="0">
                <a:solidFill>
                  <a:srgbClr val="FFFFFF"/>
                </a:solidFill>
                <a:latin typeface="Arial Rounded MT Bold" panose="020F0704030504030204" pitchFamily="34" charset="77"/>
              </a:rPr>
              <a:t>What is DSA?</a:t>
            </a:r>
            <a:endParaRPr lang="en-US" sz="4000" b="1" dirty="0">
              <a:solidFill>
                <a:srgbClr val="FFFFFF"/>
              </a:solidFill>
              <a:latin typeface="Arial Rounded MT Bold" panose="020F0704030504030204" pitchFamily="34" charset="77"/>
            </a:endParaRPr>
          </a:p>
        </p:txBody>
      </p:sp>
      <p:sp>
        <p:nvSpPr>
          <p:cNvPr id="29" name="Rectangle 8"/>
          <p:cNvSpPr>
            <a:spLocks noGrp="1" noRot="1" noChangeAspect="1" noMove="1" noResize="1" noEditPoints="1" noAdjustHandles="1" noChangeArrowheads="1" noChangeShapeType="1" noTextEdit="1"/>
          </p:cNvSpPr>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pPr marL="0" indent="0">
              <a:buNone/>
            </a:pPr>
            <a:r>
              <a:rPr lang="en-IN" sz="3200" b="0" i="1" u="none" strike="noStrike" dirty="0">
                <a:solidFill>
                  <a:srgbClr val="FFFFFF"/>
                </a:solidFill>
                <a:effectLst/>
                <a:latin typeface="urw-din"/>
              </a:rPr>
              <a:t>A data structure is a storage that is used to store and organize data. It is a way of arranging data on a computer so that it can be accessed and updated efficiently.</a:t>
            </a:r>
            <a:endParaRPr lang="en-US" sz="3200" dirty="0">
              <a:solidFill>
                <a:srgbClr val="FE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IN" dirty="0">
                <a:latin typeface="Bahnschrift Condensed" panose="020B0502040204020203" pitchFamily="34" charset="0"/>
              </a:rPr>
              <a:t>Why DSA is important :</a:t>
            </a:r>
            <a:endParaRPr lang="en-US" dirty="0"/>
          </a:p>
        </p:txBody>
      </p:sp>
      <p:sp>
        <p:nvSpPr>
          <p:cNvPr id="3" name="Content Placeholder 2"/>
          <p:cNvSpPr>
            <a:spLocks noGrp="1"/>
          </p:cNvSpPr>
          <p:nvPr>
            <p:ph idx="1"/>
          </p:nvPr>
        </p:nvSpPr>
        <p:spPr>
          <a:xfrm>
            <a:off x="4965431" y="2438400"/>
            <a:ext cx="6586489" cy="3785419"/>
          </a:xfrm>
        </p:spPr>
        <p:txBody>
          <a:bodyPr>
            <a:normAutofit/>
          </a:bodyPr>
          <a:lstStyle/>
          <a:p>
            <a:r>
              <a:rPr lang="en-US" sz="2400" dirty="0">
                <a:effectLst/>
                <a:latin typeface="Bahnschrift Condensed" panose="020B0502040204020203" pitchFamily="34" charset="0"/>
              </a:rPr>
              <a:t>Data structures and algorithms are an essential part of computer science because they help us to store, process, and analyze large amounts of data. </a:t>
            </a:r>
            <a:endParaRPr lang="en-US" sz="2400" dirty="0">
              <a:effectLst/>
              <a:latin typeface="Bahnschrift Condensed" panose="020B0502040204020203" pitchFamily="34" charset="0"/>
            </a:endParaRPr>
          </a:p>
          <a:p>
            <a:endParaRPr lang="en-US" sz="2400" dirty="0">
              <a:latin typeface="Bahnschrift Condensed" panose="020B0502040204020203" pitchFamily="34" charset="0"/>
            </a:endParaRPr>
          </a:p>
          <a:p>
            <a:r>
              <a:rPr lang="en-US" sz="2400" dirty="0">
                <a:effectLst/>
                <a:latin typeface="Bahnschrift Condensed" panose="020B0502040204020203" pitchFamily="34" charset="0"/>
              </a:rPr>
              <a:t>Without these tools, it would be practically impossible to collect, process, and analyze all the data that is generated by computers around the world. In data structures, we learn how to organize data using various techniques, such as arrays and linked lists. In algorithms, we study the various ways that computers can be programmed to solve problems.</a:t>
            </a:r>
            <a:endParaRPr lang="en-IN" sz="2400" dirty="0">
              <a:latin typeface="Bahnschrift Condensed" panose="020B0502040204020203" pitchFamily="34" charset="0"/>
            </a:endParaRPr>
          </a:p>
          <a:p>
            <a:endParaRPr lang="en-US" sz="2400" dirty="0"/>
          </a:p>
        </p:txBody>
      </p:sp>
      <p:pic>
        <p:nvPicPr>
          <p:cNvPr id="5" name="Picture 4" descr="Blue blocks and networks technology background"/>
          <p:cNvPicPr>
            <a:picLocks noChangeAspect="1"/>
          </p:cNvPicPr>
          <p:nvPr/>
        </p:nvPicPr>
        <p:blipFill rotWithShape="1">
          <a:blip r:embed="rId1"/>
          <a:srcRect l="15534" r="46445" b="-446"/>
          <a:stretch>
            <a:fillRect/>
          </a:stretch>
        </p:blipFill>
        <p:spPr>
          <a:xfrm>
            <a:off x="20" y="10"/>
            <a:ext cx="4635571" cy="6857990"/>
          </a:xfrm>
          <a:prstGeom prst="rect">
            <a:avLst/>
          </a:prstGeom>
          <a:effectLst/>
        </p:spPr>
      </p:pic>
      <p:cxnSp>
        <p:nvCxnSpPr>
          <p:cNvPr id="9" name="Straight Connector 8"/>
          <p:cNvCxnSpPr>
            <a:cxnSpLocks noGrp="1" noRot="1" noChangeAspect="1" noMove="1" noResize="1" noEditPoints="1" noAdjustHandles="1" noChangeArrowheads="1" noChangeShapeType="1"/>
          </p:cNvCxnSpPr>
          <p:nvPr/>
        </p:nvCxnSpPr>
        <p:spPr>
          <a:xfrm>
            <a:off x="5080934" y="2115117"/>
            <a:ext cx="6309360" cy="0"/>
          </a:xfrm>
          <a:prstGeom prst="line">
            <a:avLst/>
          </a:prstGeom>
          <a:ln w="19050">
            <a:solidFill>
              <a:srgbClr val="00DCF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242" y="513869"/>
            <a:ext cx="3201366" cy="3462969"/>
          </a:xfrm>
        </p:spPr>
        <p:txBody>
          <a:bodyPr anchor="b">
            <a:normAutofit/>
          </a:bodyPr>
          <a:lstStyle/>
          <a:p>
            <a:pPr algn="r"/>
            <a:r>
              <a:rPr lang="en-IN" sz="4000" dirty="0">
                <a:solidFill>
                  <a:srgbClr val="FFFFFF"/>
                </a:solidFill>
                <a:latin typeface="Bahnschrift Condensed" panose="020B0502040204020203" pitchFamily="34" charset="0"/>
              </a:rPr>
              <a:t>Technology Learnt :</a:t>
            </a:r>
            <a:endParaRPr lang="en-US" sz="4000" dirty="0">
              <a:solidFill>
                <a:srgbClr val="FFFFFF"/>
              </a:solidFill>
            </a:endParaRPr>
          </a:p>
        </p:txBody>
      </p:sp>
      <p:sp>
        <p:nvSpPr>
          <p:cNvPr id="3" name="Content Placeholder 2"/>
          <p:cNvSpPr>
            <a:spLocks noGrp="1"/>
          </p:cNvSpPr>
          <p:nvPr>
            <p:ph idx="1"/>
          </p:nvPr>
        </p:nvSpPr>
        <p:spPr>
          <a:xfrm>
            <a:off x="4810259" y="1140031"/>
            <a:ext cx="6555347" cy="5055496"/>
          </a:xfrm>
        </p:spPr>
        <p:txBody>
          <a:bodyPr anchor="ctr">
            <a:noAutofit/>
          </a:bodyPr>
          <a:lstStyle/>
          <a:p>
            <a:r>
              <a:rPr lang="en-US" sz="1800" b="1" dirty="0">
                <a:latin typeface="Bahnschrift Condensed" panose="020B0502040204020203" pitchFamily="34" charset="0"/>
              </a:rPr>
              <a:t>Learn Data Structures and Algorithms from basic to an advanced level</a:t>
            </a:r>
            <a:endParaRPr lang="en-US" sz="1800" b="1" dirty="0">
              <a:latin typeface="Bahnschrift Condensed" panose="020B0502040204020203" pitchFamily="34" charset="0"/>
            </a:endParaRPr>
          </a:p>
          <a:p>
            <a:r>
              <a:rPr lang="en-US" sz="1800" b="1" dirty="0">
                <a:latin typeface="Bahnschrift Condensed" panose="020B0502040204020203" pitchFamily="34" charset="0"/>
              </a:rPr>
              <a:t>Learn Topic-wise implementation of different Data Structures &amp; Algorithms as follows</a:t>
            </a:r>
            <a:endParaRPr lang="en-US" sz="1800" b="1" dirty="0">
              <a:latin typeface="Bahnschrift Condensed" panose="020B0502040204020203" pitchFamily="34" charset="0"/>
            </a:endParaRPr>
          </a:p>
          <a:p>
            <a:r>
              <a:rPr lang="en-US" sz="1800" b="1" dirty="0">
                <a:latin typeface="Bahnschrift Condensed" panose="020B0502040204020203" pitchFamily="34" charset="0"/>
              </a:rPr>
              <a:t>Bit Magic</a:t>
            </a:r>
            <a:endParaRPr lang="en-US" sz="1800" b="1" dirty="0">
              <a:latin typeface="Bahnschrift Condensed" panose="020B0502040204020203" pitchFamily="34" charset="0"/>
            </a:endParaRPr>
          </a:p>
          <a:p>
            <a:r>
              <a:rPr lang="en-IN" sz="1800" b="1" dirty="0">
                <a:latin typeface="Bahnschrift Condensed" panose="020B0502040204020203" pitchFamily="34" charset="0"/>
              </a:rPr>
              <a:t>Recursion</a:t>
            </a:r>
            <a:endParaRPr lang="en-US" sz="1800" b="1" dirty="0">
              <a:latin typeface="Bahnschrift Condensed" panose="020B0502040204020203" pitchFamily="34" charset="0"/>
            </a:endParaRPr>
          </a:p>
          <a:p>
            <a:r>
              <a:rPr lang="en-IN" sz="1800" b="1" dirty="0">
                <a:latin typeface="Bahnschrift Condensed" panose="020B0502040204020203" pitchFamily="34" charset="0"/>
              </a:rPr>
              <a:t>Space Complexity</a:t>
            </a:r>
            <a:endParaRPr lang="en-IN" sz="1800" b="1" dirty="0">
              <a:latin typeface="Bahnschrift Condensed" panose="020B0502040204020203" pitchFamily="34" charset="0"/>
            </a:endParaRPr>
          </a:p>
          <a:p>
            <a:r>
              <a:rPr lang="en-IN" sz="1800" b="1" dirty="0">
                <a:latin typeface="Bahnschrift Condensed" panose="020B0502040204020203" pitchFamily="34" charset="0"/>
              </a:rPr>
              <a:t>Arrays and Strings</a:t>
            </a:r>
            <a:endParaRPr lang="en-IN" sz="1800" b="1" dirty="0">
              <a:latin typeface="Bahnschrift Condensed" panose="020B0502040204020203" pitchFamily="34" charset="0"/>
            </a:endParaRPr>
          </a:p>
          <a:p>
            <a:r>
              <a:rPr lang="en-IN" sz="1800" b="1" dirty="0">
                <a:latin typeface="Bahnschrift Condensed" panose="020B0502040204020203" pitchFamily="34" charset="0"/>
              </a:rPr>
              <a:t>Searching</a:t>
            </a:r>
            <a:r>
              <a:rPr lang="en-US" sz="1800" b="1" dirty="0">
                <a:latin typeface="Bahnschrift Condensed" panose="020B0502040204020203" pitchFamily="34" charset="0"/>
              </a:rPr>
              <a:t> and Sorting</a:t>
            </a:r>
            <a:endParaRPr lang="en-US" sz="1800" b="1" dirty="0">
              <a:latin typeface="Bahnschrift Condensed" panose="020B0502040204020203" pitchFamily="34" charset="0"/>
            </a:endParaRPr>
          </a:p>
          <a:p>
            <a:r>
              <a:rPr lang="en-US" sz="1800" b="1" dirty="0">
                <a:latin typeface="Bahnschrift Condensed" panose="020B0502040204020203" pitchFamily="34" charset="0"/>
              </a:rPr>
              <a:t>Hashing </a:t>
            </a:r>
            <a:endParaRPr lang="en-US" sz="1800" b="1" dirty="0">
              <a:latin typeface="Bahnschrift Condensed" panose="020B0502040204020203" pitchFamily="34" charset="0"/>
            </a:endParaRPr>
          </a:p>
          <a:p>
            <a:r>
              <a:rPr lang="en-US" sz="1800" b="1" dirty="0">
                <a:latin typeface="Bahnschrift Condensed" panose="020B0502040204020203" pitchFamily="34" charset="0"/>
              </a:rPr>
              <a:t>Linked List</a:t>
            </a:r>
            <a:endParaRPr lang="en-US" sz="1800" b="1" dirty="0">
              <a:latin typeface="Bahnschrift Condensed" panose="020B0502040204020203" pitchFamily="34" charset="0"/>
            </a:endParaRPr>
          </a:p>
          <a:p>
            <a:r>
              <a:rPr lang="en-US" sz="1800" b="1" dirty="0">
                <a:latin typeface="Bahnschrift Condensed" panose="020B0502040204020203" pitchFamily="34" charset="0"/>
              </a:rPr>
              <a:t>Stack, Queues and Deque</a:t>
            </a:r>
            <a:endParaRPr lang="en-US" sz="1800" b="1" dirty="0">
              <a:latin typeface="Bahnschrift Condensed" panose="020B0502040204020203" pitchFamily="34" charset="0"/>
            </a:endParaRPr>
          </a:p>
          <a:p>
            <a:r>
              <a:rPr lang="en-US" sz="1800" b="1" dirty="0">
                <a:latin typeface="Bahnschrift Condensed" panose="020B0502040204020203" pitchFamily="34" charset="0"/>
              </a:rPr>
              <a:t>Tree</a:t>
            </a:r>
            <a:endParaRPr lang="en-IN" sz="1800" b="1" dirty="0">
              <a:latin typeface="Bahnschrift Condensed" panose="020B0502040204020203" pitchFamily="34" charset="0"/>
            </a:endParaRPr>
          </a:p>
          <a:p>
            <a:r>
              <a:rPr lang="en-IN" sz="1800" b="1" dirty="0">
                <a:latin typeface="Bahnschrift Condensed" panose="020B0502040204020203" pitchFamily="34" charset="0"/>
              </a:rPr>
              <a:t>Binary Search Tree</a:t>
            </a:r>
            <a:endParaRPr lang="en-IN" sz="1800" b="1" dirty="0">
              <a:latin typeface="Bahnschrift Condensed" panose="020B0502040204020203" pitchFamily="34" charset="0"/>
            </a:endParaRPr>
          </a:p>
          <a:p>
            <a:r>
              <a:rPr lang="en-IN" sz="1800" b="1" dirty="0">
                <a:latin typeface="Bahnschrift Condensed" panose="020B0502040204020203" pitchFamily="34" charset="0"/>
              </a:rPr>
              <a:t>Heap</a:t>
            </a:r>
            <a:endParaRPr lang="en-IN" sz="1800" b="1" dirty="0">
              <a:latin typeface="Bahnschrift Condensed" panose="020B0502040204020203" pitchFamily="34" charset="0"/>
            </a:endParaRPr>
          </a:p>
          <a:p>
            <a:r>
              <a:rPr lang="en-IN" sz="1800" b="1" dirty="0">
                <a:latin typeface="Bahnschrift Condensed" panose="020B0502040204020203" pitchFamily="34" charset="0"/>
              </a:rPr>
              <a:t>Graphs</a:t>
            </a:r>
            <a:endParaRPr lang="en-IN" sz="1800" b="1" dirty="0">
              <a:latin typeface="Bahnschrift Condensed" panose="020B0502040204020203" pitchFamily="34" charset="0"/>
            </a:endParaRPr>
          </a:p>
          <a:p>
            <a:r>
              <a:rPr lang="en-IN" sz="1800" b="1" dirty="0">
                <a:latin typeface="Bahnschrift Condensed" panose="020B0502040204020203" pitchFamily="34" charset="0"/>
              </a:rPr>
              <a:t>Tree </a:t>
            </a:r>
            <a:endParaRPr lang="en-IN" sz="1800" b="1" dirty="0">
              <a:latin typeface="Bahnschrift Condensed" panose="020B0502040204020203" pitchFamily="34" charset="0"/>
            </a:endParaRPr>
          </a:p>
          <a:p>
            <a:r>
              <a:rPr lang="en-IN" sz="1800" b="1" dirty="0">
                <a:latin typeface="Bahnschrift Condensed" panose="020B0502040204020203" pitchFamily="34" charset="0"/>
              </a:rPr>
              <a:t>Segment Tree</a:t>
            </a:r>
            <a:endParaRPr lang="en-US" sz="1800" b="1" dirty="0">
              <a:latin typeface="Bahnschrift Condensed" panose="020B0502040204020203" pitchFamily="34" charset="0"/>
            </a:endParaRPr>
          </a:p>
          <a:p>
            <a:endParaRPr lang="en-US" sz="1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fontScale="90000"/>
          </a:bodyPr>
          <a:lstStyle/>
          <a:p>
            <a:r>
              <a:rPr lang="en-IN" sz="1900" dirty="0">
                <a:solidFill>
                  <a:srgbClr val="FFFFFF"/>
                </a:solidFill>
                <a:latin typeface="Arial Rounded MT Bold" panose="020F0704030504030204" pitchFamily="34" charset="77"/>
              </a:rPr>
              <a:t>Project Description : </a:t>
            </a:r>
            <a:br>
              <a:rPr lang="en-IN" sz="1900" dirty="0">
                <a:solidFill>
                  <a:srgbClr val="FFFFFF"/>
                </a:solidFill>
                <a:latin typeface="Bahnschrift Condensed" panose="020B0502040204020203" pitchFamily="34" charset="0"/>
              </a:rPr>
            </a:br>
            <a:br>
              <a:rPr lang="en-IN" sz="1900" dirty="0">
                <a:solidFill>
                  <a:srgbClr val="FFFFFF"/>
                </a:solidFill>
                <a:latin typeface="Bahnschrift Condensed" panose="020B0502040204020203" pitchFamily="34" charset="0"/>
              </a:rPr>
            </a:br>
            <a:r>
              <a:rPr lang="en-IN" sz="1900" dirty="0">
                <a:solidFill>
                  <a:srgbClr val="FFFFFF"/>
                </a:solidFill>
                <a:effectLst/>
                <a:latin typeface="TimesNewRomanPSMT"/>
              </a:rPr>
              <a:t>I have made a snake game with help of HTML, CSS, JS</a:t>
            </a:r>
            <a:r>
              <a:rPr lang="en-IN" sz="1900" dirty="0">
                <a:solidFill>
                  <a:srgbClr val="FFFFFF"/>
                </a:solidFill>
                <a:latin typeface="TimesNewRomanPSMT"/>
              </a:rPr>
              <a:t> and</a:t>
            </a:r>
            <a:r>
              <a:rPr lang="en-IN" sz="1900" dirty="0">
                <a:solidFill>
                  <a:srgbClr val="FFFFFF"/>
                </a:solidFill>
                <a:effectLst/>
                <a:latin typeface="TimesNewRomanPSMT"/>
              </a:rPr>
              <a:t> CANVAS for UI design by using data structure and algorithm. I used array data structure to build snake and game function.</a:t>
            </a:r>
            <a:endParaRPr lang="en-US" sz="1900" dirty="0">
              <a:solidFill>
                <a:srgbClr val="FFFFFF"/>
              </a:solidFill>
            </a:endParaRPr>
          </a:p>
        </p:txBody>
      </p:sp>
      <p:sp>
        <p:nvSpPr>
          <p:cNvPr id="3" name="Content Placeholder 2"/>
          <p:cNvSpPr>
            <a:spLocks noGrp="1"/>
          </p:cNvSpPr>
          <p:nvPr>
            <p:ph idx="1"/>
          </p:nvPr>
        </p:nvSpPr>
        <p:spPr>
          <a:xfrm>
            <a:off x="1371599" y="1754658"/>
            <a:ext cx="10194325" cy="4967417"/>
          </a:xfrm>
        </p:spPr>
        <p:txBody>
          <a:bodyPr numCol="1" anchor="ctr">
            <a:noAutofit/>
          </a:bodyPr>
          <a:lstStyle/>
          <a:p>
            <a:r>
              <a:rPr lang="en-US" sz="2000" dirty="0"/>
              <a:t>What is an Array?</a:t>
            </a:r>
            <a:endParaRPr lang="en-US" sz="2000" dirty="0"/>
          </a:p>
          <a:p>
            <a:pPr marL="0" indent="0">
              <a:buNone/>
            </a:pPr>
            <a:r>
              <a:rPr lang="en-US" sz="2000" dirty="0"/>
              <a:t>     An array is a collection of items of same data type stored at contiguous memory locations. </a:t>
            </a:r>
            <a:endParaRPr lang="en-US" sz="2000" dirty="0"/>
          </a:p>
          <a:p>
            <a:r>
              <a:rPr lang="en-US" sz="2000" dirty="0"/>
              <a:t>How it works ?</a:t>
            </a:r>
            <a:br>
              <a:rPr lang="en-US" sz="2000" dirty="0"/>
            </a:br>
            <a:r>
              <a:rPr lang="en-US" sz="2000" dirty="0"/>
              <a:t>I made blue box line as snake which will be moving on the green board by the arrow key we can change the snake direction and there is an apple which snake have to eat to gain the high score which will be counted at the left top corner and if it touches the red boundary line then the pop up will come as game over. Length of the snake will also increase as much as the snake eat the apple. </a:t>
            </a:r>
            <a:endParaRPr lang="en-US" sz="2000" dirty="0"/>
          </a:p>
          <a:p>
            <a:r>
              <a:rPr lang="en-US" sz="2000" dirty="0"/>
              <a:t>How iteration and game loop goes?</a:t>
            </a:r>
            <a:br>
              <a:rPr lang="en-US" sz="2000" dirty="0"/>
            </a:br>
            <a:r>
              <a:rPr lang="en-US" sz="2000" dirty="0"/>
              <a:t>The </a:t>
            </a:r>
            <a:r>
              <a:rPr lang="en-US" sz="2000" dirty="0" err="1"/>
              <a:t>init</a:t>
            </a:r>
            <a:r>
              <a:rPr lang="en-US" sz="2000" dirty="0"/>
              <a:t>() function is called then called </a:t>
            </a:r>
            <a:r>
              <a:rPr lang="en-US" sz="2000" dirty="0" err="1"/>
              <a:t>createsnake</a:t>
            </a:r>
            <a:r>
              <a:rPr lang="en-US" sz="2000" dirty="0"/>
              <a:t>() function which creates a direction of (</a:t>
            </a:r>
            <a:r>
              <a:rPr lang="en-US" sz="2000" dirty="0" err="1"/>
              <a:t>x,y</a:t>
            </a:r>
            <a:r>
              <a:rPr lang="en-US" sz="2000" dirty="0"/>
              <a:t>) coordinate </a:t>
            </a:r>
            <a:r>
              <a:rPr lang="en-US" sz="2000" dirty="0" err="1"/>
              <a:t>i.e</a:t>
            </a:r>
            <a:r>
              <a:rPr lang="en-US" sz="2000" dirty="0"/>
              <a:t> [(4,0), (3,0), (2,0), (1,0)]. Then we call </a:t>
            </a:r>
            <a:r>
              <a:rPr lang="en-US" sz="2000" dirty="0" err="1"/>
              <a:t>gameloop</a:t>
            </a:r>
            <a:r>
              <a:rPr lang="en-US" sz="2000" dirty="0"/>
              <a:t>() function for n times.</a:t>
            </a:r>
            <a:endParaRPr lang="en-US" sz="2000" dirty="0"/>
          </a:p>
          <a:p>
            <a:r>
              <a:rPr lang="en-US" sz="2000" dirty="0"/>
              <a:t>For adding the movement I removed the lost rectangle of snake and add it in front of snake head I did this using </a:t>
            </a:r>
            <a:r>
              <a:rPr lang="en-US" sz="2000" dirty="0" err="1"/>
              <a:t>updatesnake</a:t>
            </a:r>
            <a:r>
              <a:rPr lang="en-US" sz="2000" dirty="0"/>
              <a:t>() function</a:t>
            </a:r>
            <a:endParaRPr lang="en-US" sz="2000" dirty="0"/>
          </a:p>
          <a:p>
            <a:r>
              <a:rPr lang="en-US" sz="2000" dirty="0"/>
              <a:t>Direction of snake based on arrow keys when down arrow is pressed then last rectangle is removed and goes below first rectangle. Similarly, I do for left , right and up also.</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{81CE7281-CE70-B548-BD8A-54F3DB6B6443}tf10001063</Template>
  <TotalTime>0</TotalTime>
  <Words>5858</Words>
  <Application>WPS Presentation</Application>
  <PresentationFormat>Widescreen</PresentationFormat>
  <Paragraphs>86</Paragraphs>
  <Slides>13</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Arial Rounded MT Bold</vt:lpstr>
      <vt:lpstr>Calibri</vt:lpstr>
      <vt:lpstr>Bahnschrift Condensed</vt:lpstr>
      <vt:lpstr>urw-din</vt:lpstr>
      <vt:lpstr>Segoe Print</vt:lpstr>
      <vt:lpstr>TimesNewRomanPSMT</vt:lpstr>
      <vt:lpstr>Times New Roman</vt:lpstr>
      <vt:lpstr>Calibri Light</vt:lpstr>
      <vt:lpstr>Microsoft YaHei</vt:lpstr>
      <vt:lpstr>Arial Unicode MS</vt:lpstr>
      <vt:lpstr>Calibri</vt:lpstr>
      <vt:lpstr>Office Theme</vt:lpstr>
      <vt:lpstr>             DSA - SELF PACED      8 WEEK SUMMER TRAINING                          BY           GEEKS FOR GEEKS</vt:lpstr>
      <vt:lpstr>         My CERTIFICATE</vt:lpstr>
      <vt:lpstr>  About Summer Training : </vt:lpstr>
      <vt:lpstr>Organisation Information: </vt:lpstr>
      <vt:lpstr>Why this course </vt:lpstr>
      <vt:lpstr>What is DSA?</vt:lpstr>
      <vt:lpstr>Why DSA is important :</vt:lpstr>
      <vt:lpstr>Technology Learnt :</vt:lpstr>
      <vt:lpstr>Project Description :   I have made a snake game with help of HTML, CSS, JS and CANVAS for UI design by using data structure and algorithm. I used array data structure to build snake and game function.</vt:lpstr>
      <vt:lpstr>Used To Create Project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DSA - SELF PACED      8 WEEK SUMMER TRAINING                          BY           GEEKS FOR GEEKS</dc:title>
  <dc:creator>Avirat Anant</dc:creator>
  <cp:lastModifiedBy>priya</cp:lastModifiedBy>
  <cp:revision>15</cp:revision>
  <dcterms:created xsi:type="dcterms:W3CDTF">2022-11-06T06:26:00Z</dcterms:created>
  <dcterms:modified xsi:type="dcterms:W3CDTF">2022-11-19T07:51:35Z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3FED7EF446B24B8DBA14F52A3F459860</vt:lpwstr>
  </property>
  <property fmtid="{D5CDD505-2E9C-101B-9397-08002B2CF9AE}" pid="3" name="KSOProductBuildVer">
    <vt:lpwstr>1033-11.2.0.11341</vt:lpwstr>
  </property>
</Properties>
</file>