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74" r:id="rId4"/>
    <p:sldId id="267" r:id="rId5"/>
    <p:sldId id="266" r:id="rId6"/>
    <p:sldId id="265" r:id="rId7"/>
    <p:sldId id="268" r:id="rId8"/>
    <p:sldId id="277" r:id="rId9"/>
    <p:sldId id="264" r:id="rId10"/>
    <p:sldId id="263" r:id="rId11"/>
    <p:sldId id="269" r:id="rId12"/>
    <p:sldId id="262" r:id="rId13"/>
    <p:sldId id="270" r:id="rId14"/>
    <p:sldId id="271" r:id="rId15"/>
    <p:sldId id="272" r:id="rId16"/>
    <p:sldId id="273" r:id="rId17"/>
    <p:sldId id="259" r:id="rId18"/>
    <p:sldId id="261" r:id="rId19"/>
    <p:sldId id="260" r:id="rId20"/>
    <p:sldId id="276" r:id="rId21"/>
    <p:sldId id="275" r:id="rId22"/>
    <p:sldId id="278" r:id="rId23"/>
    <p:sldId id="258"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340B0B-6CC3-454F-905E-1137773BADF3}">
  <a:tblStyle styleId="{8C340B0B-6CC3-454F-905E-1137773BADF3}"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D982B76-083E-44EE-A541-5E1ADE81FB37}"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09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63333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86" name="Shape 8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4902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6630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2357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1923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2586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5811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2640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4426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7001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4117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938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9448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6220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98326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3514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58487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7646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8802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2664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0892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4525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7412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lnSpc>
                <a:spcPct val="100000"/>
              </a:lnSpc>
              <a:spcBef>
                <a:spcPts val="480"/>
              </a:spcBef>
              <a:spcAft>
                <a:spcPts val="0"/>
              </a:spcAft>
              <a:buClr>
                <a:srgbClr val="888888"/>
              </a:buClr>
              <a:buSzPts val="2400"/>
              <a:buFont typeface="Noto Sans Symbols"/>
              <a:buNone/>
              <a:defRPr sz="2400" b="0" i="0" u="none" strike="noStrike" cap="none">
                <a:solidFill>
                  <a:srgbClr val="888888"/>
                </a:solidFill>
                <a:latin typeface="Calibri"/>
                <a:ea typeface="Calibri"/>
                <a:cs typeface="Calibri"/>
                <a:sym typeface="Calibri"/>
              </a:defRPr>
            </a:lvl1pPr>
            <a:lvl2pPr marR="0" lvl="1" algn="ctr"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2pPr>
            <a:lvl3pPr marR="0" lvl="2" algn="ctr"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3pPr>
            <a:lvl4pPr marR="0" lvl="3" algn="ctr"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4pPr>
            <a:lvl5pPr marR="0" lvl="4" algn="ctr"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5pPr>
            <a:lvl6pPr marR="0" lvl="5"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2FEE908B-8316-4C6B-ABC0-09289D5FDC56}" type="datetime1">
              <a:rPr lang="en-US" smtClean="0"/>
              <a:t>4/5/2021</a:t>
            </a:fld>
            <a:endParaRPr/>
          </a:p>
        </p:txBody>
      </p:sp>
      <p:sp>
        <p:nvSpPr>
          <p:cNvPr id="19" name="Shape 19"/>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20" name="Shape 20"/>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Shape 23"/>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7EBA0544-31A7-424C-94BE-9EA4DD933B15}" type="datetime1">
              <a:rPr lang="en-US" smtClean="0"/>
              <a:t>4/5/2021</a:t>
            </a:fld>
            <a:endParaRPr/>
          </a:p>
        </p:txBody>
      </p:sp>
      <p:sp>
        <p:nvSpPr>
          <p:cNvPr id="25" name="Shape 25"/>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26" name="Shape 26"/>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4" name="Shape 3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70380EE0-70E3-4CC7-A119-FEDB24C55072}" type="datetime1">
              <a:rPr lang="en-US" smtClean="0"/>
              <a:t>4/5/2021</a:t>
            </a:fld>
            <a:endParaRPr/>
          </a:p>
        </p:txBody>
      </p:sp>
      <p:sp>
        <p:nvSpPr>
          <p:cNvPr id="36" name="Shape 36"/>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37" name="Shape 3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C935FB0F-FADF-4A11-B9EE-51BF4D558CF8}" type="datetime1">
              <a:rPr lang="en-US" smtClean="0"/>
              <a:t>4/5/2021</a:t>
            </a:fld>
            <a:endParaRPr/>
          </a:p>
        </p:txBody>
      </p:sp>
      <p:sp>
        <p:nvSpPr>
          <p:cNvPr id="43" name="Shape 4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44" name="Shape 4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7" name="Shape 4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CBDADE27-44B0-43A8-85C9-9218614FE475}" type="datetime1">
              <a:rPr lang="en-US" smtClean="0"/>
              <a:t>4/5/2021</a:t>
            </a:fld>
            <a:endParaRPr/>
          </a:p>
        </p:txBody>
      </p:sp>
      <p:sp>
        <p:nvSpPr>
          <p:cNvPr id="52" name="Shape 52"/>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53" name="Shape 5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6C908AFD-36D2-4A4E-BA29-C7652DDDB4CD}" type="datetime1">
              <a:rPr lang="en-US" smtClean="0"/>
              <a:t>4/5/2021</a:t>
            </a:fld>
            <a:endParaRPr/>
          </a:p>
        </p:txBody>
      </p:sp>
      <p:sp>
        <p:nvSpPr>
          <p:cNvPr id="63" name="Shape 6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64" name="Shape 6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7" name="Shape 67"/>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lnSpc>
                <a:spcPct val="100000"/>
              </a:lnSpc>
              <a:spcBef>
                <a:spcPts val="640"/>
              </a:spcBef>
              <a:spcAft>
                <a:spcPts val="0"/>
              </a:spcAft>
              <a:buClr>
                <a:schemeClr val="dk1"/>
              </a:buClr>
              <a:buSzPts val="3200"/>
              <a:buFont typeface="Noto Sans Symbols"/>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Noto Sans Symbols"/>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3E170B6D-F275-4E90-A6BB-8EA17417E5D4}" type="datetime1">
              <a:rPr lang="en-US" smtClean="0"/>
              <a:t>4/5/2021</a:t>
            </a:fld>
            <a:endParaRPr/>
          </a:p>
        </p:txBody>
      </p:sp>
      <p:sp>
        <p:nvSpPr>
          <p:cNvPr id="70" name="Shape 70"/>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71" name="Shape 7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Shape 74"/>
          <p:cNvSpPr txBox="1">
            <a:spLocks noGrp="1"/>
          </p:cNvSpPr>
          <p:nvPr>
            <p:ph type="body" idx="1"/>
          </p:nvPr>
        </p:nvSpPr>
        <p:spPr>
          <a:xfrm rot="5400000">
            <a:off x="2536824" y="206375"/>
            <a:ext cx="4070351" cy="82296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79D75F85-7CAB-4C95-8A6D-D2F541C3B1E4}" type="datetime1">
              <a:rPr lang="en-US" smtClean="0"/>
              <a:t>4/5/2021</a:t>
            </a:fld>
            <a:endParaRPr/>
          </a:p>
        </p:txBody>
      </p:sp>
      <p:sp>
        <p:nvSpPr>
          <p:cNvPr id="76" name="Shape 76"/>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77" name="Shape 7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Shape 8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A01DDEC7-17A7-489C-9AD9-5BF204630737}" type="datetime1">
              <a:rPr lang="en-US" smtClean="0"/>
              <a:t>4/5/2021</a:t>
            </a:fld>
            <a:endParaRPr/>
          </a:p>
        </p:txBody>
      </p:sp>
      <p:sp>
        <p:nvSpPr>
          <p:cNvPr id="82" name="Shape 82"/>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83" name="Shape 8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Shape 11"/>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5D988A9E-C2F5-43BA-AF67-DB51188EEEF7}" type="datetime1">
              <a:rPr lang="en-US" smtClean="0"/>
              <a:t>4/5/2021</a:t>
            </a:fld>
            <a:endParaRPr/>
          </a:p>
        </p:txBody>
      </p:sp>
      <p:sp>
        <p:nvSpPr>
          <p:cNvPr id="13" name="Shape 1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14" name="Shape 1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7" r:id="rId8"/>
    <p:sldLayoutId id="2147483658"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document/d/1gMirzr60YiOuRvCPfhn0NVt5bCLpNZqLmSYbJ9xu7n0/edit?usp=shar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dirty="0"/>
              <a:t>Smart contract solution for copyright issues of cover songs</a:t>
            </a:r>
            <a:r>
              <a:rPr lang="en-IN" sz="3600" b="1" i="0" u="none" strike="noStrike" cap="none" dirty="0">
                <a:solidFill>
                  <a:schemeClr val="dk1"/>
                </a:solidFill>
                <a:latin typeface="Calibri"/>
                <a:ea typeface="Calibri"/>
                <a:cs typeface="Calibri"/>
                <a:sym typeface="Calibri"/>
              </a:rPr>
              <a:t> </a:t>
            </a:r>
            <a:endParaRPr sz="3600" b="1" i="0" u="none" strike="noStrike" cap="none" dirty="0">
              <a:solidFill>
                <a:schemeClr val="dk1"/>
              </a:solidFill>
              <a:latin typeface="Calibri"/>
              <a:ea typeface="Calibri"/>
              <a:cs typeface="Calibri"/>
              <a:sym typeface="Calibri"/>
            </a:endParaRPr>
          </a:p>
        </p:txBody>
      </p:sp>
      <p:sp>
        <p:nvSpPr>
          <p:cNvPr id="90" name="Shape 90"/>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49758EF0-1010-42AE-86DC-1F7320181D70}" type="datetime1">
              <a:rPr lang="en-US" sz="1050" b="0" i="0" u="none" strike="noStrike" cap="none" smtClean="0">
                <a:solidFill>
                  <a:srgbClr val="888888"/>
                </a:solidFill>
                <a:latin typeface="Calibri"/>
                <a:cs typeface="Calibri"/>
                <a:sym typeface="Calibri"/>
              </a:rPr>
              <a:t>4/5/2021</a:t>
            </a:fld>
            <a:endParaRPr sz="1050" b="0" i="0" u="none" strike="noStrike" cap="none" dirty="0">
              <a:solidFill>
                <a:srgbClr val="888888"/>
              </a:solidFill>
              <a:latin typeface="Calibri"/>
              <a:ea typeface="Calibri"/>
              <a:cs typeface="Calibri"/>
              <a:sym typeface="Calibri"/>
            </a:endParaRPr>
          </a:p>
        </p:txBody>
      </p:sp>
      <p:sp>
        <p:nvSpPr>
          <p:cNvPr id="91" name="Shape 91"/>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92" name="Shape 9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1</a:t>
            </a:fld>
            <a:endParaRPr sz="1050" b="0" i="0" u="none" strike="noStrike" cap="none">
              <a:solidFill>
                <a:srgbClr val="888888"/>
              </a:solidFill>
              <a:latin typeface="Calibri"/>
              <a:ea typeface="Calibri"/>
              <a:cs typeface="Calibri"/>
              <a:sym typeface="Calibri"/>
            </a:endParaRPr>
          </a:p>
        </p:txBody>
      </p:sp>
      <p:sp>
        <p:nvSpPr>
          <p:cNvPr id="4" name="TextBox 3">
            <a:extLst>
              <a:ext uri="{FF2B5EF4-FFF2-40B4-BE49-F238E27FC236}">
                <a16:creationId xmlns:a16="http://schemas.microsoft.com/office/drawing/2014/main" id="{7714FE03-2E8D-40E7-B667-1DD3C9F039DD}"/>
              </a:ext>
            </a:extLst>
          </p:cNvPr>
          <p:cNvSpPr txBox="1"/>
          <p:nvPr/>
        </p:nvSpPr>
        <p:spPr>
          <a:xfrm>
            <a:off x="304800" y="3858126"/>
            <a:ext cx="8710863" cy="2769989"/>
          </a:xfrm>
          <a:prstGeom prst="rect">
            <a:avLst/>
          </a:prstGeom>
          <a:noFill/>
        </p:spPr>
        <p:txBody>
          <a:bodyPr wrap="square" rtlCol="0">
            <a:spAutoFit/>
          </a:bodyPr>
          <a:lstStyle/>
          <a:p>
            <a:pPr marL="1371600" marR="0" lvl="0" indent="457200" algn="l" rtl="0">
              <a:lnSpc>
                <a:spcPct val="100000"/>
              </a:lnSpc>
              <a:spcBef>
                <a:spcPts val="0"/>
              </a:spcBef>
              <a:spcAft>
                <a:spcPts val="0"/>
              </a:spcAft>
              <a:buClr>
                <a:srgbClr val="000000"/>
              </a:buClr>
              <a:buSzPts val="1900"/>
              <a:buFont typeface="Arial"/>
              <a:buNone/>
            </a:pPr>
            <a:r>
              <a:rPr lang="en-US" sz="2000" i="1" strike="noStrike" cap="none" dirty="0">
                <a:solidFill>
                  <a:srgbClr val="000000"/>
                </a:solidFill>
                <a:latin typeface="Times New Roman" panose="02020603050405020304" pitchFamily="18" charset="0"/>
                <a:cs typeface="Times New Roman" panose="02020603050405020304" pitchFamily="18" charset="0"/>
              </a:rPr>
              <a:t>Presented By:</a:t>
            </a:r>
          </a:p>
          <a:p>
            <a:pPr marL="1371600" marR="0" lvl="0" indent="457200" algn="l" rtl="0">
              <a:lnSpc>
                <a:spcPct val="100000"/>
              </a:lnSpc>
              <a:spcBef>
                <a:spcPts val="0"/>
              </a:spcBef>
              <a:spcAft>
                <a:spcPts val="0"/>
              </a:spcAft>
              <a:buClr>
                <a:srgbClr val="000000"/>
              </a:buClr>
              <a:buSzPts val="1900"/>
              <a:buFont typeface="Arial"/>
              <a:buNone/>
            </a:pPr>
            <a:endParaRPr lang="en-US" sz="2000" i="1" strike="noStrike" cap="none" dirty="0">
              <a:solidFill>
                <a:srgbClr val="000000"/>
              </a:solidFill>
              <a:latin typeface="Times New Roman" panose="02020603050405020304" pitchFamily="18" charset="0"/>
              <a:cs typeface="Times New Roman" panose="02020603050405020304" pitchFamily="18" charset="0"/>
            </a:endParaRPr>
          </a:p>
          <a:p>
            <a:pPr marL="1371600" marR="0" lvl="0" indent="457200" algn="l" rtl="0">
              <a:lnSpc>
                <a:spcPct val="100000"/>
              </a:lnSpc>
              <a:spcBef>
                <a:spcPts val="0"/>
              </a:spcBef>
              <a:spcAft>
                <a:spcPts val="0"/>
              </a:spcAft>
              <a:buClr>
                <a:srgbClr val="000000"/>
              </a:buClr>
              <a:buSzPts val="1900"/>
              <a:buFont typeface="Arial"/>
              <a:buNone/>
            </a:pPr>
            <a:r>
              <a:rPr lang="en-US" sz="2000" i="1" strike="noStrike" cap="none" dirty="0">
                <a:solidFill>
                  <a:srgbClr val="000000"/>
                </a:solidFill>
                <a:latin typeface="Times New Roman" panose="02020603050405020304" pitchFamily="18" charset="0"/>
                <a:cs typeface="Times New Roman" panose="02020603050405020304" pitchFamily="18" charset="0"/>
              </a:rPr>
              <a:t>B009- Dhruv</a:t>
            </a:r>
            <a:r>
              <a:rPr lang="en-US" sz="2000" i="1" dirty="0">
                <a:latin typeface="Times New Roman" panose="02020603050405020304" pitchFamily="18" charset="0"/>
                <a:cs typeface="Times New Roman" panose="02020603050405020304" pitchFamily="18" charset="0"/>
              </a:rPr>
              <a:t> R</a:t>
            </a:r>
            <a:r>
              <a:rPr lang="en-US" sz="2000" i="1" strike="noStrike" cap="none" dirty="0">
                <a:solidFill>
                  <a:srgbClr val="000000"/>
                </a:solidFill>
                <a:latin typeface="Times New Roman" panose="02020603050405020304" pitchFamily="18" charset="0"/>
                <a:cs typeface="Times New Roman" panose="02020603050405020304" pitchFamily="18" charset="0"/>
              </a:rPr>
              <a:t>aj Singh </a:t>
            </a:r>
            <a:r>
              <a:rPr lang="en-US" sz="2000" i="1" strike="noStrike" cap="none" dirty="0" err="1">
                <a:solidFill>
                  <a:srgbClr val="000000"/>
                </a:solidFill>
                <a:latin typeface="Times New Roman" panose="02020603050405020304" pitchFamily="18" charset="0"/>
                <a:cs typeface="Times New Roman" panose="02020603050405020304" pitchFamily="18" charset="0"/>
              </a:rPr>
              <a:t>Bhadauria</a:t>
            </a:r>
            <a:endParaRPr lang="en-US" sz="2000" i="1" dirty="0">
              <a:latin typeface="Times New Roman" panose="02020603050405020304" pitchFamily="18" charset="0"/>
              <a:cs typeface="Times New Roman" panose="02020603050405020304" pitchFamily="18" charset="0"/>
            </a:endParaRPr>
          </a:p>
          <a:p>
            <a:pPr marL="1371600" marR="0" lvl="0" indent="457200" algn="l" rtl="0">
              <a:lnSpc>
                <a:spcPct val="100000"/>
              </a:lnSpc>
              <a:spcBef>
                <a:spcPts val="0"/>
              </a:spcBef>
              <a:spcAft>
                <a:spcPts val="0"/>
              </a:spcAft>
              <a:buClr>
                <a:srgbClr val="000000"/>
              </a:buClr>
              <a:buSzPts val="1900"/>
              <a:buFont typeface="Arial"/>
              <a:buNone/>
            </a:pPr>
            <a:r>
              <a:rPr lang="en-US" sz="2000" i="1" strike="noStrike" cap="none" dirty="0">
                <a:solidFill>
                  <a:srgbClr val="000000"/>
                </a:solidFill>
                <a:latin typeface="Times New Roman" panose="02020603050405020304" pitchFamily="18" charset="0"/>
                <a:cs typeface="Times New Roman" panose="02020603050405020304" pitchFamily="18" charset="0"/>
              </a:rPr>
              <a:t>B013- Priyanshu Bindal </a:t>
            </a:r>
          </a:p>
          <a:p>
            <a:pPr marL="1371600" marR="0" lvl="0" indent="457200" algn="l" rtl="0">
              <a:lnSpc>
                <a:spcPct val="100000"/>
              </a:lnSpc>
              <a:spcBef>
                <a:spcPts val="0"/>
              </a:spcBef>
              <a:spcAft>
                <a:spcPts val="0"/>
              </a:spcAft>
              <a:buClr>
                <a:srgbClr val="000000"/>
              </a:buClr>
              <a:buSzPts val="1900"/>
              <a:buFont typeface="Arial"/>
              <a:buNone/>
            </a:pPr>
            <a:endParaRPr lang="en-US" sz="2000" dirty="0">
              <a:latin typeface="Times New Roman" panose="02020603050405020304" pitchFamily="18" charset="0"/>
              <a:cs typeface="Times New Roman" panose="02020603050405020304" pitchFamily="18" charset="0"/>
            </a:endParaRPr>
          </a:p>
          <a:p>
            <a:pPr marL="1371600" marR="0" lvl="0" indent="457200" algn="l" rtl="0">
              <a:lnSpc>
                <a:spcPct val="100000"/>
              </a:lnSpc>
              <a:spcBef>
                <a:spcPts val="0"/>
              </a:spcBef>
              <a:spcAft>
                <a:spcPts val="0"/>
              </a:spcAft>
              <a:buClr>
                <a:srgbClr val="000000"/>
              </a:buClr>
              <a:buSzPts val="1900"/>
              <a:buFont typeface="Arial"/>
              <a:buNone/>
            </a:pPr>
            <a:endParaRPr lang="en-US" sz="2000" i="0" strike="noStrike" cap="none" dirty="0">
              <a:solidFill>
                <a:srgbClr val="000000"/>
              </a:solidFill>
              <a:latin typeface="Times New Roman" panose="02020603050405020304" pitchFamily="18" charset="0"/>
              <a:cs typeface="Times New Roman" panose="02020603050405020304" pitchFamily="18" charset="0"/>
            </a:endParaRPr>
          </a:p>
          <a:p>
            <a:pPr marL="1371600" indent="457200">
              <a:buSzPts val="1900"/>
            </a:pPr>
            <a:r>
              <a:rPr lang="en-US" sz="2000" b="0" i="1" u="none" strike="noStrike" cap="none" dirty="0">
                <a:solidFill>
                  <a:srgbClr val="000000"/>
                </a:solidFill>
                <a:latin typeface="Arial"/>
                <a:ea typeface="Arial"/>
                <a:cs typeface="Arial"/>
                <a:sym typeface="Arial"/>
              </a:rPr>
              <a:t>Mentor: Prof. Gaurav </a:t>
            </a:r>
            <a:r>
              <a:rPr lang="en-US" sz="2000" b="0" i="1" u="none" strike="noStrike" cap="none" dirty="0" err="1">
                <a:solidFill>
                  <a:srgbClr val="000000"/>
                </a:solidFill>
                <a:latin typeface="Arial"/>
                <a:ea typeface="Arial"/>
                <a:cs typeface="Arial"/>
                <a:sym typeface="Arial"/>
              </a:rPr>
              <a:t>Londhe</a:t>
            </a:r>
            <a:endParaRPr lang="en-US" sz="2000" b="0" i="1" u="none" strike="noStrike" cap="none" dirty="0">
              <a:solidFill>
                <a:srgbClr val="000000"/>
              </a:solidFill>
              <a:latin typeface="Arial"/>
              <a:ea typeface="Arial"/>
              <a:cs typeface="Arial"/>
              <a:sym typeface="Arial"/>
            </a:endParaRPr>
          </a:p>
          <a:p>
            <a:pPr marL="1371600" marR="0" lvl="0" indent="457200" algn="l" rtl="0">
              <a:lnSpc>
                <a:spcPct val="100000"/>
              </a:lnSpc>
              <a:spcBef>
                <a:spcPts val="0"/>
              </a:spcBef>
              <a:spcAft>
                <a:spcPts val="0"/>
              </a:spcAft>
              <a:buClr>
                <a:srgbClr val="000000"/>
              </a:buClr>
              <a:buSzPts val="1900"/>
              <a:buFont typeface="Arial"/>
              <a:buNone/>
            </a:pPr>
            <a:endParaRPr lang="en-US" sz="2000" i="0" strike="noStrike" cap="none" dirty="0">
              <a:solidFill>
                <a:srgbClr val="000000"/>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661834" y="635914"/>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dirty="0"/>
              <a:t>  UML Diagrams</a:t>
            </a: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1E71A1D-0FBC-49E6-B9BF-5C88B6442EB9}" type="datetime1">
              <a:rPr lang="en-US" sz="1050" b="0" i="0" u="none" strike="noStrike" cap="none" smtClean="0">
                <a:solidFill>
                  <a:srgbClr val="888888"/>
                </a:solidFill>
                <a:latin typeface="Calibri"/>
                <a:cs typeface="Calibri"/>
                <a:sym typeface="Calibri"/>
              </a:rPr>
              <a:t>4/5/2021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10</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863319" y="1317703"/>
            <a:ext cx="6945586" cy="411294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76200" indent="0">
              <a:lnSpc>
                <a:spcPct val="200000"/>
              </a:lnSpc>
              <a:buNone/>
            </a:pPr>
            <a:endParaRPr lang="en-US" sz="1600" dirty="0"/>
          </a:p>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endParaRPr lang="en-US" sz="1600" dirty="0"/>
          </a:p>
        </p:txBody>
      </p:sp>
      <p:pic>
        <p:nvPicPr>
          <p:cNvPr id="5" name="Picture 4">
            <a:extLst>
              <a:ext uri="{FF2B5EF4-FFF2-40B4-BE49-F238E27FC236}">
                <a16:creationId xmlns:a16="http://schemas.microsoft.com/office/drawing/2014/main" id="{8CC2820C-28B3-4A98-A901-B31608993424}"/>
              </a:ext>
            </a:extLst>
          </p:cNvPr>
          <p:cNvPicPr>
            <a:picLocks noChangeAspect="1"/>
          </p:cNvPicPr>
          <p:nvPr/>
        </p:nvPicPr>
        <p:blipFill>
          <a:blip r:embed="rId3"/>
          <a:stretch>
            <a:fillRect/>
          </a:stretch>
        </p:blipFill>
        <p:spPr>
          <a:xfrm>
            <a:off x="304800" y="2104671"/>
            <a:ext cx="8382000" cy="4276725"/>
          </a:xfrm>
          <a:prstGeom prst="rect">
            <a:avLst/>
          </a:prstGeom>
        </p:spPr>
      </p:pic>
      <p:sp>
        <p:nvSpPr>
          <p:cNvPr id="6" name="TextBox 5">
            <a:extLst>
              <a:ext uri="{FF2B5EF4-FFF2-40B4-BE49-F238E27FC236}">
                <a16:creationId xmlns:a16="http://schemas.microsoft.com/office/drawing/2014/main" id="{4808859D-88A3-48EA-B652-48ABE95184EB}"/>
              </a:ext>
            </a:extLst>
          </p:cNvPr>
          <p:cNvSpPr txBox="1"/>
          <p:nvPr/>
        </p:nvSpPr>
        <p:spPr>
          <a:xfrm>
            <a:off x="729916" y="1550314"/>
            <a:ext cx="2392572" cy="369332"/>
          </a:xfrm>
          <a:prstGeom prst="rect">
            <a:avLst/>
          </a:prstGeom>
          <a:noFill/>
        </p:spPr>
        <p:txBody>
          <a:bodyPr wrap="square" rtlCol="0">
            <a:spAutoFit/>
          </a:bodyPr>
          <a:lstStyle/>
          <a:p>
            <a:pPr marL="285750" indent="-285750">
              <a:buFont typeface="Wingdings" panose="05000000000000000000" pitchFamily="2" charset="2"/>
              <a:buChar char="§"/>
            </a:pPr>
            <a:r>
              <a:rPr lang="en-IN" sz="1800" u="sng" dirty="0">
                <a:latin typeface="Calibri" panose="020F0502020204030204" pitchFamily="34" charset="0"/>
                <a:cs typeface="Calibri" panose="020F0502020204030204" pitchFamily="34" charset="0"/>
              </a:rPr>
              <a:t>Use Case Diagram</a:t>
            </a:r>
          </a:p>
        </p:txBody>
      </p:sp>
    </p:spTree>
    <p:extLst>
      <p:ext uri="{BB962C8B-B14F-4D97-AF65-F5344CB8AC3E}">
        <p14:creationId xmlns:p14="http://schemas.microsoft.com/office/powerpoint/2010/main" val="1691381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661834" y="635914"/>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dirty="0"/>
              <a:t>  UML Diagrams</a:t>
            </a: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1E71A1D-0FBC-49E6-B9BF-5C88B6442EB9}" type="datetime1">
              <a:rPr lang="en-US" sz="1050" b="0" i="0" u="none" strike="noStrike" cap="none" smtClean="0">
                <a:solidFill>
                  <a:srgbClr val="888888"/>
                </a:solidFill>
                <a:latin typeface="Calibri"/>
                <a:cs typeface="Calibri"/>
                <a:sym typeface="Calibri"/>
              </a:rPr>
              <a:t>4/6/2021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11</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863319" y="1317703"/>
            <a:ext cx="6945586" cy="411294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76200" indent="0">
              <a:lnSpc>
                <a:spcPct val="200000"/>
              </a:lnSpc>
              <a:buNone/>
            </a:pPr>
            <a:endParaRPr lang="en-US" sz="1600" dirty="0"/>
          </a:p>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endParaRPr lang="en-US" sz="1600" dirty="0"/>
          </a:p>
        </p:txBody>
      </p:sp>
      <p:sp>
        <p:nvSpPr>
          <p:cNvPr id="6" name="TextBox 5">
            <a:extLst>
              <a:ext uri="{FF2B5EF4-FFF2-40B4-BE49-F238E27FC236}">
                <a16:creationId xmlns:a16="http://schemas.microsoft.com/office/drawing/2014/main" id="{4808859D-88A3-48EA-B652-48ABE95184EB}"/>
              </a:ext>
            </a:extLst>
          </p:cNvPr>
          <p:cNvSpPr txBox="1"/>
          <p:nvPr/>
        </p:nvSpPr>
        <p:spPr>
          <a:xfrm>
            <a:off x="729916" y="1550314"/>
            <a:ext cx="2606842" cy="369332"/>
          </a:xfrm>
          <a:prstGeom prst="rect">
            <a:avLst/>
          </a:prstGeom>
          <a:noFill/>
        </p:spPr>
        <p:txBody>
          <a:bodyPr wrap="square" rtlCol="0">
            <a:spAutoFit/>
          </a:bodyPr>
          <a:lstStyle/>
          <a:p>
            <a:pPr marL="285750" indent="-285750">
              <a:buFont typeface="Wingdings" panose="05000000000000000000" pitchFamily="2" charset="2"/>
              <a:buChar char="§"/>
            </a:pPr>
            <a:r>
              <a:rPr lang="en-IN" sz="1800" u="sng" dirty="0">
                <a:latin typeface="Calibri" panose="020F0502020204030204" pitchFamily="34" charset="0"/>
                <a:cs typeface="Calibri" panose="020F0502020204030204" pitchFamily="34" charset="0"/>
              </a:rPr>
              <a:t>Sequence Diagram</a:t>
            </a:r>
          </a:p>
        </p:txBody>
      </p:sp>
      <p:pic>
        <p:nvPicPr>
          <p:cNvPr id="9" name="Google Shape;180;p22">
            <a:extLst>
              <a:ext uri="{FF2B5EF4-FFF2-40B4-BE49-F238E27FC236}">
                <a16:creationId xmlns:a16="http://schemas.microsoft.com/office/drawing/2014/main" id="{B6560E9A-9BA0-4E92-8EF6-DD3D15AFC175}"/>
              </a:ext>
            </a:extLst>
          </p:cNvPr>
          <p:cNvPicPr preferRelativeResize="0"/>
          <p:nvPr/>
        </p:nvPicPr>
        <p:blipFill rotWithShape="1">
          <a:blip r:embed="rId3">
            <a:alphaModFix/>
          </a:blip>
          <a:srcRect/>
          <a:stretch/>
        </p:blipFill>
        <p:spPr>
          <a:xfrm>
            <a:off x="592775" y="2169650"/>
            <a:ext cx="7958450" cy="4106950"/>
          </a:xfrm>
          <a:prstGeom prst="rect">
            <a:avLst/>
          </a:prstGeom>
          <a:noFill/>
          <a:ln>
            <a:noFill/>
          </a:ln>
        </p:spPr>
      </p:pic>
    </p:spTree>
    <p:extLst>
      <p:ext uri="{BB962C8B-B14F-4D97-AF65-F5344CB8AC3E}">
        <p14:creationId xmlns:p14="http://schemas.microsoft.com/office/powerpoint/2010/main" val="14802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613708" y="1033640"/>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dirty="0"/>
              <a:t>Implementation</a:t>
            </a: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1E71A1D-0FBC-49E6-B9BF-5C88B6442EB9}" type="datetime1">
              <a:rPr lang="en-US" sz="1050" b="0" i="0" u="none" strike="noStrike" cap="none" smtClean="0">
                <a:solidFill>
                  <a:srgbClr val="888888"/>
                </a:solidFill>
                <a:latin typeface="Calibri"/>
                <a:cs typeface="Calibri"/>
                <a:sym typeface="Calibri"/>
              </a:rPr>
              <a:t>4/5/2021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12</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863319" y="1317703"/>
            <a:ext cx="6945586" cy="411294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endParaRPr lang="en-US" sz="1600" dirty="0"/>
          </a:p>
        </p:txBody>
      </p:sp>
      <p:pic>
        <p:nvPicPr>
          <p:cNvPr id="5" name="Picture 4">
            <a:extLst>
              <a:ext uri="{FF2B5EF4-FFF2-40B4-BE49-F238E27FC236}">
                <a16:creationId xmlns:a16="http://schemas.microsoft.com/office/drawing/2014/main" id="{0306B01E-EBFD-449D-9E43-65D6617CD1FC}"/>
              </a:ext>
            </a:extLst>
          </p:cNvPr>
          <p:cNvPicPr>
            <a:picLocks noChangeAspect="1"/>
          </p:cNvPicPr>
          <p:nvPr/>
        </p:nvPicPr>
        <p:blipFill>
          <a:blip r:embed="rId3"/>
          <a:stretch>
            <a:fillRect/>
          </a:stretch>
        </p:blipFill>
        <p:spPr>
          <a:xfrm>
            <a:off x="765154" y="1909129"/>
            <a:ext cx="7610267" cy="3989041"/>
          </a:xfrm>
          <a:prstGeom prst="rect">
            <a:avLst/>
          </a:prstGeom>
        </p:spPr>
      </p:pic>
    </p:spTree>
    <p:extLst>
      <p:ext uri="{BB962C8B-B14F-4D97-AF65-F5344CB8AC3E}">
        <p14:creationId xmlns:p14="http://schemas.microsoft.com/office/powerpoint/2010/main" val="1285032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613708" y="1033640"/>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dirty="0"/>
              <a:t>Implementation</a:t>
            </a: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1E71A1D-0FBC-49E6-B9BF-5C88B6442EB9}" type="datetime1">
              <a:rPr lang="en-US" sz="1050" b="0" i="0" u="none" strike="noStrike" cap="none" smtClean="0">
                <a:solidFill>
                  <a:srgbClr val="888888"/>
                </a:solidFill>
                <a:latin typeface="Calibri"/>
                <a:cs typeface="Calibri"/>
                <a:sym typeface="Calibri"/>
              </a:rPr>
              <a:t>4/5/2021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13</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863319" y="1317703"/>
            <a:ext cx="6945586" cy="411294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r>
              <a:rPr lang="en-US" sz="1600" dirty="0"/>
              <a:t>Clickable link of video in concern</a:t>
            </a:r>
          </a:p>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r>
              <a:rPr lang="en-US" sz="1600" dirty="0"/>
              <a:t>Connected Account</a:t>
            </a:r>
          </a:p>
          <a:p>
            <a:pPr>
              <a:lnSpc>
                <a:spcPct val="200000"/>
              </a:lnSpc>
              <a:buFont typeface="Wingdings" panose="05000000000000000000" pitchFamily="2" charset="2"/>
              <a:buChar char="§"/>
            </a:pPr>
            <a:endParaRPr lang="en-US" sz="1600" dirty="0"/>
          </a:p>
        </p:txBody>
      </p:sp>
      <p:pic>
        <p:nvPicPr>
          <p:cNvPr id="4" name="Picture 3">
            <a:extLst>
              <a:ext uri="{FF2B5EF4-FFF2-40B4-BE49-F238E27FC236}">
                <a16:creationId xmlns:a16="http://schemas.microsoft.com/office/drawing/2014/main" id="{AF091D69-2FD5-4F5B-AE1C-1347A2D0B925}"/>
              </a:ext>
            </a:extLst>
          </p:cNvPr>
          <p:cNvPicPr>
            <a:picLocks noChangeAspect="1"/>
          </p:cNvPicPr>
          <p:nvPr/>
        </p:nvPicPr>
        <p:blipFill>
          <a:blip r:embed="rId3"/>
          <a:stretch>
            <a:fillRect/>
          </a:stretch>
        </p:blipFill>
        <p:spPr>
          <a:xfrm>
            <a:off x="4819046" y="2655999"/>
            <a:ext cx="4324954" cy="1095528"/>
          </a:xfrm>
          <a:prstGeom prst="rect">
            <a:avLst/>
          </a:prstGeom>
        </p:spPr>
      </p:pic>
      <p:pic>
        <p:nvPicPr>
          <p:cNvPr id="6" name="Picture 5">
            <a:extLst>
              <a:ext uri="{FF2B5EF4-FFF2-40B4-BE49-F238E27FC236}">
                <a16:creationId xmlns:a16="http://schemas.microsoft.com/office/drawing/2014/main" id="{9338917E-667F-4A4E-86D7-DFAD876126BE}"/>
              </a:ext>
            </a:extLst>
          </p:cNvPr>
          <p:cNvPicPr>
            <a:picLocks noChangeAspect="1"/>
          </p:cNvPicPr>
          <p:nvPr/>
        </p:nvPicPr>
        <p:blipFill>
          <a:blip r:embed="rId4"/>
          <a:stretch>
            <a:fillRect/>
          </a:stretch>
        </p:blipFill>
        <p:spPr>
          <a:xfrm>
            <a:off x="4728508" y="4186216"/>
            <a:ext cx="4408325" cy="809738"/>
          </a:xfrm>
          <a:prstGeom prst="rect">
            <a:avLst/>
          </a:prstGeom>
        </p:spPr>
      </p:pic>
    </p:spTree>
    <p:extLst>
      <p:ext uri="{BB962C8B-B14F-4D97-AF65-F5344CB8AC3E}">
        <p14:creationId xmlns:p14="http://schemas.microsoft.com/office/powerpoint/2010/main" val="727846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613708" y="1033640"/>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dirty="0"/>
              <a:t>Implementation</a:t>
            </a: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1E71A1D-0FBC-49E6-B9BF-5C88B6442EB9}" type="datetime1">
              <a:rPr lang="en-US" sz="1050" b="0" i="0" u="none" strike="noStrike" cap="none" smtClean="0">
                <a:solidFill>
                  <a:srgbClr val="888888"/>
                </a:solidFill>
                <a:latin typeface="Calibri"/>
                <a:cs typeface="Calibri"/>
                <a:sym typeface="Calibri"/>
              </a:rPr>
              <a:t>4/5/2021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14</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863319" y="1317703"/>
            <a:ext cx="7406386" cy="468204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r>
              <a:rPr lang="en-US" sz="1600" dirty="0"/>
              <a:t>Form for User</a:t>
            </a:r>
          </a:p>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endParaRPr lang="en-US" sz="1600" dirty="0"/>
          </a:p>
          <a:p>
            <a:pPr marL="76200" indent="0">
              <a:lnSpc>
                <a:spcPct val="200000"/>
              </a:lnSpc>
              <a:buNone/>
            </a:pPr>
            <a:endParaRPr lang="en-US" sz="1600" dirty="0"/>
          </a:p>
          <a:p>
            <a:pPr>
              <a:lnSpc>
                <a:spcPct val="200000"/>
              </a:lnSpc>
              <a:buFont typeface="Wingdings" panose="05000000000000000000" pitchFamily="2" charset="2"/>
              <a:buChar char="§"/>
            </a:pPr>
            <a:endParaRPr lang="en-US" sz="1600" dirty="0"/>
          </a:p>
        </p:txBody>
      </p:sp>
      <p:pic>
        <p:nvPicPr>
          <p:cNvPr id="3" name="Picture 2">
            <a:extLst>
              <a:ext uri="{FF2B5EF4-FFF2-40B4-BE49-F238E27FC236}">
                <a16:creationId xmlns:a16="http://schemas.microsoft.com/office/drawing/2014/main" id="{BA641629-74BB-474D-A5F6-E56A4FFFDB06}"/>
              </a:ext>
            </a:extLst>
          </p:cNvPr>
          <p:cNvPicPr>
            <a:picLocks noChangeAspect="1"/>
          </p:cNvPicPr>
          <p:nvPr/>
        </p:nvPicPr>
        <p:blipFill>
          <a:blip r:embed="rId3"/>
          <a:stretch>
            <a:fillRect/>
          </a:stretch>
        </p:blipFill>
        <p:spPr>
          <a:xfrm>
            <a:off x="3890212" y="2416586"/>
            <a:ext cx="4741296" cy="2917413"/>
          </a:xfrm>
          <a:prstGeom prst="rect">
            <a:avLst/>
          </a:prstGeom>
        </p:spPr>
      </p:pic>
    </p:spTree>
    <p:extLst>
      <p:ext uri="{BB962C8B-B14F-4D97-AF65-F5344CB8AC3E}">
        <p14:creationId xmlns:p14="http://schemas.microsoft.com/office/powerpoint/2010/main" val="1834206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613708" y="1033640"/>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dirty="0"/>
              <a:t>Implementation</a:t>
            </a: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1E71A1D-0FBC-49E6-B9BF-5C88B6442EB9}" type="datetime1">
              <a:rPr lang="en-US" sz="1050" b="0" i="0" u="none" strike="noStrike" cap="none" smtClean="0">
                <a:solidFill>
                  <a:srgbClr val="888888"/>
                </a:solidFill>
                <a:latin typeface="Calibri"/>
                <a:cs typeface="Calibri"/>
                <a:sym typeface="Calibri"/>
              </a:rPr>
              <a:t>4/5/2021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15</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863319" y="1317703"/>
            <a:ext cx="7406386" cy="468204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r>
              <a:rPr lang="en-US" sz="1600" dirty="0"/>
              <a:t>Live Update for registered users</a:t>
            </a:r>
          </a:p>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endParaRPr lang="en-US" sz="1600" dirty="0"/>
          </a:p>
          <a:p>
            <a:pPr marL="76200" indent="0">
              <a:lnSpc>
                <a:spcPct val="200000"/>
              </a:lnSpc>
              <a:buNone/>
            </a:pPr>
            <a:endParaRPr lang="en-US" sz="1600" dirty="0"/>
          </a:p>
          <a:p>
            <a:pPr>
              <a:lnSpc>
                <a:spcPct val="200000"/>
              </a:lnSpc>
              <a:buFont typeface="Wingdings" panose="05000000000000000000" pitchFamily="2" charset="2"/>
              <a:buChar char="§"/>
            </a:pPr>
            <a:endParaRPr lang="en-US" sz="1600" dirty="0"/>
          </a:p>
        </p:txBody>
      </p:sp>
      <p:pic>
        <p:nvPicPr>
          <p:cNvPr id="4" name="Picture 3">
            <a:extLst>
              <a:ext uri="{FF2B5EF4-FFF2-40B4-BE49-F238E27FC236}">
                <a16:creationId xmlns:a16="http://schemas.microsoft.com/office/drawing/2014/main" id="{2A72C533-C292-47A9-8DA2-5E9F827E3FBB}"/>
              </a:ext>
            </a:extLst>
          </p:cNvPr>
          <p:cNvPicPr>
            <a:picLocks noChangeAspect="1"/>
          </p:cNvPicPr>
          <p:nvPr/>
        </p:nvPicPr>
        <p:blipFill>
          <a:blip r:embed="rId3"/>
          <a:stretch>
            <a:fillRect/>
          </a:stretch>
        </p:blipFill>
        <p:spPr>
          <a:xfrm>
            <a:off x="4707869" y="2639407"/>
            <a:ext cx="3848637" cy="2038635"/>
          </a:xfrm>
          <a:prstGeom prst="rect">
            <a:avLst/>
          </a:prstGeom>
        </p:spPr>
      </p:pic>
    </p:spTree>
    <p:extLst>
      <p:ext uri="{BB962C8B-B14F-4D97-AF65-F5344CB8AC3E}">
        <p14:creationId xmlns:p14="http://schemas.microsoft.com/office/powerpoint/2010/main" val="1472458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613708" y="1033640"/>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dirty="0"/>
              <a:t>Implementation</a:t>
            </a: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1E71A1D-0FBC-49E6-B9BF-5C88B6442EB9}" type="datetime1">
              <a:rPr lang="en-US" sz="1050" b="0" i="0" u="none" strike="noStrike" cap="none" smtClean="0">
                <a:solidFill>
                  <a:srgbClr val="888888"/>
                </a:solidFill>
                <a:latin typeface="Calibri"/>
                <a:cs typeface="Calibri"/>
                <a:sym typeface="Calibri"/>
              </a:rPr>
              <a:t>4/5/2021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16</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863319" y="1317703"/>
            <a:ext cx="7406386" cy="468204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r>
              <a:rPr lang="en-US" sz="1600" dirty="0"/>
              <a:t>Transfer Balance Functionality for the owner of the contract</a:t>
            </a:r>
          </a:p>
          <a:p>
            <a:pPr>
              <a:lnSpc>
                <a:spcPct val="200000"/>
              </a:lnSpc>
              <a:buFont typeface="Wingdings" panose="05000000000000000000" pitchFamily="2" charset="2"/>
              <a:buChar char="§"/>
            </a:pPr>
            <a:endParaRPr lang="en-US" sz="1600" dirty="0"/>
          </a:p>
          <a:p>
            <a:pPr marL="76200" indent="0">
              <a:lnSpc>
                <a:spcPct val="200000"/>
              </a:lnSpc>
              <a:buNone/>
            </a:pPr>
            <a:endParaRPr lang="en-US" sz="1600" dirty="0"/>
          </a:p>
          <a:p>
            <a:pPr>
              <a:lnSpc>
                <a:spcPct val="200000"/>
              </a:lnSpc>
              <a:buFont typeface="Wingdings" panose="05000000000000000000" pitchFamily="2" charset="2"/>
              <a:buChar char="§"/>
            </a:pPr>
            <a:r>
              <a:rPr lang="en-US" sz="1600" dirty="0"/>
              <a:t>Terms &amp; Conditions</a:t>
            </a:r>
          </a:p>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endParaRPr lang="en-US" sz="1600" dirty="0"/>
          </a:p>
          <a:p>
            <a:pPr marL="76200" indent="0">
              <a:lnSpc>
                <a:spcPct val="200000"/>
              </a:lnSpc>
              <a:buNone/>
            </a:pPr>
            <a:endParaRPr lang="en-US" sz="1600" dirty="0"/>
          </a:p>
          <a:p>
            <a:pPr>
              <a:lnSpc>
                <a:spcPct val="200000"/>
              </a:lnSpc>
              <a:buFont typeface="Wingdings" panose="05000000000000000000" pitchFamily="2" charset="2"/>
              <a:buChar char="§"/>
            </a:pPr>
            <a:endParaRPr lang="en-US" sz="1600" dirty="0"/>
          </a:p>
        </p:txBody>
      </p:sp>
      <p:pic>
        <p:nvPicPr>
          <p:cNvPr id="3" name="Picture 2">
            <a:extLst>
              <a:ext uri="{FF2B5EF4-FFF2-40B4-BE49-F238E27FC236}">
                <a16:creationId xmlns:a16="http://schemas.microsoft.com/office/drawing/2014/main" id="{43DA1A92-A134-440F-BA3D-FD6D092F08D3}"/>
              </a:ext>
            </a:extLst>
          </p:cNvPr>
          <p:cNvPicPr>
            <a:picLocks noChangeAspect="1"/>
          </p:cNvPicPr>
          <p:nvPr/>
        </p:nvPicPr>
        <p:blipFill>
          <a:blip r:embed="rId3"/>
          <a:stretch>
            <a:fillRect/>
          </a:stretch>
        </p:blipFill>
        <p:spPr>
          <a:xfrm>
            <a:off x="1265639" y="3015698"/>
            <a:ext cx="6601746" cy="1286054"/>
          </a:xfrm>
          <a:prstGeom prst="rect">
            <a:avLst/>
          </a:prstGeom>
        </p:spPr>
      </p:pic>
      <p:pic>
        <p:nvPicPr>
          <p:cNvPr id="6" name="Picture 5">
            <a:extLst>
              <a:ext uri="{FF2B5EF4-FFF2-40B4-BE49-F238E27FC236}">
                <a16:creationId xmlns:a16="http://schemas.microsoft.com/office/drawing/2014/main" id="{0D09D4BB-1499-4052-AEBA-A79301686AD8}"/>
              </a:ext>
            </a:extLst>
          </p:cNvPr>
          <p:cNvPicPr>
            <a:picLocks noChangeAspect="1"/>
          </p:cNvPicPr>
          <p:nvPr/>
        </p:nvPicPr>
        <p:blipFill>
          <a:blip r:embed="rId4"/>
          <a:stretch>
            <a:fillRect/>
          </a:stretch>
        </p:blipFill>
        <p:spPr>
          <a:xfrm>
            <a:off x="2791877" y="4686898"/>
            <a:ext cx="2886478" cy="1047896"/>
          </a:xfrm>
          <a:prstGeom prst="rect">
            <a:avLst/>
          </a:prstGeom>
        </p:spPr>
      </p:pic>
    </p:spTree>
    <p:extLst>
      <p:ext uri="{BB962C8B-B14F-4D97-AF65-F5344CB8AC3E}">
        <p14:creationId xmlns:p14="http://schemas.microsoft.com/office/powerpoint/2010/main" val="720494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734024" y="1601631"/>
            <a:ext cx="8229600" cy="666824"/>
          </a:xfrm>
          <a:prstGeom prst="rect">
            <a:avLst/>
          </a:prstGeom>
          <a:noFill/>
          <a:ln>
            <a:noFill/>
          </a:ln>
        </p:spPr>
        <p:txBody>
          <a:bodyPr spcFirstLastPara="1" wrap="square" lIns="91425" tIns="45700" rIns="91425" bIns="45700" anchor="ctr" anchorCtr="0">
            <a:noAutofit/>
          </a:bodyPr>
          <a:lstStyle/>
          <a:p>
            <a:r>
              <a:rPr lang="en-US" sz="3600" dirty="0"/>
              <a:t>Result and Analysis</a:t>
            </a:r>
            <a:br>
              <a:rPr lang="en-US" sz="3600" dirty="0"/>
            </a:b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1E71A1D-0FBC-49E6-B9BF-5C88B6442EB9}" type="datetime1">
              <a:rPr lang="en-US" sz="1050" b="0" i="0" u="none" strike="noStrike" cap="none" smtClean="0">
                <a:solidFill>
                  <a:srgbClr val="888888"/>
                </a:solidFill>
                <a:latin typeface="Calibri"/>
                <a:cs typeface="Calibri"/>
                <a:sym typeface="Calibri"/>
              </a:rPr>
              <a:t>4/5/2021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17</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529731" y="2268455"/>
            <a:ext cx="8081113" cy="411294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a:lnSpc>
                <a:spcPct val="200000"/>
              </a:lnSpc>
              <a:buFont typeface="Wingdings" panose="05000000000000000000" pitchFamily="2" charset="2"/>
              <a:buChar char="§"/>
            </a:pPr>
            <a:r>
              <a:rPr lang="en-US" sz="1400" dirty="0"/>
              <a:t>The proposed solution is very efficient and logical </a:t>
            </a:r>
          </a:p>
          <a:p>
            <a:pPr>
              <a:lnSpc>
                <a:spcPct val="200000"/>
              </a:lnSpc>
              <a:buFont typeface="Wingdings" panose="05000000000000000000" pitchFamily="2" charset="2"/>
              <a:buChar char="§"/>
            </a:pPr>
            <a:r>
              <a:rPr lang="en-US" sz="1400" dirty="0"/>
              <a:t>A user can successfully acquire the copyrights of a certain video with a single click</a:t>
            </a:r>
          </a:p>
          <a:p>
            <a:pPr>
              <a:lnSpc>
                <a:spcPct val="200000"/>
              </a:lnSpc>
              <a:buFont typeface="Wingdings" panose="05000000000000000000" pitchFamily="2" charset="2"/>
              <a:buChar char="§"/>
            </a:pPr>
            <a:r>
              <a:rPr lang="en-US" sz="1400" dirty="0"/>
              <a:t>Compared to earlier methods which takes months to get a copyright</a:t>
            </a:r>
          </a:p>
          <a:p>
            <a:pPr>
              <a:lnSpc>
                <a:spcPct val="200000"/>
              </a:lnSpc>
              <a:buFont typeface="Wingdings" panose="05000000000000000000" pitchFamily="2" charset="2"/>
              <a:buChar char="§"/>
            </a:pPr>
            <a:r>
              <a:rPr lang="en-US" sz="1400" dirty="0"/>
              <a:t>The data is stored in immutable public ledger</a:t>
            </a:r>
          </a:p>
          <a:p>
            <a:pPr>
              <a:lnSpc>
                <a:spcPct val="200000"/>
              </a:lnSpc>
              <a:buFont typeface="Wingdings" panose="05000000000000000000" pitchFamily="2" charset="2"/>
              <a:buChar char="§"/>
            </a:pPr>
            <a:r>
              <a:rPr lang="en-US" sz="1400" dirty="0"/>
              <a:t>This will appreciate more and more users to acquire copyrights since they can earn now</a:t>
            </a:r>
          </a:p>
          <a:p>
            <a:pPr>
              <a:lnSpc>
                <a:spcPct val="200000"/>
              </a:lnSpc>
              <a:buFont typeface="Wingdings" panose="05000000000000000000" pitchFamily="2" charset="2"/>
              <a:buChar char="§"/>
            </a:pPr>
            <a:r>
              <a:rPr lang="en-US" sz="1400" dirty="0"/>
              <a:t>This directly is benefitting both the label and users</a:t>
            </a:r>
          </a:p>
          <a:p>
            <a:pPr>
              <a:lnSpc>
                <a:spcPct val="200000"/>
              </a:lnSpc>
              <a:buFont typeface="Wingdings" panose="05000000000000000000" pitchFamily="2" charset="2"/>
              <a:buChar char="§"/>
            </a:pPr>
            <a:r>
              <a:rPr lang="en-US" sz="1400" dirty="0"/>
              <a:t>The label will have the added income from selling copyright to each user </a:t>
            </a:r>
          </a:p>
          <a:p>
            <a:pPr marL="76200" indent="0">
              <a:lnSpc>
                <a:spcPct val="200000"/>
              </a:lnSpc>
              <a:buNone/>
            </a:pPr>
            <a:endParaRPr lang="en-US" sz="1600" dirty="0"/>
          </a:p>
          <a:p>
            <a:pPr marL="76200" indent="0">
              <a:lnSpc>
                <a:spcPct val="200000"/>
              </a:lnSpc>
              <a:buNone/>
            </a:pPr>
            <a:endParaRPr lang="en-US" sz="1600" dirty="0"/>
          </a:p>
        </p:txBody>
      </p:sp>
    </p:spTree>
    <p:extLst>
      <p:ext uri="{BB962C8B-B14F-4D97-AF65-F5344CB8AC3E}">
        <p14:creationId xmlns:p14="http://schemas.microsoft.com/office/powerpoint/2010/main" val="2856511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5488" y="1259422"/>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sz="3600" b="1" i="0" u="none" strike="noStrike" cap="none" dirty="0">
                <a:solidFill>
                  <a:schemeClr val="dk1"/>
                </a:solidFill>
                <a:latin typeface="Calibri"/>
                <a:ea typeface="Calibri"/>
                <a:cs typeface="Calibri"/>
                <a:sym typeface="Calibri"/>
              </a:rPr>
              <a:t>Conclusion &amp; Future work</a:t>
            </a: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1E71A1D-0FBC-49E6-B9BF-5C88B6442EB9}" type="datetime1">
              <a:rPr lang="en-US" sz="1050" b="0" i="0" u="none" strike="noStrike" cap="none" smtClean="0">
                <a:solidFill>
                  <a:srgbClr val="888888"/>
                </a:solidFill>
                <a:latin typeface="Calibri"/>
                <a:cs typeface="Calibri"/>
                <a:sym typeface="Calibri"/>
              </a:rPr>
              <a:t>4/5/2021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18</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1097495" y="2451017"/>
            <a:ext cx="6945586" cy="411294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a:lnSpc>
                <a:spcPct val="200000"/>
              </a:lnSpc>
              <a:buFont typeface="Wingdings" panose="05000000000000000000" pitchFamily="2" charset="2"/>
              <a:buChar char="§"/>
            </a:pPr>
            <a:r>
              <a:rPr lang="en-US" sz="1400" dirty="0"/>
              <a:t>The proposed system provides a great solution for where the Label has all the rights. It also does not leave room for label to dupe the users. It captures almost all the aspects needed for it to work seamlessly.</a:t>
            </a:r>
          </a:p>
          <a:p>
            <a:pPr>
              <a:lnSpc>
                <a:spcPct val="200000"/>
              </a:lnSpc>
              <a:buFont typeface="Wingdings" panose="05000000000000000000" pitchFamily="2" charset="2"/>
              <a:buChar char="§"/>
            </a:pPr>
            <a:r>
              <a:rPr lang="en-US" sz="1400" dirty="0"/>
              <a:t>The future work is to add more functionalities if needed and make the UI more appealing as well to make the table displayed on frontend more dynamic.  </a:t>
            </a:r>
          </a:p>
          <a:p>
            <a:pPr>
              <a:lnSpc>
                <a:spcPct val="200000"/>
              </a:lnSpc>
              <a:buFont typeface="Wingdings" panose="05000000000000000000" pitchFamily="2" charset="2"/>
              <a:buChar char="§"/>
            </a:pPr>
            <a:endParaRPr lang="en-US" sz="1600" dirty="0"/>
          </a:p>
        </p:txBody>
      </p:sp>
    </p:spTree>
    <p:extLst>
      <p:ext uri="{BB962C8B-B14F-4D97-AF65-F5344CB8AC3E}">
        <p14:creationId xmlns:p14="http://schemas.microsoft.com/office/powerpoint/2010/main" val="1541078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557561" y="648629"/>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dirty="0"/>
              <a:t>References</a:t>
            </a: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1E71A1D-0FBC-49E6-B9BF-5C88B6442EB9}" type="datetime1">
              <a:rPr lang="en-US" sz="1050" b="0" i="0" u="none" strike="noStrike" cap="none" smtClean="0">
                <a:solidFill>
                  <a:srgbClr val="888888"/>
                </a:solidFill>
                <a:latin typeface="Calibri"/>
                <a:cs typeface="Calibri"/>
                <a:sym typeface="Calibri"/>
              </a:rPr>
              <a:t>4/5/2021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19</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1007698" y="1563029"/>
            <a:ext cx="6945586" cy="411294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spcBef>
                <a:spcPts val="1200"/>
              </a:spcBef>
              <a:spcAft>
                <a:spcPts val="1200"/>
              </a:spcAft>
              <a:buFont typeface="Wingdings" panose="05000000000000000000" pitchFamily="2" charset="2"/>
              <a:buChar char="§"/>
            </a:pPr>
            <a:r>
              <a:rPr lang="en-IN" sz="1400" b="0" i="0" u="none" strike="noStrike" dirty="0">
                <a:solidFill>
                  <a:srgbClr val="000000"/>
                </a:solidFill>
                <a:effectLst/>
                <a:latin typeface="Calibri" panose="020F0502020204030204" pitchFamily="34" charset="0"/>
                <a:cs typeface="Calibri" panose="020F0502020204030204" pitchFamily="34" charset="0"/>
              </a:rPr>
              <a:t>[1] Solomon, </a:t>
            </a:r>
            <a:r>
              <a:rPr lang="en-IN" sz="1400" b="0" i="0" u="none" strike="noStrike" dirty="0" err="1">
                <a:solidFill>
                  <a:srgbClr val="000000"/>
                </a:solidFill>
                <a:effectLst/>
                <a:latin typeface="Calibri" panose="020F0502020204030204" pitchFamily="34" charset="0"/>
                <a:cs typeface="Calibri" panose="020F0502020204030204" pitchFamily="34" charset="0"/>
              </a:rPr>
              <a:t>Leron</a:t>
            </a:r>
            <a:r>
              <a:rPr lang="en-IN" sz="1400" b="0" i="0" u="none" strike="noStrike" dirty="0">
                <a:solidFill>
                  <a:srgbClr val="000000"/>
                </a:solidFill>
                <a:effectLst/>
                <a:latin typeface="Calibri" panose="020F0502020204030204" pitchFamily="34" charset="0"/>
                <a:cs typeface="Calibri" panose="020F0502020204030204" pitchFamily="34" charset="0"/>
              </a:rPr>
              <a:t> (2015) "Fair Users or Content Abusers? The Automatic Flagging of Non-Infringing Videos by Content ID on YouTube," </a:t>
            </a:r>
            <a:r>
              <a:rPr lang="en-IN" sz="1400" b="0" i="0" u="none" strike="noStrike" dirty="0" err="1">
                <a:solidFill>
                  <a:srgbClr val="000000"/>
                </a:solidFill>
                <a:effectLst/>
                <a:latin typeface="Calibri" panose="020F0502020204030204" pitchFamily="34" charset="0"/>
                <a:cs typeface="Calibri" panose="020F0502020204030204" pitchFamily="34" charset="0"/>
              </a:rPr>
              <a:t>Hofstra</a:t>
            </a:r>
            <a:r>
              <a:rPr lang="en-IN" sz="1400" b="0" i="0" u="none" strike="noStrike" dirty="0">
                <a:solidFill>
                  <a:srgbClr val="000000"/>
                </a:solidFill>
                <a:effectLst/>
                <a:latin typeface="Calibri" panose="020F0502020204030204" pitchFamily="34" charset="0"/>
                <a:cs typeface="Calibri" panose="020F0502020204030204" pitchFamily="34" charset="0"/>
              </a:rPr>
              <a:t> Law Review: Vol. 44: </a:t>
            </a:r>
            <a:r>
              <a:rPr lang="en-IN" sz="1400" b="0" i="0" u="none" strike="noStrike" dirty="0" err="1">
                <a:solidFill>
                  <a:srgbClr val="000000"/>
                </a:solidFill>
                <a:effectLst/>
                <a:latin typeface="Calibri" panose="020F0502020204030204" pitchFamily="34" charset="0"/>
                <a:cs typeface="Calibri" panose="020F0502020204030204" pitchFamily="34" charset="0"/>
              </a:rPr>
              <a:t>Iss</a:t>
            </a:r>
            <a:r>
              <a:rPr lang="en-IN" sz="1400" b="0" i="0" u="none" strike="noStrike" dirty="0">
                <a:solidFill>
                  <a:srgbClr val="000000"/>
                </a:solidFill>
                <a:effectLst/>
                <a:latin typeface="Calibri" panose="020F0502020204030204" pitchFamily="34" charset="0"/>
                <a:cs typeface="Calibri" panose="020F0502020204030204" pitchFamily="34" charset="0"/>
              </a:rPr>
              <a:t>. 1, Article 8 </a:t>
            </a:r>
            <a:endParaRPr lang="en-IN" sz="1400" b="0" dirty="0">
              <a:effectLst/>
              <a:latin typeface="Calibri" panose="020F0502020204030204" pitchFamily="34" charset="0"/>
              <a:cs typeface="Calibri" panose="020F0502020204030204" pitchFamily="34" charset="0"/>
            </a:endParaRPr>
          </a:p>
          <a:p>
            <a:pPr rtl="0">
              <a:spcBef>
                <a:spcPts val="1200"/>
              </a:spcBef>
              <a:spcAft>
                <a:spcPts val="1200"/>
              </a:spcAft>
              <a:buFont typeface="Wingdings" panose="05000000000000000000" pitchFamily="2" charset="2"/>
              <a:buChar char="§"/>
            </a:pPr>
            <a:r>
              <a:rPr lang="en-IN" sz="1400" b="0" i="0" u="none" strike="noStrike" dirty="0">
                <a:solidFill>
                  <a:srgbClr val="000000"/>
                </a:solidFill>
                <a:effectLst/>
                <a:latin typeface="Calibri" panose="020F0502020204030204" pitchFamily="34" charset="0"/>
                <a:cs typeface="Calibri" panose="020F0502020204030204" pitchFamily="34" charset="0"/>
              </a:rPr>
              <a:t>[2] </a:t>
            </a:r>
            <a:r>
              <a:rPr lang="en-IN" sz="1400" b="0" i="0" u="none" strike="noStrike" dirty="0" err="1">
                <a:solidFill>
                  <a:srgbClr val="000000"/>
                </a:solidFill>
                <a:effectLst/>
                <a:latin typeface="Calibri" panose="020F0502020204030204" pitchFamily="34" charset="0"/>
                <a:cs typeface="Calibri" panose="020F0502020204030204" pitchFamily="34" charset="0"/>
              </a:rPr>
              <a:t>Liikkanen</a:t>
            </a:r>
            <a:r>
              <a:rPr lang="en-IN" sz="1400" b="0" i="0" u="none" strike="noStrike" dirty="0">
                <a:solidFill>
                  <a:srgbClr val="000000"/>
                </a:solidFill>
                <a:effectLst/>
                <a:latin typeface="Calibri" panose="020F0502020204030204" pitchFamily="34" charset="0"/>
                <a:cs typeface="Calibri" panose="020F0502020204030204" pitchFamily="34" charset="0"/>
              </a:rPr>
              <a:t>, Lassi A., and Antti </a:t>
            </a:r>
            <a:r>
              <a:rPr lang="en-IN" sz="1400" b="0" i="0" u="none" strike="noStrike" dirty="0" err="1">
                <a:solidFill>
                  <a:srgbClr val="000000"/>
                </a:solidFill>
                <a:effectLst/>
                <a:latin typeface="Calibri" panose="020F0502020204030204" pitchFamily="34" charset="0"/>
                <a:cs typeface="Calibri" panose="020F0502020204030204" pitchFamily="34" charset="0"/>
              </a:rPr>
              <a:t>Salovaara</a:t>
            </a:r>
            <a:r>
              <a:rPr lang="en-IN" sz="1400" b="0" i="0" u="none" strike="noStrike" dirty="0">
                <a:solidFill>
                  <a:srgbClr val="000000"/>
                </a:solidFill>
                <a:effectLst/>
                <a:latin typeface="Calibri" panose="020F0502020204030204" pitchFamily="34" charset="0"/>
                <a:cs typeface="Calibri" panose="020F0502020204030204" pitchFamily="34" charset="0"/>
              </a:rPr>
              <a:t>. "Music on YouTube: User engagement with traditional, user-appropriated and derivative videos." </a:t>
            </a:r>
            <a:r>
              <a:rPr lang="en-IN" sz="1400" b="0" i="1" u="none" strike="noStrike" dirty="0">
                <a:solidFill>
                  <a:srgbClr val="000000"/>
                </a:solidFill>
                <a:effectLst/>
                <a:latin typeface="Calibri" panose="020F0502020204030204" pitchFamily="34" charset="0"/>
                <a:cs typeface="Calibri" panose="020F0502020204030204" pitchFamily="34" charset="0"/>
              </a:rPr>
              <a:t>Computers in Human </a:t>
            </a:r>
            <a:r>
              <a:rPr lang="en-IN" sz="1400" b="0" i="1" u="none" strike="noStrike" dirty="0" err="1">
                <a:solidFill>
                  <a:srgbClr val="000000"/>
                </a:solidFill>
                <a:effectLst/>
                <a:latin typeface="Calibri" panose="020F0502020204030204" pitchFamily="34" charset="0"/>
                <a:cs typeface="Calibri" panose="020F0502020204030204" pitchFamily="34" charset="0"/>
              </a:rPr>
              <a:t>Behavior</a:t>
            </a:r>
            <a:r>
              <a:rPr lang="en-IN" sz="1400" b="0" i="0" u="none" strike="noStrike" dirty="0">
                <a:solidFill>
                  <a:srgbClr val="000000"/>
                </a:solidFill>
                <a:effectLst/>
                <a:latin typeface="Calibri" panose="020F0502020204030204" pitchFamily="34" charset="0"/>
                <a:cs typeface="Calibri" panose="020F0502020204030204" pitchFamily="34" charset="0"/>
              </a:rPr>
              <a:t> 50 (2015): 108-124.</a:t>
            </a:r>
            <a:endParaRPr lang="en-IN" sz="1400" b="0" dirty="0">
              <a:effectLst/>
              <a:latin typeface="Calibri" panose="020F0502020204030204" pitchFamily="34" charset="0"/>
              <a:cs typeface="Calibri" panose="020F0502020204030204" pitchFamily="34" charset="0"/>
            </a:endParaRPr>
          </a:p>
          <a:p>
            <a:pPr rtl="0">
              <a:spcBef>
                <a:spcPts val="1200"/>
              </a:spcBef>
              <a:spcAft>
                <a:spcPts val="1200"/>
              </a:spcAft>
              <a:buFont typeface="Wingdings" panose="05000000000000000000" pitchFamily="2" charset="2"/>
              <a:buChar char="§"/>
            </a:pPr>
            <a:r>
              <a:rPr lang="en-IN" sz="1400" b="0" i="0" u="none" strike="noStrike" dirty="0">
                <a:solidFill>
                  <a:srgbClr val="000000"/>
                </a:solidFill>
                <a:effectLst/>
                <a:latin typeface="Calibri" panose="020F0502020204030204" pitchFamily="34" charset="0"/>
                <a:cs typeface="Calibri" panose="020F0502020204030204" pitchFamily="34" charset="0"/>
              </a:rPr>
              <a:t>[3] Savelyev, A., 2018. Copyright in the blockchain era: Promises and challenges. Computer law &amp; security review, 34(3), pp.550-561.</a:t>
            </a:r>
            <a:endParaRPr lang="en-IN" sz="1400" b="0" dirty="0">
              <a:effectLst/>
              <a:latin typeface="Calibri" panose="020F0502020204030204" pitchFamily="34" charset="0"/>
              <a:cs typeface="Calibri" panose="020F0502020204030204" pitchFamily="34" charset="0"/>
            </a:endParaRPr>
          </a:p>
          <a:p>
            <a:pPr rtl="0">
              <a:spcBef>
                <a:spcPts val="1200"/>
              </a:spcBef>
              <a:spcAft>
                <a:spcPts val="1200"/>
              </a:spcAft>
              <a:buFont typeface="Wingdings" panose="05000000000000000000" pitchFamily="2" charset="2"/>
              <a:buChar char="§"/>
            </a:pPr>
            <a:r>
              <a:rPr lang="en-IN" sz="1400" b="0" i="0" u="none" strike="noStrike" dirty="0">
                <a:solidFill>
                  <a:srgbClr val="000000"/>
                </a:solidFill>
                <a:effectLst/>
                <a:latin typeface="Calibri" panose="020F0502020204030204" pitchFamily="34" charset="0"/>
                <a:cs typeface="Calibri" panose="020F0502020204030204" pitchFamily="34" charset="0"/>
              </a:rPr>
              <a:t>[4] </a:t>
            </a:r>
            <a:r>
              <a:rPr lang="en-IN" sz="1400" b="0" i="0" u="none" strike="noStrike" dirty="0" err="1">
                <a:solidFill>
                  <a:srgbClr val="000000"/>
                </a:solidFill>
                <a:effectLst/>
                <a:latin typeface="Calibri" panose="020F0502020204030204" pitchFamily="34" charset="0"/>
                <a:cs typeface="Calibri" panose="020F0502020204030204" pitchFamily="34" charset="0"/>
              </a:rPr>
              <a:t>Tresise</a:t>
            </a:r>
            <a:r>
              <a:rPr lang="en-IN" sz="1400" b="0" i="0" u="none" strike="noStrike" dirty="0">
                <a:solidFill>
                  <a:srgbClr val="000000"/>
                </a:solidFill>
                <a:effectLst/>
                <a:latin typeface="Calibri" panose="020F0502020204030204" pitchFamily="34" charset="0"/>
                <a:cs typeface="Calibri" panose="020F0502020204030204" pitchFamily="34" charset="0"/>
              </a:rPr>
              <a:t>, A., </a:t>
            </a:r>
            <a:r>
              <a:rPr lang="en-IN" sz="1400" b="0" i="0" u="none" strike="noStrike" dirty="0" err="1">
                <a:solidFill>
                  <a:srgbClr val="000000"/>
                </a:solidFill>
                <a:effectLst/>
                <a:latin typeface="Calibri" panose="020F0502020204030204" pitchFamily="34" charset="0"/>
                <a:cs typeface="Calibri" panose="020F0502020204030204" pitchFamily="34" charset="0"/>
              </a:rPr>
              <a:t>Goldenfein</a:t>
            </a:r>
            <a:r>
              <a:rPr lang="en-IN" sz="1400" b="0" i="0" u="none" strike="noStrike" dirty="0">
                <a:solidFill>
                  <a:srgbClr val="000000"/>
                </a:solidFill>
                <a:effectLst/>
                <a:latin typeface="Calibri" panose="020F0502020204030204" pitchFamily="34" charset="0"/>
                <a:cs typeface="Calibri" panose="020F0502020204030204" pitchFamily="34" charset="0"/>
              </a:rPr>
              <a:t>, J. and Hunter, D., 2018. What Blockchain Can and Can't Do for Copyright. </a:t>
            </a:r>
            <a:endParaRPr lang="en-IN" sz="1400" b="0" dirty="0">
              <a:effectLst/>
              <a:latin typeface="Calibri" panose="020F0502020204030204" pitchFamily="34" charset="0"/>
              <a:cs typeface="Calibri" panose="020F0502020204030204" pitchFamily="34" charset="0"/>
            </a:endParaRPr>
          </a:p>
          <a:p>
            <a:pPr rtl="0">
              <a:spcBef>
                <a:spcPts val="1200"/>
              </a:spcBef>
              <a:spcAft>
                <a:spcPts val="1200"/>
              </a:spcAft>
              <a:buFont typeface="Wingdings" panose="05000000000000000000" pitchFamily="2" charset="2"/>
              <a:buChar char="§"/>
            </a:pPr>
            <a:r>
              <a:rPr lang="en-IN" sz="1400" b="0" i="0" u="none" strike="noStrike" dirty="0">
                <a:solidFill>
                  <a:srgbClr val="000000"/>
                </a:solidFill>
                <a:effectLst/>
                <a:latin typeface="Calibri" panose="020F0502020204030204" pitchFamily="34" charset="0"/>
                <a:cs typeface="Calibri" panose="020F0502020204030204" pitchFamily="34" charset="0"/>
              </a:rPr>
              <a:t>[5]</a:t>
            </a:r>
            <a:r>
              <a:rPr lang="en-IN" sz="1400" b="0" i="0" u="none" strike="noStrike" dirty="0" err="1">
                <a:solidFill>
                  <a:srgbClr val="000000"/>
                </a:solidFill>
                <a:effectLst/>
                <a:latin typeface="Calibri" panose="020F0502020204030204" pitchFamily="34" charset="0"/>
                <a:cs typeface="Calibri" panose="020F0502020204030204" pitchFamily="34" charset="0"/>
              </a:rPr>
              <a:t>Bodó</a:t>
            </a:r>
            <a:r>
              <a:rPr lang="en-IN" sz="1400" b="0" i="0" u="none" strike="noStrike" dirty="0">
                <a:solidFill>
                  <a:srgbClr val="000000"/>
                </a:solidFill>
                <a:effectLst/>
                <a:latin typeface="Calibri" panose="020F0502020204030204" pitchFamily="34" charset="0"/>
                <a:cs typeface="Calibri" panose="020F0502020204030204" pitchFamily="34" charset="0"/>
              </a:rPr>
              <a:t>, </a:t>
            </a:r>
            <a:r>
              <a:rPr lang="en-IN" sz="1400" b="0" i="0" u="none" strike="noStrike" dirty="0" err="1">
                <a:solidFill>
                  <a:srgbClr val="000000"/>
                </a:solidFill>
                <a:effectLst/>
                <a:latin typeface="Calibri" panose="020F0502020204030204" pitchFamily="34" charset="0"/>
                <a:cs typeface="Calibri" panose="020F0502020204030204" pitchFamily="34" charset="0"/>
              </a:rPr>
              <a:t>Balázs</a:t>
            </a:r>
            <a:r>
              <a:rPr lang="en-IN" sz="1400" b="0" i="0" u="none" strike="noStrike" dirty="0">
                <a:solidFill>
                  <a:srgbClr val="000000"/>
                </a:solidFill>
                <a:effectLst/>
                <a:latin typeface="Calibri" panose="020F0502020204030204" pitchFamily="34" charset="0"/>
                <a:cs typeface="Calibri" panose="020F0502020204030204" pitchFamily="34" charset="0"/>
              </a:rPr>
              <a:t>, Daniel Gervais, and João Pedro </a:t>
            </a:r>
            <a:r>
              <a:rPr lang="en-IN" sz="1400" b="0" i="0" u="none" strike="noStrike" dirty="0" err="1">
                <a:solidFill>
                  <a:srgbClr val="000000"/>
                </a:solidFill>
                <a:effectLst/>
                <a:latin typeface="Calibri" panose="020F0502020204030204" pitchFamily="34" charset="0"/>
                <a:cs typeface="Calibri" panose="020F0502020204030204" pitchFamily="34" charset="0"/>
              </a:rPr>
              <a:t>Quintais</a:t>
            </a:r>
            <a:r>
              <a:rPr lang="en-IN" sz="1400" b="0" i="0" u="none" strike="noStrike" dirty="0">
                <a:solidFill>
                  <a:srgbClr val="000000"/>
                </a:solidFill>
                <a:effectLst/>
                <a:latin typeface="Calibri" panose="020F0502020204030204" pitchFamily="34" charset="0"/>
                <a:cs typeface="Calibri" panose="020F0502020204030204" pitchFamily="34" charset="0"/>
              </a:rPr>
              <a:t>. "Blockchain and smart contracts: the missing link in copyright licensing?." International Journal of Law and Information Technology 26.4 (2018): 311-336.</a:t>
            </a:r>
            <a:endParaRPr lang="en-IN" sz="1400" b="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7710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557561" y="648629"/>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sz="3600" b="1" i="0" u="none" strike="noStrike" cap="none" dirty="0">
                <a:solidFill>
                  <a:schemeClr val="dk1"/>
                </a:solidFill>
                <a:latin typeface="Calibri"/>
                <a:ea typeface="Calibri"/>
                <a:cs typeface="Calibri"/>
                <a:sym typeface="Calibri"/>
              </a:rPr>
              <a:t>Introduction</a:t>
            </a: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1E71A1D-0FBC-49E6-B9BF-5C88B6442EB9}" type="datetime1">
              <a:rPr lang="en-US" sz="1050" b="0" i="0" u="none" strike="noStrike" cap="none" smtClean="0">
                <a:solidFill>
                  <a:srgbClr val="888888"/>
                </a:solidFill>
                <a:latin typeface="Calibri"/>
                <a:cs typeface="Calibri"/>
                <a:sym typeface="Calibri"/>
              </a:rPr>
              <a:t>4/5/2021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2</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356839" y="1563029"/>
            <a:ext cx="8005010" cy="411294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a:lnSpc>
                <a:spcPct val="200000"/>
              </a:lnSpc>
              <a:buFont typeface="Wingdings" panose="05000000000000000000" pitchFamily="2" charset="2"/>
              <a:buChar char="§"/>
            </a:pPr>
            <a:r>
              <a:rPr lang="en-US" sz="1400" dirty="0"/>
              <a:t>Cover Song is the reproduction of an already existing song in some way majorly over the YouTube platform</a:t>
            </a:r>
          </a:p>
          <a:p>
            <a:pPr>
              <a:lnSpc>
                <a:spcPct val="200000"/>
              </a:lnSpc>
              <a:buFont typeface="Wingdings" panose="05000000000000000000" pitchFamily="2" charset="2"/>
              <a:buChar char="§"/>
            </a:pPr>
            <a:r>
              <a:rPr lang="en-US" sz="1400" dirty="0"/>
              <a:t>Helps an artist to showcase his talent to the world</a:t>
            </a:r>
          </a:p>
          <a:p>
            <a:pPr>
              <a:lnSpc>
                <a:spcPct val="200000"/>
              </a:lnSpc>
              <a:buFont typeface="Wingdings" panose="05000000000000000000" pitchFamily="2" charset="2"/>
              <a:buChar char="§"/>
            </a:pPr>
            <a:r>
              <a:rPr lang="en-US" sz="1400" dirty="0"/>
              <a:t>There’s no space for copied illegal content anymore</a:t>
            </a:r>
          </a:p>
          <a:p>
            <a:pPr>
              <a:lnSpc>
                <a:spcPct val="200000"/>
              </a:lnSpc>
              <a:buFont typeface="Wingdings" panose="05000000000000000000" pitchFamily="2" charset="2"/>
              <a:buChar char="§"/>
            </a:pPr>
            <a:r>
              <a:rPr lang="en-US" sz="1400" dirty="0"/>
              <a:t>With the help of content id algorithm the YouTube flags the cover song and report it to the copyright owner which is usually a big record label</a:t>
            </a:r>
          </a:p>
          <a:p>
            <a:pPr>
              <a:lnSpc>
                <a:spcPct val="200000"/>
              </a:lnSpc>
              <a:buFont typeface="Wingdings" panose="05000000000000000000" pitchFamily="2" charset="2"/>
              <a:buChar char="§"/>
            </a:pPr>
            <a:r>
              <a:rPr lang="en-US" sz="1400" dirty="0"/>
              <a:t>The record label either monetize the video or take it down</a:t>
            </a:r>
          </a:p>
          <a:p>
            <a:pPr>
              <a:lnSpc>
                <a:spcPct val="200000"/>
              </a:lnSpc>
              <a:buFont typeface="Wingdings" panose="05000000000000000000" pitchFamily="2" charset="2"/>
              <a:buChar char="§"/>
            </a:pPr>
            <a:r>
              <a:rPr lang="en-US" sz="1400" dirty="0"/>
              <a:t>Monetizing means, any ad-revenue earned or will the video earn, record label get to keep it   </a:t>
            </a:r>
          </a:p>
          <a:p>
            <a:pPr>
              <a:lnSpc>
                <a:spcPct val="200000"/>
              </a:lnSpc>
              <a:buFont typeface="Wingdings" panose="05000000000000000000" pitchFamily="2" charset="2"/>
              <a:buChar char="§"/>
            </a:pPr>
            <a:r>
              <a:rPr lang="en-US" sz="1400" dirty="0"/>
              <a:t>So, let’s make your cover song video legal through smart contract solution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557561" y="648629"/>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dirty="0"/>
              <a:t>References</a:t>
            </a: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1E71A1D-0FBC-49E6-B9BF-5C88B6442EB9}" type="datetime1">
              <a:rPr lang="en-US" sz="1050" b="0" i="0" u="none" strike="noStrike" cap="none" smtClean="0">
                <a:solidFill>
                  <a:srgbClr val="888888"/>
                </a:solidFill>
                <a:latin typeface="Calibri"/>
                <a:cs typeface="Calibri"/>
                <a:sym typeface="Calibri"/>
              </a:rPr>
              <a:t>4/6/2021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20</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1097495" y="1710734"/>
            <a:ext cx="6945586" cy="411294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spcBef>
                <a:spcPts val="1200"/>
              </a:spcBef>
              <a:spcAft>
                <a:spcPts val="1200"/>
              </a:spcAft>
              <a:buFont typeface="Wingdings" panose="05000000000000000000" pitchFamily="2" charset="2"/>
              <a:buChar char="§"/>
            </a:pPr>
            <a:r>
              <a:rPr lang="en-IN" sz="1400" b="0" i="0" u="none" strike="noStrike" dirty="0">
                <a:solidFill>
                  <a:srgbClr val="000000"/>
                </a:solidFill>
                <a:effectLst/>
                <a:latin typeface="Calibri" panose="020F0502020204030204" pitchFamily="34" charset="0"/>
                <a:cs typeface="Calibri" panose="020F0502020204030204" pitchFamily="34" charset="0"/>
              </a:rPr>
              <a:t>[6]Wu, </a:t>
            </a:r>
            <a:r>
              <a:rPr lang="en-IN" sz="1400" b="0" i="0" u="none" strike="noStrike" dirty="0" err="1">
                <a:solidFill>
                  <a:srgbClr val="000000"/>
                </a:solidFill>
                <a:effectLst/>
                <a:latin typeface="Calibri" panose="020F0502020204030204" pitchFamily="34" charset="0"/>
                <a:cs typeface="Calibri" panose="020F0502020204030204" pitchFamily="34" charset="0"/>
              </a:rPr>
              <a:t>Kaidong</a:t>
            </a:r>
            <a:r>
              <a:rPr lang="en-IN" sz="1400" b="0" i="0" u="none" strike="noStrike" dirty="0">
                <a:solidFill>
                  <a:srgbClr val="000000"/>
                </a:solidFill>
                <a:effectLst/>
                <a:latin typeface="Calibri" panose="020F0502020204030204" pitchFamily="34" charset="0"/>
                <a:cs typeface="Calibri" panose="020F0502020204030204" pitchFamily="34" charset="0"/>
              </a:rPr>
              <a:t>. "An empirical study of blockchain-based decentralized applications." </a:t>
            </a:r>
            <a:r>
              <a:rPr lang="en-IN" sz="1400" b="0" i="0" u="none" strike="noStrike" dirty="0" err="1">
                <a:solidFill>
                  <a:srgbClr val="000000"/>
                </a:solidFill>
                <a:effectLst/>
                <a:latin typeface="Calibri" panose="020F0502020204030204" pitchFamily="34" charset="0"/>
                <a:cs typeface="Calibri" panose="020F0502020204030204" pitchFamily="34" charset="0"/>
              </a:rPr>
              <a:t>arXiv</a:t>
            </a:r>
            <a:r>
              <a:rPr lang="en-IN" sz="1400" b="0" i="0" u="none" strike="noStrike" dirty="0">
                <a:solidFill>
                  <a:srgbClr val="000000"/>
                </a:solidFill>
                <a:effectLst/>
                <a:latin typeface="Calibri" panose="020F0502020204030204" pitchFamily="34" charset="0"/>
                <a:cs typeface="Calibri" panose="020F0502020204030204" pitchFamily="34" charset="0"/>
              </a:rPr>
              <a:t> preprint arXiv:1902.04969 (2019).</a:t>
            </a:r>
            <a:endParaRPr lang="en-IN" sz="1400" b="0" dirty="0">
              <a:effectLst/>
              <a:latin typeface="Calibri" panose="020F0502020204030204" pitchFamily="34" charset="0"/>
              <a:cs typeface="Calibri" panose="020F0502020204030204" pitchFamily="34" charset="0"/>
            </a:endParaRPr>
          </a:p>
          <a:p>
            <a:pPr rtl="0">
              <a:spcBef>
                <a:spcPts val="1200"/>
              </a:spcBef>
              <a:spcAft>
                <a:spcPts val="1200"/>
              </a:spcAft>
              <a:buFont typeface="Wingdings" panose="05000000000000000000" pitchFamily="2" charset="2"/>
              <a:buChar char="§"/>
            </a:pPr>
            <a:r>
              <a:rPr lang="en-IN" sz="1400" b="0" i="0" u="none" strike="noStrike" dirty="0">
                <a:solidFill>
                  <a:srgbClr val="000000"/>
                </a:solidFill>
                <a:effectLst/>
                <a:latin typeface="Calibri" panose="020F0502020204030204" pitchFamily="34" charset="0"/>
                <a:cs typeface="Calibri" panose="020F0502020204030204" pitchFamily="34" charset="0"/>
              </a:rPr>
              <a:t>[7]</a:t>
            </a:r>
            <a:r>
              <a:rPr lang="en-IN" sz="1400" b="0" i="0" u="none" strike="noStrike" dirty="0" err="1">
                <a:solidFill>
                  <a:srgbClr val="000000"/>
                </a:solidFill>
                <a:effectLst/>
                <a:latin typeface="Calibri" panose="020F0502020204030204" pitchFamily="34" charset="0"/>
                <a:cs typeface="Calibri" panose="020F0502020204030204" pitchFamily="34" charset="0"/>
              </a:rPr>
              <a:t>Macrinici</a:t>
            </a:r>
            <a:r>
              <a:rPr lang="en-IN" sz="1400" b="0" i="0" u="none" strike="noStrike" dirty="0">
                <a:solidFill>
                  <a:srgbClr val="000000"/>
                </a:solidFill>
                <a:effectLst/>
                <a:latin typeface="Calibri" panose="020F0502020204030204" pitchFamily="34" charset="0"/>
                <a:cs typeface="Calibri" panose="020F0502020204030204" pitchFamily="34" charset="0"/>
              </a:rPr>
              <a:t>, Daniel, Cristian </a:t>
            </a:r>
            <a:r>
              <a:rPr lang="en-IN" sz="1400" b="0" i="0" u="none" strike="noStrike" dirty="0" err="1">
                <a:solidFill>
                  <a:srgbClr val="000000"/>
                </a:solidFill>
                <a:effectLst/>
                <a:latin typeface="Calibri" panose="020F0502020204030204" pitchFamily="34" charset="0"/>
                <a:cs typeface="Calibri" panose="020F0502020204030204" pitchFamily="34" charset="0"/>
              </a:rPr>
              <a:t>Cartofeanu</a:t>
            </a:r>
            <a:r>
              <a:rPr lang="en-IN" sz="1400" b="0" i="0" u="none" strike="noStrike" dirty="0">
                <a:solidFill>
                  <a:srgbClr val="000000"/>
                </a:solidFill>
                <a:effectLst/>
                <a:latin typeface="Calibri" panose="020F0502020204030204" pitchFamily="34" charset="0"/>
                <a:cs typeface="Calibri" panose="020F0502020204030204" pitchFamily="34" charset="0"/>
              </a:rPr>
              <a:t>, and Shang Gao. "Smart contract applications within blockchain technology: A systematic mapping study." Telematics and Informatics 35.8 (2018): 2337-2354.</a:t>
            </a:r>
            <a:endParaRPr lang="en-IN" sz="1400" b="0" dirty="0">
              <a:effectLst/>
              <a:latin typeface="Calibri" panose="020F0502020204030204" pitchFamily="34" charset="0"/>
              <a:cs typeface="Calibri" panose="020F0502020204030204" pitchFamily="34" charset="0"/>
            </a:endParaRPr>
          </a:p>
          <a:p>
            <a:pPr rtl="0">
              <a:spcBef>
                <a:spcPts val="1200"/>
              </a:spcBef>
              <a:spcAft>
                <a:spcPts val="1200"/>
              </a:spcAft>
              <a:buFont typeface="Wingdings" panose="05000000000000000000" pitchFamily="2" charset="2"/>
              <a:buChar char="§"/>
            </a:pPr>
            <a:r>
              <a:rPr lang="en-IN" sz="1400" b="0" i="0" u="none" strike="noStrike" dirty="0">
                <a:solidFill>
                  <a:srgbClr val="000000"/>
                </a:solidFill>
                <a:effectLst/>
                <a:latin typeface="Calibri" panose="020F0502020204030204" pitchFamily="34" charset="0"/>
                <a:cs typeface="Calibri" panose="020F0502020204030204" pitchFamily="34" charset="0"/>
              </a:rPr>
              <a:t>[8]De León, Ignacio L., and Ravi Gupta. "The impact of digital innovation and blockchain on the music industry." Washington, DC: Inter-American Development Bank (2017).</a:t>
            </a:r>
            <a:endParaRPr lang="en-IN" sz="1400" b="0" dirty="0">
              <a:effectLst/>
              <a:latin typeface="Calibri" panose="020F0502020204030204" pitchFamily="34" charset="0"/>
              <a:cs typeface="Calibri" panose="020F0502020204030204" pitchFamily="34" charset="0"/>
            </a:endParaRPr>
          </a:p>
          <a:p>
            <a:pPr rtl="0">
              <a:spcBef>
                <a:spcPts val="1200"/>
              </a:spcBef>
              <a:spcAft>
                <a:spcPts val="1200"/>
              </a:spcAft>
              <a:buFont typeface="Wingdings" panose="05000000000000000000" pitchFamily="2" charset="2"/>
              <a:buChar char="§"/>
            </a:pPr>
            <a:r>
              <a:rPr lang="en-IN" sz="1400" b="0" i="0" u="none" strike="noStrike" dirty="0">
                <a:solidFill>
                  <a:srgbClr val="000000"/>
                </a:solidFill>
                <a:effectLst/>
                <a:latin typeface="Calibri" panose="020F0502020204030204" pitchFamily="34" charset="0"/>
                <a:cs typeface="Calibri" panose="020F0502020204030204" pitchFamily="34" charset="0"/>
              </a:rPr>
              <a:t> [9]</a:t>
            </a:r>
            <a:r>
              <a:rPr lang="en-IN" sz="1400" b="0" i="0" u="none" strike="noStrike" dirty="0" err="1">
                <a:solidFill>
                  <a:srgbClr val="000000"/>
                </a:solidFill>
                <a:effectLst/>
                <a:latin typeface="Calibri" panose="020F0502020204030204" pitchFamily="34" charset="0"/>
                <a:cs typeface="Calibri" panose="020F0502020204030204" pitchFamily="34" charset="0"/>
              </a:rPr>
              <a:t>O'Dair</a:t>
            </a:r>
            <a:r>
              <a:rPr lang="en-IN" sz="1400" b="0" i="0" u="none" strike="noStrike" dirty="0">
                <a:solidFill>
                  <a:srgbClr val="000000"/>
                </a:solidFill>
                <a:effectLst/>
                <a:latin typeface="Calibri" panose="020F0502020204030204" pitchFamily="34" charset="0"/>
                <a:cs typeface="Calibri" panose="020F0502020204030204" pitchFamily="34" charset="0"/>
              </a:rPr>
              <a:t>, Marcus. "The networked record industry: how blockchain technology could transform the consumption and monetisation of recorded music." (2016).</a:t>
            </a:r>
            <a:endParaRPr lang="en-IN" sz="1400" b="0" dirty="0">
              <a:effectLst/>
              <a:latin typeface="Calibri" panose="020F0502020204030204" pitchFamily="34" charset="0"/>
              <a:cs typeface="Calibri" panose="020F0502020204030204" pitchFamily="34" charset="0"/>
            </a:endParaRPr>
          </a:p>
          <a:p>
            <a:pPr rtl="0">
              <a:spcBef>
                <a:spcPts val="1200"/>
              </a:spcBef>
              <a:spcAft>
                <a:spcPts val="1200"/>
              </a:spcAft>
              <a:buFont typeface="Wingdings" panose="05000000000000000000" pitchFamily="2" charset="2"/>
              <a:buChar char="§"/>
            </a:pPr>
            <a:r>
              <a:rPr lang="en-IN" sz="1400" b="0" i="0" u="none" strike="noStrike" dirty="0">
                <a:solidFill>
                  <a:srgbClr val="000000"/>
                </a:solidFill>
                <a:effectLst/>
                <a:latin typeface="Calibri" panose="020F0502020204030204" pitchFamily="34" charset="0"/>
                <a:cs typeface="Calibri" panose="020F0502020204030204" pitchFamily="34" charset="0"/>
              </a:rPr>
              <a:t>[10]Kim, Kenneth Chi Ho. "The Impact of Blockchain Technology on the Music Industry." International journal of advanced smart convergence 8.1 (2019): 196-203.</a:t>
            </a:r>
            <a:endParaRPr lang="en-IN" sz="1400" b="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2115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65056" y="2971800"/>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sz="3600" b="1" u="none" cap="none" spc="300" dirty="0">
                <a:solidFill>
                  <a:schemeClr val="dk1"/>
                </a:solidFill>
                <a:latin typeface="Calibri"/>
                <a:ea typeface="Calibri"/>
                <a:cs typeface="Calibri"/>
                <a:sym typeface="Calibri"/>
              </a:rPr>
              <a:t>Thank You</a:t>
            </a:r>
            <a:endParaRPr sz="3600" b="1" u="none" cap="none" spc="300"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1E71A1D-0FBC-49E6-B9BF-5C88B6442EB9}" type="datetime1">
              <a:rPr lang="en-US" sz="1050" b="0" i="0" u="none" strike="noStrike" cap="none" smtClean="0">
                <a:solidFill>
                  <a:srgbClr val="888888"/>
                </a:solidFill>
                <a:latin typeface="Calibri"/>
                <a:cs typeface="Calibri"/>
                <a:sym typeface="Calibri"/>
              </a:rPr>
              <a:t>4/6/2021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21</a:t>
            </a:fld>
            <a:endParaRPr sz="105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256405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557561" y="648629"/>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dirty="0"/>
              <a:t>References</a:t>
            </a: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1E71A1D-0FBC-49E6-B9BF-5C88B6442EB9}" type="datetime1">
              <a:rPr lang="en-US" sz="1050" b="0" i="0" u="none" strike="noStrike" cap="none" smtClean="0">
                <a:solidFill>
                  <a:srgbClr val="888888"/>
                </a:solidFill>
                <a:latin typeface="Calibri"/>
                <a:cs typeface="Calibri"/>
                <a:sym typeface="Calibri"/>
              </a:rPr>
              <a:t>4/6/2021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22</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863319" y="1317703"/>
            <a:ext cx="6945586" cy="411294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a:lnSpc>
                <a:spcPct val="200000"/>
              </a:lnSpc>
              <a:buFont typeface="Wingdings" panose="05000000000000000000" pitchFamily="2" charset="2"/>
              <a:buChar char="§"/>
            </a:pPr>
            <a:r>
              <a:rPr lang="en-US" sz="1600" dirty="0"/>
              <a:t>Introduction</a:t>
            </a:r>
          </a:p>
          <a:p>
            <a:pPr>
              <a:lnSpc>
                <a:spcPct val="200000"/>
              </a:lnSpc>
              <a:buFont typeface="Wingdings" panose="05000000000000000000" pitchFamily="2" charset="2"/>
              <a:buChar char="§"/>
            </a:pPr>
            <a:r>
              <a:rPr lang="en-US" sz="1600" dirty="0"/>
              <a:t>Problem definition</a:t>
            </a:r>
          </a:p>
          <a:p>
            <a:pPr>
              <a:lnSpc>
                <a:spcPct val="200000"/>
              </a:lnSpc>
              <a:buFont typeface="Wingdings" panose="05000000000000000000" pitchFamily="2" charset="2"/>
              <a:buChar char="§"/>
            </a:pPr>
            <a:r>
              <a:rPr lang="en-US" sz="1600" dirty="0"/>
              <a:t>Literature review in brief (2 slides)</a:t>
            </a:r>
          </a:p>
          <a:p>
            <a:pPr>
              <a:lnSpc>
                <a:spcPct val="200000"/>
              </a:lnSpc>
              <a:buFont typeface="Wingdings" panose="05000000000000000000" pitchFamily="2" charset="2"/>
              <a:buChar char="§"/>
            </a:pPr>
            <a:r>
              <a:rPr lang="en-US" sz="1600" dirty="0"/>
              <a:t>Algorithms /Architecture</a:t>
            </a:r>
          </a:p>
          <a:p>
            <a:pPr>
              <a:lnSpc>
                <a:spcPct val="200000"/>
              </a:lnSpc>
              <a:buFont typeface="Wingdings" panose="05000000000000000000" pitchFamily="2" charset="2"/>
              <a:buChar char="§"/>
            </a:pPr>
            <a:r>
              <a:rPr lang="en-US" sz="1600" dirty="0"/>
              <a:t>UML Diagrams(</a:t>
            </a:r>
            <a:r>
              <a:rPr lang="en-US" sz="1600" dirty="0" err="1"/>
              <a:t>Usecase</a:t>
            </a:r>
            <a:r>
              <a:rPr lang="en-US" sz="1600" dirty="0"/>
              <a:t>, </a:t>
            </a:r>
            <a:r>
              <a:rPr lang="en-US" sz="1600" dirty="0" err="1"/>
              <a:t>sequence,class</a:t>
            </a:r>
            <a:r>
              <a:rPr lang="en-US" sz="1600" dirty="0"/>
              <a:t> diagram)</a:t>
            </a:r>
          </a:p>
          <a:p>
            <a:pPr>
              <a:lnSpc>
                <a:spcPct val="200000"/>
              </a:lnSpc>
              <a:buFont typeface="Wingdings" panose="05000000000000000000" pitchFamily="2" charset="2"/>
              <a:buChar char="§"/>
            </a:pPr>
            <a:r>
              <a:rPr lang="en-US" sz="1600" dirty="0"/>
              <a:t>Implementation </a:t>
            </a:r>
          </a:p>
          <a:p>
            <a:pPr>
              <a:lnSpc>
                <a:spcPct val="200000"/>
              </a:lnSpc>
              <a:buFont typeface="Wingdings" panose="05000000000000000000" pitchFamily="2" charset="2"/>
              <a:buChar char="§"/>
            </a:pPr>
            <a:r>
              <a:rPr lang="en-US" sz="1600" dirty="0"/>
              <a:t>Result and Analysis</a:t>
            </a:r>
          </a:p>
          <a:p>
            <a:pPr>
              <a:lnSpc>
                <a:spcPct val="200000"/>
              </a:lnSpc>
              <a:buFont typeface="Wingdings" panose="05000000000000000000" pitchFamily="2" charset="2"/>
              <a:buChar char="§"/>
            </a:pPr>
            <a:r>
              <a:rPr lang="en-US" sz="1600" dirty="0"/>
              <a:t>Conclusion &amp; Future work</a:t>
            </a:r>
          </a:p>
          <a:p>
            <a:pPr>
              <a:lnSpc>
                <a:spcPct val="200000"/>
              </a:lnSpc>
              <a:buFont typeface="Wingdings" panose="05000000000000000000" pitchFamily="2" charset="2"/>
              <a:buChar char="§"/>
            </a:pPr>
            <a:r>
              <a:rPr lang="en-US" sz="1600" dirty="0"/>
              <a:t>References</a:t>
            </a:r>
          </a:p>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endParaRPr lang="en-US" sz="1600" dirty="0"/>
          </a:p>
        </p:txBody>
      </p:sp>
    </p:spTree>
    <p:extLst>
      <p:ext uri="{BB962C8B-B14F-4D97-AF65-F5344CB8AC3E}">
        <p14:creationId xmlns:p14="http://schemas.microsoft.com/office/powerpoint/2010/main" val="1312162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Rubrics</a:t>
            </a:r>
          </a:p>
        </p:txBody>
      </p:sp>
      <p:sp>
        <p:nvSpPr>
          <p:cNvPr id="4" name="Date Placeholder 3"/>
          <p:cNvSpPr>
            <a:spLocks noGrp="1"/>
          </p:cNvSpPr>
          <p:nvPr>
            <p:ph type="dt" idx="10"/>
          </p:nvPr>
        </p:nvSpPr>
        <p:spPr/>
        <p:txBody>
          <a:bodyPr/>
          <a:lstStyle/>
          <a:p>
            <a:fld id="{7EBA0544-31A7-424C-94BE-9EA4DD933B15}" type="datetime1">
              <a:rPr lang="en-US" smtClean="0"/>
              <a:t>4/5/2021</a:t>
            </a:fld>
            <a:endParaRPr lang="en-US"/>
          </a:p>
        </p:txBody>
      </p:sp>
      <p:sp>
        <p:nvSpPr>
          <p:cNvPr id="5" name="Footer Placeholder 4"/>
          <p:cNvSpPr>
            <a:spLocks noGrp="1"/>
          </p:cNvSpPr>
          <p:nvPr>
            <p:ph type="ftr" idx="11"/>
          </p:nvPr>
        </p:nvSpPr>
        <p:spPr/>
        <p:txBody>
          <a:bodyPr/>
          <a:lstStyle/>
          <a:p>
            <a:r>
              <a:rPr lang="en-IN"/>
              <a:t>Computer Engineering Dept. MPSTME, Mumbai Campus </a:t>
            </a:r>
          </a:p>
        </p:txBody>
      </p:sp>
      <p:sp>
        <p:nvSpPr>
          <p:cNvPr id="6" name="Slide Number Placeholder 5"/>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23</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3795843187"/>
              </p:ext>
            </p:extLst>
          </p:nvPr>
        </p:nvGraphicFramePr>
        <p:xfrm>
          <a:off x="457200" y="2308302"/>
          <a:ext cx="8229599" cy="3891776"/>
        </p:xfrm>
        <a:graphic>
          <a:graphicData uri="http://schemas.openxmlformats.org/drawingml/2006/table">
            <a:tbl>
              <a:tblPr firstRow="1" firstCol="1" bandRow="1">
                <a:tableStyleId>{8C340B0B-6CC3-454F-905E-1137773BADF3}</a:tableStyleId>
              </a:tblPr>
              <a:tblGrid>
                <a:gridCol w="1175657">
                  <a:extLst>
                    <a:ext uri="{9D8B030D-6E8A-4147-A177-3AD203B41FA5}">
                      <a16:colId xmlns:a16="http://schemas.microsoft.com/office/drawing/2014/main" val="2366622905"/>
                    </a:ext>
                  </a:extLst>
                </a:gridCol>
                <a:gridCol w="1175657">
                  <a:extLst>
                    <a:ext uri="{9D8B030D-6E8A-4147-A177-3AD203B41FA5}">
                      <a16:colId xmlns:a16="http://schemas.microsoft.com/office/drawing/2014/main" val="2108744081"/>
                    </a:ext>
                  </a:extLst>
                </a:gridCol>
                <a:gridCol w="1175657">
                  <a:extLst>
                    <a:ext uri="{9D8B030D-6E8A-4147-A177-3AD203B41FA5}">
                      <a16:colId xmlns:a16="http://schemas.microsoft.com/office/drawing/2014/main" val="723527056"/>
                    </a:ext>
                  </a:extLst>
                </a:gridCol>
                <a:gridCol w="1175657">
                  <a:extLst>
                    <a:ext uri="{9D8B030D-6E8A-4147-A177-3AD203B41FA5}">
                      <a16:colId xmlns:a16="http://schemas.microsoft.com/office/drawing/2014/main" val="1370334815"/>
                    </a:ext>
                  </a:extLst>
                </a:gridCol>
                <a:gridCol w="1258207">
                  <a:extLst>
                    <a:ext uri="{9D8B030D-6E8A-4147-A177-3AD203B41FA5}">
                      <a16:colId xmlns:a16="http://schemas.microsoft.com/office/drawing/2014/main" val="4000752340"/>
                    </a:ext>
                  </a:extLst>
                </a:gridCol>
                <a:gridCol w="2268764">
                  <a:extLst>
                    <a:ext uri="{9D8B030D-6E8A-4147-A177-3AD203B41FA5}">
                      <a16:colId xmlns:a16="http://schemas.microsoft.com/office/drawing/2014/main" val="3016240584"/>
                    </a:ext>
                  </a:extLst>
                </a:gridCol>
              </a:tblGrid>
              <a:tr h="507027">
                <a:tc gridSpan="6">
                  <a:txBody>
                    <a:bodyPr/>
                    <a:lstStyle/>
                    <a:p>
                      <a:pPr algn="ctr">
                        <a:spcAft>
                          <a:spcPts val="0"/>
                        </a:spcAft>
                      </a:pPr>
                      <a:r>
                        <a:rPr lang="en-IN" sz="1200" b="1" dirty="0">
                          <a:effectLst/>
                          <a:latin typeface="Times New Roman" panose="02020603050405020304" pitchFamily="18" charset="0"/>
                          <a:cs typeface="Times New Roman" panose="02020603050405020304" pitchFamily="18" charset="0"/>
                        </a:rPr>
                        <a:t>The following are the rubrics for Mid-2 (week: 22/03/2021 To 27/03/2021 )</a:t>
                      </a:r>
                      <a:endParaRPr lang="en-IN"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47510612"/>
                  </a:ext>
                </a:extLst>
              </a:tr>
              <a:tr h="287773">
                <a:tc gridSpan="6">
                  <a:txBody>
                    <a:bodyPr/>
                    <a:lstStyle/>
                    <a:p>
                      <a:pPr algn="ctr">
                        <a:spcAft>
                          <a:spcPts val="0"/>
                        </a:spcAft>
                      </a:pPr>
                      <a:r>
                        <a:rPr lang="en-IN" sz="1200" dirty="0">
                          <a:effectLst/>
                          <a:latin typeface="Times New Roman" panose="02020603050405020304" pitchFamily="18" charset="0"/>
                          <a:cs typeface="Times New Roman" panose="02020603050405020304" pitchFamily="18" charset="0"/>
                        </a:rPr>
                        <a:t>Interim Presentation 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10448955"/>
                  </a:ext>
                </a:extLst>
              </a:tr>
              <a:tr h="753689">
                <a:tc>
                  <a:txBody>
                    <a:bodyPr/>
                    <a:lstStyle/>
                    <a:p>
                      <a:pPr algn="ctr">
                        <a:spcAft>
                          <a:spcPts val="0"/>
                        </a:spcAft>
                      </a:pPr>
                      <a:r>
                        <a:rPr lang="en-IN" sz="1200" dirty="0">
                          <a:effectLst/>
                          <a:latin typeface="Times New Roman" panose="02020603050405020304" pitchFamily="18" charset="0"/>
                          <a:cs typeface="Times New Roman" panose="02020603050405020304" pitchFamily="18" charset="0"/>
                        </a:rPr>
                        <a:t>Parameter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tc>
                  <a:txBody>
                    <a:bodyPr/>
                    <a:lstStyle/>
                    <a:p>
                      <a:pPr algn="ctr">
                        <a:spcAft>
                          <a:spcPts val="0"/>
                        </a:spcAft>
                      </a:pPr>
                      <a:r>
                        <a:rPr lang="en-IN" sz="1200" dirty="0">
                          <a:effectLst/>
                          <a:latin typeface="Times New Roman" panose="02020603050405020304" pitchFamily="18" charset="0"/>
                          <a:cs typeface="Times New Roman" panose="02020603050405020304" pitchFamily="18" charset="0"/>
                        </a:rPr>
                        <a:t>Marks out of</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tc>
                  <a:txBody>
                    <a:bodyPr/>
                    <a:lstStyle/>
                    <a:p>
                      <a:pPr algn="ctr">
                        <a:spcAft>
                          <a:spcPts val="0"/>
                        </a:spcAft>
                      </a:pPr>
                      <a:r>
                        <a:rPr lang="en-IN" sz="1200" dirty="0">
                          <a:effectLst/>
                          <a:latin typeface="Times New Roman" panose="02020603050405020304" pitchFamily="18" charset="0"/>
                          <a:cs typeface="Times New Roman" panose="02020603050405020304" pitchFamily="18" charset="0"/>
                        </a:rPr>
                        <a:t>Exceeds Expectation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tc>
                  <a:txBody>
                    <a:bodyPr/>
                    <a:lstStyle/>
                    <a:p>
                      <a:pPr algn="ctr">
                        <a:spcAft>
                          <a:spcPts val="0"/>
                        </a:spcAft>
                      </a:pPr>
                      <a:r>
                        <a:rPr lang="en-IN" sz="1200" dirty="0">
                          <a:effectLst/>
                          <a:latin typeface="Times New Roman" panose="02020603050405020304" pitchFamily="18" charset="0"/>
                          <a:cs typeface="Times New Roman" panose="02020603050405020304" pitchFamily="18" charset="0"/>
                        </a:rPr>
                        <a:t>Meets Expectation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tc>
                  <a:txBody>
                    <a:bodyPr/>
                    <a:lstStyle/>
                    <a:p>
                      <a:pPr algn="ctr">
                        <a:spcAft>
                          <a:spcPts val="0"/>
                        </a:spcAft>
                      </a:pPr>
                      <a:r>
                        <a:rPr lang="en-IN" sz="1200">
                          <a:effectLst/>
                          <a:latin typeface="Times New Roman" panose="02020603050405020304" pitchFamily="18" charset="0"/>
                          <a:cs typeface="Times New Roman" panose="02020603050405020304" pitchFamily="18" charset="0"/>
                        </a:rPr>
                        <a:t>Below Expectation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tc>
                  <a:txBody>
                    <a:bodyPr/>
                    <a:lstStyle/>
                    <a:p>
                      <a:pPr algn="ctr">
                        <a:spcAft>
                          <a:spcPts val="0"/>
                        </a:spcAft>
                      </a:pPr>
                      <a:r>
                        <a:rPr lang="en-IN" sz="1200" dirty="0">
                          <a:effectLst/>
                          <a:latin typeface="Times New Roman" panose="02020603050405020304" pitchFamily="18" charset="0"/>
                          <a:cs typeface="Times New Roman" panose="02020603050405020304" pitchFamily="18" charset="0"/>
                        </a:rPr>
                        <a:t>Unsatisfactory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extLst>
                  <a:ext uri="{0D108BD9-81ED-4DB2-BD59-A6C34878D82A}">
                    <a16:rowId xmlns:a16="http://schemas.microsoft.com/office/drawing/2014/main" val="2738934446"/>
                  </a:ext>
                </a:extLst>
              </a:tr>
              <a:tr h="1219606">
                <a:tc>
                  <a:txBody>
                    <a:bodyPr/>
                    <a:lstStyle/>
                    <a:p>
                      <a:pPr algn="ctr">
                        <a:spcAft>
                          <a:spcPts val="0"/>
                        </a:spcAft>
                      </a:pPr>
                      <a:r>
                        <a:rPr lang="en-IN" sz="1200" dirty="0">
                          <a:effectLst/>
                          <a:latin typeface="Times New Roman" panose="02020603050405020304" pitchFamily="18" charset="0"/>
                          <a:cs typeface="Times New Roman" panose="02020603050405020304" pitchFamily="18" charset="0"/>
                        </a:rPr>
                        <a:t>Implementation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tc>
                  <a:txBody>
                    <a:bodyPr/>
                    <a:lstStyle/>
                    <a:p>
                      <a:pPr algn="ctr">
                        <a:spcAft>
                          <a:spcPts val="0"/>
                        </a:spcAft>
                      </a:pPr>
                      <a:r>
                        <a:rPr lang="en-IN" sz="1200" dirty="0">
                          <a:effectLst/>
                          <a:latin typeface="Times New Roman" panose="02020603050405020304" pitchFamily="18" charset="0"/>
                          <a:cs typeface="Times New Roman" panose="02020603050405020304" pitchFamily="18" charset="0"/>
                        </a:rPr>
                        <a:t>10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tc>
                  <a:txBody>
                    <a:bodyPr/>
                    <a:lstStyle/>
                    <a:p>
                      <a:pPr algn="ctr">
                        <a:spcAft>
                          <a:spcPts val="0"/>
                        </a:spcAft>
                      </a:pPr>
                      <a:r>
                        <a:rPr lang="en-IN" sz="1200" dirty="0">
                          <a:effectLst/>
                          <a:latin typeface="Times New Roman" panose="02020603050405020304" pitchFamily="18" charset="0"/>
                          <a:cs typeface="Times New Roman" panose="02020603050405020304" pitchFamily="18" charset="0"/>
                        </a:rPr>
                        <a:t>Progress is beyond expectations </a:t>
                      </a:r>
                      <a:r>
                        <a:rPr lang="en-IN" sz="1200" dirty="0" err="1">
                          <a:effectLst/>
                          <a:latin typeface="Times New Roman" panose="02020603050405020304" pitchFamily="18" charset="0"/>
                          <a:cs typeface="Times New Roman" panose="02020603050405020304" pitchFamily="18" charset="0"/>
                        </a:rPr>
                        <a:t>wrt</a:t>
                      </a:r>
                      <a:r>
                        <a:rPr lang="en-IN" sz="1200" dirty="0">
                          <a:effectLst/>
                          <a:latin typeface="Times New Roman" panose="02020603050405020304" pitchFamily="18" charset="0"/>
                          <a:cs typeface="Times New Roman" panose="02020603050405020304" pitchFamily="18" charset="0"/>
                        </a:rPr>
                        <a:t> plan &amp; timeline</a:t>
                      </a:r>
                      <a:br>
                        <a:rPr lang="en-IN" sz="1200" dirty="0">
                          <a:effectLst/>
                          <a:latin typeface="Times New Roman" panose="02020603050405020304" pitchFamily="18" charset="0"/>
                          <a:cs typeface="Times New Roman" panose="02020603050405020304" pitchFamily="18" charset="0"/>
                        </a:rPr>
                      </a:br>
                      <a:r>
                        <a:rPr lang="en-IN" sz="1200" dirty="0">
                          <a:effectLst/>
                          <a:latin typeface="Times New Roman" panose="02020603050405020304" pitchFamily="18" charset="0"/>
                          <a:cs typeface="Times New Roman" panose="02020603050405020304" pitchFamily="18" charset="0"/>
                        </a:rPr>
                        <a:t>(9-10)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tc>
                  <a:txBody>
                    <a:bodyPr/>
                    <a:lstStyle/>
                    <a:p>
                      <a:pPr algn="ctr">
                        <a:spcAft>
                          <a:spcPts val="0"/>
                        </a:spcAft>
                      </a:pPr>
                      <a:r>
                        <a:rPr lang="en-IN" sz="1200" dirty="0">
                          <a:effectLst/>
                          <a:latin typeface="Times New Roman" panose="02020603050405020304" pitchFamily="18" charset="0"/>
                          <a:cs typeface="Times New Roman" panose="02020603050405020304" pitchFamily="18" charset="0"/>
                        </a:rPr>
                        <a:t>Progress is mostly satisfactory </a:t>
                      </a:r>
                      <a:r>
                        <a:rPr lang="en-IN" sz="1200" dirty="0" err="1">
                          <a:effectLst/>
                          <a:latin typeface="Times New Roman" panose="02020603050405020304" pitchFamily="18" charset="0"/>
                          <a:cs typeface="Times New Roman" panose="02020603050405020304" pitchFamily="18" charset="0"/>
                        </a:rPr>
                        <a:t>wrt</a:t>
                      </a:r>
                      <a:r>
                        <a:rPr lang="en-IN" sz="1200" dirty="0">
                          <a:effectLst/>
                          <a:latin typeface="Times New Roman" panose="02020603050405020304" pitchFamily="18" charset="0"/>
                          <a:cs typeface="Times New Roman" panose="02020603050405020304" pitchFamily="18" charset="0"/>
                        </a:rPr>
                        <a:t> plan &amp; timeline</a:t>
                      </a:r>
                      <a:br>
                        <a:rPr lang="en-IN" sz="1200" dirty="0">
                          <a:effectLst/>
                          <a:latin typeface="Times New Roman" panose="02020603050405020304" pitchFamily="18" charset="0"/>
                          <a:cs typeface="Times New Roman" panose="02020603050405020304" pitchFamily="18" charset="0"/>
                        </a:rPr>
                      </a:br>
                      <a:r>
                        <a:rPr lang="en-IN" sz="1200" dirty="0">
                          <a:effectLst/>
                          <a:latin typeface="Times New Roman" panose="02020603050405020304" pitchFamily="18" charset="0"/>
                          <a:cs typeface="Times New Roman" panose="02020603050405020304" pitchFamily="18" charset="0"/>
                        </a:rPr>
                        <a:t>(6-8)</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tc>
                  <a:txBody>
                    <a:bodyPr/>
                    <a:lstStyle/>
                    <a:p>
                      <a:pPr algn="ctr">
                        <a:spcAft>
                          <a:spcPts val="0"/>
                        </a:spcAft>
                      </a:pPr>
                      <a:r>
                        <a:rPr lang="en-IN" sz="1200">
                          <a:effectLst/>
                          <a:latin typeface="Times New Roman" panose="02020603050405020304" pitchFamily="18" charset="0"/>
                          <a:cs typeface="Times New Roman" panose="02020603050405020304" pitchFamily="18" charset="0"/>
                        </a:rPr>
                        <a:t>Slow progress wrt plan &amp; timeline</a:t>
                      </a:r>
                      <a:br>
                        <a:rPr lang="en-IN" sz="1200">
                          <a:effectLst/>
                          <a:latin typeface="Times New Roman" panose="02020603050405020304" pitchFamily="18" charset="0"/>
                          <a:cs typeface="Times New Roman" panose="02020603050405020304" pitchFamily="18" charset="0"/>
                        </a:rPr>
                      </a:br>
                      <a:r>
                        <a:rPr lang="en-IN" sz="1200">
                          <a:effectLst/>
                          <a:latin typeface="Times New Roman" panose="02020603050405020304" pitchFamily="18" charset="0"/>
                          <a:cs typeface="Times New Roman" panose="02020603050405020304" pitchFamily="18" charset="0"/>
                        </a:rPr>
                        <a:t>(4-5)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tc>
                  <a:txBody>
                    <a:bodyPr/>
                    <a:lstStyle/>
                    <a:p>
                      <a:pPr algn="ctr">
                        <a:spcAft>
                          <a:spcPts val="0"/>
                        </a:spcAft>
                      </a:pPr>
                      <a:r>
                        <a:rPr lang="en-IN" sz="1200">
                          <a:effectLst/>
                          <a:latin typeface="Times New Roman" panose="02020603050405020304" pitchFamily="18" charset="0"/>
                          <a:cs typeface="Times New Roman" panose="02020603050405020304" pitchFamily="18" charset="0"/>
                        </a:rPr>
                        <a:t>No noticeable progress </a:t>
                      </a:r>
                      <a:br>
                        <a:rPr lang="en-IN" sz="1200">
                          <a:effectLst/>
                          <a:latin typeface="Times New Roman" panose="02020603050405020304" pitchFamily="18" charset="0"/>
                          <a:cs typeface="Times New Roman" panose="02020603050405020304" pitchFamily="18" charset="0"/>
                        </a:rPr>
                      </a:br>
                      <a:r>
                        <a:rPr lang="en-IN" sz="1200">
                          <a:effectLst/>
                          <a:latin typeface="Times New Roman" panose="02020603050405020304" pitchFamily="18" charset="0"/>
                          <a:cs typeface="Times New Roman" panose="02020603050405020304" pitchFamily="18" charset="0"/>
                        </a:rPr>
                        <a:t>(below 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extLst>
                  <a:ext uri="{0D108BD9-81ED-4DB2-BD59-A6C34878D82A}">
                    <a16:rowId xmlns:a16="http://schemas.microsoft.com/office/drawing/2014/main" val="628310948"/>
                  </a:ext>
                </a:extLst>
              </a:tr>
              <a:tr h="1123681">
                <a:tc>
                  <a:txBody>
                    <a:bodyPr/>
                    <a:lstStyle/>
                    <a:p>
                      <a:pPr algn="ctr">
                        <a:spcAft>
                          <a:spcPts val="0"/>
                        </a:spcAft>
                      </a:pPr>
                      <a:r>
                        <a:rPr lang="en-IN" sz="1200">
                          <a:effectLst/>
                          <a:latin typeface="Times New Roman" panose="02020603050405020304" pitchFamily="18" charset="0"/>
                          <a:cs typeface="Times New Roman" panose="02020603050405020304" pitchFamily="18" charset="0"/>
                        </a:rPr>
                        <a:t>Presentation &amp; Viva</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tc>
                  <a:txBody>
                    <a:bodyPr/>
                    <a:lstStyle/>
                    <a:p>
                      <a:pPr algn="ctr">
                        <a:spcAft>
                          <a:spcPts val="0"/>
                        </a:spcAft>
                      </a:pPr>
                      <a:r>
                        <a:rPr lang="en-IN" sz="1200" dirty="0">
                          <a:effectLst/>
                          <a:latin typeface="Times New Roman" panose="02020603050405020304" pitchFamily="18" charset="0"/>
                          <a:cs typeface="Times New Roman" panose="02020603050405020304" pitchFamily="18" charset="0"/>
                        </a:rPr>
                        <a:t>5</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tc>
                  <a:txBody>
                    <a:bodyPr/>
                    <a:lstStyle/>
                    <a:p>
                      <a:pPr algn="ctr">
                        <a:spcAft>
                          <a:spcPts val="0"/>
                        </a:spcAft>
                      </a:pPr>
                      <a:r>
                        <a:rPr lang="en-IN" sz="1200" dirty="0">
                          <a:effectLst/>
                          <a:latin typeface="Times New Roman" panose="02020603050405020304" pitchFamily="18" charset="0"/>
                          <a:cs typeface="Times New Roman" panose="02020603050405020304" pitchFamily="18" charset="0"/>
                        </a:rPr>
                        <a:t>Answers all questions exceptionally by rationalizing &amp; explaining </a:t>
                      </a:r>
                      <a:br>
                        <a:rPr lang="en-IN" sz="1200" dirty="0">
                          <a:effectLst/>
                          <a:latin typeface="Times New Roman" panose="02020603050405020304" pitchFamily="18" charset="0"/>
                          <a:cs typeface="Times New Roman" panose="02020603050405020304" pitchFamily="18" charset="0"/>
                        </a:rPr>
                      </a:br>
                      <a:r>
                        <a:rPr lang="en-IN" sz="1200" dirty="0">
                          <a:effectLst/>
                          <a:latin typeface="Times New Roman" panose="02020603050405020304" pitchFamily="18" charset="0"/>
                          <a:cs typeface="Times New Roman" panose="02020603050405020304" pitchFamily="18" charset="0"/>
                        </a:rPr>
                        <a:t>(5)</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tc>
                  <a:txBody>
                    <a:bodyPr/>
                    <a:lstStyle/>
                    <a:p>
                      <a:pPr algn="ctr">
                        <a:spcAft>
                          <a:spcPts val="0"/>
                        </a:spcAft>
                      </a:pPr>
                      <a:r>
                        <a:rPr lang="en-IN" sz="1200" dirty="0">
                          <a:effectLst/>
                          <a:latin typeface="Times New Roman" panose="02020603050405020304" pitchFamily="18" charset="0"/>
                          <a:cs typeface="Times New Roman" panose="02020603050405020304" pitchFamily="18" charset="0"/>
                        </a:rPr>
                        <a:t>Answers almost all questions. </a:t>
                      </a:r>
                      <a:br>
                        <a:rPr lang="en-IN" sz="1200" dirty="0">
                          <a:effectLst/>
                          <a:latin typeface="Times New Roman" panose="02020603050405020304" pitchFamily="18" charset="0"/>
                          <a:cs typeface="Times New Roman" panose="02020603050405020304" pitchFamily="18" charset="0"/>
                        </a:rPr>
                      </a:br>
                      <a:r>
                        <a:rPr lang="en-IN" sz="1200" dirty="0">
                          <a:effectLst/>
                          <a:latin typeface="Times New Roman" panose="02020603050405020304" pitchFamily="18" charset="0"/>
                          <a:cs typeface="Times New Roman" panose="02020603050405020304" pitchFamily="18" charset="0"/>
                        </a:rPr>
                        <a:t>(3-4)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tc>
                  <a:txBody>
                    <a:bodyPr/>
                    <a:lstStyle/>
                    <a:p>
                      <a:pPr algn="ctr">
                        <a:spcAft>
                          <a:spcPts val="0"/>
                        </a:spcAft>
                      </a:pPr>
                      <a:r>
                        <a:rPr lang="en-IN" sz="1200" dirty="0">
                          <a:effectLst/>
                          <a:latin typeface="Times New Roman" panose="02020603050405020304" pitchFamily="18" charset="0"/>
                          <a:cs typeface="Times New Roman" panose="02020603050405020304" pitchFamily="18" charset="0"/>
                        </a:rPr>
                        <a:t>Answers only few basic questions. Misses out some questions. </a:t>
                      </a:r>
                      <a:br>
                        <a:rPr lang="en-IN" sz="1200" dirty="0">
                          <a:effectLst/>
                          <a:latin typeface="Times New Roman" panose="02020603050405020304" pitchFamily="18" charset="0"/>
                          <a:cs typeface="Times New Roman" panose="02020603050405020304" pitchFamily="18" charset="0"/>
                        </a:rPr>
                      </a:br>
                      <a:r>
                        <a:rPr lang="en-IN" sz="1200" dirty="0">
                          <a:effectLst/>
                          <a:latin typeface="Times New Roman" panose="02020603050405020304" pitchFamily="18" charset="0"/>
                          <a:cs typeface="Times New Roman" panose="02020603050405020304" pitchFamily="18" charset="0"/>
                        </a:rPr>
                        <a:t>(2)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tc>
                  <a:txBody>
                    <a:bodyPr/>
                    <a:lstStyle/>
                    <a:p>
                      <a:pPr algn="ctr">
                        <a:spcAft>
                          <a:spcPts val="0"/>
                        </a:spcAft>
                      </a:pPr>
                      <a:r>
                        <a:rPr lang="en-IN" sz="1200" dirty="0">
                          <a:effectLst/>
                          <a:latin typeface="Times New Roman" panose="02020603050405020304" pitchFamily="18" charset="0"/>
                          <a:cs typeface="Times New Roman" panose="02020603050405020304" pitchFamily="18" charset="0"/>
                        </a:rPr>
                        <a:t>Unable to answer the questions.</a:t>
                      </a:r>
                      <a:br>
                        <a:rPr lang="en-IN" sz="1200" dirty="0">
                          <a:effectLst/>
                          <a:latin typeface="Times New Roman" panose="02020603050405020304" pitchFamily="18" charset="0"/>
                          <a:cs typeface="Times New Roman" panose="02020603050405020304" pitchFamily="18" charset="0"/>
                        </a:rPr>
                      </a:br>
                      <a:r>
                        <a:rPr lang="en-IN" sz="1200" dirty="0">
                          <a:effectLst/>
                          <a:latin typeface="Times New Roman" panose="02020603050405020304" pitchFamily="18" charset="0"/>
                          <a:cs typeface="Times New Roman" panose="02020603050405020304" pitchFamily="18" charset="0"/>
                        </a:rPr>
                        <a:t>(below 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extLst>
                  <a:ext uri="{0D108BD9-81ED-4DB2-BD59-A6C34878D82A}">
                    <a16:rowId xmlns:a16="http://schemas.microsoft.com/office/drawing/2014/main" val="3865185293"/>
                  </a:ext>
                </a:extLst>
              </a:tr>
            </a:tbl>
          </a:graphicData>
        </a:graphic>
      </p:graphicFrame>
    </p:spTree>
    <p:extLst>
      <p:ext uri="{BB962C8B-B14F-4D97-AF65-F5344CB8AC3E}">
        <p14:creationId xmlns:p14="http://schemas.microsoft.com/office/powerpoint/2010/main" val="660654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557561" y="648629"/>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sz="3600" b="1" i="0" u="none" strike="noStrike" cap="none" dirty="0">
                <a:solidFill>
                  <a:schemeClr val="dk1"/>
                </a:solidFill>
                <a:latin typeface="Calibri"/>
                <a:ea typeface="Calibri"/>
                <a:cs typeface="Calibri"/>
                <a:sym typeface="Calibri"/>
              </a:rPr>
              <a:t>Introduction</a:t>
            </a: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1E71A1D-0FBC-49E6-B9BF-5C88B6442EB9}" type="datetime1">
              <a:rPr lang="en-US" sz="1050" b="0" i="0" u="none" strike="noStrike" cap="none" smtClean="0">
                <a:solidFill>
                  <a:srgbClr val="888888"/>
                </a:solidFill>
                <a:latin typeface="Calibri"/>
                <a:cs typeface="Calibri"/>
                <a:sym typeface="Calibri"/>
              </a:rPr>
              <a:t>4/6/2021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3</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356839" y="1212108"/>
            <a:ext cx="8005010" cy="411294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76200" indent="0">
              <a:lnSpc>
                <a:spcPct val="200000"/>
              </a:lnSpc>
              <a:buNone/>
            </a:pPr>
            <a:r>
              <a:rPr lang="en-US" sz="1800" b="1" dirty="0"/>
              <a:t>What are we suggesting?</a:t>
            </a:r>
          </a:p>
          <a:p>
            <a:pPr>
              <a:lnSpc>
                <a:spcPct val="200000"/>
              </a:lnSpc>
              <a:buFont typeface="Wingdings" panose="05000000000000000000" pitchFamily="2" charset="2"/>
              <a:buChar char="§"/>
            </a:pPr>
            <a:r>
              <a:rPr lang="en-US" sz="1400" dirty="0"/>
              <a:t>A user would be able to acquire copyrights of a certain video to be able to reproduce it only on YouTube</a:t>
            </a:r>
          </a:p>
          <a:p>
            <a:pPr>
              <a:lnSpc>
                <a:spcPct val="200000"/>
              </a:lnSpc>
              <a:buFont typeface="Wingdings" panose="05000000000000000000" pitchFamily="2" charset="2"/>
              <a:buChar char="§"/>
            </a:pPr>
            <a:r>
              <a:rPr lang="en-US" sz="1400" dirty="0"/>
              <a:t>As a result he/she would be entitled to an earning according to contract’s T&amp;C</a:t>
            </a:r>
          </a:p>
          <a:p>
            <a:pPr>
              <a:lnSpc>
                <a:spcPct val="200000"/>
              </a:lnSpc>
              <a:buFont typeface="Wingdings" panose="05000000000000000000" pitchFamily="2" charset="2"/>
              <a:buChar char="§"/>
            </a:pPr>
            <a:r>
              <a:rPr lang="en-US" sz="1400" dirty="0"/>
              <a:t>Compared to earlier where the earning was zero</a:t>
            </a:r>
          </a:p>
          <a:p>
            <a:pPr>
              <a:lnSpc>
                <a:spcPct val="200000"/>
              </a:lnSpc>
              <a:buFont typeface="Wingdings" panose="05000000000000000000" pitchFamily="2" charset="2"/>
              <a:buChar char="§"/>
            </a:pPr>
            <a:r>
              <a:rPr lang="en-US" sz="1400" dirty="0"/>
              <a:t>The list of registered users would be sent by Label to YouTube</a:t>
            </a:r>
          </a:p>
          <a:p>
            <a:pPr>
              <a:lnSpc>
                <a:spcPct val="200000"/>
              </a:lnSpc>
              <a:buFont typeface="Wingdings" panose="05000000000000000000" pitchFamily="2" charset="2"/>
              <a:buChar char="§"/>
            </a:pPr>
            <a:r>
              <a:rPr lang="en-US" sz="1400" dirty="0"/>
              <a:t>For which the YouTube will distribute the amounts accordingly</a:t>
            </a:r>
          </a:p>
          <a:p>
            <a:pPr>
              <a:lnSpc>
                <a:spcPct val="200000"/>
              </a:lnSpc>
              <a:buFont typeface="Wingdings" panose="05000000000000000000" pitchFamily="2" charset="2"/>
              <a:buChar char="§"/>
            </a:pPr>
            <a:r>
              <a:rPr lang="en-US" sz="1400" dirty="0"/>
              <a:t>The Label do not double cross users that’s where smart contract comes into play</a:t>
            </a:r>
          </a:p>
          <a:p>
            <a:pPr>
              <a:lnSpc>
                <a:spcPct val="200000"/>
              </a:lnSpc>
              <a:buFont typeface="Wingdings" panose="05000000000000000000" pitchFamily="2" charset="2"/>
              <a:buChar char="§"/>
            </a:pPr>
            <a:r>
              <a:rPr lang="en-US" sz="1400" dirty="0"/>
              <a:t>Every registered user would be visible to everyone and the data is immutable hence an immutable public ledger </a:t>
            </a:r>
          </a:p>
        </p:txBody>
      </p:sp>
    </p:spTree>
    <p:extLst>
      <p:ext uri="{BB962C8B-B14F-4D97-AF65-F5344CB8AC3E}">
        <p14:creationId xmlns:p14="http://schemas.microsoft.com/office/powerpoint/2010/main" val="3549351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573603" y="1057703"/>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sz="3600" b="1" i="0" u="none" strike="noStrike" cap="none" dirty="0">
                <a:solidFill>
                  <a:schemeClr val="dk1"/>
                </a:solidFill>
                <a:latin typeface="Calibri"/>
                <a:ea typeface="Calibri"/>
                <a:cs typeface="Calibri"/>
                <a:sym typeface="Calibri"/>
              </a:rPr>
              <a:t>Problem Definition</a:t>
            </a: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1E71A1D-0FBC-49E6-B9BF-5C88B6442EB9}" type="datetime1">
              <a:rPr lang="en-US" sz="1050" b="0" i="0" u="none" strike="noStrike" cap="none" smtClean="0">
                <a:solidFill>
                  <a:srgbClr val="888888"/>
                </a:solidFill>
                <a:latin typeface="Calibri"/>
                <a:cs typeface="Calibri"/>
                <a:sym typeface="Calibri"/>
              </a:rPr>
              <a:t>4/5/2021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4</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1097495" y="2625730"/>
            <a:ext cx="6945586" cy="411294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0" marR="0" lvl="0" indent="0" algn="ctr" rtl="0">
              <a:lnSpc>
                <a:spcPct val="100000"/>
              </a:lnSpc>
              <a:spcBef>
                <a:spcPts val="0"/>
              </a:spcBef>
              <a:spcAft>
                <a:spcPts val="0"/>
              </a:spcAft>
              <a:buClr>
                <a:srgbClr val="000000"/>
              </a:buClr>
              <a:buSzPts val="1800"/>
              <a:buFont typeface="Arial"/>
              <a:buNone/>
            </a:pPr>
            <a:r>
              <a:rPr lang="en-US" sz="1600" i="1" dirty="0"/>
              <a:t>To create a smart contract solution to facilitate revenue sharing for the cover song artists over the YouTube platform</a:t>
            </a:r>
            <a:endParaRPr lang="en-US" sz="1600" i="1"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36613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557561" y="1101134"/>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sz="3600" b="1" i="0" u="none" strike="noStrike" cap="none" dirty="0">
                <a:solidFill>
                  <a:schemeClr val="dk1"/>
                </a:solidFill>
                <a:latin typeface="Calibri"/>
                <a:ea typeface="Calibri"/>
                <a:cs typeface="Calibri"/>
                <a:sym typeface="Calibri"/>
              </a:rPr>
              <a:t>How Real is this Problem</a:t>
            </a: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1E71A1D-0FBC-49E6-B9BF-5C88B6442EB9}" type="datetime1">
              <a:rPr lang="en-US" sz="1050" b="0" i="0" u="none" strike="noStrike" cap="none" smtClean="0">
                <a:solidFill>
                  <a:srgbClr val="888888"/>
                </a:solidFill>
                <a:latin typeface="Calibri"/>
                <a:cs typeface="Calibri"/>
                <a:sym typeface="Calibri"/>
              </a:rPr>
              <a:t>4/5/2021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5</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1023740" y="2015534"/>
            <a:ext cx="6945586" cy="411294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285750" indent="-285750">
              <a:buFont typeface="Wingdings" panose="05000000000000000000" pitchFamily="2" charset="2"/>
              <a:buChar char="§"/>
            </a:pPr>
            <a:r>
              <a:rPr lang="en-IN" sz="1400" dirty="0">
                <a:latin typeface="Calibri" panose="020F0502020204030204" pitchFamily="34" charset="0"/>
                <a:cs typeface="Calibri" panose="020F0502020204030204" pitchFamily="34" charset="0"/>
              </a:rPr>
              <a:t>Let’s take an example of a reputed cover YouTube channel</a:t>
            </a:r>
          </a:p>
          <a:p>
            <a:pPr marL="285750" indent="-285750">
              <a:buFont typeface="Wingdings" panose="05000000000000000000" pitchFamily="2" charset="2"/>
              <a:buChar char="§"/>
            </a:pPr>
            <a:endParaRPr lang="en-IN"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IN" sz="1400" dirty="0">
                <a:latin typeface="Calibri" panose="020F0502020204030204" pitchFamily="34" charset="0"/>
                <a:cs typeface="Calibri" panose="020F0502020204030204" pitchFamily="34" charset="0"/>
              </a:rPr>
              <a:t>It is able to garner 15million views on this video</a:t>
            </a:r>
          </a:p>
          <a:p>
            <a:pPr marL="285750" indent="-285750">
              <a:buFont typeface="Wingdings" panose="05000000000000000000" pitchFamily="2" charset="2"/>
              <a:buChar char="§"/>
            </a:pPr>
            <a:endParaRPr lang="en-IN"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IN" sz="1400" dirty="0">
                <a:latin typeface="Calibri" panose="020F0502020204030204" pitchFamily="34" charset="0"/>
                <a:cs typeface="Calibri" panose="020F0502020204030204" pitchFamily="34" charset="0"/>
              </a:rPr>
              <a:t>CPM(cost per 1000 impressions) is 1.5 dollars (countries like Australia has $4.5 CPM)</a:t>
            </a:r>
          </a:p>
          <a:p>
            <a:pPr marL="285750" indent="-285750">
              <a:buFont typeface="Wingdings" panose="05000000000000000000" pitchFamily="2" charset="2"/>
              <a:buChar char="§"/>
            </a:pPr>
            <a:endParaRPr lang="en-IN"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IN" sz="1400" dirty="0">
                <a:latin typeface="Calibri" panose="020F0502020204030204" pitchFamily="34" charset="0"/>
                <a:cs typeface="Calibri" panose="020F0502020204030204" pitchFamily="34" charset="0"/>
              </a:rPr>
              <a:t>Total revenue will be $(15,000,000/1000)*1.5 = $22,500</a:t>
            </a:r>
          </a:p>
          <a:p>
            <a:pPr marL="285750" indent="-285750">
              <a:buFont typeface="Wingdings" panose="05000000000000000000" pitchFamily="2" charset="2"/>
              <a:buChar char="§"/>
            </a:pPr>
            <a:endParaRPr lang="en-IN"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IN" sz="1400" dirty="0">
                <a:latin typeface="Calibri" panose="020F0502020204030204" pitchFamily="34" charset="0"/>
                <a:cs typeface="Calibri" panose="020F0502020204030204" pitchFamily="34" charset="0"/>
              </a:rPr>
              <a:t>YouTube takes flat 50% of this revenue, so left revenue = $11,250</a:t>
            </a:r>
          </a:p>
          <a:p>
            <a:pPr marL="285750" indent="-285750">
              <a:buFont typeface="Wingdings" panose="05000000000000000000" pitchFamily="2" charset="2"/>
              <a:buChar char="§"/>
            </a:pPr>
            <a:endParaRPr lang="en-IN"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IN" sz="1400" dirty="0">
                <a:latin typeface="Calibri" panose="020F0502020204030204" pitchFamily="34" charset="0"/>
                <a:cs typeface="Calibri" panose="020F0502020204030204" pitchFamily="34" charset="0"/>
              </a:rPr>
              <a:t>Imagine this $11,250 figure going all to a big company</a:t>
            </a:r>
          </a:p>
          <a:p>
            <a:pPr marL="285750" indent="-285750">
              <a:buFont typeface="Wingdings" panose="05000000000000000000" pitchFamily="2" charset="2"/>
              <a:buChar char="§"/>
            </a:pPr>
            <a:endParaRPr lang="en-IN"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IN" sz="1400" dirty="0">
                <a:latin typeface="Calibri" panose="020F0502020204030204" pitchFamily="34" charset="0"/>
                <a:cs typeface="Calibri" panose="020F0502020204030204" pitchFamily="34" charset="0"/>
              </a:rPr>
              <a:t>You left with nothing, this sure is not a trivial problem</a:t>
            </a:r>
          </a:p>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endParaRPr lang="en-US" sz="1600" dirty="0"/>
          </a:p>
        </p:txBody>
      </p:sp>
    </p:spTree>
    <p:extLst>
      <p:ext uri="{BB962C8B-B14F-4D97-AF65-F5344CB8AC3E}">
        <p14:creationId xmlns:p14="http://schemas.microsoft.com/office/powerpoint/2010/main" val="89600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573603" y="1089787"/>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dirty="0"/>
              <a:t>Literature Review</a:t>
            </a: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1E71A1D-0FBC-49E6-B9BF-5C88B6442EB9}" type="datetime1">
              <a:rPr lang="en-US" sz="1050" b="0" i="0" u="none" strike="noStrike" cap="none" smtClean="0">
                <a:solidFill>
                  <a:srgbClr val="888888"/>
                </a:solidFill>
                <a:latin typeface="Calibri"/>
                <a:cs typeface="Calibri"/>
                <a:sym typeface="Calibri"/>
              </a:rPr>
              <a:t>4/5/2021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6</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967593" y="1887197"/>
            <a:ext cx="6945586" cy="411294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spcBef>
                <a:spcPts val="0"/>
              </a:spcBef>
              <a:spcAft>
                <a:spcPts val="0"/>
              </a:spcAft>
              <a:buFont typeface="Wingdings" panose="05000000000000000000" pitchFamily="2" charset="2"/>
              <a:buChar char="§"/>
            </a:pPr>
            <a:r>
              <a:rPr lang="en-US" sz="1400" b="1" i="1" u="none" strike="noStrike" dirty="0">
                <a:solidFill>
                  <a:srgbClr val="000000"/>
                </a:solidFill>
                <a:effectLst/>
                <a:latin typeface="Calibri" panose="020F0502020204030204" pitchFamily="34" charset="0"/>
              </a:rPr>
              <a:t>Copyright in the blockchain era: Promises and challenges:</a:t>
            </a:r>
            <a:endParaRPr lang="en-US" sz="1400" b="0" dirty="0">
              <a:effectLst/>
            </a:endParaRPr>
          </a:p>
          <a:p>
            <a:pPr marL="76200" indent="0" rtl="0">
              <a:spcBef>
                <a:spcPts val="0"/>
              </a:spcBef>
              <a:spcAft>
                <a:spcPts val="0"/>
              </a:spcAft>
              <a:buNone/>
            </a:pPr>
            <a:r>
              <a:rPr lang="en-US" sz="1400" b="0" i="0" u="none" strike="noStrike" dirty="0">
                <a:solidFill>
                  <a:srgbClr val="000000"/>
                </a:solidFill>
                <a:effectLst/>
                <a:latin typeface="Calibri" panose="020F0502020204030204" pitchFamily="34" charset="0"/>
              </a:rPr>
              <a:t>The paper focuses on various legal-related aspects of the application of blockchain technologies in the copyright sphere. Specifically, it outlines the existing challenges for distribution of copyrighted works in the digital environment, how they can be solved with blockchain, and what associated issues need to be addressed in this regard. It is argued that blockchain can introduce long-awaited transparency in matters of copyright ownership chain; substantially mitigate risks of online piracy by enabling control over digital copy and creating a civilized market for “used” digital content.</a:t>
            </a:r>
          </a:p>
          <a:p>
            <a:pPr marL="76200" indent="0" rtl="0">
              <a:spcBef>
                <a:spcPts val="0"/>
              </a:spcBef>
              <a:spcAft>
                <a:spcPts val="0"/>
              </a:spcAft>
              <a:buNone/>
            </a:pPr>
            <a:endParaRPr lang="en-US" sz="1400" b="0" dirty="0">
              <a:effectLst/>
            </a:endParaRPr>
          </a:p>
          <a:p>
            <a:pPr rtl="0">
              <a:spcBef>
                <a:spcPts val="0"/>
              </a:spcBef>
              <a:spcAft>
                <a:spcPts val="0"/>
              </a:spcAft>
              <a:buFont typeface="Wingdings" panose="05000000000000000000" pitchFamily="2" charset="2"/>
              <a:buChar char="§"/>
            </a:pPr>
            <a:r>
              <a:rPr lang="en-US" sz="1400" b="1" i="1" u="none" strike="noStrike" dirty="0">
                <a:solidFill>
                  <a:srgbClr val="000000"/>
                </a:solidFill>
                <a:effectLst/>
                <a:latin typeface="Calibri" panose="020F0502020204030204" pitchFamily="34" charset="0"/>
              </a:rPr>
              <a:t>What Blockchain Can and Can’t Do for Copyright:</a:t>
            </a:r>
            <a:endParaRPr lang="en-US" sz="1400" b="0" dirty="0">
              <a:effectLst/>
            </a:endParaRPr>
          </a:p>
          <a:p>
            <a:pPr marL="76200" indent="0" rtl="0">
              <a:spcBef>
                <a:spcPts val="0"/>
              </a:spcBef>
              <a:spcAft>
                <a:spcPts val="0"/>
              </a:spcAft>
              <a:buNone/>
            </a:pPr>
            <a:r>
              <a:rPr lang="en-US" sz="1400" b="0" i="0" u="none" strike="noStrike" dirty="0">
                <a:solidFill>
                  <a:srgbClr val="000000"/>
                </a:solidFill>
                <a:effectLst/>
                <a:latin typeface="Calibri" panose="020F0502020204030204" pitchFamily="34" charset="0"/>
              </a:rPr>
              <a:t>This paper further discusses the lengths and limitations of the blockchain technology in Copyright management. It further discusses the possibility of how blockchain can present the possibility of rightsholders becoming the intermediary themselves, or otherwise disintermediating the relationship between rightsholder and user. The blockchain protocol also operates across jurisdictions, eliminating the territorial complexity, and absurdity, of national collective licensing systems and reciprocal relationships. They can also be linked to real-time content distribution networks, automated licensing agents, and open DRM(digital rights management) systems that can automate licensing conditions and interact with user identities. This paper puts forth a positive and doable approach for the blockchain technology towards Copyright.</a:t>
            </a:r>
            <a:br>
              <a:rPr lang="en-US" sz="1400" dirty="0"/>
            </a:br>
            <a:endParaRPr lang="en-US" sz="1400" dirty="0"/>
          </a:p>
        </p:txBody>
      </p:sp>
    </p:spTree>
    <p:extLst>
      <p:ext uri="{BB962C8B-B14F-4D97-AF65-F5344CB8AC3E}">
        <p14:creationId xmlns:p14="http://schemas.microsoft.com/office/powerpoint/2010/main" val="3956866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573603" y="1089787"/>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dirty="0"/>
              <a:t>Literature Review</a:t>
            </a: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1E71A1D-0FBC-49E6-B9BF-5C88B6442EB9}" type="datetime1">
              <a:rPr lang="en-US" sz="1050" b="0" i="0" u="none" strike="noStrike" cap="none" smtClean="0">
                <a:solidFill>
                  <a:srgbClr val="888888"/>
                </a:solidFill>
                <a:latin typeface="Calibri"/>
                <a:cs typeface="Calibri"/>
                <a:sym typeface="Calibri"/>
              </a:rPr>
              <a:t>4/5/2021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7</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1023740" y="2136321"/>
            <a:ext cx="6945586" cy="411294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spcBef>
                <a:spcPts val="0"/>
              </a:spcBef>
              <a:spcAft>
                <a:spcPts val="0"/>
              </a:spcAft>
              <a:buFont typeface="Wingdings" panose="05000000000000000000" pitchFamily="2" charset="2"/>
              <a:buChar char="§"/>
            </a:pPr>
            <a:r>
              <a:rPr lang="en-US" sz="1400" b="1" i="1" u="none" strike="noStrike" dirty="0">
                <a:solidFill>
                  <a:srgbClr val="000000"/>
                </a:solidFill>
                <a:effectLst/>
                <a:latin typeface="Calibri" panose="020F0502020204030204" pitchFamily="34" charset="0"/>
              </a:rPr>
              <a:t>Smart Contract Applications within Blockchain Technology: A Systematic Mapping Study:</a:t>
            </a:r>
            <a:endParaRPr lang="en-US" sz="1400" b="0" dirty="0">
              <a:effectLst/>
            </a:endParaRPr>
          </a:p>
          <a:p>
            <a:pPr marL="76200" indent="0" rtl="0">
              <a:spcBef>
                <a:spcPts val="0"/>
              </a:spcBef>
              <a:spcAft>
                <a:spcPts val="0"/>
              </a:spcAft>
              <a:buNone/>
            </a:pPr>
            <a:r>
              <a:rPr lang="en-US" sz="1400" b="0" i="0" u="none" strike="noStrike" dirty="0">
                <a:solidFill>
                  <a:srgbClr val="000000"/>
                </a:solidFill>
                <a:effectLst/>
                <a:latin typeface="Calibri" panose="020F0502020204030204" pitchFamily="34" charset="0"/>
              </a:rPr>
              <a:t>With the advent of blockchain, smart contracts have become one of the most sought-after technologies because of the high customizability they add to transactions. This has given rise to many smart contract applications in areas ranging from financial services, life sciences and healthcare to energy resources and voting. However, due to their infancy, smart contracts still pose many challenges that encumber the stakeholders who interact with them: users, developers and the organizations that are built on top of smart contracts.</a:t>
            </a:r>
            <a:endParaRPr lang="en-US" sz="1400" b="0" dirty="0">
              <a:effectLst/>
            </a:endParaRPr>
          </a:p>
          <a:p>
            <a:pPr marL="76200" indent="0" rtl="0">
              <a:spcBef>
                <a:spcPts val="0"/>
              </a:spcBef>
              <a:spcAft>
                <a:spcPts val="0"/>
              </a:spcAft>
              <a:buNone/>
            </a:pPr>
            <a:r>
              <a:rPr lang="en-US" sz="1400" b="0" i="0" u="none" strike="noStrike" dirty="0">
                <a:solidFill>
                  <a:srgbClr val="000000"/>
                </a:solidFill>
                <a:effectLst/>
                <a:latin typeface="Calibri" panose="020F0502020204030204" pitchFamily="34" charset="0"/>
              </a:rPr>
              <a:t>Since 2016, there has been an increasing trend towards the publication of blockchain-based smart contract articles at conferences and journals, mainly reflecting experiments and presenting methods, tools and models. According to the results, the most commonly discussed problems and solutions in the literature are related to the security, privacy and scalability of blockchain and the programmability of smart contracts.</a:t>
            </a:r>
            <a:br>
              <a:rPr lang="en-US" sz="1400" dirty="0"/>
            </a:br>
            <a:endParaRPr lang="en-US" sz="1400" dirty="0"/>
          </a:p>
        </p:txBody>
      </p:sp>
    </p:spTree>
    <p:extLst>
      <p:ext uri="{BB962C8B-B14F-4D97-AF65-F5344CB8AC3E}">
        <p14:creationId xmlns:p14="http://schemas.microsoft.com/office/powerpoint/2010/main" val="2297813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573603" y="1089787"/>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dirty="0"/>
              <a:t>Literature Review</a:t>
            </a: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1E71A1D-0FBC-49E6-B9BF-5C88B6442EB9}" type="datetime1">
              <a:rPr lang="en-US" sz="1050" b="0" i="0" u="none" strike="noStrike" cap="none" smtClean="0">
                <a:solidFill>
                  <a:srgbClr val="888888"/>
                </a:solidFill>
                <a:latin typeface="Calibri"/>
                <a:cs typeface="Calibri"/>
                <a:sym typeface="Calibri"/>
              </a:rPr>
              <a:t>4/6/2021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8</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1023740" y="2136321"/>
            <a:ext cx="6945586" cy="411294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spcBef>
                <a:spcPts val="0"/>
              </a:spcBef>
              <a:spcAft>
                <a:spcPts val="0"/>
              </a:spcAft>
              <a:buFont typeface="Wingdings" panose="05000000000000000000" pitchFamily="2" charset="2"/>
              <a:buChar char="§"/>
            </a:pPr>
            <a:r>
              <a:rPr lang="en-US" sz="1400" dirty="0">
                <a:hlinkClick r:id="rId3"/>
              </a:rPr>
              <a:t>Literature Review</a:t>
            </a:r>
            <a:br>
              <a:rPr lang="en-US" sz="1400" dirty="0"/>
            </a:br>
            <a:endParaRPr lang="en-US" sz="1400" dirty="0"/>
          </a:p>
        </p:txBody>
      </p:sp>
    </p:spTree>
    <p:extLst>
      <p:ext uri="{BB962C8B-B14F-4D97-AF65-F5344CB8AC3E}">
        <p14:creationId xmlns:p14="http://schemas.microsoft.com/office/powerpoint/2010/main" val="111511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555986" y="788313"/>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dirty="0"/>
              <a:t>Architecture</a:t>
            </a: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A1E71A1D-0FBC-49E6-B9BF-5C88B6442EB9}" type="datetime1">
              <a:rPr lang="en-US" sz="1050" b="0" i="0" u="none" strike="noStrike" cap="none" smtClean="0">
                <a:solidFill>
                  <a:srgbClr val="888888"/>
                </a:solidFill>
                <a:latin typeface="Calibri"/>
                <a:cs typeface="Calibri"/>
                <a:sym typeface="Calibri"/>
              </a:rPr>
              <a:t>4/5/2021</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9</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871340" y="1702713"/>
            <a:ext cx="7598892" cy="411294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endParaRPr lang="en-US" sz="1600" dirty="0"/>
          </a:p>
          <a:p>
            <a:pPr>
              <a:lnSpc>
                <a:spcPct val="200000"/>
              </a:lnSpc>
              <a:buFont typeface="Wingdings" panose="05000000000000000000" pitchFamily="2" charset="2"/>
              <a:buChar char="§"/>
            </a:pPr>
            <a:endParaRPr lang="en-US" sz="1600" dirty="0"/>
          </a:p>
        </p:txBody>
      </p:sp>
      <p:pic>
        <p:nvPicPr>
          <p:cNvPr id="7" name="Google Shape;152;p19">
            <a:extLst>
              <a:ext uri="{FF2B5EF4-FFF2-40B4-BE49-F238E27FC236}">
                <a16:creationId xmlns:a16="http://schemas.microsoft.com/office/drawing/2014/main" id="{BA4EB3A2-90E4-40B8-8788-C726981E8FBB}"/>
              </a:ext>
            </a:extLst>
          </p:cNvPr>
          <p:cNvPicPr preferRelativeResize="0"/>
          <p:nvPr/>
        </p:nvPicPr>
        <p:blipFill rotWithShape="1">
          <a:blip r:embed="rId3">
            <a:alphaModFix/>
          </a:blip>
          <a:srcRect/>
          <a:stretch/>
        </p:blipFill>
        <p:spPr>
          <a:xfrm>
            <a:off x="539087" y="1888471"/>
            <a:ext cx="8062401" cy="4320900"/>
          </a:xfrm>
          <a:prstGeom prst="rect">
            <a:avLst/>
          </a:prstGeom>
          <a:noFill/>
          <a:ln>
            <a:noFill/>
          </a:ln>
        </p:spPr>
      </p:pic>
    </p:spTree>
    <p:extLst>
      <p:ext uri="{BB962C8B-B14F-4D97-AF65-F5344CB8AC3E}">
        <p14:creationId xmlns:p14="http://schemas.microsoft.com/office/powerpoint/2010/main" val="571985726"/>
      </p:ext>
    </p:extLst>
  </p:cSld>
  <p:clrMapOvr>
    <a:masterClrMapping/>
  </p:clrMapOvr>
</p:sld>
</file>

<file path=ppt/theme/theme1.xml><?xml version="1.0" encoding="utf-8"?>
<a:theme xmlns:a="http://schemas.openxmlformats.org/drawingml/2006/main"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1395</TotalTime>
  <Words>1695</Words>
  <Application>Microsoft Office PowerPoint</Application>
  <PresentationFormat>On-screen Show (4:3)</PresentationFormat>
  <Paragraphs>219</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Noto Sans Symbols</vt:lpstr>
      <vt:lpstr>Times New Roman</vt:lpstr>
      <vt:lpstr>Wingdings</vt:lpstr>
      <vt:lpstr>MPSTME</vt:lpstr>
      <vt:lpstr>Smart contract solution for copyright issues of cover songs </vt:lpstr>
      <vt:lpstr>Introduction</vt:lpstr>
      <vt:lpstr>Introduction</vt:lpstr>
      <vt:lpstr>Problem Definition</vt:lpstr>
      <vt:lpstr>How Real is this Problem</vt:lpstr>
      <vt:lpstr>Literature Review</vt:lpstr>
      <vt:lpstr>Literature Review</vt:lpstr>
      <vt:lpstr>Literature Review</vt:lpstr>
      <vt:lpstr>Architecture</vt:lpstr>
      <vt:lpstr>  UML Diagrams</vt:lpstr>
      <vt:lpstr>  UML Diagrams</vt:lpstr>
      <vt:lpstr>Implementation</vt:lpstr>
      <vt:lpstr>Implementation</vt:lpstr>
      <vt:lpstr>Implementation</vt:lpstr>
      <vt:lpstr>Implementation</vt:lpstr>
      <vt:lpstr>Implementation</vt:lpstr>
      <vt:lpstr>Result and Analysis </vt:lpstr>
      <vt:lpstr>Conclusion &amp; Future work</vt:lpstr>
      <vt:lpstr>References</vt:lpstr>
      <vt:lpstr>References</vt:lpstr>
      <vt:lpstr>Thank You</vt:lpstr>
      <vt:lpstr>References</vt:lpstr>
      <vt:lpstr>Rubrics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Air Pollution Trends</dc:title>
  <dc:creator>Shubha Puthran</dc:creator>
  <cp:lastModifiedBy>priyanshu bindal</cp:lastModifiedBy>
  <cp:revision>60</cp:revision>
  <dcterms:modified xsi:type="dcterms:W3CDTF">2021-04-06T03:37:47Z</dcterms:modified>
</cp:coreProperties>
</file>