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L14oYQUH/6m7XzzBrse0ZyJ+uo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E58F7A-DA06-46E2-A545-182EE6D18885}">
  <a:tblStyle styleId="{04E58F7A-DA06-46E2-A545-182EE6D18885}" styleName="Table_0">
    <a:wholeTbl>
      <a:tcTxStyle b="off" i="off">
        <a:font>
          <a:latin typeface="Rockwell"/>
          <a:ea typeface="Rockwell"/>
          <a:cs typeface="Rockwell"/>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12700" cap="flat" cmpd="sng">
              <a:solidFill>
                <a:schemeClr val="accent3"/>
              </a:solidFill>
              <a:prstDash val="solid"/>
              <a:round/>
              <a:headEnd type="none" w="sm" len="sm"/>
              <a:tailEnd type="none" w="sm" len="sm"/>
            </a:ln>
          </a:insideV>
        </a:tcBdr>
        <a:fill>
          <a:solidFill>
            <a:srgbClr val="EAEAEF"/>
          </a:solidFill>
        </a:fill>
      </a:tcStyle>
    </a:wholeTbl>
    <a:band1H>
      <a:tcTxStyle/>
      <a:tcStyle>
        <a:tcBdr/>
        <a:fill>
          <a:solidFill>
            <a:srgbClr val="D2D2DD"/>
          </a:solidFill>
        </a:fill>
      </a:tcStyle>
    </a:band1H>
    <a:band2H>
      <a:tcTxStyle/>
      <a:tcStyle>
        <a:tcBdr/>
      </a:tcStyle>
    </a:band2H>
    <a:band1V>
      <a:tcTxStyle/>
      <a:tcStyle>
        <a:tcBdr/>
        <a:fill>
          <a:solidFill>
            <a:srgbClr val="D2D2DD"/>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3"/>
              </a:solidFill>
              <a:prstDash val="solid"/>
              <a:round/>
              <a:headEnd type="none" w="sm" len="sm"/>
              <a:tailEnd type="none" w="sm" len="sm"/>
            </a:ln>
          </a:top>
        </a:tcBdr>
        <a:fill>
          <a:solidFill>
            <a:srgbClr val="EAEAEF"/>
          </a:solidFill>
        </a:fill>
      </a:tcStyle>
    </a:lastRow>
    <a:seCell>
      <a:tcTxStyle/>
      <a:tcStyle>
        <a:tcBdr/>
      </a:tcStyle>
    </a:seCell>
    <a:swCell>
      <a:tcTxStyle/>
      <a:tcStyle>
        <a:tcBdr/>
      </a:tcStyle>
    </a:swCell>
    <a:firstRow>
      <a:tcTxStyle b="on" i="off"/>
      <a:tcStyle>
        <a:tcBdr/>
        <a:fill>
          <a:solidFill>
            <a:srgbClr val="EAEAEF"/>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6"/>
  </p:normalViewPr>
  <p:slideViewPr>
    <p:cSldViewPr snapToGrid="0">
      <p:cViewPr varScale="1">
        <p:scale>
          <a:sx n="102" d="100"/>
          <a:sy n="102" d="100"/>
        </p:scale>
        <p:origin x="192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Padhiyar" userId="9149170c-b17f-4273-8600-2f9e340b51e5" providerId="ADAL" clId="{B419FCF7-24E6-584B-9287-AAAA843A05C1}"/>
    <pc:docChg chg="custSel modSld">
      <pc:chgData name="Priya Padhiyar" userId="9149170c-b17f-4273-8600-2f9e340b51e5" providerId="ADAL" clId="{B419FCF7-24E6-584B-9287-AAAA843A05C1}" dt="2021-02-01T23:06:59.376" v="0" actId="478"/>
      <pc:docMkLst>
        <pc:docMk/>
      </pc:docMkLst>
      <pc:sldChg chg="delSp mod">
        <pc:chgData name="Priya Padhiyar" userId="9149170c-b17f-4273-8600-2f9e340b51e5" providerId="ADAL" clId="{B419FCF7-24E6-584B-9287-AAAA843A05C1}" dt="2021-02-01T23:06:59.376" v="0" actId="478"/>
        <pc:sldMkLst>
          <pc:docMk/>
          <pc:sldMk cId="0" sldId="265"/>
        </pc:sldMkLst>
        <pc:spChg chg="del">
          <ac:chgData name="Priya Padhiyar" userId="9149170c-b17f-4273-8600-2f9e340b51e5" providerId="ADAL" clId="{B419FCF7-24E6-584B-9287-AAAA843A05C1}" dt="2021-02-01T23:06:59.376" v="0" actId="478"/>
          <ac:spMkLst>
            <pc:docMk/>
            <pc:sldMk cId="0" sldId="265"/>
            <ac:spMk id="13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c69a1a240_0_68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c69a1a240_0_6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facility-</a:t>
            </a:r>
            <a:endParaRPr/>
          </a:p>
        </p:txBody>
      </p:sp>
      <p:sp>
        <p:nvSpPr>
          <p:cNvPr id="128" name="Google Shape;128;g6c69a1a240_0_68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c69a1a240_4_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c69a1a240_4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6c69a1a240_4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c69a1a240_4_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c69a1a240_4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6c69a1a240_4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c69a1a240_4_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c69a1a240_4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6c69a1a240_4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c69a1a240_4_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c69a1a240_4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6c69a1a240_4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c69a1a240_4_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6c69a1a240_4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6c69a1a240_4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c69a1a240_4_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c69a1a240_4_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6c69a1a240_4_5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c69a1a240_4_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c69a1a240_4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6c69a1a240_4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c69a1a240_4_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c69a1a240_4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6c69a1a240_4_7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c69a1a240_0_70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c69a1a240_0_7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Many a times in order to gain media attention NGOs don't unite in providing aid which can become a hurdle. </a:t>
            </a:r>
            <a:endParaRPr/>
          </a:p>
        </p:txBody>
      </p:sp>
      <p:sp>
        <p:nvSpPr>
          <p:cNvPr id="207" name="Google Shape;207;g6c69a1a240_0_70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c69a1a240_3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c69a1a240_3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2000"/>
              </a:spcBef>
              <a:spcAft>
                <a:spcPts val="0"/>
              </a:spcAft>
              <a:buClr>
                <a:schemeClr val="accent1"/>
              </a:buClr>
              <a:buSzPts val="2000"/>
              <a:buFont typeface="Noto Sans Symbols"/>
              <a:buChar char="■"/>
            </a:pPr>
            <a:r>
              <a:rPr lang="en-US" sz="2000">
                <a:solidFill>
                  <a:srgbClr val="151A3D"/>
                </a:solidFill>
                <a:highlight>
                  <a:srgbClr val="FFFFFF"/>
                </a:highlight>
                <a:latin typeface="Arial"/>
                <a:ea typeface="Arial"/>
                <a:cs typeface="Arial"/>
                <a:sym typeface="Arial"/>
              </a:rPr>
              <a:t>Arrange cultural awareness training programs to create opportunities for a given organization to meet with others that have previously worked in the region.</a:t>
            </a:r>
            <a:endParaRPr sz="2000">
              <a:solidFill>
                <a:srgbClr val="595959"/>
              </a:solidFill>
              <a:latin typeface="Rockwell"/>
              <a:ea typeface="Rockwell"/>
              <a:cs typeface="Rockwell"/>
              <a:sym typeface="Rockwell"/>
            </a:endParaRPr>
          </a:p>
          <a:p>
            <a:pPr marL="457200" lvl="0" indent="-355600" algn="l" rtl="0">
              <a:lnSpc>
                <a:spcPct val="115000"/>
              </a:lnSpc>
              <a:spcBef>
                <a:spcPts val="0"/>
              </a:spcBef>
              <a:spcAft>
                <a:spcPts val="0"/>
              </a:spcAft>
              <a:buClr>
                <a:schemeClr val="accent1"/>
              </a:buClr>
              <a:buSzPts val="2000"/>
              <a:buFont typeface="Noto Sans Symbols"/>
              <a:buChar char="■"/>
            </a:pPr>
            <a:r>
              <a:rPr lang="en-US" sz="2000">
                <a:solidFill>
                  <a:srgbClr val="151A3D"/>
                </a:solidFill>
                <a:highlight>
                  <a:srgbClr val="FFFFFF"/>
                </a:highlight>
                <a:latin typeface="Arial"/>
                <a:ea typeface="Arial"/>
                <a:cs typeface="Arial"/>
                <a:sym typeface="Arial"/>
              </a:rPr>
              <a:t>Arrange cultural awareness training programs to create opportunities for a given organization to meet with others that have previously worked in the region.</a:t>
            </a:r>
            <a:endParaRPr sz="2000">
              <a:solidFill>
                <a:srgbClr val="595959"/>
              </a:solidFill>
              <a:latin typeface="Rockwell"/>
              <a:ea typeface="Rockwell"/>
              <a:cs typeface="Rockwell"/>
              <a:sym typeface="Rockwell"/>
            </a:endParaRPr>
          </a:p>
          <a:p>
            <a:pPr marL="0" lvl="0" indent="0" algn="l" rtl="0">
              <a:spcBef>
                <a:spcPts val="2000"/>
              </a:spcBef>
              <a:spcAft>
                <a:spcPts val="0"/>
              </a:spcAft>
              <a:buNone/>
            </a:pPr>
            <a:endParaRPr sz="2000">
              <a:solidFill>
                <a:srgbClr val="595959"/>
              </a:solidFill>
              <a:latin typeface="Rockwell"/>
              <a:ea typeface="Rockwell"/>
              <a:cs typeface="Rockwell"/>
              <a:sym typeface="Rockwell"/>
            </a:endParaRPr>
          </a:p>
          <a:p>
            <a:pPr marL="457200" lvl="0" indent="-355600" algn="l" rtl="0">
              <a:lnSpc>
                <a:spcPct val="115000"/>
              </a:lnSpc>
              <a:spcBef>
                <a:spcPts val="2000"/>
              </a:spcBef>
              <a:spcAft>
                <a:spcPts val="0"/>
              </a:spcAft>
              <a:buClr>
                <a:schemeClr val="accent1"/>
              </a:buClr>
              <a:buSzPts val="2000"/>
              <a:buFont typeface="Noto Sans Symbols"/>
              <a:buChar char="■"/>
            </a:pPr>
            <a:r>
              <a:rPr lang="en-US" sz="2000">
                <a:solidFill>
                  <a:srgbClr val="151A3D"/>
                </a:solidFill>
                <a:highlight>
                  <a:srgbClr val="FFFFFF"/>
                </a:highlight>
                <a:latin typeface="Arial"/>
                <a:ea typeface="Arial"/>
                <a:cs typeface="Arial"/>
                <a:sym typeface="Arial"/>
              </a:rPr>
              <a:t>Arrange cultural awareness training programs to create opportunities for a given organization to meet with others that have previously worked in the region</a:t>
            </a:r>
            <a:endParaRPr sz="2000">
              <a:solidFill>
                <a:srgbClr val="595959"/>
              </a:solidFill>
              <a:latin typeface="Rockwell"/>
              <a:ea typeface="Rockwell"/>
              <a:cs typeface="Rockwell"/>
              <a:sym typeface="Rockwell"/>
            </a:endParaRPr>
          </a:p>
          <a:p>
            <a:pPr marL="0" lvl="0" indent="0" algn="l" rtl="0">
              <a:spcBef>
                <a:spcPts val="0"/>
              </a:spcBef>
              <a:spcAft>
                <a:spcPts val="0"/>
              </a:spcAft>
              <a:buNone/>
            </a:pPr>
            <a:endParaRPr/>
          </a:p>
        </p:txBody>
      </p:sp>
      <p:sp>
        <p:nvSpPr>
          <p:cNvPr id="214" name="Google Shape;214;g6c69a1a240_3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6c69a1a240_3_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6c69a1a240_3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6c69a1a240_3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People affected by disaster to whom humanitarian logisticians have to deliver aid.</a:t>
            </a:r>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86" name="Google Shape;8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a:solidFill>
                  <a:schemeClr val="dk1"/>
                </a:solidFill>
                <a:latin typeface="Calibri"/>
                <a:ea typeface="Calibri"/>
                <a:cs typeface="Calibri"/>
                <a:sym typeface="Calibri"/>
              </a:rPr>
              <a:t> need to be ‘multiple, global, dynamic and temporary’ in order to be responsive on a global scale</a:t>
            </a:r>
            <a:endParaRPr/>
          </a:p>
          <a:p>
            <a:pPr marL="0" lvl="0" indent="0" algn="l" rtl="0">
              <a:spcBef>
                <a:spcPts val="0"/>
              </a:spcBef>
              <a:spcAft>
                <a:spcPts val="0"/>
              </a:spcAft>
              <a:buNone/>
            </a:pPr>
            <a:r>
              <a:rPr lang="en-US" sz="2400">
                <a:solidFill>
                  <a:schemeClr val="dk1"/>
                </a:solidFill>
                <a:latin typeface="Calibri"/>
                <a:ea typeface="Calibri"/>
                <a:cs typeface="Calibri"/>
                <a:sym typeface="Calibri"/>
              </a:rPr>
              <a:t>.</a:t>
            </a:r>
            <a:endParaRPr/>
          </a:p>
          <a:p>
            <a:pPr marL="0" lvl="0" indent="0" algn="l" rtl="0">
              <a:spcBef>
                <a:spcPts val="0"/>
              </a:spcBef>
              <a:spcAft>
                <a:spcPts val="0"/>
              </a:spcAft>
              <a:buNone/>
            </a:pPr>
            <a:endParaRPr sz="2400"/>
          </a:p>
        </p:txBody>
      </p:sp>
      <p:sp>
        <p:nvSpPr>
          <p:cNvPr id="100" name="Google Shape;10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DONORS CAN BE LOCAL/INTERNATIONAL/GOVERNMENT</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ORGANIZATIONS CAN BE PUBLIC/PVT/COMMUNITY BASED</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CONSUMERS ARE THOSE WHO REQUIRE AID</a:t>
            </a:r>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Basically flow of information, money and products is happening here also then whats the difference between the two supply chains ?</a:t>
            </a:r>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09" name="Google Shape;10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c69a1a240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c69a1a240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6c69a1a240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p:nvPr/>
        </p:nvSpPr>
        <p:spPr>
          <a:xfrm>
            <a:off x="282575" y="228600"/>
            <a:ext cx="4235450" cy="41878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Rockwell"/>
              <a:ea typeface="Rockwell"/>
              <a:cs typeface="Rockwell"/>
              <a:sym typeface="Rockwell"/>
            </a:endParaRPr>
          </a:p>
        </p:txBody>
      </p:sp>
      <p:sp>
        <p:nvSpPr>
          <p:cNvPr id="17" name="Google Shape;17;p10"/>
          <p:cNvSpPr/>
          <p:nvPr/>
        </p:nvSpPr>
        <p:spPr>
          <a:xfrm>
            <a:off x="6802438" y="228600"/>
            <a:ext cx="2057400" cy="203835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Rockwell"/>
              <a:ea typeface="Rockwell"/>
              <a:cs typeface="Rockwell"/>
              <a:sym typeface="Rockwell"/>
            </a:endParaRPr>
          </a:p>
        </p:txBody>
      </p:sp>
      <p:sp>
        <p:nvSpPr>
          <p:cNvPr id="18" name="Google Shape;18;p10"/>
          <p:cNvSpPr/>
          <p:nvPr/>
        </p:nvSpPr>
        <p:spPr>
          <a:xfrm>
            <a:off x="4624388" y="2378075"/>
            <a:ext cx="2057400" cy="203835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Rockwell"/>
              <a:ea typeface="Rockwell"/>
              <a:cs typeface="Rockwell"/>
              <a:sym typeface="Rockwell"/>
            </a:endParaRPr>
          </a:p>
        </p:txBody>
      </p:sp>
      <p:sp>
        <p:nvSpPr>
          <p:cNvPr id="19" name="Google Shape;19;p10"/>
          <p:cNvSpPr txBox="1"/>
          <p:nvPr/>
        </p:nvSpPr>
        <p:spPr>
          <a:xfrm>
            <a:off x="425450" y="174625"/>
            <a:ext cx="412750" cy="83185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400" b="1" i="0" u="none" strike="noStrike" cap="none">
                <a:solidFill>
                  <a:srgbClr val="B870B8"/>
                </a:solidFill>
                <a:latin typeface="Rockwell"/>
                <a:ea typeface="Rockwell"/>
                <a:cs typeface="Rockwell"/>
                <a:sym typeface="Rockwell"/>
              </a:rPr>
              <a:t>+</a:t>
            </a:r>
            <a:endParaRPr/>
          </a:p>
        </p:txBody>
      </p:sp>
      <p:sp>
        <p:nvSpPr>
          <p:cNvPr id="20" name="Google Shape;20;p10"/>
          <p:cNvSpPr/>
          <p:nvPr/>
        </p:nvSpPr>
        <p:spPr>
          <a:xfrm>
            <a:off x="4624388" y="228600"/>
            <a:ext cx="2057400" cy="203835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Rockwell"/>
              <a:ea typeface="Rockwell"/>
              <a:cs typeface="Rockwell"/>
              <a:sym typeface="Rockwell"/>
            </a:endParaRPr>
          </a:p>
        </p:txBody>
      </p:sp>
      <p:sp>
        <p:nvSpPr>
          <p:cNvPr id="21" name="Google Shape;21;p10"/>
          <p:cNvSpPr/>
          <p:nvPr/>
        </p:nvSpPr>
        <p:spPr>
          <a:xfrm>
            <a:off x="6802438" y="2378075"/>
            <a:ext cx="2057400" cy="20383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Rockwell"/>
              <a:ea typeface="Rockwell"/>
              <a:cs typeface="Rockwell"/>
              <a:sym typeface="Rockwell"/>
            </a:endParaRPr>
          </a:p>
        </p:txBody>
      </p:sp>
      <p:sp>
        <p:nvSpPr>
          <p:cNvPr id="22" name="Google Shape;22;p10"/>
          <p:cNvSpPr txBox="1">
            <a:spLocks noGrp="1"/>
          </p:cNvSpPr>
          <p:nvPr>
            <p:ph type="ctrTitle"/>
          </p:nvPr>
        </p:nvSpPr>
        <p:spPr>
          <a:xfrm>
            <a:off x="4800600" y="4624668"/>
            <a:ext cx="4038600" cy="93345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SzPts val="1400"/>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subTitle" idx="1"/>
          </p:nvPr>
        </p:nvSpPr>
        <p:spPr>
          <a:xfrm>
            <a:off x="4800600" y="5562599"/>
            <a:ext cx="4038600" cy="748553"/>
          </a:xfrm>
          <a:prstGeom prst="rect">
            <a:avLst/>
          </a:prstGeom>
          <a:noFill/>
          <a:ln>
            <a:noFill/>
          </a:ln>
        </p:spPr>
        <p:txBody>
          <a:bodyPr spcFirstLastPara="1" wrap="square" lIns="91425" tIns="45700" rIns="91425" bIns="45700" anchor="t" anchorCtr="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10"/>
          <p:cNvSpPr txBox="1">
            <a:spLocks noGrp="1"/>
          </p:cNvSpPr>
          <p:nvPr>
            <p:ph type="dt" idx="10"/>
          </p:nvPr>
        </p:nvSpPr>
        <p:spPr>
          <a:xfrm>
            <a:off x="4800600" y="6426200"/>
            <a:ext cx="12319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6311900" y="6426200"/>
            <a:ext cx="2616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
        <p:cNvGrpSpPr/>
        <p:nvPr/>
      </p:nvGrpSpPr>
      <p:grpSpPr>
        <a:xfrm>
          <a:off x="0" y="0"/>
          <a:ext cx="0" cy="0"/>
          <a:chOff x="0" y="0"/>
          <a:chExt cx="0" cy="0"/>
        </a:xfrm>
      </p:grpSpPr>
      <p:sp>
        <p:nvSpPr>
          <p:cNvPr id="27" name="Google Shape;27;p11"/>
          <p:cNvSpPr/>
          <p:nvPr/>
        </p:nvSpPr>
        <p:spPr>
          <a:xfrm>
            <a:off x="8210550" y="282575"/>
            <a:ext cx="641350" cy="1600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Rockwell"/>
              <a:ea typeface="Rockwell"/>
              <a:cs typeface="Rockwell"/>
              <a:sym typeface="Rockwell"/>
            </a:endParaRPr>
          </a:p>
        </p:txBody>
      </p:sp>
      <p:sp>
        <p:nvSpPr>
          <p:cNvPr id="28" name="Google Shape;28;p11"/>
          <p:cNvSpPr txBox="1"/>
          <p:nvPr/>
        </p:nvSpPr>
        <p:spPr>
          <a:xfrm>
            <a:off x="223838" y="228600"/>
            <a:ext cx="260350" cy="55403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b="1" i="0" u="none" strike="noStrike" cap="none">
                <a:solidFill>
                  <a:srgbClr val="B870B8"/>
                </a:solidFill>
                <a:latin typeface="Rockwell"/>
                <a:ea typeface="Rockwell"/>
                <a:cs typeface="Rockwell"/>
                <a:sym typeface="Rockwell"/>
              </a:rPr>
              <a:t>+</a:t>
            </a:r>
            <a:endParaRPr/>
          </a:p>
        </p:txBody>
      </p:sp>
      <p:sp>
        <p:nvSpPr>
          <p:cNvPr id="29" name="Google Shape;29;p11"/>
          <p:cNvSpPr/>
          <p:nvPr/>
        </p:nvSpPr>
        <p:spPr>
          <a:xfrm>
            <a:off x="8067675" y="282575"/>
            <a:ext cx="92075" cy="1600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Rockwell"/>
              <a:ea typeface="Rockwell"/>
              <a:cs typeface="Rockwell"/>
              <a:sym typeface="Rockwell"/>
            </a:endParaRPr>
          </a:p>
        </p:txBody>
      </p:sp>
      <p:sp>
        <p:nvSpPr>
          <p:cNvPr id="30" name="Google Shape;30;p11"/>
          <p:cNvSpPr txBox="1">
            <a:spLocks noGrp="1"/>
          </p:cNvSpPr>
          <p:nvPr>
            <p:ph type="title"/>
          </p:nvPr>
        </p:nvSpPr>
        <p:spPr>
          <a:xfrm>
            <a:off x="498475" y="484188"/>
            <a:ext cx="7556500" cy="111601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498475" y="1981200"/>
            <a:ext cx="7556500" cy="4144963"/>
          </a:xfrm>
          <a:prstGeom prst="rect">
            <a:avLst/>
          </a:prstGeom>
          <a:noFill/>
          <a:ln>
            <a:noFill/>
          </a:ln>
        </p:spPr>
        <p:txBody>
          <a:bodyPr spcFirstLastPara="1" wrap="square" lIns="91425" tIns="45700" rIns="91425" bIns="45700" anchor="t" anchorCtr="0">
            <a:noAutofit/>
          </a:bodyPr>
          <a:lstStyle>
            <a:lvl1pPr marL="457200" lvl="0" indent="-314325" algn="l">
              <a:spcBef>
                <a:spcPts val="2000"/>
              </a:spcBef>
              <a:spcAft>
                <a:spcPts val="0"/>
              </a:spcAft>
              <a:buSzPts val="1350"/>
              <a:buChar char="■"/>
              <a:defRPr/>
            </a:lvl1pPr>
            <a:lvl2pPr marL="914400" lvl="1" indent="-314325" algn="l">
              <a:spcBef>
                <a:spcPts val="600"/>
              </a:spcBef>
              <a:spcAft>
                <a:spcPts val="0"/>
              </a:spcAft>
              <a:buSzPts val="1350"/>
              <a:buChar char="■"/>
              <a:defRPr/>
            </a:lvl2pPr>
            <a:lvl3pPr marL="1371600" lvl="2" indent="-314325" algn="l">
              <a:spcBef>
                <a:spcPts val="600"/>
              </a:spcBef>
              <a:spcAft>
                <a:spcPts val="0"/>
              </a:spcAft>
              <a:buSzPts val="1350"/>
              <a:buChar char="■"/>
              <a:defRPr/>
            </a:lvl3pPr>
            <a:lvl4pPr marL="1828800" lvl="3" indent="-314325" algn="l">
              <a:spcBef>
                <a:spcPts val="600"/>
              </a:spcBef>
              <a:spcAft>
                <a:spcPts val="0"/>
              </a:spcAft>
              <a:buSzPts val="1350"/>
              <a:buChar char="■"/>
              <a:defRPr/>
            </a:lvl4pPr>
            <a:lvl5pPr marL="2286000" lvl="4" indent="-314325" algn="l">
              <a:spcBef>
                <a:spcPts val="600"/>
              </a:spcBef>
              <a:spcAft>
                <a:spcPts val="0"/>
              </a:spcAft>
              <a:buSzPts val="135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11"/>
          <p:cNvSpPr txBox="1">
            <a:spLocks noGrp="1"/>
          </p:cNvSpPr>
          <p:nvPr>
            <p:ph type="dt" idx="10"/>
          </p:nvPr>
        </p:nvSpPr>
        <p:spPr>
          <a:xfrm>
            <a:off x="6794500" y="6423025"/>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201613" y="6423025"/>
            <a:ext cx="61229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305800" y="242888"/>
            <a:ext cx="554038"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400" b="0" i="0" u="none" strike="noStrike" cap="none">
                <a:solidFill>
                  <a:srgbClr val="FFFFFF"/>
                </a:solidFill>
                <a:latin typeface="Rockwell"/>
                <a:ea typeface="Rockwell"/>
                <a:cs typeface="Rockwell"/>
                <a:sym typeface="Rockwell"/>
              </a:defRPr>
            </a:lvl1pPr>
            <a:lvl2pPr marL="0" marR="0" lvl="1" indent="0" algn="r">
              <a:spcBef>
                <a:spcPts val="0"/>
              </a:spcBef>
              <a:buNone/>
              <a:defRPr sz="1400" b="0" i="0" u="none" strike="noStrike" cap="none">
                <a:solidFill>
                  <a:srgbClr val="FFFFFF"/>
                </a:solidFill>
                <a:latin typeface="Rockwell"/>
                <a:ea typeface="Rockwell"/>
                <a:cs typeface="Rockwell"/>
                <a:sym typeface="Rockwell"/>
              </a:defRPr>
            </a:lvl2pPr>
            <a:lvl3pPr marL="0" marR="0" lvl="2" indent="0" algn="r">
              <a:spcBef>
                <a:spcPts val="0"/>
              </a:spcBef>
              <a:buNone/>
              <a:defRPr sz="1400" b="0" i="0" u="none" strike="noStrike" cap="none">
                <a:solidFill>
                  <a:srgbClr val="FFFFFF"/>
                </a:solidFill>
                <a:latin typeface="Rockwell"/>
                <a:ea typeface="Rockwell"/>
                <a:cs typeface="Rockwell"/>
                <a:sym typeface="Rockwell"/>
              </a:defRPr>
            </a:lvl3pPr>
            <a:lvl4pPr marL="0" marR="0" lvl="3" indent="0" algn="r">
              <a:spcBef>
                <a:spcPts val="0"/>
              </a:spcBef>
              <a:buNone/>
              <a:defRPr sz="1400" b="0" i="0" u="none" strike="noStrike" cap="none">
                <a:solidFill>
                  <a:srgbClr val="FFFFFF"/>
                </a:solidFill>
                <a:latin typeface="Rockwell"/>
                <a:ea typeface="Rockwell"/>
                <a:cs typeface="Rockwell"/>
                <a:sym typeface="Rockwell"/>
              </a:defRPr>
            </a:lvl4pPr>
            <a:lvl5pPr marL="0" marR="0" lvl="4" indent="0" algn="r">
              <a:spcBef>
                <a:spcPts val="0"/>
              </a:spcBef>
              <a:buNone/>
              <a:defRPr sz="1400" b="0" i="0" u="none" strike="noStrike" cap="none">
                <a:solidFill>
                  <a:srgbClr val="FFFFFF"/>
                </a:solidFill>
                <a:latin typeface="Rockwell"/>
                <a:ea typeface="Rockwell"/>
                <a:cs typeface="Rockwell"/>
                <a:sym typeface="Rockwell"/>
              </a:defRPr>
            </a:lvl5pPr>
            <a:lvl6pPr marL="0" marR="0" lvl="5" indent="0" algn="r">
              <a:spcBef>
                <a:spcPts val="0"/>
              </a:spcBef>
              <a:buNone/>
              <a:defRPr sz="1400" b="0" i="0" u="none" strike="noStrike" cap="none">
                <a:solidFill>
                  <a:srgbClr val="FFFFFF"/>
                </a:solidFill>
                <a:latin typeface="Rockwell"/>
                <a:ea typeface="Rockwell"/>
                <a:cs typeface="Rockwell"/>
                <a:sym typeface="Rockwell"/>
              </a:defRPr>
            </a:lvl6pPr>
            <a:lvl7pPr marL="0" marR="0" lvl="6" indent="0" algn="r">
              <a:spcBef>
                <a:spcPts val="0"/>
              </a:spcBef>
              <a:buNone/>
              <a:defRPr sz="1400" b="0" i="0" u="none" strike="noStrike" cap="none">
                <a:solidFill>
                  <a:srgbClr val="FFFFFF"/>
                </a:solidFill>
                <a:latin typeface="Rockwell"/>
                <a:ea typeface="Rockwell"/>
                <a:cs typeface="Rockwell"/>
                <a:sym typeface="Rockwell"/>
              </a:defRPr>
            </a:lvl7pPr>
            <a:lvl8pPr marL="0" marR="0" lvl="7" indent="0" algn="r">
              <a:spcBef>
                <a:spcPts val="0"/>
              </a:spcBef>
              <a:buNone/>
              <a:defRPr sz="1400" b="0" i="0" u="none" strike="noStrike" cap="none">
                <a:solidFill>
                  <a:srgbClr val="FFFFFF"/>
                </a:solidFill>
                <a:latin typeface="Rockwell"/>
                <a:ea typeface="Rockwell"/>
                <a:cs typeface="Rockwell"/>
                <a:sym typeface="Rockwell"/>
              </a:defRPr>
            </a:lvl8pPr>
            <a:lvl9pPr marL="0" marR="0" lvl="8" indent="0" algn="r">
              <a:spcBef>
                <a:spcPts val="0"/>
              </a:spcBef>
              <a:buNone/>
              <a:defRPr sz="1400" b="0" i="0" u="none" strike="noStrike" cap="none">
                <a:solidFill>
                  <a:srgbClr val="FFFFFF"/>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98475" y="484188"/>
            <a:ext cx="7556500" cy="11160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chemeClr val="accent1"/>
                </a:solidFill>
                <a:latin typeface="Rockwell"/>
                <a:ea typeface="Rockwell"/>
                <a:cs typeface="Rockwell"/>
                <a:sym typeface="Rockwell"/>
              </a:defRPr>
            </a:lvl1pPr>
            <a:lvl2pPr marR="0" lvl="1" algn="l" rtl="0">
              <a:spcBef>
                <a:spcPts val="0"/>
              </a:spcBef>
              <a:spcAft>
                <a:spcPts val="0"/>
              </a:spcAft>
              <a:buSzPts val="1400"/>
              <a:buNone/>
              <a:defRPr sz="3600" b="0" i="0" u="none" strike="noStrike" cap="none">
                <a:solidFill>
                  <a:schemeClr val="accent1"/>
                </a:solidFill>
                <a:latin typeface="Rockwell"/>
                <a:ea typeface="Rockwell"/>
                <a:cs typeface="Rockwell"/>
                <a:sym typeface="Rockwell"/>
              </a:defRPr>
            </a:lvl2pPr>
            <a:lvl3pPr marR="0" lvl="2" algn="l" rtl="0">
              <a:spcBef>
                <a:spcPts val="0"/>
              </a:spcBef>
              <a:spcAft>
                <a:spcPts val="0"/>
              </a:spcAft>
              <a:buSzPts val="1400"/>
              <a:buNone/>
              <a:defRPr sz="3600" b="0" i="0" u="none" strike="noStrike" cap="none">
                <a:solidFill>
                  <a:schemeClr val="accent1"/>
                </a:solidFill>
                <a:latin typeface="Rockwell"/>
                <a:ea typeface="Rockwell"/>
                <a:cs typeface="Rockwell"/>
                <a:sym typeface="Rockwell"/>
              </a:defRPr>
            </a:lvl3pPr>
            <a:lvl4pPr marR="0" lvl="3" algn="l" rtl="0">
              <a:spcBef>
                <a:spcPts val="0"/>
              </a:spcBef>
              <a:spcAft>
                <a:spcPts val="0"/>
              </a:spcAft>
              <a:buSzPts val="1400"/>
              <a:buNone/>
              <a:defRPr sz="3600" b="0" i="0" u="none" strike="noStrike" cap="none">
                <a:solidFill>
                  <a:schemeClr val="accent1"/>
                </a:solidFill>
                <a:latin typeface="Rockwell"/>
                <a:ea typeface="Rockwell"/>
                <a:cs typeface="Rockwell"/>
                <a:sym typeface="Rockwell"/>
              </a:defRPr>
            </a:lvl4pPr>
            <a:lvl5pPr marR="0" lvl="4" algn="l" rtl="0">
              <a:spcBef>
                <a:spcPts val="0"/>
              </a:spcBef>
              <a:spcAft>
                <a:spcPts val="0"/>
              </a:spcAft>
              <a:buSzPts val="1400"/>
              <a:buNone/>
              <a:defRPr sz="3600" b="0" i="0" u="none" strike="noStrike" cap="none">
                <a:solidFill>
                  <a:schemeClr val="accent1"/>
                </a:solidFill>
                <a:latin typeface="Rockwell"/>
                <a:ea typeface="Rockwell"/>
                <a:cs typeface="Rockwell"/>
                <a:sym typeface="Rockwell"/>
              </a:defRPr>
            </a:lvl5pPr>
            <a:lvl6pPr marR="0" lvl="5" algn="l" rtl="0">
              <a:spcBef>
                <a:spcPts val="0"/>
              </a:spcBef>
              <a:spcAft>
                <a:spcPts val="0"/>
              </a:spcAft>
              <a:buSzPts val="1400"/>
              <a:buNone/>
              <a:defRPr sz="3600" b="0" i="0" u="none" strike="noStrike" cap="none">
                <a:solidFill>
                  <a:schemeClr val="accent1"/>
                </a:solidFill>
                <a:latin typeface="Rockwell"/>
                <a:ea typeface="Rockwell"/>
                <a:cs typeface="Rockwell"/>
                <a:sym typeface="Rockwell"/>
              </a:defRPr>
            </a:lvl6pPr>
            <a:lvl7pPr marR="0" lvl="6" algn="l" rtl="0">
              <a:spcBef>
                <a:spcPts val="0"/>
              </a:spcBef>
              <a:spcAft>
                <a:spcPts val="0"/>
              </a:spcAft>
              <a:buSzPts val="1400"/>
              <a:buNone/>
              <a:defRPr sz="3600" b="0" i="0" u="none" strike="noStrike" cap="none">
                <a:solidFill>
                  <a:schemeClr val="accent1"/>
                </a:solidFill>
                <a:latin typeface="Rockwell"/>
                <a:ea typeface="Rockwell"/>
                <a:cs typeface="Rockwell"/>
                <a:sym typeface="Rockwell"/>
              </a:defRPr>
            </a:lvl7pPr>
            <a:lvl8pPr marR="0" lvl="7" algn="l" rtl="0">
              <a:spcBef>
                <a:spcPts val="0"/>
              </a:spcBef>
              <a:spcAft>
                <a:spcPts val="0"/>
              </a:spcAft>
              <a:buSzPts val="1400"/>
              <a:buNone/>
              <a:defRPr sz="3600" b="0" i="0" u="none" strike="noStrike" cap="none">
                <a:solidFill>
                  <a:schemeClr val="accent1"/>
                </a:solidFill>
                <a:latin typeface="Rockwell"/>
                <a:ea typeface="Rockwell"/>
                <a:cs typeface="Rockwell"/>
                <a:sym typeface="Rockwell"/>
              </a:defRPr>
            </a:lvl8pPr>
            <a:lvl9pPr marR="0" lvl="8" algn="l" rtl="0">
              <a:spcBef>
                <a:spcPts val="0"/>
              </a:spcBef>
              <a:spcAft>
                <a:spcPts val="0"/>
              </a:spcAft>
              <a:buSzPts val="1400"/>
              <a:buNone/>
              <a:defRPr sz="3600" b="0" i="0" u="none" strike="noStrike" cap="none">
                <a:solidFill>
                  <a:schemeClr val="accent1"/>
                </a:solidFill>
                <a:latin typeface="Rockwell"/>
                <a:ea typeface="Rockwell"/>
                <a:cs typeface="Rockwell"/>
                <a:sym typeface="Rockwell"/>
              </a:defRPr>
            </a:lvl9pPr>
          </a:lstStyle>
          <a:p>
            <a:endParaRPr/>
          </a:p>
        </p:txBody>
      </p:sp>
      <p:sp>
        <p:nvSpPr>
          <p:cNvPr id="11" name="Google Shape;11;p9"/>
          <p:cNvSpPr txBox="1">
            <a:spLocks noGrp="1"/>
          </p:cNvSpPr>
          <p:nvPr>
            <p:ph type="body" idx="1"/>
          </p:nvPr>
        </p:nvSpPr>
        <p:spPr>
          <a:xfrm>
            <a:off x="498475" y="1981200"/>
            <a:ext cx="7556500" cy="4144963"/>
          </a:xfrm>
          <a:prstGeom prst="rect">
            <a:avLst/>
          </a:prstGeom>
          <a:noFill/>
          <a:ln>
            <a:noFill/>
          </a:ln>
        </p:spPr>
        <p:txBody>
          <a:bodyPr spcFirstLastPara="1" wrap="square" lIns="91425" tIns="45700" rIns="91425" bIns="45700" anchor="t" anchorCtr="0">
            <a:noAutofit/>
          </a:bodyPr>
          <a:lstStyle>
            <a:lvl1pPr marL="457200" marR="0" lvl="0" indent="-323850" algn="l" rtl="0">
              <a:spcBef>
                <a:spcPts val="2000"/>
              </a:spcBef>
              <a:spcAft>
                <a:spcPts val="0"/>
              </a:spcAft>
              <a:buClr>
                <a:schemeClr val="accent1"/>
              </a:buClr>
              <a:buSzPts val="1500"/>
              <a:buFont typeface="Noto Sans Symbols"/>
              <a:buChar char="■"/>
              <a:defRPr sz="2000" b="0" i="0" u="none" strike="noStrike" cap="none">
                <a:solidFill>
                  <a:srgbClr val="595959"/>
                </a:solidFill>
                <a:latin typeface="Rockwell"/>
                <a:ea typeface="Rockwell"/>
                <a:cs typeface="Rockwell"/>
                <a:sym typeface="Rockwell"/>
              </a:defRPr>
            </a:lvl1pPr>
            <a:lvl2pPr marL="914400" marR="0" lvl="1" indent="-314325" algn="l" rtl="0">
              <a:spcBef>
                <a:spcPts val="600"/>
              </a:spcBef>
              <a:spcAft>
                <a:spcPts val="0"/>
              </a:spcAft>
              <a:buClr>
                <a:srgbClr val="B870B8"/>
              </a:buClr>
              <a:buSzPts val="1350"/>
              <a:buFont typeface="Noto Sans Symbols"/>
              <a:buChar char="■"/>
              <a:defRPr sz="1800" b="0" i="0" u="none" strike="noStrike" cap="none">
                <a:solidFill>
                  <a:srgbClr val="595959"/>
                </a:solidFill>
                <a:latin typeface="Rockwell"/>
                <a:ea typeface="Rockwell"/>
                <a:cs typeface="Rockwell"/>
                <a:sym typeface="Rockwell"/>
              </a:defRPr>
            </a:lvl2pPr>
            <a:lvl3pPr marL="1371600" marR="0" lvl="2" indent="-314325" algn="l" rtl="0">
              <a:spcBef>
                <a:spcPts val="600"/>
              </a:spcBef>
              <a:spcAft>
                <a:spcPts val="0"/>
              </a:spcAft>
              <a:buClr>
                <a:schemeClr val="accent1"/>
              </a:buClr>
              <a:buSzPts val="1350"/>
              <a:buFont typeface="Noto Sans Symbols"/>
              <a:buChar char="■"/>
              <a:defRPr sz="1800" b="0" i="0" u="none" strike="noStrike" cap="none">
                <a:solidFill>
                  <a:srgbClr val="595959"/>
                </a:solidFill>
                <a:latin typeface="Rockwell"/>
                <a:ea typeface="Rockwell"/>
                <a:cs typeface="Rockwell"/>
                <a:sym typeface="Rockwell"/>
              </a:defRPr>
            </a:lvl3pPr>
            <a:lvl4pPr marL="1828800" marR="0" lvl="3" indent="-314325" algn="l" rtl="0">
              <a:spcBef>
                <a:spcPts val="600"/>
              </a:spcBef>
              <a:spcAft>
                <a:spcPts val="0"/>
              </a:spcAft>
              <a:buClr>
                <a:srgbClr val="B870B8"/>
              </a:buClr>
              <a:buSzPts val="1350"/>
              <a:buFont typeface="Noto Sans Symbols"/>
              <a:buChar char="■"/>
              <a:defRPr sz="1800" b="0" i="0" u="none" strike="noStrike" cap="none">
                <a:solidFill>
                  <a:srgbClr val="595959"/>
                </a:solidFill>
                <a:latin typeface="Rockwell"/>
                <a:ea typeface="Rockwell"/>
                <a:cs typeface="Rockwell"/>
                <a:sym typeface="Rockwell"/>
              </a:defRPr>
            </a:lvl4pPr>
            <a:lvl5pPr marL="2286000" marR="0" lvl="4" indent="-314325" algn="l" rtl="0">
              <a:spcBef>
                <a:spcPts val="600"/>
              </a:spcBef>
              <a:spcAft>
                <a:spcPts val="0"/>
              </a:spcAft>
              <a:buClr>
                <a:schemeClr val="accent1"/>
              </a:buClr>
              <a:buSzPts val="1350"/>
              <a:buFont typeface="Noto Sans Symbols"/>
              <a:buChar char="■"/>
              <a:defRPr sz="1800" b="0" i="0" u="none" strike="noStrike" cap="none">
                <a:solidFill>
                  <a:srgbClr val="595959"/>
                </a:solidFill>
                <a:latin typeface="Rockwell"/>
                <a:ea typeface="Rockwell"/>
                <a:cs typeface="Rockwell"/>
                <a:sym typeface="Rockwel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Rockwell"/>
                <a:ea typeface="Rockwell"/>
                <a:cs typeface="Rockwell"/>
                <a:sym typeface="Rockwel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Rockwell"/>
                <a:ea typeface="Rockwell"/>
                <a:cs typeface="Rockwell"/>
                <a:sym typeface="Rockwel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Rockwell"/>
                <a:ea typeface="Rockwell"/>
                <a:cs typeface="Rockwell"/>
                <a:sym typeface="Rockwel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Rockwell"/>
                <a:ea typeface="Rockwell"/>
                <a:cs typeface="Rockwell"/>
                <a:sym typeface="Rockwell"/>
              </a:defRPr>
            </a:lvl9pPr>
          </a:lstStyle>
          <a:p>
            <a:endParaRPr/>
          </a:p>
        </p:txBody>
      </p:sp>
      <p:sp>
        <p:nvSpPr>
          <p:cNvPr id="12" name="Google Shape;12;p9"/>
          <p:cNvSpPr txBox="1">
            <a:spLocks noGrp="1"/>
          </p:cNvSpPr>
          <p:nvPr>
            <p:ph type="dt" idx="10"/>
          </p:nvPr>
        </p:nvSpPr>
        <p:spPr>
          <a:xfrm>
            <a:off x="6794500" y="6423025"/>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rgbClr val="595959"/>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9"/>
          <p:cNvSpPr txBox="1">
            <a:spLocks noGrp="1"/>
          </p:cNvSpPr>
          <p:nvPr>
            <p:ph type="ftr" idx="11"/>
          </p:nvPr>
        </p:nvSpPr>
        <p:spPr>
          <a:xfrm>
            <a:off x="201613" y="6423025"/>
            <a:ext cx="612298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595959"/>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4" name="Google Shape;14;p9"/>
          <p:cNvSpPr txBox="1">
            <a:spLocks noGrp="1"/>
          </p:cNvSpPr>
          <p:nvPr>
            <p:ph type="sldNum" idx="12"/>
          </p:nvPr>
        </p:nvSpPr>
        <p:spPr>
          <a:xfrm>
            <a:off x="8305800" y="242888"/>
            <a:ext cx="55403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400" b="0" i="0" u="none" strike="noStrike" cap="none">
                <a:solidFill>
                  <a:srgbClr val="FFFFFF"/>
                </a:solidFill>
                <a:latin typeface="Rockwell"/>
                <a:ea typeface="Rockwell"/>
                <a:cs typeface="Rockwell"/>
                <a:sym typeface="Rockwell"/>
              </a:defRPr>
            </a:lvl1pPr>
            <a:lvl2pPr marL="0" marR="0" lvl="1" indent="0" algn="r" rtl="0">
              <a:spcBef>
                <a:spcPts val="0"/>
              </a:spcBef>
              <a:spcAft>
                <a:spcPts val="0"/>
              </a:spcAft>
              <a:buNone/>
              <a:defRPr sz="1400" b="0" i="0" u="none" strike="noStrike" cap="none">
                <a:solidFill>
                  <a:srgbClr val="FFFFFF"/>
                </a:solidFill>
                <a:latin typeface="Rockwell"/>
                <a:ea typeface="Rockwell"/>
                <a:cs typeface="Rockwell"/>
                <a:sym typeface="Rockwell"/>
              </a:defRPr>
            </a:lvl2pPr>
            <a:lvl3pPr marL="0" marR="0" lvl="2" indent="0" algn="r" rtl="0">
              <a:spcBef>
                <a:spcPts val="0"/>
              </a:spcBef>
              <a:spcAft>
                <a:spcPts val="0"/>
              </a:spcAft>
              <a:buNone/>
              <a:defRPr sz="1400" b="0" i="0" u="none" strike="noStrike" cap="none">
                <a:solidFill>
                  <a:srgbClr val="FFFFFF"/>
                </a:solidFill>
                <a:latin typeface="Rockwell"/>
                <a:ea typeface="Rockwell"/>
                <a:cs typeface="Rockwell"/>
                <a:sym typeface="Rockwell"/>
              </a:defRPr>
            </a:lvl3pPr>
            <a:lvl4pPr marL="0" marR="0" lvl="3" indent="0" algn="r" rtl="0">
              <a:spcBef>
                <a:spcPts val="0"/>
              </a:spcBef>
              <a:spcAft>
                <a:spcPts val="0"/>
              </a:spcAft>
              <a:buNone/>
              <a:defRPr sz="1400" b="0" i="0" u="none" strike="noStrike" cap="none">
                <a:solidFill>
                  <a:srgbClr val="FFFFFF"/>
                </a:solidFill>
                <a:latin typeface="Rockwell"/>
                <a:ea typeface="Rockwell"/>
                <a:cs typeface="Rockwell"/>
                <a:sym typeface="Rockwell"/>
              </a:defRPr>
            </a:lvl4pPr>
            <a:lvl5pPr marL="0" marR="0" lvl="4" indent="0" algn="r" rtl="0">
              <a:spcBef>
                <a:spcPts val="0"/>
              </a:spcBef>
              <a:spcAft>
                <a:spcPts val="0"/>
              </a:spcAft>
              <a:buNone/>
              <a:defRPr sz="1400" b="0" i="0" u="none" strike="noStrike" cap="none">
                <a:solidFill>
                  <a:srgbClr val="FFFFFF"/>
                </a:solidFill>
                <a:latin typeface="Rockwell"/>
                <a:ea typeface="Rockwell"/>
                <a:cs typeface="Rockwell"/>
                <a:sym typeface="Rockwell"/>
              </a:defRPr>
            </a:lvl5pPr>
            <a:lvl6pPr marL="0" marR="0" lvl="5" indent="0" algn="r" rtl="0">
              <a:spcBef>
                <a:spcPts val="0"/>
              </a:spcBef>
              <a:spcAft>
                <a:spcPts val="0"/>
              </a:spcAft>
              <a:buNone/>
              <a:defRPr sz="1400" b="0" i="0" u="none" strike="noStrike" cap="none">
                <a:solidFill>
                  <a:srgbClr val="FFFFFF"/>
                </a:solidFill>
                <a:latin typeface="Rockwell"/>
                <a:ea typeface="Rockwell"/>
                <a:cs typeface="Rockwell"/>
                <a:sym typeface="Rockwell"/>
              </a:defRPr>
            </a:lvl6pPr>
            <a:lvl7pPr marL="0" marR="0" lvl="6" indent="0" algn="r" rtl="0">
              <a:spcBef>
                <a:spcPts val="0"/>
              </a:spcBef>
              <a:spcAft>
                <a:spcPts val="0"/>
              </a:spcAft>
              <a:buNone/>
              <a:defRPr sz="1400" b="0" i="0" u="none" strike="noStrike" cap="none">
                <a:solidFill>
                  <a:srgbClr val="FFFFFF"/>
                </a:solidFill>
                <a:latin typeface="Rockwell"/>
                <a:ea typeface="Rockwell"/>
                <a:cs typeface="Rockwell"/>
                <a:sym typeface="Rockwell"/>
              </a:defRPr>
            </a:lvl7pPr>
            <a:lvl8pPr marL="0" marR="0" lvl="7" indent="0" algn="r" rtl="0">
              <a:spcBef>
                <a:spcPts val="0"/>
              </a:spcBef>
              <a:spcAft>
                <a:spcPts val="0"/>
              </a:spcAft>
              <a:buNone/>
              <a:defRPr sz="1400" b="0" i="0" u="none" strike="noStrike" cap="none">
                <a:solidFill>
                  <a:srgbClr val="FFFFFF"/>
                </a:solidFill>
                <a:latin typeface="Rockwell"/>
                <a:ea typeface="Rockwell"/>
                <a:cs typeface="Rockwell"/>
                <a:sym typeface="Rockwell"/>
              </a:defRPr>
            </a:lvl8pPr>
            <a:lvl9pPr marL="0" marR="0" lvl="8" indent="0" algn="r" rtl="0">
              <a:spcBef>
                <a:spcPts val="0"/>
              </a:spcBef>
              <a:spcAft>
                <a:spcPts val="0"/>
              </a:spcAft>
              <a:buNone/>
              <a:defRPr sz="1400" b="0" i="0" u="none" strike="noStrike" cap="none">
                <a:solidFill>
                  <a:srgbClr val="FFFFFF"/>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
          <p:cNvSpPr txBox="1">
            <a:spLocks noGrp="1"/>
          </p:cNvSpPr>
          <p:nvPr>
            <p:ph type="ctrTitle"/>
          </p:nvPr>
        </p:nvSpPr>
        <p:spPr>
          <a:xfrm>
            <a:off x="390850" y="1846838"/>
            <a:ext cx="4038600" cy="933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4800">
                <a:solidFill>
                  <a:srgbClr val="FFFFFF"/>
                </a:solidFill>
              </a:rPr>
              <a:t>Humanitarian Supply Chain</a:t>
            </a:r>
            <a:endParaRPr sz="4800">
              <a:solidFill>
                <a:srgbClr val="FFFFFF"/>
              </a:solidFill>
            </a:endParaRPr>
          </a:p>
        </p:txBody>
      </p:sp>
      <p:sp>
        <p:nvSpPr>
          <p:cNvPr id="40" name="Google Shape;40;p1"/>
          <p:cNvSpPr txBox="1"/>
          <p:nvPr/>
        </p:nvSpPr>
        <p:spPr>
          <a:xfrm>
            <a:off x="5824075" y="5245275"/>
            <a:ext cx="4805700" cy="12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Rockwell"/>
                <a:ea typeface="Rockwell"/>
                <a:cs typeface="Rockwell"/>
                <a:sym typeface="Rockwell"/>
              </a:rPr>
              <a:t>       By  </a:t>
            </a:r>
            <a:r>
              <a:rPr lang="en-US" sz="1800" b="1">
                <a:latin typeface="Rockwell"/>
                <a:ea typeface="Rockwell"/>
                <a:cs typeface="Rockwell"/>
                <a:sym typeface="Rockwell"/>
              </a:rPr>
              <a:t>Group 5</a:t>
            </a:r>
            <a:endParaRPr sz="1800" b="1">
              <a:latin typeface="Rockwell"/>
              <a:ea typeface="Rockwell"/>
              <a:cs typeface="Rockwell"/>
              <a:sym typeface="Rockwell"/>
            </a:endParaRPr>
          </a:p>
          <a:p>
            <a:pPr marL="0" lvl="0" indent="0" algn="l" rtl="0">
              <a:spcBef>
                <a:spcPts val="0"/>
              </a:spcBef>
              <a:spcAft>
                <a:spcPts val="0"/>
              </a:spcAft>
              <a:buNone/>
            </a:pPr>
            <a:r>
              <a:rPr lang="en-US" sz="1800">
                <a:latin typeface="Rockwell"/>
                <a:ea typeface="Rockwell"/>
                <a:cs typeface="Rockwell"/>
                <a:sym typeface="Rockwell"/>
              </a:rPr>
              <a:t>       Priya Padhiyar</a:t>
            </a:r>
            <a:endParaRPr sz="1800">
              <a:latin typeface="Rockwell"/>
              <a:ea typeface="Rockwell"/>
              <a:cs typeface="Rockwell"/>
              <a:sym typeface="Rockwell"/>
            </a:endParaRPr>
          </a:p>
          <a:p>
            <a:pPr marL="0" lvl="0" indent="0" algn="l" rtl="0">
              <a:spcBef>
                <a:spcPts val="0"/>
              </a:spcBef>
              <a:spcAft>
                <a:spcPts val="0"/>
              </a:spcAft>
              <a:buNone/>
            </a:pPr>
            <a:r>
              <a:rPr lang="en-US" sz="1800">
                <a:latin typeface="Rockwell"/>
                <a:ea typeface="Rockwell"/>
                <a:cs typeface="Rockwell"/>
                <a:sym typeface="Rockwell"/>
              </a:rPr>
              <a:t>       Ananya Pandey</a:t>
            </a:r>
            <a:endParaRPr sz="1800">
              <a:latin typeface="Rockwell"/>
              <a:ea typeface="Rockwell"/>
              <a:cs typeface="Rockwell"/>
              <a:sym typeface="Rockwell"/>
            </a:endParaRPr>
          </a:p>
          <a:p>
            <a:pPr marL="0" lvl="0" indent="0" algn="l" rtl="0">
              <a:spcBef>
                <a:spcPts val="0"/>
              </a:spcBef>
              <a:spcAft>
                <a:spcPts val="0"/>
              </a:spcAft>
              <a:buNone/>
            </a:pPr>
            <a:r>
              <a:rPr lang="en-US" sz="1800">
                <a:latin typeface="Rockwell"/>
                <a:ea typeface="Rockwell"/>
                <a:cs typeface="Rockwell"/>
                <a:sym typeface="Rockwell"/>
              </a:rPr>
              <a:t>       Maithilee P Dharane</a:t>
            </a:r>
            <a:endParaRPr sz="1800">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6c69a1a240_0_683"/>
          <p:cNvSpPr txBox="1">
            <a:spLocks noGrp="1"/>
          </p:cNvSpPr>
          <p:nvPr>
            <p:ph type="title"/>
          </p:nvPr>
        </p:nvSpPr>
        <p:spPr>
          <a:xfrm>
            <a:off x="498475" y="484188"/>
            <a:ext cx="7556400" cy="1116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t>Drivers of Humanitarian Supply Chain</a:t>
            </a:r>
            <a:endParaRPr/>
          </a:p>
        </p:txBody>
      </p:sp>
      <p:sp>
        <p:nvSpPr>
          <p:cNvPr id="132" name="Google Shape;132;g6c69a1a240_0_683"/>
          <p:cNvSpPr/>
          <p:nvPr/>
        </p:nvSpPr>
        <p:spPr>
          <a:xfrm>
            <a:off x="900125" y="2628900"/>
            <a:ext cx="17145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Facilities</a:t>
            </a:r>
            <a:endParaRPr b="1"/>
          </a:p>
        </p:txBody>
      </p:sp>
      <p:sp>
        <p:nvSpPr>
          <p:cNvPr id="133" name="Google Shape;133;g6c69a1a240_0_683"/>
          <p:cNvSpPr/>
          <p:nvPr/>
        </p:nvSpPr>
        <p:spPr>
          <a:xfrm>
            <a:off x="900125" y="3086100"/>
            <a:ext cx="1714500" cy="8274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Near Location of disaster</a:t>
            </a:r>
            <a:endParaRPr/>
          </a:p>
        </p:txBody>
      </p:sp>
      <p:sp>
        <p:nvSpPr>
          <p:cNvPr id="134" name="Google Shape;134;g6c69a1a240_0_683"/>
          <p:cNvSpPr/>
          <p:nvPr/>
        </p:nvSpPr>
        <p:spPr>
          <a:xfrm>
            <a:off x="3200225" y="2661188"/>
            <a:ext cx="18015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Inventory</a:t>
            </a:r>
            <a:endParaRPr b="1"/>
          </a:p>
        </p:txBody>
      </p:sp>
      <p:sp>
        <p:nvSpPr>
          <p:cNvPr id="135" name="Google Shape;135;g6c69a1a240_0_683"/>
          <p:cNvSpPr/>
          <p:nvPr/>
        </p:nvSpPr>
        <p:spPr>
          <a:xfrm>
            <a:off x="3200238" y="3103988"/>
            <a:ext cx="1801500" cy="8274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Prepositioned Stock</a:t>
            </a:r>
            <a:endParaRPr/>
          </a:p>
          <a:p>
            <a:pPr marL="0" lvl="0" indent="0" algn="l" rtl="0">
              <a:spcBef>
                <a:spcPts val="0"/>
              </a:spcBef>
              <a:spcAft>
                <a:spcPts val="0"/>
              </a:spcAft>
              <a:buNone/>
            </a:pPr>
            <a:endParaRPr/>
          </a:p>
        </p:txBody>
      </p:sp>
      <p:sp>
        <p:nvSpPr>
          <p:cNvPr id="136" name="Google Shape;136;g6c69a1a240_0_683"/>
          <p:cNvSpPr/>
          <p:nvPr/>
        </p:nvSpPr>
        <p:spPr>
          <a:xfrm>
            <a:off x="5587350" y="2628900"/>
            <a:ext cx="2158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Transportation</a:t>
            </a:r>
            <a:endParaRPr b="1"/>
          </a:p>
        </p:txBody>
      </p:sp>
      <p:sp>
        <p:nvSpPr>
          <p:cNvPr id="137" name="Google Shape;137;g6c69a1a240_0_683"/>
          <p:cNvSpPr/>
          <p:nvPr/>
        </p:nvSpPr>
        <p:spPr>
          <a:xfrm>
            <a:off x="5587350" y="3086100"/>
            <a:ext cx="2158200" cy="8274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a:t>Air (initial 72 hrs)</a:t>
            </a:r>
            <a:endParaRPr/>
          </a:p>
          <a:p>
            <a:pPr marL="457200" lvl="0" indent="-317500" algn="l" rtl="0">
              <a:spcBef>
                <a:spcPts val="0"/>
              </a:spcBef>
              <a:spcAft>
                <a:spcPts val="0"/>
              </a:spcAft>
              <a:buSzPts val="1400"/>
              <a:buChar char="●"/>
            </a:pPr>
            <a:r>
              <a:rPr lang="en-US"/>
              <a:t>Local, Ground, Sea (90-100 days)</a:t>
            </a:r>
            <a:endParaRPr/>
          </a:p>
        </p:txBody>
      </p:sp>
      <p:sp>
        <p:nvSpPr>
          <p:cNvPr id="138" name="Google Shape;138;g6c69a1a240_0_683"/>
          <p:cNvSpPr/>
          <p:nvPr/>
        </p:nvSpPr>
        <p:spPr>
          <a:xfrm>
            <a:off x="900125" y="4492950"/>
            <a:ext cx="17145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Information</a:t>
            </a:r>
            <a:endParaRPr b="1"/>
          </a:p>
        </p:txBody>
      </p:sp>
      <p:sp>
        <p:nvSpPr>
          <p:cNvPr id="139" name="Google Shape;139;g6c69a1a240_0_683"/>
          <p:cNvSpPr/>
          <p:nvPr/>
        </p:nvSpPr>
        <p:spPr>
          <a:xfrm>
            <a:off x="900125" y="4935750"/>
            <a:ext cx="1714500" cy="9792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a:t>Continuous Updates</a:t>
            </a:r>
            <a:endParaRPr/>
          </a:p>
          <a:p>
            <a:pPr marL="457200" lvl="0" indent="-317500" algn="l" rtl="0">
              <a:spcBef>
                <a:spcPts val="0"/>
              </a:spcBef>
              <a:spcAft>
                <a:spcPts val="0"/>
              </a:spcAft>
              <a:buSzPts val="1400"/>
              <a:buChar char="●"/>
            </a:pPr>
            <a:r>
              <a:rPr lang="en-US"/>
              <a:t>Many relief efforts</a:t>
            </a:r>
            <a:endParaRPr/>
          </a:p>
        </p:txBody>
      </p:sp>
      <p:sp>
        <p:nvSpPr>
          <p:cNvPr id="140" name="Google Shape;140;g6c69a1a240_0_683"/>
          <p:cNvSpPr/>
          <p:nvPr/>
        </p:nvSpPr>
        <p:spPr>
          <a:xfrm>
            <a:off x="3200238" y="4549575"/>
            <a:ext cx="18015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Sourcing</a:t>
            </a:r>
            <a:endParaRPr b="1"/>
          </a:p>
        </p:txBody>
      </p:sp>
      <p:sp>
        <p:nvSpPr>
          <p:cNvPr id="141" name="Google Shape;141;g6c69a1a240_0_683"/>
          <p:cNvSpPr/>
          <p:nvPr/>
        </p:nvSpPr>
        <p:spPr>
          <a:xfrm>
            <a:off x="3200238" y="4992375"/>
            <a:ext cx="1801500" cy="9225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a:t>Locally</a:t>
            </a:r>
            <a:endParaRPr/>
          </a:p>
          <a:p>
            <a:pPr marL="457200" lvl="0" indent="-317500" algn="l" rtl="0">
              <a:spcBef>
                <a:spcPts val="0"/>
              </a:spcBef>
              <a:spcAft>
                <a:spcPts val="0"/>
              </a:spcAft>
              <a:buSzPts val="1400"/>
              <a:buChar char="●"/>
            </a:pPr>
            <a:r>
              <a:rPr lang="en-US"/>
              <a:t>Globally (availability)</a:t>
            </a:r>
            <a:endParaRPr/>
          </a:p>
        </p:txBody>
      </p:sp>
      <p:sp>
        <p:nvSpPr>
          <p:cNvPr id="142" name="Google Shape;142;g6c69a1a240_0_683"/>
          <p:cNvSpPr/>
          <p:nvPr/>
        </p:nvSpPr>
        <p:spPr>
          <a:xfrm>
            <a:off x="5587350" y="4549575"/>
            <a:ext cx="2158200" cy="42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Pricing</a:t>
            </a:r>
            <a:endParaRPr b="1"/>
          </a:p>
        </p:txBody>
      </p:sp>
      <p:sp>
        <p:nvSpPr>
          <p:cNvPr id="143" name="Google Shape;143;g6c69a1a240_0_683"/>
          <p:cNvSpPr/>
          <p:nvPr/>
        </p:nvSpPr>
        <p:spPr>
          <a:xfrm>
            <a:off x="5587350" y="4988011"/>
            <a:ext cx="2158200" cy="8847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Financing these efforts is done by suppliers and donors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6c69a1a240_4_13"/>
          <p:cNvSpPr txBox="1">
            <a:spLocks noGrp="1"/>
          </p:cNvSpPr>
          <p:nvPr>
            <p:ph type="title"/>
          </p:nvPr>
        </p:nvSpPr>
        <p:spPr>
          <a:xfrm>
            <a:off x="498475" y="484188"/>
            <a:ext cx="7556400" cy="11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Government Donor</a:t>
            </a:r>
            <a:endParaRPr/>
          </a:p>
        </p:txBody>
      </p:sp>
      <p:sp>
        <p:nvSpPr>
          <p:cNvPr id="150" name="Google Shape;150;g6c69a1a240_4_13"/>
          <p:cNvSpPr txBox="1">
            <a:spLocks noGrp="1"/>
          </p:cNvSpPr>
          <p:nvPr>
            <p:ph type="body" idx="1"/>
          </p:nvPr>
        </p:nvSpPr>
        <p:spPr>
          <a:xfrm>
            <a:off x="498475" y="1981200"/>
            <a:ext cx="7556400" cy="4145100"/>
          </a:xfrm>
          <a:prstGeom prst="rect">
            <a:avLst/>
          </a:prstGeom>
        </p:spPr>
        <p:txBody>
          <a:bodyPr spcFirstLastPara="1" wrap="square" lIns="91425" tIns="45700" rIns="91425" bIns="45700" anchor="t" anchorCtr="0">
            <a:noAutofit/>
          </a:bodyPr>
          <a:lstStyle/>
          <a:p>
            <a:pPr marL="0" lvl="0" indent="0" algn="l" rtl="0">
              <a:spcBef>
                <a:spcPts val="2000"/>
              </a:spcBef>
              <a:spcAft>
                <a:spcPts val="0"/>
              </a:spcAft>
              <a:buNone/>
            </a:pPr>
            <a:endParaRPr/>
          </a:p>
          <a:p>
            <a:pPr marL="0" lvl="0" indent="0" algn="l" rtl="0">
              <a:lnSpc>
                <a:spcPct val="90000"/>
              </a:lnSpc>
              <a:spcBef>
                <a:spcPts val="1000"/>
              </a:spcBef>
              <a:spcAft>
                <a:spcPts val="0"/>
              </a:spcAft>
              <a:buNone/>
            </a:pPr>
            <a:endParaRPr sz="24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US" sz="2400">
                <a:solidFill>
                  <a:schemeClr val="dk1"/>
                </a:solidFill>
              </a:rPr>
              <a:t>FEMA(Federal Emergency Management Agency):</a:t>
            </a:r>
            <a:endParaRPr sz="2400">
              <a:solidFill>
                <a:schemeClr val="dk1"/>
              </a:solidFill>
            </a:endParaRPr>
          </a:p>
          <a:p>
            <a:pPr marL="0" lvl="0" indent="0" algn="l" rtl="0">
              <a:lnSpc>
                <a:spcPct val="90000"/>
              </a:lnSpc>
              <a:spcBef>
                <a:spcPts val="1000"/>
              </a:spcBef>
              <a:spcAft>
                <a:spcPts val="0"/>
              </a:spcAft>
              <a:buNone/>
            </a:pPr>
            <a:r>
              <a:rPr lang="en-US" sz="2400">
                <a:solidFill>
                  <a:schemeClr val="dk1"/>
                </a:solidFill>
              </a:rPr>
              <a:t>It coordinates the federal government's role in preparing for, preventing, mitigating the effects of, responding to, and recovering from all domestic disasters, whether natural or man-made, including acts of terror.</a:t>
            </a:r>
            <a:endParaRPr sz="240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2400">
              <a:solidFill>
                <a:schemeClr val="dk1"/>
              </a:solidFill>
            </a:endParaRPr>
          </a:p>
          <a:p>
            <a:pPr marL="0" lvl="0" indent="0" algn="l" rtl="0">
              <a:spcBef>
                <a:spcPts val="2000"/>
              </a:spcBef>
              <a:spcAft>
                <a:spcPts val="0"/>
              </a:spcAft>
              <a:buNone/>
            </a:pPr>
            <a:endParaRPr/>
          </a:p>
        </p:txBody>
      </p:sp>
      <p:pic>
        <p:nvPicPr>
          <p:cNvPr id="151" name="Google Shape;151;g6c69a1a240_4_13"/>
          <p:cNvPicPr preferRelativeResize="0"/>
          <p:nvPr/>
        </p:nvPicPr>
        <p:blipFill>
          <a:blip r:embed="rId3">
            <a:alphaModFix/>
          </a:blip>
          <a:stretch>
            <a:fillRect/>
          </a:stretch>
        </p:blipFill>
        <p:spPr>
          <a:xfrm>
            <a:off x="498475" y="1376826"/>
            <a:ext cx="2695975" cy="186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6c69a1a240_4_23"/>
          <p:cNvSpPr txBox="1">
            <a:spLocks noGrp="1"/>
          </p:cNvSpPr>
          <p:nvPr>
            <p:ph type="title"/>
          </p:nvPr>
        </p:nvSpPr>
        <p:spPr>
          <a:xfrm>
            <a:off x="498475" y="484188"/>
            <a:ext cx="7556400" cy="11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International Agency	</a:t>
            </a:r>
            <a:endParaRPr/>
          </a:p>
        </p:txBody>
      </p:sp>
      <p:sp>
        <p:nvSpPr>
          <p:cNvPr id="158" name="Google Shape;158;g6c69a1a240_4_23"/>
          <p:cNvSpPr txBox="1">
            <a:spLocks noGrp="1"/>
          </p:cNvSpPr>
          <p:nvPr>
            <p:ph type="body" idx="1"/>
          </p:nvPr>
        </p:nvSpPr>
        <p:spPr>
          <a:xfrm>
            <a:off x="290400" y="1385000"/>
            <a:ext cx="6657000" cy="4566900"/>
          </a:xfrm>
          <a:prstGeom prst="rect">
            <a:avLst/>
          </a:prstGeom>
        </p:spPr>
        <p:txBody>
          <a:bodyPr spcFirstLastPara="1" wrap="square" lIns="91425" tIns="45700" rIns="91425" bIns="45700" anchor="t" anchorCtr="0">
            <a:noAutofit/>
          </a:bodyPr>
          <a:lstStyle/>
          <a:p>
            <a:pPr marL="0" lvl="0" indent="0" algn="l" rtl="0">
              <a:spcBef>
                <a:spcPts val="2000"/>
              </a:spcBef>
              <a:spcAft>
                <a:spcPts val="0"/>
              </a:spcAft>
              <a:buNone/>
            </a:pPr>
            <a:endParaRPr/>
          </a:p>
          <a:p>
            <a:pPr marL="0" lvl="0" indent="0" algn="l" rtl="0">
              <a:lnSpc>
                <a:spcPct val="90000"/>
              </a:lnSpc>
              <a:spcBef>
                <a:spcPts val="1000"/>
              </a:spcBef>
              <a:spcAft>
                <a:spcPts val="0"/>
              </a:spcAft>
              <a:buNone/>
            </a:pPr>
            <a:r>
              <a:rPr lang="en-US" sz="2400">
                <a:solidFill>
                  <a:schemeClr val="dk1"/>
                </a:solidFill>
              </a:rPr>
              <a:t>UNDP (United Nations Development Programme) : It promotes and supports disaster preparedness activities in member countries.</a:t>
            </a:r>
            <a:endParaRPr sz="24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US" sz="2400">
                <a:solidFill>
                  <a:schemeClr val="dk1"/>
                </a:solidFill>
              </a:rPr>
              <a:t> UNDP works in about 170 countries and territories, helping to achieve the eradication of poverty, and the reduction of inequalities and exclusion. </a:t>
            </a:r>
            <a:endParaRPr sz="2400">
              <a:solidFill>
                <a:schemeClr val="dk1"/>
              </a:solidFill>
            </a:endParaRPr>
          </a:p>
          <a:p>
            <a:pPr marL="0" lvl="0" indent="0" algn="l" rtl="0">
              <a:spcBef>
                <a:spcPts val="2000"/>
              </a:spcBef>
              <a:spcAft>
                <a:spcPts val="0"/>
              </a:spcAft>
              <a:buNone/>
            </a:pPr>
            <a:endParaRPr/>
          </a:p>
        </p:txBody>
      </p:sp>
      <p:pic>
        <p:nvPicPr>
          <p:cNvPr id="159" name="Google Shape;159;g6c69a1a240_4_23"/>
          <p:cNvPicPr preferRelativeResize="0"/>
          <p:nvPr/>
        </p:nvPicPr>
        <p:blipFill>
          <a:blip r:embed="rId3">
            <a:alphaModFix/>
          </a:blip>
          <a:stretch>
            <a:fillRect/>
          </a:stretch>
        </p:blipFill>
        <p:spPr>
          <a:xfrm>
            <a:off x="7103450" y="2013375"/>
            <a:ext cx="1876725" cy="3800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6c69a1a240_4_31"/>
          <p:cNvSpPr txBox="1">
            <a:spLocks noGrp="1"/>
          </p:cNvSpPr>
          <p:nvPr>
            <p:ph type="title"/>
          </p:nvPr>
        </p:nvSpPr>
        <p:spPr>
          <a:xfrm>
            <a:off x="498475" y="484188"/>
            <a:ext cx="7556400" cy="11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International agency cont. </a:t>
            </a:r>
            <a:endParaRPr/>
          </a:p>
        </p:txBody>
      </p:sp>
      <p:sp>
        <p:nvSpPr>
          <p:cNvPr id="166" name="Google Shape;166;g6c69a1a240_4_31"/>
          <p:cNvSpPr txBox="1">
            <a:spLocks noGrp="1"/>
          </p:cNvSpPr>
          <p:nvPr>
            <p:ph type="body" idx="1"/>
          </p:nvPr>
        </p:nvSpPr>
        <p:spPr>
          <a:xfrm>
            <a:off x="623450" y="3005950"/>
            <a:ext cx="7431600" cy="3120300"/>
          </a:xfrm>
          <a:prstGeom prst="rect">
            <a:avLst/>
          </a:prstGeom>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100"/>
              <a:buFont typeface="Arial"/>
              <a:buNone/>
            </a:pPr>
            <a:r>
              <a:rPr lang="en-US" sz="2800">
                <a:solidFill>
                  <a:schemeClr val="dk1"/>
                </a:solidFill>
              </a:rPr>
              <a:t>WFP(World Food Programme): It is the food-assistance branch of the United Nations and the world's largest humanitarian organization addressing hunger and promoting food security.</a:t>
            </a:r>
            <a:endParaRPr sz="2800">
              <a:solidFill>
                <a:schemeClr val="dk1"/>
              </a:solidFill>
            </a:endParaRPr>
          </a:p>
          <a:p>
            <a:pPr marL="0" lvl="0" indent="0" algn="l" rtl="0">
              <a:spcBef>
                <a:spcPts val="2000"/>
              </a:spcBef>
              <a:spcAft>
                <a:spcPts val="0"/>
              </a:spcAft>
              <a:buNone/>
            </a:pPr>
            <a:endParaRPr/>
          </a:p>
        </p:txBody>
      </p:sp>
      <p:pic>
        <p:nvPicPr>
          <p:cNvPr id="167" name="Google Shape;167;g6c69a1a240_4_31"/>
          <p:cNvPicPr preferRelativeResize="0"/>
          <p:nvPr/>
        </p:nvPicPr>
        <p:blipFill>
          <a:blip r:embed="rId3">
            <a:alphaModFix/>
          </a:blip>
          <a:stretch>
            <a:fillRect/>
          </a:stretch>
        </p:blipFill>
        <p:spPr>
          <a:xfrm>
            <a:off x="498476" y="1335951"/>
            <a:ext cx="3574800" cy="157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6c69a1a240_4_39"/>
          <p:cNvSpPr txBox="1">
            <a:spLocks noGrp="1"/>
          </p:cNvSpPr>
          <p:nvPr>
            <p:ph type="title"/>
          </p:nvPr>
        </p:nvSpPr>
        <p:spPr>
          <a:xfrm>
            <a:off x="498475" y="484196"/>
            <a:ext cx="7027500" cy="772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Elements of WFP Supply Chain</a:t>
            </a:r>
            <a:endParaRPr/>
          </a:p>
        </p:txBody>
      </p:sp>
      <p:sp>
        <p:nvSpPr>
          <p:cNvPr id="174" name="Google Shape;174;g6c69a1a240_4_39"/>
          <p:cNvSpPr txBox="1">
            <a:spLocks noGrp="1"/>
          </p:cNvSpPr>
          <p:nvPr>
            <p:ph type="body" idx="1"/>
          </p:nvPr>
        </p:nvSpPr>
        <p:spPr>
          <a:xfrm>
            <a:off x="133600" y="1078525"/>
            <a:ext cx="5165700" cy="5779500"/>
          </a:xfrm>
          <a:prstGeom prst="rect">
            <a:avLst/>
          </a:prstGeom>
        </p:spPr>
        <p:txBody>
          <a:bodyPr spcFirstLastPara="1" wrap="square" lIns="91425" tIns="45700" rIns="91425" bIns="45700" anchor="t" anchorCtr="0">
            <a:noAutofit/>
          </a:bodyPr>
          <a:lstStyle/>
          <a:p>
            <a:pPr marL="457200" lvl="0" indent="-355600" algn="l" rtl="0">
              <a:lnSpc>
                <a:spcPct val="90000"/>
              </a:lnSpc>
              <a:spcBef>
                <a:spcPts val="1000"/>
              </a:spcBef>
              <a:spcAft>
                <a:spcPts val="0"/>
              </a:spcAft>
              <a:buSzPts val="2000"/>
              <a:buChar char="■"/>
            </a:pPr>
            <a:r>
              <a:rPr lang="en-US">
                <a:solidFill>
                  <a:srgbClr val="FF0000"/>
                </a:solidFill>
              </a:rPr>
              <a:t>FOOD PROCUREMENT</a:t>
            </a:r>
            <a:endParaRPr>
              <a:solidFill>
                <a:srgbClr val="FF0000"/>
              </a:solidFill>
            </a:endParaRPr>
          </a:p>
          <a:p>
            <a:pPr marL="457200" lvl="0" indent="-355600" algn="l" rtl="0">
              <a:lnSpc>
                <a:spcPct val="90000"/>
              </a:lnSpc>
              <a:spcBef>
                <a:spcPts val="0"/>
              </a:spcBef>
              <a:spcAft>
                <a:spcPts val="0"/>
              </a:spcAft>
              <a:buSzPts val="2000"/>
              <a:buChar char="■"/>
            </a:pPr>
            <a:r>
              <a:rPr lang="en-US">
                <a:solidFill>
                  <a:srgbClr val="FF0000"/>
                </a:solidFill>
              </a:rPr>
              <a:t>GOODS &amp; SERVICES PROCUREMENT</a:t>
            </a:r>
            <a:endParaRPr>
              <a:solidFill>
                <a:srgbClr val="FF0000"/>
              </a:solidFill>
            </a:endParaRPr>
          </a:p>
          <a:p>
            <a:pPr marL="457200" lvl="0" indent="-355600" algn="l" rtl="0">
              <a:lnSpc>
                <a:spcPct val="90000"/>
              </a:lnSpc>
              <a:spcBef>
                <a:spcPts val="0"/>
              </a:spcBef>
              <a:spcAft>
                <a:spcPts val="0"/>
              </a:spcAft>
              <a:buSzPts val="2000"/>
              <a:buChar char="■"/>
            </a:pPr>
            <a:r>
              <a:rPr lang="en-US">
                <a:solidFill>
                  <a:srgbClr val="5B9BD5"/>
                </a:solidFill>
              </a:rPr>
              <a:t>BUSINESS SUPPORT:</a:t>
            </a:r>
            <a:endParaRPr>
              <a:solidFill>
                <a:srgbClr val="5B9BD5"/>
              </a:solidFill>
            </a:endParaRPr>
          </a:p>
          <a:p>
            <a:pPr marL="457200" lvl="0" indent="-355600" algn="l" rtl="0">
              <a:lnSpc>
                <a:spcPct val="90000"/>
              </a:lnSpc>
              <a:spcBef>
                <a:spcPts val="0"/>
              </a:spcBef>
              <a:spcAft>
                <a:spcPts val="0"/>
              </a:spcAft>
              <a:buSzPts val="2000"/>
              <a:buChar char="■"/>
            </a:pPr>
            <a:r>
              <a:rPr lang="en-US">
                <a:solidFill>
                  <a:srgbClr val="5B9BD5"/>
                </a:solidFill>
              </a:rPr>
              <a:t>LOGISTICS CLUSTER:</a:t>
            </a:r>
            <a:endParaRPr>
              <a:solidFill>
                <a:srgbClr val="5B9BD5"/>
              </a:solidFill>
            </a:endParaRPr>
          </a:p>
          <a:p>
            <a:pPr marL="457200" lvl="0" indent="-355600" algn="l" rtl="0">
              <a:lnSpc>
                <a:spcPct val="90000"/>
              </a:lnSpc>
              <a:spcBef>
                <a:spcPts val="0"/>
              </a:spcBef>
              <a:spcAft>
                <a:spcPts val="0"/>
              </a:spcAft>
              <a:buSzPts val="2000"/>
              <a:buChar char="■"/>
            </a:pPr>
            <a:r>
              <a:rPr lang="en-US">
                <a:solidFill>
                  <a:srgbClr val="5B9BD5"/>
                </a:solidFill>
              </a:rPr>
              <a:t>UNHRD:</a:t>
            </a:r>
            <a:endParaRPr>
              <a:solidFill>
                <a:srgbClr val="5B9BD5"/>
              </a:solidFill>
            </a:endParaRPr>
          </a:p>
          <a:p>
            <a:pPr marL="457200" lvl="0" indent="-355600" algn="l" rtl="0">
              <a:lnSpc>
                <a:spcPct val="90000"/>
              </a:lnSpc>
              <a:spcBef>
                <a:spcPts val="0"/>
              </a:spcBef>
              <a:spcAft>
                <a:spcPts val="0"/>
              </a:spcAft>
              <a:buSzPts val="2000"/>
              <a:buChar char="■"/>
            </a:pPr>
            <a:r>
              <a:rPr lang="en-US">
                <a:solidFill>
                  <a:srgbClr val="5B9BD5"/>
                </a:solidFill>
              </a:rPr>
              <a:t>UNHAS:</a:t>
            </a:r>
            <a:endParaRPr>
              <a:solidFill>
                <a:srgbClr val="5B9BD5"/>
              </a:solidFill>
            </a:endParaRPr>
          </a:p>
          <a:p>
            <a:pPr marL="457200" lvl="0" indent="-355600" algn="l" rtl="0">
              <a:lnSpc>
                <a:spcPct val="90000"/>
              </a:lnSpc>
              <a:spcBef>
                <a:spcPts val="0"/>
              </a:spcBef>
              <a:spcAft>
                <a:spcPts val="0"/>
              </a:spcAft>
              <a:buSzPts val="2000"/>
              <a:buChar char="■"/>
            </a:pPr>
            <a:r>
              <a:rPr lang="en-US">
                <a:solidFill>
                  <a:srgbClr val="A9D18E"/>
                </a:solidFill>
              </a:rPr>
              <a:t>RISK AND INSURANCE</a:t>
            </a:r>
            <a:endParaRPr>
              <a:solidFill>
                <a:srgbClr val="A9D18E"/>
              </a:solidFill>
            </a:endParaRPr>
          </a:p>
          <a:p>
            <a:pPr marL="457200" lvl="0" indent="-355600" algn="l" rtl="0">
              <a:lnSpc>
                <a:spcPct val="90000"/>
              </a:lnSpc>
              <a:spcBef>
                <a:spcPts val="0"/>
              </a:spcBef>
              <a:spcAft>
                <a:spcPts val="0"/>
              </a:spcAft>
              <a:buSzPts val="2000"/>
              <a:buChar char="■"/>
            </a:pPr>
            <a:r>
              <a:rPr lang="en-US">
                <a:solidFill>
                  <a:srgbClr val="FF0000"/>
                </a:solidFill>
              </a:rPr>
              <a:t>SHIPPING:</a:t>
            </a:r>
            <a:endParaRPr>
              <a:solidFill>
                <a:srgbClr val="FF0000"/>
              </a:solidFill>
            </a:endParaRPr>
          </a:p>
          <a:p>
            <a:pPr marL="457200" lvl="0" indent="-355600" algn="l" rtl="0">
              <a:lnSpc>
                <a:spcPct val="90000"/>
              </a:lnSpc>
              <a:spcBef>
                <a:spcPts val="0"/>
              </a:spcBef>
              <a:spcAft>
                <a:spcPts val="0"/>
              </a:spcAft>
              <a:buSzPts val="2000"/>
              <a:buChar char="■"/>
            </a:pPr>
            <a:r>
              <a:rPr lang="en-US">
                <a:solidFill>
                  <a:srgbClr val="FF0000"/>
                </a:solidFill>
              </a:rPr>
              <a:t>CASH-BASED TRANSFERS &amp; MARKETS</a:t>
            </a:r>
            <a:endParaRPr>
              <a:solidFill>
                <a:srgbClr val="FF0000"/>
              </a:solidFill>
            </a:endParaRPr>
          </a:p>
          <a:p>
            <a:pPr marL="457200" lvl="0" indent="-355600" algn="l" rtl="0">
              <a:lnSpc>
                <a:spcPct val="90000"/>
              </a:lnSpc>
              <a:spcBef>
                <a:spcPts val="0"/>
              </a:spcBef>
              <a:spcAft>
                <a:spcPts val="0"/>
              </a:spcAft>
              <a:buSzPts val="2000"/>
              <a:buChar char="■"/>
            </a:pPr>
            <a:r>
              <a:rPr lang="en-US">
                <a:solidFill>
                  <a:srgbClr val="FF0000"/>
                </a:solidFill>
              </a:rPr>
              <a:t>FOOD SAFETY AND QUALITY ASSURANCE</a:t>
            </a:r>
            <a:endParaRPr>
              <a:solidFill>
                <a:srgbClr val="FF0000"/>
              </a:solidFill>
            </a:endParaRPr>
          </a:p>
          <a:p>
            <a:pPr marL="457200" lvl="0" indent="-355600" algn="l" rtl="0">
              <a:lnSpc>
                <a:spcPct val="90000"/>
              </a:lnSpc>
              <a:spcBef>
                <a:spcPts val="0"/>
              </a:spcBef>
              <a:spcAft>
                <a:spcPts val="0"/>
              </a:spcAft>
              <a:buSzPts val="2000"/>
              <a:buChar char="■"/>
            </a:pPr>
            <a:r>
              <a:rPr lang="en-US">
                <a:solidFill>
                  <a:srgbClr val="FF0000"/>
                </a:solidFill>
              </a:rPr>
              <a:t>BILATERAL SERVICE PROVISION</a:t>
            </a:r>
            <a:endParaRPr>
              <a:solidFill>
                <a:srgbClr val="FF0000"/>
              </a:solidFill>
            </a:endParaRPr>
          </a:p>
          <a:p>
            <a:pPr marL="457200" lvl="0" indent="-355600" algn="l" rtl="0">
              <a:lnSpc>
                <a:spcPct val="90000"/>
              </a:lnSpc>
              <a:spcBef>
                <a:spcPts val="0"/>
              </a:spcBef>
              <a:spcAft>
                <a:spcPts val="0"/>
              </a:spcAft>
              <a:buSzPts val="2000"/>
              <a:buChar char="■"/>
            </a:pPr>
            <a:r>
              <a:rPr lang="en-US">
                <a:solidFill>
                  <a:srgbClr val="A9D18E"/>
                </a:solidFill>
              </a:rPr>
              <a:t>PLANNING</a:t>
            </a:r>
            <a:endParaRPr>
              <a:solidFill>
                <a:srgbClr val="A9D18E"/>
              </a:solidFill>
            </a:endParaRPr>
          </a:p>
          <a:p>
            <a:pPr marL="457200" lvl="0" indent="-355600" algn="l" rtl="0">
              <a:lnSpc>
                <a:spcPct val="90000"/>
              </a:lnSpc>
              <a:spcBef>
                <a:spcPts val="0"/>
              </a:spcBef>
              <a:spcAft>
                <a:spcPts val="0"/>
              </a:spcAft>
              <a:buSzPts val="2000"/>
              <a:buChar char="■"/>
            </a:pPr>
            <a:r>
              <a:rPr lang="en-US">
                <a:solidFill>
                  <a:srgbClr val="8FAADC"/>
                </a:solidFill>
              </a:rPr>
              <a:t>SOLVE</a:t>
            </a:r>
            <a:endParaRPr>
              <a:solidFill>
                <a:srgbClr val="8FAADC"/>
              </a:solidFill>
            </a:endParaRPr>
          </a:p>
          <a:p>
            <a:pPr marL="457200" lvl="0" indent="-355600" algn="l" rtl="0">
              <a:lnSpc>
                <a:spcPct val="90000"/>
              </a:lnSpc>
              <a:spcBef>
                <a:spcPts val="0"/>
              </a:spcBef>
              <a:spcAft>
                <a:spcPts val="0"/>
              </a:spcAft>
              <a:buSzPts val="2000"/>
              <a:buChar char="■"/>
            </a:pPr>
            <a:r>
              <a:rPr lang="en-US">
                <a:solidFill>
                  <a:srgbClr val="A9D18E"/>
                </a:solidFill>
              </a:rPr>
              <a:t>NORMATIVE GUIDANCE AND COMPLIANCE</a:t>
            </a:r>
            <a:endParaRPr>
              <a:solidFill>
                <a:srgbClr val="A9D18E"/>
              </a:solidFill>
            </a:endParaRPr>
          </a:p>
          <a:p>
            <a:pPr marL="457200" lvl="0" indent="-355600" algn="l" rtl="0">
              <a:lnSpc>
                <a:spcPct val="90000"/>
              </a:lnSpc>
              <a:spcBef>
                <a:spcPts val="0"/>
              </a:spcBef>
              <a:spcAft>
                <a:spcPts val="0"/>
              </a:spcAft>
              <a:buSzPts val="2000"/>
              <a:buChar char="■"/>
            </a:pPr>
            <a:r>
              <a:rPr lang="en-US">
                <a:solidFill>
                  <a:srgbClr val="8FAADC"/>
                </a:solidFill>
              </a:rPr>
              <a:t>AVIATION</a:t>
            </a:r>
            <a:endParaRPr>
              <a:solidFill>
                <a:srgbClr val="8FAADC"/>
              </a:solidFill>
            </a:endParaRPr>
          </a:p>
          <a:p>
            <a:pPr marL="457200" lvl="0" indent="-355600" algn="l" rtl="0">
              <a:lnSpc>
                <a:spcPct val="90000"/>
              </a:lnSpc>
              <a:spcBef>
                <a:spcPts val="0"/>
              </a:spcBef>
              <a:spcAft>
                <a:spcPts val="0"/>
              </a:spcAft>
              <a:buSzPts val="2000"/>
              <a:buChar char="■"/>
            </a:pPr>
            <a:r>
              <a:rPr lang="en-US">
                <a:solidFill>
                  <a:srgbClr val="A9D18E"/>
                </a:solidFill>
              </a:rPr>
              <a:t>LOGISTICS</a:t>
            </a:r>
            <a:endParaRPr>
              <a:solidFill>
                <a:srgbClr val="A9D18E"/>
              </a:solidFill>
            </a:endParaRPr>
          </a:p>
          <a:p>
            <a:pPr marL="0" lvl="0" indent="0" algn="l" rtl="0">
              <a:spcBef>
                <a:spcPts val="2000"/>
              </a:spcBef>
              <a:spcAft>
                <a:spcPts val="0"/>
              </a:spcAft>
              <a:buNone/>
            </a:pPr>
            <a:endParaRPr/>
          </a:p>
        </p:txBody>
      </p:sp>
      <p:pic>
        <p:nvPicPr>
          <p:cNvPr id="175" name="Google Shape;175;g6c69a1a240_4_39"/>
          <p:cNvPicPr preferRelativeResize="0"/>
          <p:nvPr/>
        </p:nvPicPr>
        <p:blipFill>
          <a:blip r:embed="rId3">
            <a:alphaModFix/>
          </a:blip>
          <a:stretch>
            <a:fillRect/>
          </a:stretch>
        </p:blipFill>
        <p:spPr>
          <a:xfrm>
            <a:off x="5299300" y="1937150"/>
            <a:ext cx="3692299" cy="4796600"/>
          </a:xfrm>
          <a:prstGeom prst="rect">
            <a:avLst/>
          </a:prstGeom>
          <a:noFill/>
          <a:ln>
            <a:noFill/>
          </a:ln>
          <a:effectLst>
            <a:outerShdw blurRad="57150" dist="19050" dir="5400000" algn="bl" rotWithShape="0">
              <a:srgbClr val="000000">
                <a:alpha val="4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6c69a1a240_4_47"/>
          <p:cNvSpPr txBox="1">
            <a:spLocks noGrp="1"/>
          </p:cNvSpPr>
          <p:nvPr>
            <p:ph type="title"/>
          </p:nvPr>
        </p:nvSpPr>
        <p:spPr>
          <a:xfrm>
            <a:off x="498475" y="484188"/>
            <a:ext cx="7556400" cy="11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Success Stories </a:t>
            </a:r>
            <a:endParaRPr/>
          </a:p>
        </p:txBody>
      </p:sp>
      <p:sp>
        <p:nvSpPr>
          <p:cNvPr id="182" name="Google Shape;182;g6c69a1a240_4_47"/>
          <p:cNvSpPr txBox="1">
            <a:spLocks noGrp="1"/>
          </p:cNvSpPr>
          <p:nvPr>
            <p:ph type="body" idx="1"/>
          </p:nvPr>
        </p:nvSpPr>
        <p:spPr>
          <a:xfrm>
            <a:off x="498475" y="1145325"/>
            <a:ext cx="7556400" cy="5566500"/>
          </a:xfrm>
          <a:prstGeom prst="rect">
            <a:avLst/>
          </a:prstGeom>
        </p:spPr>
        <p:txBody>
          <a:bodyPr spcFirstLastPara="1" wrap="square" lIns="91425" tIns="45700" rIns="91425" bIns="45700" anchor="t" anchorCtr="0">
            <a:noAutofit/>
          </a:bodyPr>
          <a:lstStyle/>
          <a:p>
            <a:pPr marL="457200" lvl="0" indent="-381000" algn="l" rtl="0">
              <a:spcBef>
                <a:spcPts val="2000"/>
              </a:spcBef>
              <a:spcAft>
                <a:spcPts val="0"/>
              </a:spcAft>
              <a:buSzPts val="2400"/>
              <a:buAutoNum type="arabicPeriod"/>
            </a:pPr>
            <a:r>
              <a:rPr lang="en-US" sz="2400"/>
              <a:t>Swine Flu (H1N1 Virus): </a:t>
            </a:r>
            <a:br>
              <a:rPr lang="en-US" sz="2400"/>
            </a:br>
            <a:endParaRPr sz="2400"/>
          </a:p>
          <a:p>
            <a:pPr marL="457200" lvl="0" indent="-314325" algn="l" rtl="0">
              <a:lnSpc>
                <a:spcPct val="115000"/>
              </a:lnSpc>
              <a:spcBef>
                <a:spcPts val="0"/>
              </a:spcBef>
              <a:spcAft>
                <a:spcPts val="0"/>
              </a:spcAft>
              <a:buClr>
                <a:schemeClr val="dk1"/>
              </a:buClr>
              <a:buSzPts val="1350"/>
              <a:buChar char="●"/>
            </a:pPr>
            <a:r>
              <a:rPr lang="en-US" sz="1100">
                <a:solidFill>
                  <a:schemeClr val="dk1"/>
                </a:solidFill>
              </a:rPr>
              <a:t> </a:t>
            </a:r>
            <a:r>
              <a:rPr lang="en-US" sz="700">
                <a:solidFill>
                  <a:schemeClr val="dk1"/>
                </a:solidFill>
              </a:rPr>
              <a:t> </a:t>
            </a:r>
            <a:r>
              <a:rPr lang="en-US">
                <a:solidFill>
                  <a:schemeClr val="dk1"/>
                </a:solidFill>
              </a:rPr>
              <a:t> Early detection and reporting of the novel virus</a:t>
            </a:r>
            <a:endParaRPr>
              <a:solidFill>
                <a:schemeClr val="dk1"/>
              </a:solidFill>
            </a:endParaRPr>
          </a:p>
          <a:p>
            <a:pPr marL="457200" lvl="0" indent="-314325" algn="l" rtl="0">
              <a:lnSpc>
                <a:spcPct val="115000"/>
              </a:lnSpc>
              <a:spcBef>
                <a:spcPts val="0"/>
              </a:spcBef>
              <a:spcAft>
                <a:spcPts val="0"/>
              </a:spcAft>
              <a:buClr>
                <a:schemeClr val="dk1"/>
              </a:buClr>
              <a:buSzPts val="1350"/>
              <a:buChar char="●"/>
            </a:pPr>
            <a:r>
              <a:rPr lang="en-US">
                <a:solidFill>
                  <a:schemeClr val="dk1"/>
                </a:solidFill>
              </a:rPr>
              <a:t>  Functional global communications among countries and organizations</a:t>
            </a:r>
            <a:endParaRPr>
              <a:solidFill>
                <a:schemeClr val="dk1"/>
              </a:solidFill>
            </a:endParaRPr>
          </a:p>
          <a:p>
            <a:pPr marL="457200" lvl="0" indent="-314325" algn="l" rtl="0">
              <a:lnSpc>
                <a:spcPct val="115000"/>
              </a:lnSpc>
              <a:spcBef>
                <a:spcPts val="0"/>
              </a:spcBef>
              <a:spcAft>
                <a:spcPts val="0"/>
              </a:spcAft>
              <a:buClr>
                <a:schemeClr val="dk1"/>
              </a:buClr>
              <a:buSzPts val="1350"/>
              <a:buChar char="●"/>
            </a:pPr>
            <a:r>
              <a:rPr lang="en-US">
                <a:solidFill>
                  <a:schemeClr val="dk1"/>
                </a:solidFill>
              </a:rPr>
              <a:t>Wide sharing of viruses, genetic sequences, and related information</a:t>
            </a:r>
            <a:endParaRPr>
              <a:solidFill>
                <a:schemeClr val="dk1"/>
              </a:solidFill>
            </a:endParaRPr>
          </a:p>
          <a:p>
            <a:pPr marL="457200" lvl="0" indent="-314325" algn="l" rtl="0">
              <a:lnSpc>
                <a:spcPct val="115000"/>
              </a:lnSpc>
              <a:spcBef>
                <a:spcPts val="0"/>
              </a:spcBef>
              <a:spcAft>
                <a:spcPts val="0"/>
              </a:spcAft>
              <a:buClr>
                <a:schemeClr val="dk1"/>
              </a:buClr>
              <a:buSzPts val="1350"/>
              <a:buChar char="●"/>
            </a:pPr>
            <a:r>
              <a:rPr lang="en-US">
                <a:solidFill>
                  <a:schemeClr val="dk1"/>
                </a:solidFill>
              </a:rPr>
              <a:t>On-time development, production and provision of a pandemic vaccine</a:t>
            </a:r>
            <a:endParaRPr>
              <a:solidFill>
                <a:schemeClr val="dk1"/>
              </a:solidFill>
            </a:endParaRPr>
          </a:p>
          <a:p>
            <a:pPr marL="457200" lvl="0" indent="-314325" algn="l" rtl="0">
              <a:lnSpc>
                <a:spcPct val="115000"/>
              </a:lnSpc>
              <a:spcBef>
                <a:spcPts val="0"/>
              </a:spcBef>
              <a:spcAft>
                <a:spcPts val="0"/>
              </a:spcAft>
              <a:buClr>
                <a:schemeClr val="dk1"/>
              </a:buClr>
              <a:buSzPts val="1350"/>
              <a:buChar char="●"/>
            </a:pPr>
            <a:r>
              <a:rPr lang="en-US">
                <a:solidFill>
                  <a:schemeClr val="dk1"/>
                </a:solidFill>
              </a:rPr>
              <a:t>Increased access to antiviral drugs</a:t>
            </a:r>
            <a:endParaRPr>
              <a:solidFill>
                <a:schemeClr val="dk1"/>
              </a:solidFill>
            </a:endParaRPr>
          </a:p>
          <a:p>
            <a:pPr marL="457200" lvl="0" indent="-314325" algn="l" rtl="0">
              <a:lnSpc>
                <a:spcPct val="115000"/>
              </a:lnSpc>
              <a:spcBef>
                <a:spcPts val="0"/>
              </a:spcBef>
              <a:spcAft>
                <a:spcPts val="0"/>
              </a:spcAft>
              <a:buClr>
                <a:schemeClr val="dk1"/>
              </a:buClr>
              <a:buSzPts val="1350"/>
              <a:buChar char="●"/>
            </a:pPr>
            <a:r>
              <a:rPr lang="en-US">
                <a:solidFill>
                  <a:schemeClr val="dk1"/>
                </a:solidFill>
              </a:rPr>
              <a:t> Modest enactment of trade and travel restrictions</a:t>
            </a:r>
            <a:endParaRPr>
              <a:solidFill>
                <a:schemeClr val="dk1"/>
              </a:solidFill>
            </a:endParaRPr>
          </a:p>
          <a:p>
            <a:pPr marL="457200" lvl="0" indent="-314325" algn="l" rtl="0">
              <a:lnSpc>
                <a:spcPct val="115000"/>
              </a:lnSpc>
              <a:spcBef>
                <a:spcPts val="0"/>
              </a:spcBef>
              <a:spcAft>
                <a:spcPts val="0"/>
              </a:spcAft>
              <a:buClr>
                <a:schemeClr val="dk1"/>
              </a:buClr>
              <a:buSzPts val="1350"/>
              <a:buChar char="●"/>
            </a:pPr>
            <a:r>
              <a:rPr lang="en-US">
                <a:solidFill>
                  <a:schemeClr val="dk1"/>
                </a:solidFill>
              </a:rPr>
              <a:t>World wide support with emergency relief supplies</a:t>
            </a:r>
            <a:endParaRPr>
              <a:solidFill>
                <a:schemeClr val="dk1"/>
              </a:solidFill>
            </a:endParaRPr>
          </a:p>
          <a:p>
            <a:pPr marL="457200" lvl="0" indent="-314325" algn="l" rtl="0">
              <a:lnSpc>
                <a:spcPct val="115000"/>
              </a:lnSpc>
              <a:spcBef>
                <a:spcPts val="0"/>
              </a:spcBef>
              <a:spcAft>
                <a:spcPts val="0"/>
              </a:spcAft>
              <a:buClr>
                <a:schemeClr val="dk1"/>
              </a:buClr>
              <a:buSzPts val="1350"/>
              <a:buChar char="●"/>
            </a:pPr>
            <a:r>
              <a:rPr lang="en-US">
                <a:solidFill>
                  <a:schemeClr val="dk1"/>
                </a:solidFill>
              </a:rPr>
              <a:t>Conduction of pandemic preparedness exercises</a:t>
            </a:r>
            <a:endParaRPr>
              <a:solidFill>
                <a:schemeClr val="dk1"/>
              </a:solidFill>
            </a:endParaRPr>
          </a:p>
          <a:p>
            <a:pPr marL="0" lvl="0" indent="0" algn="l" rtl="0">
              <a:lnSpc>
                <a:spcPct val="115000"/>
              </a:lnSpc>
              <a:spcBef>
                <a:spcPts val="1200"/>
              </a:spcBef>
              <a:spcAft>
                <a:spcPts val="0"/>
              </a:spcAft>
              <a:buNone/>
            </a:pPr>
            <a:endParaRPr sz="2400"/>
          </a:p>
          <a:p>
            <a:pPr marL="457200" lvl="0" indent="0" algn="l" rtl="0">
              <a:spcBef>
                <a:spcPts val="2000"/>
              </a:spcBef>
              <a:spcAft>
                <a:spcPts val="0"/>
              </a:spcAft>
              <a:buNone/>
            </a:pP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6c69a1a240_4_55"/>
          <p:cNvSpPr txBox="1">
            <a:spLocks noGrp="1"/>
          </p:cNvSpPr>
          <p:nvPr>
            <p:ph type="title"/>
          </p:nvPr>
        </p:nvSpPr>
        <p:spPr>
          <a:xfrm>
            <a:off x="498475" y="484188"/>
            <a:ext cx="7556400" cy="11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Success Stories cont.</a:t>
            </a:r>
            <a:endParaRPr/>
          </a:p>
        </p:txBody>
      </p:sp>
      <p:sp>
        <p:nvSpPr>
          <p:cNvPr id="189" name="Google Shape;189;g6c69a1a240_4_55"/>
          <p:cNvSpPr txBox="1">
            <a:spLocks noGrp="1"/>
          </p:cNvSpPr>
          <p:nvPr>
            <p:ph type="body" idx="1"/>
          </p:nvPr>
        </p:nvSpPr>
        <p:spPr>
          <a:xfrm>
            <a:off x="498475" y="1981200"/>
            <a:ext cx="7556400" cy="4145100"/>
          </a:xfrm>
          <a:prstGeom prst="rect">
            <a:avLst/>
          </a:prstGeom>
        </p:spPr>
        <p:txBody>
          <a:bodyPr spcFirstLastPara="1" wrap="square" lIns="91425" tIns="45700" rIns="91425" bIns="45700" anchor="t" anchorCtr="0">
            <a:noAutofit/>
          </a:bodyPr>
          <a:lstStyle/>
          <a:p>
            <a:pPr marL="457200" lvl="0" indent="-381000" algn="l" rtl="0">
              <a:spcBef>
                <a:spcPts val="2000"/>
              </a:spcBef>
              <a:spcAft>
                <a:spcPts val="0"/>
              </a:spcAft>
              <a:buSzPts val="2400"/>
              <a:buFont typeface="Rockwell"/>
              <a:buAutoNum type="arabicPeriod" startAt="2"/>
            </a:pPr>
            <a:r>
              <a:rPr lang="en-US" sz="2400"/>
              <a:t>Gujarat Earthquake :</a:t>
            </a:r>
            <a:br>
              <a:rPr lang="en-US" sz="2400"/>
            </a:br>
            <a:endParaRPr sz="2400"/>
          </a:p>
          <a:p>
            <a:pPr marL="914400" lvl="0" indent="-381000" algn="l" rtl="0">
              <a:spcBef>
                <a:spcPts val="0"/>
              </a:spcBef>
              <a:spcAft>
                <a:spcPts val="0"/>
              </a:spcAft>
              <a:buClr>
                <a:schemeClr val="dk1"/>
              </a:buClr>
              <a:buSzPts val="2400"/>
              <a:buFont typeface="Rockwell"/>
              <a:buChar char="■"/>
            </a:pPr>
            <a:r>
              <a:rPr lang="en-US" sz="2400">
                <a:solidFill>
                  <a:schemeClr val="dk1"/>
                </a:solidFill>
              </a:rPr>
              <a:t>Proper communication and collaboration among the donors</a:t>
            </a:r>
            <a:endParaRPr sz="2400">
              <a:solidFill>
                <a:schemeClr val="dk1"/>
              </a:solidFill>
            </a:endParaRPr>
          </a:p>
          <a:p>
            <a:pPr marL="914400" lvl="0" indent="-381000" algn="l" rtl="0">
              <a:lnSpc>
                <a:spcPct val="115000"/>
              </a:lnSpc>
              <a:spcBef>
                <a:spcPts val="0"/>
              </a:spcBef>
              <a:spcAft>
                <a:spcPts val="0"/>
              </a:spcAft>
              <a:buSzPts val="2400"/>
              <a:buFont typeface="Rockwell"/>
              <a:buChar char="■"/>
            </a:pPr>
            <a:r>
              <a:rPr lang="en-US" sz="2400">
                <a:solidFill>
                  <a:schemeClr val="dk1"/>
                </a:solidFill>
              </a:rPr>
              <a:t> Proper transportation to and from the affected areas</a:t>
            </a:r>
            <a:endParaRPr sz="2400">
              <a:solidFill>
                <a:schemeClr val="dk1"/>
              </a:solidFill>
            </a:endParaRPr>
          </a:p>
          <a:p>
            <a:pPr marL="914400" lvl="0" indent="-381000" algn="l" rtl="0">
              <a:lnSpc>
                <a:spcPct val="115000"/>
              </a:lnSpc>
              <a:spcBef>
                <a:spcPts val="0"/>
              </a:spcBef>
              <a:spcAft>
                <a:spcPts val="0"/>
              </a:spcAft>
              <a:buSzPts val="2400"/>
              <a:buFont typeface="Rockwell"/>
              <a:buChar char="■"/>
            </a:pPr>
            <a:r>
              <a:rPr lang="en-US" sz="2400">
                <a:solidFill>
                  <a:schemeClr val="dk1"/>
                </a:solidFill>
              </a:rPr>
              <a:t>  Proper distribution of supplies</a:t>
            </a:r>
            <a:endParaRPr sz="2400">
              <a:solidFill>
                <a:schemeClr val="dk1"/>
              </a:solidFill>
            </a:endParaRPr>
          </a:p>
          <a:p>
            <a:pPr marL="914400" lvl="0" indent="0" algn="l" rtl="0">
              <a:spcBef>
                <a:spcPts val="20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6c69a1a240_4_62"/>
          <p:cNvSpPr txBox="1">
            <a:spLocks noGrp="1"/>
          </p:cNvSpPr>
          <p:nvPr>
            <p:ph type="title"/>
          </p:nvPr>
        </p:nvSpPr>
        <p:spPr>
          <a:xfrm>
            <a:off x="498475" y="484188"/>
            <a:ext cx="7556400" cy="11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Failure Stories</a:t>
            </a:r>
            <a:endParaRPr/>
          </a:p>
        </p:txBody>
      </p:sp>
      <p:sp>
        <p:nvSpPr>
          <p:cNvPr id="196" name="Google Shape;196;g6c69a1a240_4_62"/>
          <p:cNvSpPr txBox="1">
            <a:spLocks noGrp="1"/>
          </p:cNvSpPr>
          <p:nvPr>
            <p:ph type="body" idx="1"/>
          </p:nvPr>
        </p:nvSpPr>
        <p:spPr>
          <a:xfrm>
            <a:off x="498475" y="1981200"/>
            <a:ext cx="7878600" cy="4541700"/>
          </a:xfrm>
          <a:prstGeom prst="rect">
            <a:avLst/>
          </a:prstGeom>
        </p:spPr>
        <p:txBody>
          <a:bodyPr spcFirstLastPara="1" wrap="square" lIns="91425" tIns="45700" rIns="91425" bIns="45700" anchor="t" anchorCtr="0">
            <a:noAutofit/>
          </a:bodyPr>
          <a:lstStyle/>
          <a:p>
            <a:pPr marL="457200" lvl="0" indent="-355600" algn="l" rtl="0">
              <a:spcBef>
                <a:spcPts val="2000"/>
              </a:spcBef>
              <a:spcAft>
                <a:spcPts val="0"/>
              </a:spcAft>
              <a:buSzPts val="2000"/>
              <a:buFont typeface="Rockwell"/>
              <a:buAutoNum type="arabicPeriod"/>
            </a:pPr>
            <a:r>
              <a:rPr lang="en-US"/>
              <a:t>Hurricane Katrina </a:t>
            </a:r>
            <a:br>
              <a:rPr lang="en-US"/>
            </a:br>
            <a:endParaRPr/>
          </a:p>
          <a:p>
            <a:pPr marL="914400" lvl="0" indent="-355600" algn="l" rtl="0">
              <a:spcBef>
                <a:spcPts val="0"/>
              </a:spcBef>
              <a:spcAft>
                <a:spcPts val="0"/>
              </a:spcAft>
              <a:buClr>
                <a:schemeClr val="dk1"/>
              </a:buClr>
              <a:buSzPts val="2000"/>
              <a:buChar char="●"/>
            </a:pPr>
            <a:r>
              <a:rPr lang="en-US">
                <a:solidFill>
                  <a:schemeClr val="dk1"/>
                </a:solidFill>
              </a:rPr>
              <a:t>FEMA response to Katrina- incapability and lack of preparation to face catastrophic disaster.</a:t>
            </a:r>
            <a:endParaRPr>
              <a:solidFill>
                <a:schemeClr val="dk1"/>
              </a:solidFill>
            </a:endParaRPr>
          </a:p>
          <a:p>
            <a:pPr marL="914400" lvl="0" indent="-355600" algn="l" rtl="0">
              <a:spcBef>
                <a:spcPts val="0"/>
              </a:spcBef>
              <a:spcAft>
                <a:spcPts val="0"/>
              </a:spcAft>
              <a:buClr>
                <a:schemeClr val="dk1"/>
              </a:buClr>
              <a:buSzPts val="2000"/>
              <a:buFont typeface="Rockwell"/>
              <a:buChar char="●"/>
            </a:pPr>
            <a:r>
              <a:rPr lang="en-US">
                <a:solidFill>
                  <a:schemeClr val="dk1"/>
                </a:solidFill>
              </a:rPr>
              <a:t>No transportation for people to evacuate. </a:t>
            </a:r>
            <a:endParaRPr>
              <a:solidFill>
                <a:schemeClr val="dk1"/>
              </a:solidFill>
            </a:endParaRPr>
          </a:p>
          <a:p>
            <a:pPr marL="914400" lvl="0" indent="-355600" algn="l" rtl="0">
              <a:spcBef>
                <a:spcPts val="0"/>
              </a:spcBef>
              <a:spcAft>
                <a:spcPts val="0"/>
              </a:spcAft>
              <a:buClr>
                <a:schemeClr val="dk1"/>
              </a:buClr>
              <a:buSzPts val="2000"/>
              <a:buFont typeface="Rockwell"/>
              <a:buChar char="●"/>
            </a:pPr>
            <a:r>
              <a:rPr lang="en-US">
                <a:solidFill>
                  <a:schemeClr val="dk1"/>
                </a:solidFill>
              </a:rPr>
              <a:t>No proper communication- loss of communication between the authorities and the aid recipients.  </a:t>
            </a:r>
            <a:endParaRPr>
              <a:solidFill>
                <a:schemeClr val="dk1"/>
              </a:solidFill>
            </a:endParaRPr>
          </a:p>
          <a:p>
            <a:pPr marL="914400" lvl="0" indent="-355600" algn="l" rtl="0">
              <a:spcBef>
                <a:spcPts val="0"/>
              </a:spcBef>
              <a:spcAft>
                <a:spcPts val="0"/>
              </a:spcAft>
              <a:buClr>
                <a:schemeClr val="dk1"/>
              </a:buClr>
              <a:buSzPts val="2000"/>
              <a:buFont typeface="Rockwell"/>
              <a:buChar char="●"/>
            </a:pPr>
            <a:r>
              <a:rPr lang="en-US">
                <a:solidFill>
                  <a:schemeClr val="dk1"/>
                </a:solidFill>
              </a:rPr>
              <a:t>No proper distribution of supplies- lack of warehousing and access to supplies on site.</a:t>
            </a:r>
            <a:endParaRPr>
              <a:solidFill>
                <a:schemeClr val="dk1"/>
              </a:solidFill>
            </a:endParaRPr>
          </a:p>
          <a:p>
            <a:pPr marL="914400" lvl="0" indent="-355600" algn="l" rtl="0">
              <a:spcBef>
                <a:spcPts val="0"/>
              </a:spcBef>
              <a:spcAft>
                <a:spcPts val="0"/>
              </a:spcAft>
              <a:buClr>
                <a:schemeClr val="dk1"/>
              </a:buClr>
              <a:buSzPts val="2000"/>
              <a:buFont typeface="Rockwell"/>
              <a:buChar char="●"/>
            </a:pPr>
            <a:r>
              <a:rPr lang="en-US">
                <a:solidFill>
                  <a:schemeClr val="dk1"/>
                </a:solidFill>
              </a:rPr>
              <a:t>lack of serious consideration for the disaster by the authorities-  mandatory evacuation order came only after Katrina had climbed dangerously to a Category 4 and then to a Category 5.</a:t>
            </a:r>
            <a:endParaRPr>
              <a:solidFill>
                <a:schemeClr val="dk1"/>
              </a:solidFill>
            </a:endParaRPr>
          </a:p>
          <a:p>
            <a:pPr marL="0" lvl="0" indent="0" algn="l" rtl="0">
              <a:spcBef>
                <a:spcPts val="20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6c69a1a240_4_73"/>
          <p:cNvSpPr txBox="1">
            <a:spLocks noGrp="1"/>
          </p:cNvSpPr>
          <p:nvPr>
            <p:ph type="title"/>
          </p:nvPr>
        </p:nvSpPr>
        <p:spPr>
          <a:xfrm>
            <a:off x="498475" y="484188"/>
            <a:ext cx="7556400" cy="11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Failure Stories cont. </a:t>
            </a:r>
            <a:endParaRPr/>
          </a:p>
        </p:txBody>
      </p:sp>
      <p:sp>
        <p:nvSpPr>
          <p:cNvPr id="203" name="Google Shape;203;g6c69a1a240_4_73"/>
          <p:cNvSpPr txBox="1">
            <a:spLocks noGrp="1"/>
          </p:cNvSpPr>
          <p:nvPr>
            <p:ph type="body" idx="1"/>
          </p:nvPr>
        </p:nvSpPr>
        <p:spPr>
          <a:xfrm>
            <a:off x="498475" y="1981200"/>
            <a:ext cx="7556400" cy="4145100"/>
          </a:xfrm>
          <a:prstGeom prst="rect">
            <a:avLst/>
          </a:prstGeom>
        </p:spPr>
        <p:txBody>
          <a:bodyPr spcFirstLastPara="1" wrap="square" lIns="91425" tIns="45700" rIns="91425" bIns="45700" anchor="t" anchorCtr="0">
            <a:noAutofit/>
          </a:bodyPr>
          <a:lstStyle/>
          <a:p>
            <a:pPr marL="457200" lvl="0" indent="-381000" algn="l" rtl="0">
              <a:spcBef>
                <a:spcPts val="2000"/>
              </a:spcBef>
              <a:spcAft>
                <a:spcPts val="0"/>
              </a:spcAft>
              <a:buSzPts val="2400"/>
              <a:buFont typeface="Rockwell"/>
              <a:buAutoNum type="arabicPeriod" startAt="2"/>
            </a:pPr>
            <a:r>
              <a:rPr lang="en-US" sz="2400"/>
              <a:t>Indian Ocean Earthquake and Tsunami:</a:t>
            </a:r>
            <a:br>
              <a:rPr lang="en-US" sz="2400"/>
            </a:br>
            <a:endParaRPr sz="2400"/>
          </a:p>
          <a:p>
            <a:pPr marL="457200" lvl="0" indent="-381000" algn="l" rtl="0">
              <a:spcBef>
                <a:spcPts val="0"/>
              </a:spcBef>
              <a:spcAft>
                <a:spcPts val="0"/>
              </a:spcAft>
              <a:buSzPts val="2400"/>
              <a:buFont typeface="Rockwell"/>
              <a:buChar char="●"/>
            </a:pPr>
            <a:r>
              <a:rPr lang="en-US" sz="2400">
                <a:solidFill>
                  <a:schemeClr val="dk1"/>
                </a:solidFill>
              </a:rPr>
              <a:t>Lack of Infrastructure- infrastructure inadequacies lead to bottlenecks, delays, and congestion at entry points to the disaster area</a:t>
            </a:r>
            <a:endParaRPr sz="2400">
              <a:solidFill>
                <a:schemeClr val="dk1"/>
              </a:solidFill>
            </a:endParaRPr>
          </a:p>
          <a:p>
            <a:pPr marL="457200" lvl="0" indent="-381000" algn="l" rtl="0">
              <a:spcBef>
                <a:spcPts val="0"/>
              </a:spcBef>
              <a:spcAft>
                <a:spcPts val="0"/>
              </a:spcAft>
              <a:buClr>
                <a:schemeClr val="dk1"/>
              </a:buClr>
              <a:buSzPts val="2400"/>
              <a:buFont typeface="Rockwell"/>
              <a:buChar char="●"/>
            </a:pPr>
            <a:r>
              <a:rPr lang="en-US" sz="2400">
                <a:solidFill>
                  <a:schemeClr val="dk1"/>
                </a:solidFill>
              </a:rPr>
              <a:t>Lack of communication </a:t>
            </a:r>
            <a:endParaRPr sz="2400">
              <a:solidFill>
                <a:schemeClr val="dk1"/>
              </a:solidFill>
            </a:endParaRPr>
          </a:p>
          <a:p>
            <a:pPr marL="457200" lvl="0" indent="-381000" algn="l" rtl="0">
              <a:spcBef>
                <a:spcPts val="0"/>
              </a:spcBef>
              <a:spcAft>
                <a:spcPts val="0"/>
              </a:spcAft>
              <a:buClr>
                <a:schemeClr val="dk1"/>
              </a:buClr>
              <a:buSzPts val="2400"/>
              <a:buFont typeface="Rockwell"/>
              <a:buChar char="●"/>
            </a:pPr>
            <a:r>
              <a:rPr lang="en-US" sz="2400">
                <a:solidFill>
                  <a:schemeClr val="dk1"/>
                </a:solidFill>
              </a:rPr>
              <a:t>Unsolicited and unsuitable goods</a:t>
            </a:r>
            <a:endParaRPr sz="2400">
              <a:solidFill>
                <a:schemeClr val="dk1"/>
              </a:solidFill>
            </a:endParaRPr>
          </a:p>
          <a:p>
            <a:pPr marL="457200" lvl="0" indent="-381000" algn="l" rtl="0">
              <a:spcBef>
                <a:spcPts val="0"/>
              </a:spcBef>
              <a:spcAft>
                <a:spcPts val="0"/>
              </a:spcAft>
              <a:buClr>
                <a:schemeClr val="dk1"/>
              </a:buClr>
              <a:buSzPts val="2400"/>
              <a:buFont typeface="Rockwell"/>
              <a:buChar char="●"/>
            </a:pPr>
            <a:r>
              <a:rPr lang="en-US" sz="2400">
                <a:solidFill>
                  <a:schemeClr val="dk1"/>
                </a:solidFill>
              </a:rPr>
              <a:t>Lack of assessment</a:t>
            </a:r>
            <a:endParaRPr sz="2400">
              <a:solidFill>
                <a:schemeClr val="dk1"/>
              </a:solidFill>
            </a:endParaRPr>
          </a:p>
          <a:p>
            <a:pPr marL="457200" lvl="0" indent="-381000" algn="l" rtl="0">
              <a:spcBef>
                <a:spcPts val="0"/>
              </a:spcBef>
              <a:spcAft>
                <a:spcPts val="0"/>
              </a:spcAft>
              <a:buClr>
                <a:schemeClr val="dk1"/>
              </a:buClr>
              <a:buSzPts val="2400"/>
              <a:buFont typeface="Rockwell"/>
              <a:buChar char="●"/>
            </a:pPr>
            <a:r>
              <a:rPr lang="en-US" sz="2400">
                <a:solidFill>
                  <a:schemeClr val="dk1"/>
                </a:solidFill>
              </a:rPr>
              <a:t>Political Pressure</a:t>
            </a:r>
            <a:endParaRPr sz="2400">
              <a:solidFill>
                <a:schemeClr val="dk1"/>
              </a:solidFill>
            </a:endParaRPr>
          </a:p>
          <a:p>
            <a:pPr marL="457200" lvl="0" indent="-381000" algn="l" rtl="0">
              <a:spcBef>
                <a:spcPts val="0"/>
              </a:spcBef>
              <a:spcAft>
                <a:spcPts val="0"/>
              </a:spcAft>
              <a:buClr>
                <a:schemeClr val="dk1"/>
              </a:buClr>
              <a:buSzPts val="2400"/>
              <a:buFont typeface="Rockwell"/>
              <a:buChar char="●"/>
            </a:pPr>
            <a:r>
              <a:rPr lang="en-US" sz="2400">
                <a:solidFill>
                  <a:schemeClr val="dk1"/>
                </a:solidFill>
              </a:rPr>
              <a:t>Problems with financial Supply Chain</a:t>
            </a:r>
            <a:endParaRPr sz="2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6c69a1a240_0_702"/>
          <p:cNvSpPr txBox="1">
            <a:spLocks noGrp="1"/>
          </p:cNvSpPr>
          <p:nvPr>
            <p:ph type="title"/>
          </p:nvPr>
        </p:nvSpPr>
        <p:spPr>
          <a:xfrm>
            <a:off x="498475" y="484188"/>
            <a:ext cx="7556400" cy="11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How to Improve Humanitarian Supply Chain</a:t>
            </a:r>
            <a:endParaRPr/>
          </a:p>
        </p:txBody>
      </p:sp>
      <p:sp>
        <p:nvSpPr>
          <p:cNvPr id="210" name="Google Shape;210;g6c69a1a240_0_702"/>
          <p:cNvSpPr txBox="1">
            <a:spLocks noGrp="1"/>
          </p:cNvSpPr>
          <p:nvPr>
            <p:ph type="body" idx="1"/>
          </p:nvPr>
        </p:nvSpPr>
        <p:spPr>
          <a:xfrm>
            <a:off x="498475" y="1981200"/>
            <a:ext cx="7556400" cy="4145100"/>
          </a:xfrm>
          <a:prstGeom prst="rect">
            <a:avLst/>
          </a:prstGeom>
        </p:spPr>
        <p:txBody>
          <a:bodyPr spcFirstLastPara="1" wrap="square" lIns="91425" tIns="45700" rIns="91425" bIns="45700" anchor="t" anchorCtr="0">
            <a:noAutofit/>
          </a:bodyPr>
          <a:lstStyle/>
          <a:p>
            <a:pPr marL="457200" lvl="0" indent="-314325" algn="l" rtl="0">
              <a:lnSpc>
                <a:spcPct val="115000"/>
              </a:lnSpc>
              <a:spcBef>
                <a:spcPts val="2000"/>
              </a:spcBef>
              <a:spcAft>
                <a:spcPts val="0"/>
              </a:spcAft>
              <a:buSzPts val="1350"/>
              <a:buChar char="■"/>
            </a:pPr>
            <a:r>
              <a:rPr lang="en-US" b="1"/>
              <a:t>Demand Analysis:- </a:t>
            </a:r>
            <a:r>
              <a:rPr lang="en-US"/>
              <a:t>Based on historical data and past experiences of different types of disaster, forecast the demand that may arise.</a:t>
            </a:r>
            <a:endParaRPr/>
          </a:p>
          <a:p>
            <a:pPr marL="457200" lvl="0" indent="-314325" algn="l" rtl="0">
              <a:lnSpc>
                <a:spcPct val="115000"/>
              </a:lnSpc>
              <a:spcBef>
                <a:spcPts val="0"/>
              </a:spcBef>
              <a:spcAft>
                <a:spcPts val="0"/>
              </a:spcAft>
              <a:buSzPts val="1350"/>
              <a:buChar char="■"/>
            </a:pPr>
            <a:r>
              <a:rPr lang="en-US" b="1"/>
              <a:t>Inventory Planning and Control:- </a:t>
            </a:r>
            <a:r>
              <a:rPr lang="en-US"/>
              <a:t>Given to the High level of Uncertainty in lead time it is important to have adequate Inventory, especially when the local supply might be very limited.</a:t>
            </a:r>
            <a:endParaRPr/>
          </a:p>
          <a:p>
            <a:pPr marL="457200" lvl="0" indent="-314325" algn="l" rtl="0">
              <a:lnSpc>
                <a:spcPct val="115000"/>
              </a:lnSpc>
              <a:spcBef>
                <a:spcPts val="0"/>
              </a:spcBef>
              <a:spcAft>
                <a:spcPts val="0"/>
              </a:spcAft>
              <a:buSzPts val="1350"/>
              <a:buChar char="■"/>
            </a:pPr>
            <a:r>
              <a:rPr lang="en-US" b="1"/>
              <a:t>Collaboration of Organizations:- </a:t>
            </a:r>
            <a:r>
              <a:rPr lang="en-US"/>
              <a:t>Co-ordination between the different NGOs is of utmost importance for a responsive Supply Chain. </a:t>
            </a:r>
            <a:endParaRPr/>
          </a:p>
          <a:p>
            <a:pPr marL="0" lvl="0" indent="0" algn="l" rtl="0">
              <a:lnSpc>
                <a:spcPct val="115000"/>
              </a:lnSpc>
              <a:spcBef>
                <a:spcPts val="2000"/>
              </a:spcBef>
              <a:spcAft>
                <a:spcPts val="0"/>
              </a:spcAft>
              <a:buClr>
                <a:schemeClr val="dk1"/>
              </a:buClr>
              <a:buSzPts val="1100"/>
              <a:buFont typeface="Arial"/>
              <a:buNone/>
            </a:pPr>
            <a:endParaRPr/>
          </a:p>
          <a:p>
            <a:pPr marL="0" lvl="0" indent="0" algn="l" rtl="0">
              <a:lnSpc>
                <a:spcPct val="115000"/>
              </a:lnSpc>
              <a:spcBef>
                <a:spcPts val="2000"/>
              </a:spcBef>
              <a:spcAft>
                <a:spcPts val="0"/>
              </a:spcAft>
              <a:buClr>
                <a:schemeClr val="dk1"/>
              </a:buClr>
              <a:buSzPts val="1100"/>
              <a:buFont typeface="Arial"/>
              <a:buNone/>
            </a:pPr>
            <a:endParaRPr sz="1500">
              <a:solidFill>
                <a:schemeClr val="accent1"/>
              </a:solidFill>
              <a:latin typeface="Arial"/>
              <a:ea typeface="Arial"/>
              <a:cs typeface="Arial"/>
              <a:sym typeface="Arial"/>
            </a:endParaRPr>
          </a:p>
          <a:p>
            <a:pPr marL="0" lvl="0" indent="0" algn="l" rtl="0">
              <a:spcBef>
                <a:spcPts val="20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a:spLocks noGrp="1"/>
          </p:cNvSpPr>
          <p:nvPr>
            <p:ph type="title"/>
          </p:nvPr>
        </p:nvSpPr>
        <p:spPr>
          <a:xfrm>
            <a:off x="498475" y="484188"/>
            <a:ext cx="7556500" cy="11160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Agenda</a:t>
            </a:r>
            <a:endParaRPr/>
          </a:p>
        </p:txBody>
      </p:sp>
      <p:sp>
        <p:nvSpPr>
          <p:cNvPr id="46" name="Google Shape;46;p2"/>
          <p:cNvSpPr txBox="1">
            <a:spLocks noGrp="1"/>
          </p:cNvSpPr>
          <p:nvPr>
            <p:ph type="body" idx="1"/>
          </p:nvPr>
        </p:nvSpPr>
        <p:spPr>
          <a:xfrm>
            <a:off x="498475" y="1981200"/>
            <a:ext cx="7556500" cy="4144963"/>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SzPts val="1500"/>
              <a:buChar char="■"/>
            </a:pPr>
            <a:r>
              <a:rPr lang="en-US"/>
              <a:t>Overview </a:t>
            </a:r>
            <a:endParaRPr/>
          </a:p>
          <a:p>
            <a:pPr marL="228600" lvl="0" indent="-228600" algn="l" rtl="0">
              <a:spcBef>
                <a:spcPts val="2000"/>
              </a:spcBef>
              <a:spcAft>
                <a:spcPts val="0"/>
              </a:spcAft>
              <a:buSzPts val="1500"/>
              <a:buChar char="■"/>
            </a:pPr>
            <a:r>
              <a:rPr lang="en-US"/>
              <a:t>Why Humanitarian Supply Chain? </a:t>
            </a:r>
            <a:endParaRPr/>
          </a:p>
          <a:p>
            <a:pPr marL="228600" lvl="0" indent="-228600" algn="l" rtl="0">
              <a:spcBef>
                <a:spcPts val="2000"/>
              </a:spcBef>
              <a:spcAft>
                <a:spcPts val="0"/>
              </a:spcAft>
              <a:buSzPts val="1500"/>
              <a:buChar char="■"/>
            </a:pPr>
            <a:r>
              <a:rPr lang="en-US"/>
              <a:t>What is Humanitarian Supply Chain?</a:t>
            </a:r>
            <a:endParaRPr/>
          </a:p>
          <a:p>
            <a:pPr marL="228600" lvl="0" indent="-228600" algn="l" rtl="0">
              <a:spcBef>
                <a:spcPts val="2000"/>
              </a:spcBef>
              <a:spcAft>
                <a:spcPts val="0"/>
              </a:spcAft>
              <a:buSzPts val="1500"/>
              <a:buChar char="■"/>
            </a:pPr>
            <a:r>
              <a:rPr lang="en-US"/>
              <a:t>A typical Humanitarian supply chain</a:t>
            </a:r>
            <a:endParaRPr/>
          </a:p>
          <a:p>
            <a:pPr marL="228600" lvl="0" indent="-228600" algn="l" rtl="0">
              <a:spcBef>
                <a:spcPts val="2000"/>
              </a:spcBef>
              <a:spcAft>
                <a:spcPts val="0"/>
              </a:spcAft>
              <a:buSzPts val="1500"/>
              <a:buChar char="■"/>
            </a:pPr>
            <a:r>
              <a:rPr lang="en-US"/>
              <a:t>Comparison of Business and Humanitarian Supply Chain</a:t>
            </a:r>
            <a:endParaRPr/>
          </a:p>
          <a:p>
            <a:pPr marL="228600" lvl="0" indent="-228600" algn="l" rtl="0">
              <a:spcBef>
                <a:spcPts val="2000"/>
              </a:spcBef>
              <a:spcAft>
                <a:spcPts val="0"/>
              </a:spcAft>
              <a:buSzPts val="1500"/>
              <a:buChar char="■"/>
            </a:pPr>
            <a:r>
              <a:rPr lang="en-US"/>
              <a:t>Similarities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6c69a1a240_3_10"/>
          <p:cNvSpPr txBox="1">
            <a:spLocks noGrp="1"/>
          </p:cNvSpPr>
          <p:nvPr>
            <p:ph type="title"/>
          </p:nvPr>
        </p:nvSpPr>
        <p:spPr>
          <a:xfrm>
            <a:off x="498475" y="484188"/>
            <a:ext cx="7556400" cy="11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a:t>
            </a:r>
            <a:endParaRPr/>
          </a:p>
        </p:txBody>
      </p:sp>
      <p:sp>
        <p:nvSpPr>
          <p:cNvPr id="217" name="Google Shape;217;g6c69a1a240_3_10"/>
          <p:cNvSpPr txBox="1">
            <a:spLocks noGrp="1"/>
          </p:cNvSpPr>
          <p:nvPr>
            <p:ph type="body" idx="1"/>
          </p:nvPr>
        </p:nvSpPr>
        <p:spPr>
          <a:xfrm>
            <a:off x="498475" y="1981200"/>
            <a:ext cx="7556400" cy="41451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2000"/>
              </a:spcBef>
              <a:spcAft>
                <a:spcPts val="0"/>
              </a:spcAft>
              <a:buSzPts val="2000"/>
              <a:buChar char="■"/>
            </a:pPr>
            <a:r>
              <a:rPr lang="en-US" b="1"/>
              <a:t>Understanding regional Conditions:- </a:t>
            </a:r>
            <a:r>
              <a:rPr lang="en-US">
                <a:solidFill>
                  <a:srgbClr val="151A3D"/>
                </a:solidFill>
                <a:highlight>
                  <a:srgbClr val="FFFFFF"/>
                </a:highlight>
                <a:latin typeface="Arial"/>
                <a:ea typeface="Arial"/>
                <a:cs typeface="Arial"/>
                <a:sym typeface="Arial"/>
              </a:rPr>
              <a:t>Awareness of the local conditions is crucial for the success of the humanitarian operations. </a:t>
            </a:r>
            <a:endParaRPr>
              <a:solidFill>
                <a:srgbClr val="151A3D"/>
              </a:solidFill>
              <a:highlight>
                <a:srgbClr val="FFFFFF"/>
              </a:highlight>
              <a:latin typeface="Arial"/>
              <a:ea typeface="Arial"/>
              <a:cs typeface="Arial"/>
              <a:sym typeface="Arial"/>
            </a:endParaRPr>
          </a:p>
          <a:p>
            <a:pPr marL="457200" lvl="0" indent="0" algn="l" rtl="0">
              <a:lnSpc>
                <a:spcPct val="115000"/>
              </a:lnSpc>
              <a:spcBef>
                <a:spcPts val="2000"/>
              </a:spcBef>
              <a:spcAft>
                <a:spcPts val="0"/>
              </a:spcAft>
              <a:buNone/>
            </a:pPr>
            <a:endParaRPr>
              <a:solidFill>
                <a:srgbClr val="151A3D"/>
              </a:solidFill>
              <a:highlight>
                <a:srgbClr val="FFFFFF"/>
              </a:highlight>
              <a:latin typeface="Arial"/>
              <a:ea typeface="Arial"/>
              <a:cs typeface="Arial"/>
              <a:sym typeface="Arial"/>
            </a:endParaRPr>
          </a:p>
          <a:p>
            <a:pPr marL="457200" lvl="0" indent="-355600" algn="l" rtl="0">
              <a:lnSpc>
                <a:spcPct val="115000"/>
              </a:lnSpc>
              <a:spcBef>
                <a:spcPts val="2000"/>
              </a:spcBef>
              <a:spcAft>
                <a:spcPts val="0"/>
              </a:spcAft>
              <a:buClr>
                <a:srgbClr val="151A3D"/>
              </a:buClr>
              <a:buSzPts val="2000"/>
              <a:buFont typeface="Arial"/>
              <a:buChar char="■"/>
            </a:pPr>
            <a:r>
              <a:rPr lang="en-US" b="1">
                <a:solidFill>
                  <a:srgbClr val="151A3D"/>
                </a:solidFill>
                <a:highlight>
                  <a:srgbClr val="FFFFFF"/>
                </a:highlight>
                <a:latin typeface="Arial"/>
                <a:ea typeface="Arial"/>
                <a:cs typeface="Arial"/>
                <a:sym typeface="Arial"/>
              </a:rPr>
              <a:t> Constant communication.</a:t>
            </a:r>
            <a:r>
              <a:rPr lang="en-US">
                <a:solidFill>
                  <a:srgbClr val="151A3D"/>
                </a:solidFill>
                <a:highlight>
                  <a:srgbClr val="FFFFFF"/>
                </a:highlight>
                <a:latin typeface="Arial"/>
                <a:ea typeface="Arial"/>
                <a:cs typeface="Arial"/>
                <a:sym typeface="Arial"/>
              </a:rPr>
              <a:t> Information from and communication with the people in the field, right where the disaster took place, is critical. Information and communication emergency systems should be built in advance.</a:t>
            </a:r>
            <a:endParaRPr>
              <a:solidFill>
                <a:srgbClr val="151A3D"/>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g6c69a1a240_3_17"/>
          <p:cNvPicPr preferRelativeResize="0"/>
          <p:nvPr/>
        </p:nvPicPr>
        <p:blipFill>
          <a:blip r:embed="rId3">
            <a:alphaModFix/>
          </a:blip>
          <a:stretch>
            <a:fillRect/>
          </a:stretch>
        </p:blipFill>
        <p:spPr>
          <a:xfrm>
            <a:off x="152400" y="152400"/>
            <a:ext cx="8742325" cy="6556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3"/>
          <p:cNvSpPr txBox="1">
            <a:spLocks noGrp="1"/>
          </p:cNvSpPr>
          <p:nvPr>
            <p:ph type="title"/>
          </p:nvPr>
        </p:nvSpPr>
        <p:spPr>
          <a:xfrm>
            <a:off x="498475" y="728972"/>
            <a:ext cx="7556500" cy="11160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Overview</a:t>
            </a:r>
            <a:endParaRPr/>
          </a:p>
        </p:txBody>
      </p:sp>
      <p:sp>
        <p:nvSpPr>
          <p:cNvPr id="52" name="Google Shape;52;p3"/>
          <p:cNvSpPr txBox="1">
            <a:spLocks noGrp="1"/>
          </p:cNvSpPr>
          <p:nvPr>
            <p:ph type="body" idx="1"/>
          </p:nvPr>
        </p:nvSpPr>
        <p:spPr>
          <a:xfrm>
            <a:off x="498475" y="2287180"/>
            <a:ext cx="7556500" cy="3802004"/>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SzPts val="1200"/>
              <a:buChar char="■"/>
            </a:pPr>
            <a:r>
              <a:rPr lang="en-US" sz="1600"/>
              <a:t>The number of disasters per year have tripled over the last 50 years.</a:t>
            </a:r>
            <a:endParaRPr/>
          </a:p>
          <a:p>
            <a:pPr marL="228600" lvl="0" indent="-228600" algn="l" rtl="0">
              <a:spcBef>
                <a:spcPts val="2000"/>
              </a:spcBef>
              <a:spcAft>
                <a:spcPts val="0"/>
              </a:spcAft>
              <a:buSzPts val="1200"/>
              <a:buChar char="■"/>
            </a:pPr>
            <a:r>
              <a:rPr lang="en-US" sz="1600"/>
              <a:t>These disasters can be NATURAL or MAN-MADE.</a:t>
            </a:r>
            <a:endParaRPr/>
          </a:p>
          <a:p>
            <a:pPr marL="228600" lvl="0" indent="-228600" algn="l" rtl="0">
              <a:spcBef>
                <a:spcPts val="2000"/>
              </a:spcBef>
              <a:spcAft>
                <a:spcPts val="0"/>
              </a:spcAft>
              <a:buSzPts val="1200"/>
              <a:buChar char="■"/>
            </a:pPr>
            <a:r>
              <a:rPr lang="en-US" sz="1600"/>
              <a:t>Natural Disasters:- Hurricanes, cyclones, floods, droughts, earthquakes, volcanic eruption, epidemics, famine and food insecurity etc.</a:t>
            </a:r>
            <a:endParaRPr/>
          </a:p>
          <a:p>
            <a:pPr marL="228600" lvl="0" indent="-228600" algn="l" rtl="0">
              <a:spcBef>
                <a:spcPts val="2000"/>
              </a:spcBef>
              <a:spcAft>
                <a:spcPts val="0"/>
              </a:spcAft>
              <a:buSzPts val="1200"/>
              <a:buChar char="■"/>
            </a:pPr>
            <a:r>
              <a:rPr lang="en-US" sz="1600"/>
              <a:t>Man-made:- Wars, Refugee crisis, Terrorist Attack, Chemical leak etc..</a:t>
            </a:r>
            <a:endParaRPr/>
          </a:p>
          <a:p>
            <a:pPr marL="228600" lvl="0" indent="-228600" algn="l" rtl="0">
              <a:spcBef>
                <a:spcPts val="2000"/>
              </a:spcBef>
              <a:spcAft>
                <a:spcPts val="0"/>
              </a:spcAft>
              <a:buSzPts val="1200"/>
              <a:buChar char="■"/>
            </a:pPr>
            <a:r>
              <a:rPr lang="en-US" sz="1600"/>
              <a:t>The consequences of these events are enormous, not only in the short term with injuries, loss of life, and damaged infrastructure, but also in the long term with changes in social and economic conditions.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4"/>
          <p:cNvSpPr txBox="1">
            <a:spLocks noGrp="1"/>
          </p:cNvSpPr>
          <p:nvPr>
            <p:ph type="title"/>
          </p:nvPr>
        </p:nvSpPr>
        <p:spPr>
          <a:xfrm>
            <a:off x="498475" y="713673"/>
            <a:ext cx="7556500" cy="11160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Why Humanitarian Supply Chain?</a:t>
            </a:r>
            <a:endParaRPr/>
          </a:p>
        </p:txBody>
      </p:sp>
      <p:grpSp>
        <p:nvGrpSpPr>
          <p:cNvPr id="59" name="Google Shape;59;p4"/>
          <p:cNvGrpSpPr/>
          <p:nvPr/>
        </p:nvGrpSpPr>
        <p:grpSpPr>
          <a:xfrm>
            <a:off x="108145" y="2650522"/>
            <a:ext cx="8864646" cy="3066285"/>
            <a:chOff x="3041" y="96508"/>
            <a:chExt cx="8864646" cy="3066285"/>
          </a:xfrm>
        </p:grpSpPr>
        <p:sp>
          <p:nvSpPr>
            <p:cNvPr id="60" name="Google Shape;60;p4"/>
            <p:cNvSpPr/>
            <p:nvPr/>
          </p:nvSpPr>
          <p:spPr>
            <a:xfrm rot="5400000">
              <a:off x="273969" y="1682450"/>
              <a:ext cx="816075" cy="1357930"/>
            </a:xfrm>
            <a:prstGeom prst="corner">
              <a:avLst>
                <a:gd name="adj1" fmla="val 16120"/>
                <a:gd name="adj2" fmla="val 16110"/>
              </a:avLst>
            </a:prstGeom>
            <a:gradFill>
              <a:gsLst>
                <a:gs pos="0">
                  <a:srgbClr val="39396C"/>
                </a:gs>
                <a:gs pos="100000">
                  <a:srgbClr val="9898CB"/>
                </a:gs>
              </a:gsLst>
              <a:lin ang="5400000" scaled="0"/>
            </a:gradFill>
            <a:ln w="12700" cap="flat" cmpd="sng">
              <a:solidFill>
                <a:srgbClr val="656599"/>
              </a:solidFill>
              <a:prstDash val="solid"/>
              <a:round/>
              <a:headEnd type="none" w="sm" len="sm"/>
              <a:tailEnd type="none" w="sm" len="sm"/>
            </a:ln>
            <a:effectLst>
              <a:outerShdw blurRad="63500" dist="25400" dir="5400000" rotWithShape="0">
                <a:srgbClr val="808080">
                  <a:alpha val="7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137746" y="2088179"/>
              <a:ext cx="1225947" cy="10746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p:nvPr/>
          </p:nvSpPr>
          <p:spPr>
            <a:xfrm>
              <a:off x="137746" y="2088179"/>
              <a:ext cx="1225947" cy="1074614"/>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Rockwell"/>
                <a:buNone/>
              </a:pPr>
              <a:r>
                <a:rPr lang="en-US" sz="1200" b="0" i="0" u="none" strike="noStrike" cap="none">
                  <a:solidFill>
                    <a:schemeClr val="dk1"/>
                  </a:solidFill>
                  <a:latin typeface="Rockwell"/>
                  <a:ea typeface="Rockwell"/>
                  <a:cs typeface="Rockwell"/>
                  <a:sym typeface="Rockwell"/>
                </a:rPr>
                <a:t>2 billion people below poverty line.</a:t>
              </a:r>
              <a:endParaRPr/>
            </a:p>
          </p:txBody>
        </p:sp>
        <p:sp>
          <p:nvSpPr>
            <p:cNvPr id="63" name="Google Shape;63;p4"/>
            <p:cNvSpPr/>
            <p:nvPr/>
          </p:nvSpPr>
          <p:spPr>
            <a:xfrm>
              <a:off x="1132382" y="1582478"/>
              <a:ext cx="231310" cy="231310"/>
            </a:xfrm>
            <a:prstGeom prst="triangle">
              <a:avLst>
                <a:gd name="adj" fmla="val 100000"/>
              </a:avLst>
            </a:prstGeom>
            <a:gradFill>
              <a:gsLst>
                <a:gs pos="0">
                  <a:srgbClr val="39396C"/>
                </a:gs>
                <a:gs pos="100000">
                  <a:srgbClr val="9898CB"/>
                </a:gs>
              </a:gsLst>
              <a:lin ang="5400000" scaled="0"/>
            </a:gradFill>
            <a:ln w="12700" cap="flat" cmpd="sng">
              <a:solidFill>
                <a:srgbClr val="656599"/>
              </a:solidFill>
              <a:prstDash val="solid"/>
              <a:round/>
              <a:headEnd type="none" w="sm" len="sm"/>
              <a:tailEnd type="none" w="sm" len="sm"/>
            </a:ln>
            <a:effectLst>
              <a:outerShdw blurRad="63500" dist="25400" dir="5400000" rotWithShape="0">
                <a:srgbClr val="808080">
                  <a:alpha val="7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5400000">
              <a:off x="1774768" y="1311076"/>
              <a:ext cx="816075" cy="1357930"/>
            </a:xfrm>
            <a:prstGeom prst="corner">
              <a:avLst>
                <a:gd name="adj1" fmla="val 16120"/>
                <a:gd name="adj2" fmla="val 16110"/>
              </a:avLst>
            </a:prstGeom>
            <a:gradFill>
              <a:gsLst>
                <a:gs pos="0">
                  <a:srgbClr val="39396C"/>
                </a:gs>
                <a:gs pos="100000">
                  <a:srgbClr val="9898CB"/>
                </a:gs>
              </a:gsLst>
              <a:lin ang="5400000" scaled="0"/>
            </a:gradFill>
            <a:ln w="12700" cap="flat" cmpd="sng">
              <a:solidFill>
                <a:srgbClr val="656599"/>
              </a:solidFill>
              <a:prstDash val="solid"/>
              <a:round/>
              <a:headEnd type="none" w="sm" len="sm"/>
              <a:tailEnd type="none" w="sm" len="sm"/>
            </a:ln>
            <a:effectLst>
              <a:outerShdw blurRad="63500" dist="25400" dir="5400000" rotWithShape="0">
                <a:srgbClr val="808080">
                  <a:alpha val="7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1638545" y="1716805"/>
              <a:ext cx="1225947" cy="10746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txBox="1"/>
            <p:nvPr/>
          </p:nvSpPr>
          <p:spPr>
            <a:xfrm>
              <a:off x="1638545" y="1716805"/>
              <a:ext cx="1225947" cy="1074614"/>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Rockwell"/>
                <a:buNone/>
              </a:pPr>
              <a:r>
                <a:rPr lang="en-US" sz="1200" b="0" i="0" u="none" strike="noStrike" cap="none">
                  <a:solidFill>
                    <a:schemeClr val="dk1"/>
                  </a:solidFill>
                  <a:latin typeface="Rockwell"/>
                  <a:ea typeface="Rockwell"/>
                  <a:cs typeface="Rockwell"/>
                  <a:sym typeface="Rockwell"/>
                </a:rPr>
                <a:t>1 billion people are hungry &amp; 100 million urgently need food.</a:t>
              </a:r>
              <a:endParaRPr/>
            </a:p>
          </p:txBody>
        </p:sp>
        <p:sp>
          <p:nvSpPr>
            <p:cNvPr id="67" name="Google Shape;67;p4"/>
            <p:cNvSpPr/>
            <p:nvPr/>
          </p:nvSpPr>
          <p:spPr>
            <a:xfrm>
              <a:off x="2633181" y="1211104"/>
              <a:ext cx="231310" cy="231310"/>
            </a:xfrm>
            <a:prstGeom prst="triangle">
              <a:avLst>
                <a:gd name="adj" fmla="val 100000"/>
              </a:avLst>
            </a:prstGeom>
            <a:gradFill>
              <a:gsLst>
                <a:gs pos="0">
                  <a:srgbClr val="39396C"/>
                </a:gs>
                <a:gs pos="100000">
                  <a:srgbClr val="9898CB"/>
                </a:gs>
              </a:gsLst>
              <a:lin ang="5400000" scaled="0"/>
            </a:gradFill>
            <a:ln w="12700" cap="flat" cmpd="sng">
              <a:solidFill>
                <a:srgbClr val="656599"/>
              </a:solidFill>
              <a:prstDash val="solid"/>
              <a:round/>
              <a:headEnd type="none" w="sm" len="sm"/>
              <a:tailEnd type="none" w="sm" len="sm"/>
            </a:ln>
            <a:effectLst>
              <a:outerShdw blurRad="63500" dist="25400" dir="5400000" rotWithShape="0">
                <a:srgbClr val="808080">
                  <a:alpha val="7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5400000">
              <a:off x="3275567" y="939702"/>
              <a:ext cx="816075" cy="1357930"/>
            </a:xfrm>
            <a:prstGeom prst="corner">
              <a:avLst>
                <a:gd name="adj1" fmla="val 16120"/>
                <a:gd name="adj2" fmla="val 16110"/>
              </a:avLst>
            </a:prstGeom>
            <a:gradFill>
              <a:gsLst>
                <a:gs pos="0">
                  <a:srgbClr val="39396C"/>
                </a:gs>
                <a:gs pos="100000">
                  <a:srgbClr val="9898CB"/>
                </a:gs>
              </a:gsLst>
              <a:lin ang="5400000" scaled="0"/>
            </a:gradFill>
            <a:ln w="12700" cap="flat" cmpd="sng">
              <a:solidFill>
                <a:srgbClr val="656599"/>
              </a:solidFill>
              <a:prstDash val="solid"/>
              <a:round/>
              <a:headEnd type="none" w="sm" len="sm"/>
              <a:tailEnd type="none" w="sm" len="sm"/>
            </a:ln>
            <a:effectLst>
              <a:outerShdw blurRad="63500" dist="25400" dir="5400000" rotWithShape="0">
                <a:srgbClr val="808080">
                  <a:alpha val="7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139344" y="1345431"/>
              <a:ext cx="1225947" cy="10746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txBox="1"/>
            <p:nvPr/>
          </p:nvSpPr>
          <p:spPr>
            <a:xfrm>
              <a:off x="3139344" y="1345431"/>
              <a:ext cx="1225947" cy="1074614"/>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Rockwell"/>
                <a:buNone/>
              </a:pPr>
              <a:r>
                <a:rPr lang="en-US" sz="1200" b="0" i="0" u="none" strike="noStrike" cap="none">
                  <a:solidFill>
                    <a:schemeClr val="dk1"/>
                  </a:solidFill>
                  <a:latin typeface="Rockwell"/>
                  <a:ea typeface="Rockwell"/>
                  <a:cs typeface="Rockwell"/>
                  <a:sym typeface="Rockwell"/>
                </a:rPr>
                <a:t>Over 2500 disasters occurred in last 10 years.</a:t>
              </a:r>
              <a:endParaRPr/>
            </a:p>
          </p:txBody>
        </p:sp>
        <p:sp>
          <p:nvSpPr>
            <p:cNvPr id="71" name="Google Shape;71;p4"/>
            <p:cNvSpPr/>
            <p:nvPr/>
          </p:nvSpPr>
          <p:spPr>
            <a:xfrm>
              <a:off x="4133981" y="839730"/>
              <a:ext cx="231310" cy="231310"/>
            </a:xfrm>
            <a:prstGeom prst="triangle">
              <a:avLst>
                <a:gd name="adj" fmla="val 100000"/>
              </a:avLst>
            </a:prstGeom>
            <a:gradFill>
              <a:gsLst>
                <a:gs pos="0">
                  <a:srgbClr val="39396C"/>
                </a:gs>
                <a:gs pos="100000">
                  <a:srgbClr val="9898CB"/>
                </a:gs>
              </a:gsLst>
              <a:lin ang="5400000" scaled="0"/>
            </a:gradFill>
            <a:ln w="12700" cap="flat" cmpd="sng">
              <a:solidFill>
                <a:srgbClr val="656599"/>
              </a:solidFill>
              <a:prstDash val="solid"/>
              <a:round/>
              <a:headEnd type="none" w="sm" len="sm"/>
              <a:tailEnd type="none" w="sm" len="sm"/>
            </a:ln>
            <a:effectLst>
              <a:outerShdw blurRad="63500" dist="25400" dir="5400000" rotWithShape="0">
                <a:srgbClr val="808080">
                  <a:alpha val="7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5400000">
              <a:off x="4776366" y="568328"/>
              <a:ext cx="816075" cy="1357930"/>
            </a:xfrm>
            <a:prstGeom prst="corner">
              <a:avLst>
                <a:gd name="adj1" fmla="val 16120"/>
                <a:gd name="adj2" fmla="val 16110"/>
              </a:avLst>
            </a:prstGeom>
            <a:gradFill>
              <a:gsLst>
                <a:gs pos="0">
                  <a:srgbClr val="39396C"/>
                </a:gs>
                <a:gs pos="100000">
                  <a:srgbClr val="9898CB"/>
                </a:gs>
              </a:gsLst>
              <a:lin ang="5400000" scaled="0"/>
            </a:gradFill>
            <a:ln w="12700" cap="flat" cmpd="sng">
              <a:solidFill>
                <a:srgbClr val="656599"/>
              </a:solidFill>
              <a:prstDash val="solid"/>
              <a:round/>
              <a:headEnd type="none" w="sm" len="sm"/>
              <a:tailEnd type="none" w="sm" len="sm"/>
            </a:ln>
            <a:effectLst>
              <a:outerShdw blurRad="63500" dist="25400" dir="5400000" rotWithShape="0">
                <a:srgbClr val="808080">
                  <a:alpha val="7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4640143" y="974056"/>
              <a:ext cx="1225947" cy="10746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txBox="1"/>
            <p:nvPr/>
          </p:nvSpPr>
          <p:spPr>
            <a:xfrm>
              <a:off x="4640143" y="974056"/>
              <a:ext cx="1225947" cy="1074614"/>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Rockwell"/>
                <a:buNone/>
              </a:pPr>
              <a:r>
                <a:rPr lang="en-US" sz="1200" b="0" i="0" u="none" strike="noStrike" cap="none">
                  <a:solidFill>
                    <a:schemeClr val="dk1"/>
                  </a:solidFill>
                  <a:latin typeface="Rockwell"/>
                  <a:ea typeface="Rockwell"/>
                  <a:cs typeface="Rockwell"/>
                  <a:sym typeface="Rockwell"/>
                </a:rPr>
                <a:t>Consequently, total refugees increased over 43 million. </a:t>
              </a:r>
              <a:endParaRPr/>
            </a:p>
          </p:txBody>
        </p:sp>
        <p:sp>
          <p:nvSpPr>
            <p:cNvPr id="75" name="Google Shape;75;p4"/>
            <p:cNvSpPr/>
            <p:nvPr/>
          </p:nvSpPr>
          <p:spPr>
            <a:xfrm>
              <a:off x="5634780" y="468355"/>
              <a:ext cx="231310" cy="231310"/>
            </a:xfrm>
            <a:prstGeom prst="triangle">
              <a:avLst>
                <a:gd name="adj" fmla="val 100000"/>
              </a:avLst>
            </a:prstGeom>
            <a:gradFill>
              <a:gsLst>
                <a:gs pos="0">
                  <a:srgbClr val="39396C"/>
                </a:gs>
                <a:gs pos="100000">
                  <a:srgbClr val="9898CB"/>
                </a:gs>
              </a:gsLst>
              <a:lin ang="5400000" scaled="0"/>
            </a:gradFill>
            <a:ln w="12700" cap="flat" cmpd="sng">
              <a:solidFill>
                <a:srgbClr val="656599"/>
              </a:solidFill>
              <a:prstDash val="solid"/>
              <a:round/>
              <a:headEnd type="none" w="sm" len="sm"/>
              <a:tailEnd type="none" w="sm" len="sm"/>
            </a:ln>
            <a:effectLst>
              <a:outerShdw blurRad="63500" dist="25400" dir="5400000" rotWithShape="0">
                <a:srgbClr val="808080">
                  <a:alpha val="7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5400000">
              <a:off x="6277165" y="196954"/>
              <a:ext cx="816075" cy="1357930"/>
            </a:xfrm>
            <a:prstGeom prst="corner">
              <a:avLst>
                <a:gd name="adj1" fmla="val 16120"/>
                <a:gd name="adj2" fmla="val 16110"/>
              </a:avLst>
            </a:prstGeom>
            <a:gradFill>
              <a:gsLst>
                <a:gs pos="0">
                  <a:srgbClr val="39396C"/>
                </a:gs>
                <a:gs pos="100000">
                  <a:srgbClr val="9898CB"/>
                </a:gs>
              </a:gsLst>
              <a:lin ang="5400000" scaled="0"/>
            </a:gradFill>
            <a:ln w="12700" cap="flat" cmpd="sng">
              <a:solidFill>
                <a:srgbClr val="656599"/>
              </a:solidFill>
              <a:prstDash val="solid"/>
              <a:round/>
              <a:headEnd type="none" w="sm" len="sm"/>
              <a:tailEnd type="none" w="sm" len="sm"/>
            </a:ln>
            <a:effectLst>
              <a:outerShdw blurRad="63500" dist="25400" dir="5400000" rotWithShape="0">
                <a:srgbClr val="808080">
                  <a:alpha val="7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6140942" y="602682"/>
              <a:ext cx="1225947" cy="10746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txBox="1"/>
            <p:nvPr/>
          </p:nvSpPr>
          <p:spPr>
            <a:xfrm>
              <a:off x="6140942" y="602682"/>
              <a:ext cx="1225947" cy="1074614"/>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Rockwell"/>
                <a:buNone/>
              </a:pPr>
              <a:r>
                <a:rPr lang="en-US" sz="1200" b="0" i="0" u="none" strike="noStrike" cap="none">
                  <a:solidFill>
                    <a:schemeClr val="dk1"/>
                  </a:solidFill>
                  <a:latin typeface="Rockwell"/>
                  <a:ea typeface="Rockwell"/>
                  <a:cs typeface="Rockwell"/>
                  <a:sym typeface="Rockwell"/>
                </a:rPr>
                <a:t>Disasters will further increase by 25% due to Global Warming.</a:t>
              </a:r>
              <a:endParaRPr/>
            </a:p>
          </p:txBody>
        </p:sp>
        <p:sp>
          <p:nvSpPr>
            <p:cNvPr id="79" name="Google Shape;79;p4"/>
            <p:cNvSpPr/>
            <p:nvPr/>
          </p:nvSpPr>
          <p:spPr>
            <a:xfrm>
              <a:off x="7135579" y="96981"/>
              <a:ext cx="231310" cy="231310"/>
            </a:xfrm>
            <a:prstGeom prst="triangle">
              <a:avLst>
                <a:gd name="adj" fmla="val 100000"/>
              </a:avLst>
            </a:prstGeom>
            <a:gradFill>
              <a:gsLst>
                <a:gs pos="0">
                  <a:srgbClr val="39396C"/>
                </a:gs>
                <a:gs pos="100000">
                  <a:srgbClr val="9898CB"/>
                </a:gs>
              </a:gsLst>
              <a:lin ang="5400000" scaled="0"/>
            </a:gradFill>
            <a:ln w="12700" cap="flat" cmpd="sng">
              <a:solidFill>
                <a:srgbClr val="656599"/>
              </a:solidFill>
              <a:prstDash val="solid"/>
              <a:round/>
              <a:headEnd type="none" w="sm" len="sm"/>
              <a:tailEnd type="none" w="sm" len="sm"/>
            </a:ln>
            <a:effectLst>
              <a:outerShdw blurRad="63500" dist="25400" dir="5400000" rotWithShape="0">
                <a:srgbClr val="808080">
                  <a:alpha val="7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rot="5400000">
              <a:off x="7777965" y="-174420"/>
              <a:ext cx="816075" cy="1357930"/>
            </a:xfrm>
            <a:prstGeom prst="corner">
              <a:avLst>
                <a:gd name="adj1" fmla="val 16120"/>
                <a:gd name="adj2" fmla="val 16110"/>
              </a:avLst>
            </a:prstGeom>
            <a:gradFill>
              <a:gsLst>
                <a:gs pos="0">
                  <a:srgbClr val="39396C"/>
                </a:gs>
                <a:gs pos="100000">
                  <a:srgbClr val="9898CB"/>
                </a:gs>
              </a:gsLst>
              <a:lin ang="5400000" scaled="0"/>
            </a:gradFill>
            <a:ln w="12700" cap="flat" cmpd="sng">
              <a:solidFill>
                <a:srgbClr val="656599"/>
              </a:solidFill>
              <a:prstDash val="solid"/>
              <a:round/>
              <a:headEnd type="none" w="sm" len="sm"/>
              <a:tailEnd type="none" w="sm" len="sm"/>
            </a:ln>
            <a:effectLst>
              <a:outerShdw blurRad="63500" dist="25400" dir="5400000" rotWithShape="0">
                <a:srgbClr val="808080">
                  <a:alpha val="7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7641741" y="231308"/>
              <a:ext cx="1225947" cy="10746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txBox="1"/>
            <p:nvPr/>
          </p:nvSpPr>
          <p:spPr>
            <a:xfrm>
              <a:off x="7641741" y="231308"/>
              <a:ext cx="1225947" cy="1074614"/>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1200"/>
                <a:buFont typeface="Rockwell"/>
                <a:buNone/>
              </a:pPr>
              <a:r>
                <a:rPr lang="en-US" sz="1200" b="0" i="0" u="none" strike="noStrike" cap="none">
                  <a:solidFill>
                    <a:schemeClr val="dk1"/>
                  </a:solidFill>
                  <a:latin typeface="Rockwell"/>
                  <a:ea typeface="Rockwell"/>
                  <a:cs typeface="Rockwell"/>
                  <a:sym typeface="Rockwell"/>
                </a:rPr>
                <a:t>As a result, need for Humanitarian aid is increasing but the support isn’t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5"/>
          <p:cNvSpPr txBox="1">
            <a:spLocks noGrp="1"/>
          </p:cNvSpPr>
          <p:nvPr>
            <p:ph type="title"/>
          </p:nvPr>
        </p:nvSpPr>
        <p:spPr>
          <a:xfrm>
            <a:off x="498475" y="713673"/>
            <a:ext cx="7556500" cy="11160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What is Humanitarian Supply Chain</a:t>
            </a:r>
            <a:endParaRPr/>
          </a:p>
        </p:txBody>
      </p:sp>
      <p:sp>
        <p:nvSpPr>
          <p:cNvPr id="89" name="Google Shape;89;p5"/>
          <p:cNvSpPr txBox="1">
            <a:spLocks noGrp="1"/>
          </p:cNvSpPr>
          <p:nvPr>
            <p:ph type="body" idx="1"/>
          </p:nvPr>
        </p:nvSpPr>
        <p:spPr>
          <a:xfrm>
            <a:off x="498475" y="2207077"/>
            <a:ext cx="7556500" cy="1839405"/>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SzPts val="1500"/>
              <a:buChar char="■"/>
            </a:pPr>
            <a:r>
              <a:rPr lang="en-US">
                <a:solidFill>
                  <a:schemeClr val="dk1"/>
                </a:solidFill>
              </a:rPr>
              <a:t>Acquiring and delivering requested supplies and services at the places and times they are needed, whilst ensuring best value for money.”-International Federation of Red Cross and Red Crescent Societies</a:t>
            </a:r>
            <a:endParaRPr b="1"/>
          </a:p>
          <a:p>
            <a:pPr marL="0" lvl="0" indent="0" algn="l" rtl="0">
              <a:spcBef>
                <a:spcPts val="2000"/>
              </a:spcBef>
              <a:spcAft>
                <a:spcPts val="0"/>
              </a:spcAft>
              <a:buSzPts val="1350"/>
              <a:buNone/>
            </a:pPr>
            <a:endParaRPr sz="1800" b="1"/>
          </a:p>
          <a:p>
            <a:pPr marL="228600" lvl="0" indent="-228600" algn="l" rtl="0">
              <a:spcBef>
                <a:spcPts val="2000"/>
              </a:spcBef>
              <a:spcAft>
                <a:spcPts val="0"/>
              </a:spcAft>
              <a:buSzPts val="1350"/>
              <a:buChar char="■"/>
            </a:pPr>
            <a:r>
              <a:rPr lang="en-US" sz="1800">
                <a:solidFill>
                  <a:schemeClr val="dk1"/>
                </a:solidFill>
              </a:rPr>
              <a:t>To achieve value for money </a:t>
            </a:r>
            <a:r>
              <a:rPr lang="en-US" sz="1800" b="1">
                <a:solidFill>
                  <a:schemeClr val="dk1"/>
                </a:solidFill>
              </a:rPr>
              <a:t>Humanitarian logistics </a:t>
            </a:r>
            <a:r>
              <a:rPr lang="en-US" sz="1800">
                <a:solidFill>
                  <a:schemeClr val="dk1"/>
                </a:solidFill>
              </a:rPr>
              <a:t>is needed which as defined by seniors at Fritz Institute is: ‘The process of planning, implementing and controlling the efficient, cost-effective flow of and storage of goods and materials as well as related information, from point of origin to point of Consumption for the purpose of meeting the end beneficiary’s requirements.” </a:t>
            </a:r>
            <a:endParaRPr/>
          </a:p>
          <a:p>
            <a:pPr marL="0" lvl="0" indent="0" algn="l" rtl="0">
              <a:spcBef>
                <a:spcPts val="2000"/>
              </a:spcBef>
              <a:spcAft>
                <a:spcPts val="0"/>
              </a:spcAft>
              <a:buSzPts val="1350"/>
              <a:buNone/>
            </a:pPr>
            <a:endParaRPr sz="1800"/>
          </a:p>
          <a:p>
            <a:pPr marL="228600" lvl="0" indent="-133350" algn="l" rtl="0">
              <a:spcBef>
                <a:spcPts val="2000"/>
              </a:spcBef>
              <a:spcAft>
                <a:spcPts val="0"/>
              </a:spcAft>
              <a:buSzPts val="1500"/>
              <a:buNone/>
            </a:pPr>
            <a:endParaRPr/>
          </a:p>
          <a:p>
            <a:pPr marL="0" lvl="0" indent="0" algn="l" rtl="0">
              <a:spcBef>
                <a:spcPts val="2000"/>
              </a:spcBef>
              <a:spcAft>
                <a:spcPts val="0"/>
              </a:spcAft>
              <a:buSzPts val="1050"/>
              <a:buNone/>
            </a:pPr>
            <a:r>
              <a:rPr lang="en-US" sz="1400"/>
              <a:t> </a:t>
            </a:r>
            <a:endParaRPr/>
          </a:p>
          <a:p>
            <a:pPr marL="228600" lvl="0" indent="-161925" algn="l" rtl="0">
              <a:spcBef>
                <a:spcPts val="2000"/>
              </a:spcBef>
              <a:spcAft>
                <a:spcPts val="0"/>
              </a:spcAft>
              <a:buSzPts val="1050"/>
              <a:buNone/>
            </a:pP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title"/>
          </p:nvPr>
        </p:nvSpPr>
        <p:spPr>
          <a:xfrm>
            <a:off x="498475" y="698374"/>
            <a:ext cx="7556500" cy="11160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Comparison of Business and Humanitarian Supply Chain</a:t>
            </a:r>
            <a:endParaRPr/>
          </a:p>
        </p:txBody>
      </p:sp>
      <p:sp>
        <p:nvSpPr>
          <p:cNvPr id="95" name="Google Shape;95;p7"/>
          <p:cNvSpPr txBox="1">
            <a:spLocks noGrp="1"/>
          </p:cNvSpPr>
          <p:nvPr>
            <p:ph type="body" idx="1"/>
          </p:nvPr>
        </p:nvSpPr>
        <p:spPr>
          <a:xfrm>
            <a:off x="498475" y="2654357"/>
            <a:ext cx="7556500" cy="2333258"/>
          </a:xfrm>
          <a:prstGeom prst="rect">
            <a:avLst/>
          </a:prstGeom>
          <a:noFill/>
          <a:ln>
            <a:noFill/>
          </a:ln>
        </p:spPr>
        <p:txBody>
          <a:bodyPr spcFirstLastPara="1" wrap="square" lIns="91425" tIns="45700" rIns="91425" bIns="45700" anchor="t" anchorCtr="0">
            <a:noAutofit/>
          </a:bodyPr>
          <a:lstStyle/>
          <a:p>
            <a:pPr marL="228600" lvl="0" indent="-161925" algn="l" rtl="0">
              <a:spcBef>
                <a:spcPts val="0"/>
              </a:spcBef>
              <a:spcAft>
                <a:spcPts val="0"/>
              </a:spcAft>
              <a:buSzPts val="1050"/>
              <a:buNone/>
            </a:pPr>
            <a:endParaRPr sz="1400"/>
          </a:p>
          <a:p>
            <a:pPr marL="228600" lvl="0" indent="-161925" algn="l" rtl="0">
              <a:spcBef>
                <a:spcPts val="2000"/>
              </a:spcBef>
              <a:spcAft>
                <a:spcPts val="0"/>
              </a:spcAft>
              <a:buSzPts val="1050"/>
              <a:buNone/>
            </a:pPr>
            <a:endParaRPr sz="1400"/>
          </a:p>
        </p:txBody>
      </p:sp>
      <p:graphicFrame>
        <p:nvGraphicFramePr>
          <p:cNvPr id="96" name="Google Shape;96;p7"/>
          <p:cNvGraphicFramePr/>
          <p:nvPr/>
        </p:nvGraphicFramePr>
        <p:xfrm>
          <a:off x="498475" y="1987022"/>
          <a:ext cx="7556475" cy="4186580"/>
        </p:xfrm>
        <a:graphic>
          <a:graphicData uri="http://schemas.openxmlformats.org/drawingml/2006/table">
            <a:tbl>
              <a:tblPr firstRow="1" firstCol="1">
                <a:noFill/>
                <a:tableStyleId>{04E58F7A-DA06-46E2-A545-182EE6D18885}</a:tableStyleId>
              </a:tblPr>
              <a:tblGrid>
                <a:gridCol w="2518825">
                  <a:extLst>
                    <a:ext uri="{9D8B030D-6E8A-4147-A177-3AD203B41FA5}">
                      <a16:colId xmlns:a16="http://schemas.microsoft.com/office/drawing/2014/main" val="20000"/>
                    </a:ext>
                  </a:extLst>
                </a:gridCol>
                <a:gridCol w="2518825">
                  <a:extLst>
                    <a:ext uri="{9D8B030D-6E8A-4147-A177-3AD203B41FA5}">
                      <a16:colId xmlns:a16="http://schemas.microsoft.com/office/drawing/2014/main" val="20001"/>
                    </a:ext>
                  </a:extLst>
                </a:gridCol>
                <a:gridCol w="2518825">
                  <a:extLst>
                    <a:ext uri="{9D8B030D-6E8A-4147-A177-3AD203B41FA5}">
                      <a16:colId xmlns:a16="http://schemas.microsoft.com/office/drawing/2014/main" val="20002"/>
                    </a:ext>
                  </a:extLst>
                </a:gridCol>
              </a:tblGrid>
              <a:tr h="382100">
                <a:tc>
                  <a:txBody>
                    <a:bodyPr/>
                    <a:lstStyle/>
                    <a:p>
                      <a:pPr marL="0" marR="0" lvl="0" indent="0" algn="ctr" rtl="0">
                        <a:lnSpc>
                          <a:spcPct val="107000"/>
                        </a:lnSpc>
                        <a:spcBef>
                          <a:spcPts val="0"/>
                        </a:spcBef>
                        <a:spcAft>
                          <a:spcPts val="0"/>
                        </a:spcAft>
                        <a:buNone/>
                      </a:pPr>
                      <a:r>
                        <a:rPr lang="en-US" sz="1500" u="none" strike="noStrike" cap="none"/>
                        <a:t>TOPIC</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BUSINESS SCM</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HUMANITARIAN SCM</a:t>
                      </a:r>
                      <a:endParaRPr sz="900" u="none" strike="noStrike" cap="none">
                        <a:latin typeface="Calibri"/>
                        <a:ea typeface="Calibri"/>
                        <a:cs typeface="Calibri"/>
                        <a:sym typeface="Calibri"/>
                      </a:endParaRPr>
                    </a:p>
                  </a:txBody>
                  <a:tcPr marL="58500" marR="58500" marT="0" marB="0"/>
                </a:tc>
                <a:extLst>
                  <a:ext uri="{0D108BD9-81ED-4DB2-BD59-A6C34878D82A}">
                    <a16:rowId xmlns:a16="http://schemas.microsoft.com/office/drawing/2014/main" val="10000"/>
                  </a:ext>
                </a:extLst>
              </a:tr>
              <a:tr h="190500">
                <a:tc>
                  <a:txBody>
                    <a:bodyPr/>
                    <a:lstStyle/>
                    <a:p>
                      <a:pPr marL="0" marR="0" lvl="0" indent="0" algn="l" rtl="0">
                        <a:lnSpc>
                          <a:spcPct val="107000"/>
                        </a:lnSpc>
                        <a:spcBef>
                          <a:spcPts val="0"/>
                        </a:spcBef>
                        <a:spcAft>
                          <a:spcPts val="0"/>
                        </a:spcAft>
                        <a:buNone/>
                      </a:pPr>
                      <a:r>
                        <a:rPr lang="en-US" sz="1500" u="none" strike="noStrike" cap="none"/>
                        <a:t>Main Goal</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Maximize profit</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Save lives and stop sufferings.</a:t>
                      </a:r>
                      <a:endParaRPr sz="900" u="none" strike="noStrike" cap="none">
                        <a:latin typeface="Calibri"/>
                        <a:ea typeface="Calibri"/>
                        <a:cs typeface="Calibri"/>
                        <a:sym typeface="Calibri"/>
                      </a:endParaRPr>
                    </a:p>
                  </a:txBody>
                  <a:tcPr marL="58500" marR="58500" marT="0" marB="0"/>
                </a:tc>
                <a:extLst>
                  <a:ext uri="{0D108BD9-81ED-4DB2-BD59-A6C34878D82A}">
                    <a16:rowId xmlns:a16="http://schemas.microsoft.com/office/drawing/2014/main" val="10001"/>
                  </a:ext>
                </a:extLst>
              </a:tr>
              <a:tr h="190500">
                <a:tc>
                  <a:txBody>
                    <a:bodyPr/>
                    <a:lstStyle/>
                    <a:p>
                      <a:pPr marL="0" marR="0" lvl="0" indent="0" algn="l" rtl="0">
                        <a:lnSpc>
                          <a:spcPct val="107000"/>
                        </a:lnSpc>
                        <a:spcBef>
                          <a:spcPts val="0"/>
                        </a:spcBef>
                        <a:spcAft>
                          <a:spcPts val="0"/>
                        </a:spcAft>
                        <a:buNone/>
                      </a:pPr>
                      <a:r>
                        <a:rPr lang="en-US" sz="1500" u="none" strike="noStrike" cap="none"/>
                        <a:t>Demand Pattern</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Fairly Stable</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Irregular</a:t>
                      </a:r>
                      <a:endParaRPr sz="900" u="none" strike="noStrike" cap="none">
                        <a:latin typeface="Calibri"/>
                        <a:ea typeface="Calibri"/>
                        <a:cs typeface="Calibri"/>
                        <a:sym typeface="Calibri"/>
                      </a:endParaRPr>
                    </a:p>
                  </a:txBody>
                  <a:tcPr marL="58500" marR="58500" marT="0" marB="0"/>
                </a:tc>
                <a:extLst>
                  <a:ext uri="{0D108BD9-81ED-4DB2-BD59-A6C34878D82A}">
                    <a16:rowId xmlns:a16="http://schemas.microsoft.com/office/drawing/2014/main" val="10002"/>
                  </a:ext>
                </a:extLst>
              </a:tr>
              <a:tr h="190500">
                <a:tc>
                  <a:txBody>
                    <a:bodyPr/>
                    <a:lstStyle/>
                    <a:p>
                      <a:pPr marL="0" marR="0" lvl="0" indent="0" algn="l" rtl="0">
                        <a:lnSpc>
                          <a:spcPct val="107000"/>
                        </a:lnSpc>
                        <a:spcBef>
                          <a:spcPts val="0"/>
                        </a:spcBef>
                        <a:spcAft>
                          <a:spcPts val="0"/>
                        </a:spcAft>
                        <a:buNone/>
                      </a:pPr>
                      <a:r>
                        <a:rPr lang="en-US" sz="1500" u="none" strike="noStrike" cap="none"/>
                        <a:t>Supply Pattern</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Mostly predictable</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Donations Dependent</a:t>
                      </a:r>
                      <a:endParaRPr sz="900" u="none" strike="noStrike" cap="none">
                        <a:latin typeface="Calibri"/>
                        <a:ea typeface="Calibri"/>
                        <a:cs typeface="Calibri"/>
                        <a:sym typeface="Calibri"/>
                      </a:endParaRPr>
                    </a:p>
                  </a:txBody>
                  <a:tcPr marL="58500" marR="58500" marT="0" marB="0"/>
                </a:tc>
                <a:extLst>
                  <a:ext uri="{0D108BD9-81ED-4DB2-BD59-A6C34878D82A}">
                    <a16:rowId xmlns:a16="http://schemas.microsoft.com/office/drawing/2014/main" val="10003"/>
                  </a:ext>
                </a:extLst>
              </a:tr>
              <a:tr h="190500">
                <a:tc>
                  <a:txBody>
                    <a:bodyPr/>
                    <a:lstStyle/>
                    <a:p>
                      <a:pPr marL="0" marR="0" lvl="0" indent="0" algn="l" rtl="0">
                        <a:lnSpc>
                          <a:spcPct val="107000"/>
                        </a:lnSpc>
                        <a:spcBef>
                          <a:spcPts val="0"/>
                        </a:spcBef>
                        <a:spcAft>
                          <a:spcPts val="0"/>
                        </a:spcAft>
                        <a:buNone/>
                      </a:pPr>
                      <a:r>
                        <a:rPr lang="en-US" sz="1500" u="none" strike="noStrike" cap="none"/>
                        <a:t>Flow Type</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Commercial Products</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Shelter, food, drugs</a:t>
                      </a:r>
                      <a:endParaRPr sz="900" u="none" strike="noStrike" cap="none">
                        <a:latin typeface="Calibri"/>
                        <a:ea typeface="Calibri"/>
                        <a:cs typeface="Calibri"/>
                        <a:sym typeface="Calibri"/>
                      </a:endParaRPr>
                    </a:p>
                  </a:txBody>
                  <a:tcPr marL="58500" marR="58500" marT="0" marB="0"/>
                </a:tc>
                <a:extLst>
                  <a:ext uri="{0D108BD9-81ED-4DB2-BD59-A6C34878D82A}">
                    <a16:rowId xmlns:a16="http://schemas.microsoft.com/office/drawing/2014/main" val="10004"/>
                  </a:ext>
                </a:extLst>
              </a:tr>
              <a:tr h="190500">
                <a:tc>
                  <a:txBody>
                    <a:bodyPr/>
                    <a:lstStyle/>
                    <a:p>
                      <a:pPr marL="0" marR="0" lvl="0" indent="0" algn="l" rtl="0">
                        <a:lnSpc>
                          <a:spcPct val="107000"/>
                        </a:lnSpc>
                        <a:spcBef>
                          <a:spcPts val="0"/>
                        </a:spcBef>
                        <a:spcAft>
                          <a:spcPts val="0"/>
                        </a:spcAft>
                        <a:buNone/>
                      </a:pPr>
                      <a:r>
                        <a:rPr lang="en-US" sz="1500" u="none" strike="noStrike" cap="none"/>
                        <a:t>Lead time</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Predetermined</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Next to Zero</a:t>
                      </a:r>
                      <a:endParaRPr sz="900" u="none" strike="noStrike" cap="none">
                        <a:latin typeface="Calibri"/>
                        <a:ea typeface="Calibri"/>
                        <a:cs typeface="Calibri"/>
                        <a:sym typeface="Calibri"/>
                      </a:endParaRPr>
                    </a:p>
                  </a:txBody>
                  <a:tcPr marL="58500" marR="58500" marT="0" marB="0"/>
                </a:tc>
                <a:extLst>
                  <a:ext uri="{0D108BD9-81ED-4DB2-BD59-A6C34878D82A}">
                    <a16:rowId xmlns:a16="http://schemas.microsoft.com/office/drawing/2014/main" val="10005"/>
                  </a:ext>
                </a:extLst>
              </a:tr>
              <a:tr h="190500">
                <a:tc>
                  <a:txBody>
                    <a:bodyPr/>
                    <a:lstStyle/>
                    <a:p>
                      <a:pPr marL="0" marR="0" lvl="0" indent="0" algn="l" rtl="0">
                        <a:lnSpc>
                          <a:spcPct val="107000"/>
                        </a:lnSpc>
                        <a:spcBef>
                          <a:spcPts val="0"/>
                        </a:spcBef>
                        <a:spcAft>
                          <a:spcPts val="0"/>
                        </a:spcAft>
                        <a:buNone/>
                      </a:pPr>
                      <a:r>
                        <a:rPr lang="en-US" sz="1500" u="none" strike="noStrike" cap="none"/>
                        <a:t>Inventory Control</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Safety Stocks</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Determining safety stock itself is a challenge</a:t>
                      </a:r>
                      <a:endParaRPr sz="900" u="none" strike="noStrike" cap="none">
                        <a:latin typeface="Calibri"/>
                        <a:ea typeface="Calibri"/>
                        <a:cs typeface="Calibri"/>
                        <a:sym typeface="Calibri"/>
                      </a:endParaRPr>
                    </a:p>
                  </a:txBody>
                  <a:tcPr marL="58500" marR="58500" marT="0" marB="0"/>
                </a:tc>
                <a:extLst>
                  <a:ext uri="{0D108BD9-81ED-4DB2-BD59-A6C34878D82A}">
                    <a16:rowId xmlns:a16="http://schemas.microsoft.com/office/drawing/2014/main" val="10006"/>
                  </a:ext>
                </a:extLst>
              </a:tr>
              <a:tr h="190500">
                <a:tc>
                  <a:txBody>
                    <a:bodyPr/>
                    <a:lstStyle/>
                    <a:p>
                      <a:pPr marL="0" marR="0" lvl="0" indent="0" algn="l" rtl="0">
                        <a:lnSpc>
                          <a:spcPct val="107000"/>
                        </a:lnSpc>
                        <a:spcBef>
                          <a:spcPts val="0"/>
                        </a:spcBef>
                        <a:spcAft>
                          <a:spcPts val="0"/>
                        </a:spcAft>
                        <a:buNone/>
                      </a:pPr>
                      <a:r>
                        <a:rPr lang="en-US" sz="1500" u="none" strike="noStrike" cap="none"/>
                        <a:t>Delivery Network Structure</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Location of Warehouse, DC’s</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Ad hoc</a:t>
                      </a:r>
                      <a:endParaRPr sz="900" u="none" strike="noStrike" cap="none">
                        <a:latin typeface="Calibri"/>
                        <a:ea typeface="Calibri"/>
                        <a:cs typeface="Calibri"/>
                        <a:sym typeface="Calibri"/>
                      </a:endParaRPr>
                    </a:p>
                  </a:txBody>
                  <a:tcPr marL="58500" marR="58500" marT="0" marB="0"/>
                </a:tc>
                <a:extLst>
                  <a:ext uri="{0D108BD9-81ED-4DB2-BD59-A6C34878D82A}">
                    <a16:rowId xmlns:a16="http://schemas.microsoft.com/office/drawing/2014/main" val="10007"/>
                  </a:ext>
                </a:extLst>
              </a:tr>
              <a:tr h="190500">
                <a:tc>
                  <a:txBody>
                    <a:bodyPr/>
                    <a:lstStyle/>
                    <a:p>
                      <a:pPr marL="0" marR="0" lvl="0" indent="0" algn="l" rtl="0">
                        <a:lnSpc>
                          <a:spcPct val="107000"/>
                        </a:lnSpc>
                        <a:spcBef>
                          <a:spcPts val="0"/>
                        </a:spcBef>
                        <a:spcAft>
                          <a:spcPts val="0"/>
                        </a:spcAft>
                        <a:buNone/>
                      </a:pPr>
                      <a:r>
                        <a:rPr lang="en-US" sz="1500" u="none" strike="noStrike" cap="none"/>
                        <a:t>Technology</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Highly developed technology</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Less technology is used</a:t>
                      </a:r>
                      <a:endParaRPr sz="900" u="none" strike="noStrike" cap="none">
                        <a:latin typeface="Calibri"/>
                        <a:ea typeface="Calibri"/>
                        <a:cs typeface="Calibri"/>
                        <a:sym typeface="Calibri"/>
                      </a:endParaRPr>
                    </a:p>
                  </a:txBody>
                  <a:tcPr marL="58500" marR="58500" marT="0" marB="0"/>
                </a:tc>
                <a:extLst>
                  <a:ext uri="{0D108BD9-81ED-4DB2-BD59-A6C34878D82A}">
                    <a16:rowId xmlns:a16="http://schemas.microsoft.com/office/drawing/2014/main" val="10008"/>
                  </a:ext>
                </a:extLst>
              </a:tr>
              <a:tr h="190500">
                <a:tc>
                  <a:txBody>
                    <a:bodyPr/>
                    <a:lstStyle/>
                    <a:p>
                      <a:pPr marL="0" marR="0" lvl="0" indent="0" algn="l" rtl="0">
                        <a:lnSpc>
                          <a:spcPct val="107000"/>
                        </a:lnSpc>
                        <a:spcBef>
                          <a:spcPts val="0"/>
                        </a:spcBef>
                        <a:spcAft>
                          <a:spcPts val="0"/>
                        </a:spcAft>
                        <a:buNone/>
                      </a:pPr>
                      <a:r>
                        <a:rPr lang="en-US" sz="1500" u="none" strike="noStrike" cap="none"/>
                        <a:t>Performance measurement</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Based on standard supply chain metric </a:t>
                      </a:r>
                      <a:endParaRPr sz="900" u="none" strike="noStrike" cap="none">
                        <a:latin typeface="Calibri"/>
                        <a:ea typeface="Calibri"/>
                        <a:cs typeface="Calibri"/>
                        <a:sym typeface="Calibri"/>
                      </a:endParaRPr>
                    </a:p>
                  </a:txBody>
                  <a:tcPr marL="58500" marR="58500" marT="0" marB="0"/>
                </a:tc>
                <a:tc>
                  <a:txBody>
                    <a:bodyPr/>
                    <a:lstStyle/>
                    <a:p>
                      <a:pPr marL="0" marR="0" lvl="0" indent="0" algn="l" rtl="0">
                        <a:lnSpc>
                          <a:spcPct val="107000"/>
                        </a:lnSpc>
                        <a:spcBef>
                          <a:spcPts val="0"/>
                        </a:spcBef>
                        <a:spcAft>
                          <a:spcPts val="0"/>
                        </a:spcAft>
                        <a:buNone/>
                      </a:pPr>
                      <a:r>
                        <a:rPr lang="en-US" sz="1500" u="none" strike="noStrike" cap="none"/>
                        <a:t>Time to respond to disaster, meeting donor expectation, percentage of demand supplied</a:t>
                      </a:r>
                      <a:endParaRPr sz="900" u="none" strike="noStrike" cap="none">
                        <a:latin typeface="Calibri"/>
                        <a:ea typeface="Calibri"/>
                        <a:cs typeface="Calibri"/>
                        <a:sym typeface="Calibri"/>
                      </a:endParaRPr>
                    </a:p>
                  </a:txBody>
                  <a:tcPr marL="58500" marR="58500" marT="0" marB="0"/>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498475" y="713673"/>
            <a:ext cx="7556500" cy="11160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Similarities</a:t>
            </a:r>
            <a:endParaRPr/>
          </a:p>
        </p:txBody>
      </p:sp>
      <p:sp>
        <p:nvSpPr>
          <p:cNvPr id="103" name="Google Shape;103;p8"/>
          <p:cNvSpPr txBox="1">
            <a:spLocks noGrp="1"/>
          </p:cNvSpPr>
          <p:nvPr>
            <p:ph type="body" idx="1"/>
          </p:nvPr>
        </p:nvSpPr>
        <p:spPr>
          <a:xfrm>
            <a:off x="498475" y="2302479"/>
            <a:ext cx="7556500" cy="1672621"/>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SzPts val="1200"/>
              <a:buChar char="■"/>
            </a:pPr>
            <a:r>
              <a:rPr lang="en-US" sz="1600"/>
              <a:t>Need to be responsive.</a:t>
            </a:r>
            <a:endParaRPr/>
          </a:p>
          <a:p>
            <a:pPr marL="228600" lvl="0" indent="-228600" algn="l" rtl="0">
              <a:spcBef>
                <a:spcPts val="2000"/>
              </a:spcBef>
              <a:spcAft>
                <a:spcPts val="0"/>
              </a:spcAft>
              <a:buSzPts val="1200"/>
              <a:buChar char="■"/>
            </a:pPr>
            <a:r>
              <a:rPr lang="en-US" sz="1600"/>
              <a:t>80% of Supply Chain Management is all about Logistics.</a:t>
            </a:r>
            <a:endParaRPr/>
          </a:p>
          <a:p>
            <a:pPr marL="228600" lvl="0" indent="-228600" algn="l" rtl="0">
              <a:spcBef>
                <a:spcPts val="2000"/>
              </a:spcBef>
              <a:spcAft>
                <a:spcPts val="0"/>
              </a:spcAft>
              <a:buSzPts val="1200"/>
              <a:buChar char="■"/>
            </a:pPr>
            <a:r>
              <a:rPr lang="en-US" sz="1600"/>
              <a:t>End goal of both is to satisfy their end users.</a:t>
            </a:r>
            <a:endParaRPr/>
          </a:p>
          <a:p>
            <a:pPr marL="228600" lvl="0" indent="-152400" algn="l" rtl="0">
              <a:spcBef>
                <a:spcPts val="2000"/>
              </a:spcBef>
              <a:spcAft>
                <a:spcPts val="0"/>
              </a:spcAft>
              <a:buSzPts val="1200"/>
              <a:buNone/>
            </a:pPr>
            <a:endParaRPr sz="1600"/>
          </a:p>
          <a:p>
            <a:pPr marL="228600" lvl="0" indent="-152400" algn="l" rtl="0">
              <a:spcBef>
                <a:spcPts val="2000"/>
              </a:spcBef>
              <a:spcAft>
                <a:spcPts val="0"/>
              </a:spcAft>
              <a:buSzPts val="1200"/>
              <a:buNone/>
            </a:pPr>
            <a:endParaRPr sz="1600"/>
          </a:p>
          <a:p>
            <a:pPr marL="228600" lvl="0" indent="-161925" algn="l" rtl="0">
              <a:spcBef>
                <a:spcPts val="2000"/>
              </a:spcBef>
              <a:spcAft>
                <a:spcPts val="0"/>
              </a:spcAft>
              <a:buSzPts val="1050"/>
              <a:buNone/>
            </a:pPr>
            <a:endParaRPr sz="1400"/>
          </a:p>
        </p:txBody>
      </p:sp>
      <p:sp>
        <p:nvSpPr>
          <p:cNvPr id="104" name="Google Shape;104;p8"/>
          <p:cNvSpPr txBox="1"/>
          <p:nvPr/>
        </p:nvSpPr>
        <p:spPr>
          <a:xfrm>
            <a:off x="8950830" y="30599"/>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
        <p:nvSpPr>
          <p:cNvPr id="105" name="Google Shape;105;p8"/>
          <p:cNvSpPr txBox="1"/>
          <p:nvPr/>
        </p:nvSpPr>
        <p:spPr>
          <a:xfrm>
            <a:off x="498475" y="4533900"/>
            <a:ext cx="7556500" cy="1523494"/>
          </a:xfrm>
          <a:prstGeom prst="rect">
            <a:avLst/>
          </a:prstGeom>
          <a:gradFill>
            <a:gsLst>
              <a:gs pos="0">
                <a:srgbClr val="4A174B"/>
              </a:gs>
              <a:gs pos="100000">
                <a:srgbClr val="AD90AE"/>
              </a:gs>
            </a:gsLst>
            <a:lin ang="5400000" scaled="0"/>
          </a:gra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Rockwell"/>
              <a:ea typeface="Rockwell"/>
              <a:cs typeface="Rockwell"/>
              <a:sym typeface="Rockwell"/>
            </a:endParaRPr>
          </a:p>
          <a:p>
            <a:pPr marL="0" marR="0" lvl="0" indent="0" algn="l" rtl="0">
              <a:spcBef>
                <a:spcPts val="0"/>
              </a:spcBef>
              <a:spcAft>
                <a:spcPts val="0"/>
              </a:spcAft>
              <a:buNone/>
            </a:pPr>
            <a:r>
              <a:rPr lang="en-US" sz="1900">
                <a:solidFill>
                  <a:schemeClr val="lt1"/>
                </a:solidFill>
                <a:latin typeface="Rockwell"/>
                <a:ea typeface="Rockwell"/>
                <a:cs typeface="Rockwell"/>
                <a:sym typeface="Rockwell"/>
              </a:rPr>
              <a:t>Although humanitarian and business supply chains are significantly different in their nature, they both must have proper planning, strategy and must be able to react to uncertainty.</a:t>
            </a:r>
            <a:endParaRPr/>
          </a:p>
          <a:p>
            <a:pPr marL="0" marR="0" lvl="0" indent="0" algn="l" rtl="0">
              <a:spcBef>
                <a:spcPts val="0"/>
              </a:spcBef>
              <a:spcAft>
                <a:spcPts val="0"/>
              </a:spcAft>
              <a:buNone/>
            </a:pPr>
            <a:endParaRPr sz="1800">
              <a:solidFill>
                <a:schemeClr val="lt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txBox="1">
            <a:spLocks noGrp="1"/>
          </p:cNvSpPr>
          <p:nvPr>
            <p:ph type="title"/>
          </p:nvPr>
        </p:nvSpPr>
        <p:spPr>
          <a:xfrm>
            <a:off x="498475" y="484188"/>
            <a:ext cx="7556500" cy="11160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typical Humanitarian supply chain</a:t>
            </a:r>
            <a:br>
              <a:rPr lang="en-US"/>
            </a:br>
            <a:endParaRPr/>
          </a:p>
          <a:p>
            <a:pPr marL="0" lvl="0" indent="0" algn="l" rtl="0">
              <a:spcBef>
                <a:spcPts val="0"/>
              </a:spcBef>
              <a:spcAft>
                <a:spcPts val="0"/>
              </a:spcAft>
              <a:buNone/>
            </a:pPr>
            <a:endParaRPr/>
          </a:p>
        </p:txBody>
      </p:sp>
      <p:pic>
        <p:nvPicPr>
          <p:cNvPr id="112" name="Google Shape;112;p6"/>
          <p:cNvPicPr preferRelativeResize="0"/>
          <p:nvPr/>
        </p:nvPicPr>
        <p:blipFill>
          <a:blip r:embed="rId3">
            <a:alphaModFix/>
          </a:blip>
          <a:stretch>
            <a:fillRect/>
          </a:stretch>
        </p:blipFill>
        <p:spPr>
          <a:xfrm>
            <a:off x="733425" y="2052650"/>
            <a:ext cx="7677150" cy="441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6c69a1a240_0_1"/>
          <p:cNvSpPr txBox="1">
            <a:spLocks noGrp="1"/>
          </p:cNvSpPr>
          <p:nvPr>
            <p:ph type="title"/>
          </p:nvPr>
        </p:nvSpPr>
        <p:spPr>
          <a:xfrm>
            <a:off x="498475" y="484188"/>
            <a:ext cx="7556400" cy="11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Five Key Elements</a:t>
            </a:r>
            <a:endParaRPr/>
          </a:p>
        </p:txBody>
      </p:sp>
      <p:sp>
        <p:nvSpPr>
          <p:cNvPr id="119" name="Google Shape;119;g6c69a1a240_0_1"/>
          <p:cNvSpPr/>
          <p:nvPr/>
        </p:nvSpPr>
        <p:spPr>
          <a:xfrm>
            <a:off x="1131075" y="2654975"/>
            <a:ext cx="1317300" cy="873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Human Resources</a:t>
            </a:r>
            <a:endParaRPr/>
          </a:p>
        </p:txBody>
      </p:sp>
      <p:sp>
        <p:nvSpPr>
          <p:cNvPr id="120" name="Google Shape;120;g6c69a1a240_0_1"/>
          <p:cNvSpPr/>
          <p:nvPr/>
        </p:nvSpPr>
        <p:spPr>
          <a:xfrm>
            <a:off x="2586325" y="2654975"/>
            <a:ext cx="1317300" cy="873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Knowledge Management</a:t>
            </a:r>
            <a:endParaRPr/>
          </a:p>
        </p:txBody>
      </p:sp>
      <p:sp>
        <p:nvSpPr>
          <p:cNvPr id="121" name="Google Shape;121;g6c69a1a240_0_1"/>
          <p:cNvSpPr/>
          <p:nvPr/>
        </p:nvSpPr>
        <p:spPr>
          <a:xfrm>
            <a:off x="4041575" y="2654975"/>
            <a:ext cx="1317300" cy="873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Operations &amp; Process Management</a:t>
            </a:r>
            <a:endParaRPr/>
          </a:p>
        </p:txBody>
      </p:sp>
      <p:sp>
        <p:nvSpPr>
          <p:cNvPr id="122" name="Google Shape;122;g6c69a1a240_0_1"/>
          <p:cNvSpPr/>
          <p:nvPr/>
        </p:nvSpPr>
        <p:spPr>
          <a:xfrm>
            <a:off x="5496825" y="2654975"/>
            <a:ext cx="1317300" cy="873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Financial Resources</a:t>
            </a:r>
            <a:endParaRPr/>
          </a:p>
        </p:txBody>
      </p:sp>
      <p:sp>
        <p:nvSpPr>
          <p:cNvPr id="123" name="Google Shape;123;g6c69a1a240_0_1"/>
          <p:cNvSpPr/>
          <p:nvPr/>
        </p:nvSpPr>
        <p:spPr>
          <a:xfrm>
            <a:off x="6952075" y="2654975"/>
            <a:ext cx="1317300" cy="873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The Community</a:t>
            </a:r>
            <a:endParaRPr/>
          </a:p>
        </p:txBody>
      </p:sp>
      <p:sp>
        <p:nvSpPr>
          <p:cNvPr id="124" name="Google Shape;124;g6c69a1a240_0_1"/>
          <p:cNvSpPr txBox="1"/>
          <p:nvPr/>
        </p:nvSpPr>
        <p:spPr>
          <a:xfrm>
            <a:off x="1131075" y="4186250"/>
            <a:ext cx="7055700" cy="6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Rockwell"/>
                <a:ea typeface="Rockwell"/>
                <a:cs typeface="Rockwell"/>
                <a:sym typeface="Rockwell"/>
              </a:rPr>
              <a:t>Ensuring the flow of goods (materials), information and funds</a:t>
            </a:r>
            <a:endParaRPr sz="1800">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name="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1288</Words>
  <Application>Microsoft Macintosh PowerPoint</Application>
  <PresentationFormat>On-screen Show (4:3)</PresentationFormat>
  <Paragraphs>192</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Noto Sans Symbols</vt:lpstr>
      <vt:lpstr>Rockwell</vt:lpstr>
      <vt:lpstr>Advantage</vt:lpstr>
      <vt:lpstr>Humanitarian Supply Chain</vt:lpstr>
      <vt:lpstr>Agenda</vt:lpstr>
      <vt:lpstr>Overview</vt:lpstr>
      <vt:lpstr>Why Humanitarian Supply Chain?</vt:lpstr>
      <vt:lpstr>What is Humanitarian Supply Chain</vt:lpstr>
      <vt:lpstr>Comparison of Business and Humanitarian Supply Chain</vt:lpstr>
      <vt:lpstr>Similarities</vt:lpstr>
      <vt:lpstr>A typical Humanitarian supply chain  </vt:lpstr>
      <vt:lpstr>Five Key Elements</vt:lpstr>
      <vt:lpstr>Drivers of Humanitarian Supply Chain</vt:lpstr>
      <vt:lpstr>Government Donor</vt:lpstr>
      <vt:lpstr>International Agency </vt:lpstr>
      <vt:lpstr>International agency cont. </vt:lpstr>
      <vt:lpstr>Elements of WFP Supply Chain</vt:lpstr>
      <vt:lpstr>Success Stories </vt:lpstr>
      <vt:lpstr>Success Stories cont.</vt:lpstr>
      <vt:lpstr>Failure Stories</vt:lpstr>
      <vt:lpstr>Failure Stories cont. </vt:lpstr>
      <vt:lpstr>How to Improve Humanitarian Supply Chain</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Humanitarian Supply Chain</dc:title>
  <dc:creator>rahul bhandari</dc:creator>
  <cp:lastModifiedBy>Priya Padhiyar</cp:lastModifiedBy>
  <cp:revision>1</cp:revision>
  <dcterms:created xsi:type="dcterms:W3CDTF">2010-05-11T20:02:36Z</dcterms:created>
  <dcterms:modified xsi:type="dcterms:W3CDTF">2021-02-01T23:07:13Z</dcterms:modified>
</cp:coreProperties>
</file>