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259" r:id="rId5"/>
    <p:sldId id="260" r:id="rId6"/>
    <p:sldId id="261" r:id="rId7"/>
    <p:sldId id="264" r:id="rId8"/>
    <p:sldId id="265" r:id="rId9"/>
    <p:sldId id="266" r:id="rId10"/>
    <p:sldId id="262"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6A1FA0-3EA7-4D37-B08A-1C1D7DB3A4F9}" type="datetimeFigureOut">
              <a:rPr lang="en-US" smtClean="0"/>
              <a:t>4/9/2019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34BD6A-215C-42A5-BCC8-2B8DDAC07A65}" type="slidenum">
              <a:rPr lang="en-US" smtClean="0"/>
              <a:t>‹#›</a:t>
            </a:fld>
            <a:endParaRPr lang="en-US"/>
          </a:p>
        </p:txBody>
      </p:sp>
    </p:spTree>
    <p:extLst>
      <p:ext uri="{BB962C8B-B14F-4D97-AF65-F5344CB8AC3E}">
        <p14:creationId xmlns:p14="http://schemas.microsoft.com/office/powerpoint/2010/main" val="3554554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6A1FA0-3EA7-4D37-B08A-1C1D7DB3A4F9}" type="datetimeFigureOut">
              <a:rPr lang="en-US" smtClean="0"/>
              <a:t>4/9/2019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34BD6A-215C-42A5-BCC8-2B8DDAC07A65}" type="slidenum">
              <a:rPr lang="en-US" smtClean="0"/>
              <a:t>‹#›</a:t>
            </a:fld>
            <a:endParaRPr lang="en-US"/>
          </a:p>
        </p:txBody>
      </p:sp>
    </p:spTree>
    <p:extLst>
      <p:ext uri="{BB962C8B-B14F-4D97-AF65-F5344CB8AC3E}">
        <p14:creationId xmlns:p14="http://schemas.microsoft.com/office/powerpoint/2010/main" val="799043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6A1FA0-3EA7-4D37-B08A-1C1D7DB3A4F9}" type="datetimeFigureOut">
              <a:rPr lang="en-US" smtClean="0"/>
              <a:t>4/9/2019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34BD6A-215C-42A5-BCC8-2B8DDAC07A6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46977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6A1FA0-3EA7-4D37-B08A-1C1D7DB3A4F9}" type="datetimeFigureOut">
              <a:rPr lang="en-US" smtClean="0"/>
              <a:t>4/9/2019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34BD6A-215C-42A5-BCC8-2B8DDAC07A65}" type="slidenum">
              <a:rPr lang="en-US" smtClean="0"/>
              <a:t>‹#›</a:t>
            </a:fld>
            <a:endParaRPr lang="en-US"/>
          </a:p>
        </p:txBody>
      </p:sp>
    </p:spTree>
    <p:extLst>
      <p:ext uri="{BB962C8B-B14F-4D97-AF65-F5344CB8AC3E}">
        <p14:creationId xmlns:p14="http://schemas.microsoft.com/office/powerpoint/2010/main" val="20019281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6A1FA0-3EA7-4D37-B08A-1C1D7DB3A4F9}" type="datetimeFigureOut">
              <a:rPr lang="en-US" smtClean="0"/>
              <a:t>4/9/2019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34BD6A-215C-42A5-BCC8-2B8DDAC07A6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754680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6A1FA0-3EA7-4D37-B08A-1C1D7DB3A4F9}" type="datetimeFigureOut">
              <a:rPr lang="en-US" smtClean="0"/>
              <a:t>4/9/2019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34BD6A-215C-42A5-BCC8-2B8DDAC07A65}" type="slidenum">
              <a:rPr lang="en-US" smtClean="0"/>
              <a:t>‹#›</a:t>
            </a:fld>
            <a:endParaRPr lang="en-US"/>
          </a:p>
        </p:txBody>
      </p:sp>
    </p:spTree>
    <p:extLst>
      <p:ext uri="{BB962C8B-B14F-4D97-AF65-F5344CB8AC3E}">
        <p14:creationId xmlns:p14="http://schemas.microsoft.com/office/powerpoint/2010/main" val="25880082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6A1FA0-3EA7-4D37-B08A-1C1D7DB3A4F9}" type="datetimeFigureOut">
              <a:rPr lang="en-US" smtClean="0"/>
              <a:t>4/9/2019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34BD6A-215C-42A5-BCC8-2B8DDAC07A65}" type="slidenum">
              <a:rPr lang="en-US" smtClean="0"/>
              <a:t>‹#›</a:t>
            </a:fld>
            <a:endParaRPr lang="en-US"/>
          </a:p>
        </p:txBody>
      </p:sp>
    </p:spTree>
    <p:extLst>
      <p:ext uri="{BB962C8B-B14F-4D97-AF65-F5344CB8AC3E}">
        <p14:creationId xmlns:p14="http://schemas.microsoft.com/office/powerpoint/2010/main" val="27821462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6A1FA0-3EA7-4D37-B08A-1C1D7DB3A4F9}" type="datetimeFigureOut">
              <a:rPr lang="en-US" smtClean="0"/>
              <a:t>4/9/2019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34BD6A-215C-42A5-BCC8-2B8DDAC07A65}" type="slidenum">
              <a:rPr lang="en-US" smtClean="0"/>
              <a:t>‹#›</a:t>
            </a:fld>
            <a:endParaRPr lang="en-US"/>
          </a:p>
        </p:txBody>
      </p:sp>
    </p:spTree>
    <p:extLst>
      <p:ext uri="{BB962C8B-B14F-4D97-AF65-F5344CB8AC3E}">
        <p14:creationId xmlns:p14="http://schemas.microsoft.com/office/powerpoint/2010/main" val="151576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6A1FA0-3EA7-4D37-B08A-1C1D7DB3A4F9}" type="datetimeFigureOut">
              <a:rPr lang="en-US" smtClean="0"/>
              <a:t>4/9/2019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34BD6A-215C-42A5-BCC8-2B8DDAC07A65}" type="slidenum">
              <a:rPr lang="en-US" smtClean="0"/>
              <a:t>‹#›</a:t>
            </a:fld>
            <a:endParaRPr lang="en-US"/>
          </a:p>
        </p:txBody>
      </p:sp>
    </p:spTree>
    <p:extLst>
      <p:ext uri="{BB962C8B-B14F-4D97-AF65-F5344CB8AC3E}">
        <p14:creationId xmlns:p14="http://schemas.microsoft.com/office/powerpoint/2010/main" val="2763188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6A1FA0-3EA7-4D37-B08A-1C1D7DB3A4F9}" type="datetimeFigureOut">
              <a:rPr lang="en-US" smtClean="0"/>
              <a:t>4/9/2019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34BD6A-215C-42A5-BCC8-2B8DDAC07A65}" type="slidenum">
              <a:rPr lang="en-US" smtClean="0"/>
              <a:t>‹#›</a:t>
            </a:fld>
            <a:endParaRPr lang="en-US"/>
          </a:p>
        </p:txBody>
      </p:sp>
    </p:spTree>
    <p:extLst>
      <p:ext uri="{BB962C8B-B14F-4D97-AF65-F5344CB8AC3E}">
        <p14:creationId xmlns:p14="http://schemas.microsoft.com/office/powerpoint/2010/main" val="383339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6A1FA0-3EA7-4D37-B08A-1C1D7DB3A4F9}" type="datetimeFigureOut">
              <a:rPr lang="en-US" smtClean="0"/>
              <a:t>4/9/2019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34BD6A-215C-42A5-BCC8-2B8DDAC07A65}" type="slidenum">
              <a:rPr lang="en-US" smtClean="0"/>
              <a:t>‹#›</a:t>
            </a:fld>
            <a:endParaRPr lang="en-US"/>
          </a:p>
        </p:txBody>
      </p:sp>
    </p:spTree>
    <p:extLst>
      <p:ext uri="{BB962C8B-B14F-4D97-AF65-F5344CB8AC3E}">
        <p14:creationId xmlns:p14="http://schemas.microsoft.com/office/powerpoint/2010/main" val="529868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6A1FA0-3EA7-4D37-B08A-1C1D7DB3A4F9}" type="datetimeFigureOut">
              <a:rPr lang="en-US" smtClean="0"/>
              <a:t>4/9/2019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34BD6A-215C-42A5-BCC8-2B8DDAC07A65}" type="slidenum">
              <a:rPr lang="en-US" smtClean="0"/>
              <a:t>‹#›</a:t>
            </a:fld>
            <a:endParaRPr lang="en-US"/>
          </a:p>
        </p:txBody>
      </p:sp>
    </p:spTree>
    <p:extLst>
      <p:ext uri="{BB962C8B-B14F-4D97-AF65-F5344CB8AC3E}">
        <p14:creationId xmlns:p14="http://schemas.microsoft.com/office/powerpoint/2010/main" val="2448657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6A1FA0-3EA7-4D37-B08A-1C1D7DB3A4F9}" type="datetimeFigureOut">
              <a:rPr lang="en-US" smtClean="0"/>
              <a:t>4/9/2019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34BD6A-215C-42A5-BCC8-2B8DDAC07A65}" type="slidenum">
              <a:rPr lang="en-US" smtClean="0"/>
              <a:t>‹#›</a:t>
            </a:fld>
            <a:endParaRPr lang="en-US"/>
          </a:p>
        </p:txBody>
      </p:sp>
    </p:spTree>
    <p:extLst>
      <p:ext uri="{BB962C8B-B14F-4D97-AF65-F5344CB8AC3E}">
        <p14:creationId xmlns:p14="http://schemas.microsoft.com/office/powerpoint/2010/main" val="2952894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6A1FA0-3EA7-4D37-B08A-1C1D7DB3A4F9}" type="datetimeFigureOut">
              <a:rPr lang="en-US" smtClean="0"/>
              <a:t>4/9/2019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34BD6A-215C-42A5-BCC8-2B8DDAC07A65}" type="slidenum">
              <a:rPr lang="en-US" smtClean="0"/>
              <a:t>‹#›</a:t>
            </a:fld>
            <a:endParaRPr lang="en-US"/>
          </a:p>
        </p:txBody>
      </p:sp>
    </p:spTree>
    <p:extLst>
      <p:ext uri="{BB962C8B-B14F-4D97-AF65-F5344CB8AC3E}">
        <p14:creationId xmlns:p14="http://schemas.microsoft.com/office/powerpoint/2010/main" val="3624150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6A1FA0-3EA7-4D37-B08A-1C1D7DB3A4F9}" type="datetimeFigureOut">
              <a:rPr lang="en-US" smtClean="0"/>
              <a:t>4/9/2019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34BD6A-215C-42A5-BCC8-2B8DDAC07A65}" type="slidenum">
              <a:rPr lang="en-US" smtClean="0"/>
              <a:t>‹#›</a:t>
            </a:fld>
            <a:endParaRPr lang="en-US"/>
          </a:p>
        </p:txBody>
      </p:sp>
    </p:spTree>
    <p:extLst>
      <p:ext uri="{BB962C8B-B14F-4D97-AF65-F5344CB8AC3E}">
        <p14:creationId xmlns:p14="http://schemas.microsoft.com/office/powerpoint/2010/main" val="1994017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34BD6A-215C-42A5-BCC8-2B8DDAC07A65}" type="slidenum">
              <a:rPr lang="en-US" smtClean="0"/>
              <a:t>‹#›</a:t>
            </a:fld>
            <a:endParaRPr lang="en-US"/>
          </a:p>
        </p:txBody>
      </p:sp>
      <p:sp>
        <p:nvSpPr>
          <p:cNvPr id="5" name="Date Placeholder 4"/>
          <p:cNvSpPr>
            <a:spLocks noGrp="1"/>
          </p:cNvSpPr>
          <p:nvPr>
            <p:ph type="dt" sz="half" idx="10"/>
          </p:nvPr>
        </p:nvSpPr>
        <p:spPr/>
        <p:txBody>
          <a:bodyPr/>
          <a:lstStyle/>
          <a:p>
            <a:fld id="{266A1FA0-3EA7-4D37-B08A-1C1D7DB3A4F9}" type="datetimeFigureOut">
              <a:rPr lang="en-US" smtClean="0"/>
              <a:t>4/9/2019</a:t>
            </a:fld>
            <a:endParaRPr lang="en-US"/>
          </a:p>
        </p:txBody>
      </p:sp>
    </p:spTree>
    <p:extLst>
      <p:ext uri="{BB962C8B-B14F-4D97-AF65-F5344CB8AC3E}">
        <p14:creationId xmlns:p14="http://schemas.microsoft.com/office/powerpoint/2010/main" val="3749179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66A1FA0-3EA7-4D37-B08A-1C1D7DB3A4F9}" type="datetimeFigureOut">
              <a:rPr lang="en-US" smtClean="0"/>
              <a:t>4/9/2019</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C34BD6A-215C-42A5-BCC8-2B8DDAC07A65}" type="slidenum">
              <a:rPr lang="en-US" smtClean="0"/>
              <a:t>‹#›</a:t>
            </a:fld>
            <a:endParaRPr lang="en-US"/>
          </a:p>
        </p:txBody>
      </p:sp>
    </p:spTree>
    <p:extLst>
      <p:ext uri="{BB962C8B-B14F-4D97-AF65-F5344CB8AC3E}">
        <p14:creationId xmlns:p14="http://schemas.microsoft.com/office/powerpoint/2010/main" val="3932524589"/>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5B2B6-F56B-4E3A-BA99-320738C801DE}"/>
              </a:ext>
            </a:extLst>
          </p:cNvPr>
          <p:cNvSpPr>
            <a:spLocks noGrp="1"/>
          </p:cNvSpPr>
          <p:nvPr>
            <p:ph type="ctrTitle"/>
          </p:nvPr>
        </p:nvSpPr>
        <p:spPr/>
        <p:txBody>
          <a:bodyPr/>
          <a:lstStyle/>
          <a:p>
            <a:pPr algn="ctr" fontAlgn="base"/>
            <a:r>
              <a:rPr lang="en-US" sz="4400" b="1" dirty="0">
                <a:latin typeface="Times New Roman" panose="02020603050405020304" pitchFamily="18" charset="0"/>
                <a:cs typeface="Times New Roman" panose="02020603050405020304" pitchFamily="18" charset="0"/>
              </a:rPr>
              <a:t>Optimize </a:t>
            </a:r>
            <a:br>
              <a:rPr lang="en-US" sz="4400" dirty="0">
                <a:latin typeface="Times New Roman" panose="02020603050405020304" pitchFamily="18" charset="0"/>
                <a:cs typeface="Times New Roman" panose="02020603050405020304" pitchFamily="18" charset="0"/>
              </a:rPr>
            </a:br>
            <a:r>
              <a:rPr lang="en-US" sz="4400" b="1" dirty="0">
                <a:latin typeface="Times New Roman" panose="02020603050405020304" pitchFamily="18" charset="0"/>
                <a:cs typeface="Times New Roman" panose="02020603050405020304" pitchFamily="18" charset="0"/>
              </a:rPr>
              <a:t>institution’s student admission process</a:t>
            </a:r>
            <a:r>
              <a:rPr lang="en-US" sz="4400" dirty="0">
                <a:latin typeface="Times New Roman" panose="02020603050405020304" pitchFamily="18" charset="0"/>
                <a:cs typeface="Times New Roman" panose="02020603050405020304" pitchFamily="18" charset="0"/>
              </a:rPr>
              <a:t> </a:t>
            </a:r>
          </a:p>
        </p:txBody>
      </p:sp>
      <p:sp>
        <p:nvSpPr>
          <p:cNvPr id="3" name="Subtitle 2">
            <a:extLst>
              <a:ext uri="{FF2B5EF4-FFF2-40B4-BE49-F238E27FC236}">
                <a16:creationId xmlns:a16="http://schemas.microsoft.com/office/drawing/2014/main" id="{74B86BB1-69F0-4EC6-B8BD-1BC66FE7B64A}"/>
              </a:ext>
            </a:extLst>
          </p:cNvPr>
          <p:cNvSpPr>
            <a:spLocks noGrp="1"/>
          </p:cNvSpPr>
          <p:nvPr>
            <p:ph type="subTitle" idx="1"/>
          </p:nvPr>
        </p:nvSpPr>
        <p:spPr/>
        <p:txBody>
          <a:bodyPr/>
          <a:lstStyle/>
          <a:p>
            <a:r>
              <a:rPr lang="en-US" dirty="0"/>
              <a:t>By Priya </a:t>
            </a:r>
            <a:r>
              <a:rPr lang="en-US" dirty="0" err="1"/>
              <a:t>Phapale</a:t>
            </a:r>
            <a:endParaRPr lang="en-US" dirty="0"/>
          </a:p>
          <a:p>
            <a:r>
              <a:rPr lang="en-US" dirty="0"/>
              <a:t>Student id - 94662</a:t>
            </a:r>
          </a:p>
        </p:txBody>
      </p:sp>
    </p:spTree>
    <p:extLst>
      <p:ext uri="{BB962C8B-B14F-4D97-AF65-F5344CB8AC3E}">
        <p14:creationId xmlns:p14="http://schemas.microsoft.com/office/powerpoint/2010/main" val="3117106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901DC-BB89-4CBB-9A1B-D722AD38C759}"/>
              </a:ext>
            </a:extLst>
          </p:cNvPr>
          <p:cNvSpPr>
            <a:spLocks noGrp="1"/>
          </p:cNvSpPr>
          <p:nvPr>
            <p:ph type="title"/>
          </p:nvPr>
        </p:nvSpPr>
        <p:spPr>
          <a:xfrm>
            <a:off x="677334" y="343270"/>
            <a:ext cx="8596668" cy="571130"/>
          </a:xfrm>
        </p:spPr>
        <p:txBody>
          <a:bodyPr>
            <a:normAutofit fontScale="90000"/>
          </a:bodyPr>
          <a:lstStyle/>
          <a:p>
            <a:r>
              <a:rPr lang="en-US" sz="2700" dirty="0"/>
              <a:t>Decision tree for student admission prediction</a:t>
            </a:r>
            <a:br>
              <a:rPr lang="en-US" dirty="0"/>
            </a:br>
            <a:endParaRPr lang="en-US" dirty="0"/>
          </a:p>
        </p:txBody>
      </p:sp>
      <p:pic>
        <p:nvPicPr>
          <p:cNvPr id="45" name="Content Placeholder 44">
            <a:extLst>
              <a:ext uri="{FF2B5EF4-FFF2-40B4-BE49-F238E27FC236}">
                <a16:creationId xmlns:a16="http://schemas.microsoft.com/office/drawing/2014/main" id="{15309734-C84A-4E80-BEED-615DE98B3BF8}"/>
              </a:ext>
            </a:extLst>
          </p:cNvPr>
          <p:cNvPicPr>
            <a:picLocks noGrp="1" noChangeAspect="1"/>
          </p:cNvPicPr>
          <p:nvPr>
            <p:ph idx="1"/>
          </p:nvPr>
        </p:nvPicPr>
        <p:blipFill>
          <a:blip r:embed="rId2"/>
          <a:stretch>
            <a:fillRect/>
          </a:stretch>
        </p:blipFill>
        <p:spPr>
          <a:xfrm>
            <a:off x="2036279" y="1147392"/>
            <a:ext cx="5648660" cy="5367338"/>
          </a:xfrm>
          <a:prstGeom prst="rect">
            <a:avLst/>
          </a:prstGeom>
        </p:spPr>
      </p:pic>
    </p:spTree>
    <p:extLst>
      <p:ext uri="{BB962C8B-B14F-4D97-AF65-F5344CB8AC3E}">
        <p14:creationId xmlns:p14="http://schemas.microsoft.com/office/powerpoint/2010/main" val="932004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D74E60-3C5F-4DD9-B684-DA47DE60C239}"/>
              </a:ext>
            </a:extLst>
          </p:cNvPr>
          <p:cNvSpPr>
            <a:spLocks noGrp="1"/>
          </p:cNvSpPr>
          <p:nvPr>
            <p:ph idx="1"/>
          </p:nvPr>
        </p:nvSpPr>
        <p:spPr/>
        <p:txBody>
          <a:bodyPr>
            <a:normAutofit/>
          </a:bodyPr>
          <a:lstStyle/>
          <a:p>
            <a:pPr marL="0" indent="0" algn="ctr">
              <a:buNone/>
            </a:pPr>
            <a:endParaRPr lang="en-US" sz="4800" i="1" dirty="0">
              <a:latin typeface="Bahnschrift SemiBold" panose="020B0502040204020203" pitchFamily="34" charset="0"/>
              <a:cs typeface="Arial" panose="020B0604020202020204" pitchFamily="34" charset="0"/>
            </a:endParaRPr>
          </a:p>
          <a:p>
            <a:pPr marL="0" indent="0" algn="ctr">
              <a:buNone/>
            </a:pPr>
            <a:r>
              <a:rPr lang="en-US" sz="4800" i="1" dirty="0">
                <a:latin typeface="Bahnschrift SemiBold" panose="020B0502040204020203" pitchFamily="34" charset="0"/>
                <a:cs typeface="Arial" panose="020B0604020202020204" pitchFamily="34" charset="0"/>
              </a:rPr>
              <a:t>Thank you..</a:t>
            </a:r>
          </a:p>
        </p:txBody>
      </p:sp>
    </p:spTree>
    <p:extLst>
      <p:ext uri="{BB962C8B-B14F-4D97-AF65-F5344CB8AC3E}">
        <p14:creationId xmlns:p14="http://schemas.microsoft.com/office/powerpoint/2010/main" val="973070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FF006-27FF-4364-877B-52B51A7651F6}"/>
              </a:ext>
            </a:extLst>
          </p:cNvPr>
          <p:cNvSpPr>
            <a:spLocks noGrp="1"/>
          </p:cNvSpPr>
          <p:nvPr>
            <p:ph type="title"/>
          </p:nvPr>
        </p:nvSpPr>
        <p:spPr>
          <a:xfrm>
            <a:off x="677334" y="609600"/>
            <a:ext cx="8596668" cy="837460"/>
          </a:xfrm>
        </p:spPr>
        <p:txBody>
          <a:bodyPr/>
          <a:lstStyle/>
          <a:p>
            <a:r>
              <a:rPr lang="en-US" dirty="0"/>
              <a:t>Introduction</a:t>
            </a:r>
          </a:p>
        </p:txBody>
      </p:sp>
      <p:sp>
        <p:nvSpPr>
          <p:cNvPr id="3" name="Content Placeholder 2">
            <a:extLst>
              <a:ext uri="{FF2B5EF4-FFF2-40B4-BE49-F238E27FC236}">
                <a16:creationId xmlns:a16="http://schemas.microsoft.com/office/drawing/2014/main" id="{1C49E4C4-9F01-41F3-86F2-883F305D9691}"/>
              </a:ext>
            </a:extLst>
          </p:cNvPr>
          <p:cNvSpPr>
            <a:spLocks noGrp="1"/>
          </p:cNvSpPr>
          <p:nvPr>
            <p:ph idx="1"/>
          </p:nvPr>
        </p:nvSpPr>
        <p:spPr>
          <a:xfrm>
            <a:off x="677334" y="2160589"/>
            <a:ext cx="8596668" cy="3370199"/>
          </a:xfrm>
        </p:spPr>
        <p:txBody>
          <a:bodyPr/>
          <a:lstStyle/>
          <a:p>
            <a:r>
              <a:rPr lang="en-US" dirty="0"/>
              <a:t>Now a days university has a big responsibility to decide which student should get admit and which student should reject. </a:t>
            </a:r>
          </a:p>
          <a:p>
            <a:r>
              <a:rPr lang="en-US" dirty="0"/>
              <a:t>We all know this decision is hard and time taking as there are many attributes to be considered like good GPA, GRE, TOEFL scores, impressive SOPs, Letter of recommendations, extracurricular, Outstanding Achievements, Projects and Research etc.</a:t>
            </a:r>
          </a:p>
          <a:p>
            <a:r>
              <a:rPr lang="en-US" dirty="0"/>
              <a:t> As there are millions of profiles process of selection becomes time consuming. To make this process easier we need such a model which will consider all attributes and produce result. </a:t>
            </a:r>
          </a:p>
          <a:p>
            <a:pPr marL="0" indent="0">
              <a:buNone/>
            </a:pPr>
            <a:endParaRPr lang="en-US" dirty="0"/>
          </a:p>
        </p:txBody>
      </p:sp>
    </p:spTree>
    <p:extLst>
      <p:ext uri="{BB962C8B-B14F-4D97-AF65-F5344CB8AC3E}">
        <p14:creationId xmlns:p14="http://schemas.microsoft.com/office/powerpoint/2010/main" val="4230919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79A70-C7F6-42F4-8207-C63F5AD54711}"/>
              </a:ext>
            </a:extLst>
          </p:cNvPr>
          <p:cNvSpPr>
            <a:spLocks noGrp="1"/>
          </p:cNvSpPr>
          <p:nvPr>
            <p:ph type="title"/>
          </p:nvPr>
        </p:nvSpPr>
        <p:spPr>
          <a:xfrm>
            <a:off x="677334" y="609600"/>
            <a:ext cx="8596668" cy="917359"/>
          </a:xfrm>
        </p:spPr>
        <p:txBody>
          <a:bodyPr/>
          <a:lstStyle/>
          <a:p>
            <a:r>
              <a:rPr lang="en-US" dirty="0"/>
              <a:t>Goal and strategy</a:t>
            </a:r>
          </a:p>
        </p:txBody>
      </p:sp>
      <p:sp>
        <p:nvSpPr>
          <p:cNvPr id="3" name="Content Placeholder 2">
            <a:extLst>
              <a:ext uri="{FF2B5EF4-FFF2-40B4-BE49-F238E27FC236}">
                <a16:creationId xmlns:a16="http://schemas.microsoft.com/office/drawing/2014/main" id="{36623AA7-C344-4A4C-BCA8-375531955120}"/>
              </a:ext>
            </a:extLst>
          </p:cNvPr>
          <p:cNvSpPr>
            <a:spLocks noGrp="1"/>
          </p:cNvSpPr>
          <p:nvPr>
            <p:ph idx="1"/>
          </p:nvPr>
        </p:nvSpPr>
        <p:spPr>
          <a:xfrm>
            <a:off x="677334" y="1645684"/>
            <a:ext cx="8596668" cy="3880773"/>
          </a:xfrm>
        </p:spPr>
        <p:txBody>
          <a:bodyPr>
            <a:normAutofit fontScale="92500" lnSpcReduction="10000"/>
          </a:bodyPr>
          <a:lstStyle/>
          <a:p>
            <a:r>
              <a:rPr lang="en-US" dirty="0"/>
              <a:t>Goal - To optimize institution’s student admission process which can be addressed using the decision tree techniques</a:t>
            </a:r>
          </a:p>
          <a:p>
            <a:pPr lvl="0"/>
            <a:r>
              <a:rPr lang="en-US" dirty="0"/>
              <a:t>Data collection and visualize the data- we are using data set which has four attributes- Admit, GRE, GPA, Rank. We need to visualize the data in table format</a:t>
            </a:r>
          </a:p>
          <a:p>
            <a:pPr lvl="0"/>
            <a:r>
              <a:rPr lang="en-US" dirty="0"/>
              <a:t>Apply some statistics on data like sum of each column, mean value etc. </a:t>
            </a:r>
          </a:p>
          <a:p>
            <a:pPr lvl="0"/>
            <a:r>
              <a:rPr lang="en-US" dirty="0"/>
              <a:t>Visualize the data for GRE, GPA attributes in graphical form using Seaborn library.</a:t>
            </a:r>
          </a:p>
          <a:p>
            <a:pPr lvl="0"/>
            <a:r>
              <a:rPr lang="en-US" dirty="0"/>
              <a:t>Train our model using sigmoid function and find accuracy of it.</a:t>
            </a:r>
          </a:p>
          <a:p>
            <a:pPr lvl="0"/>
            <a:r>
              <a:rPr lang="en-US" dirty="0"/>
              <a:t>Then we need to normalize GRE and GPA columns value as they have large values.</a:t>
            </a:r>
          </a:p>
          <a:p>
            <a:pPr lvl="0"/>
            <a:r>
              <a:rPr lang="en-US" dirty="0"/>
              <a:t>Split into features and targets and find prediction accuracy.</a:t>
            </a:r>
          </a:p>
          <a:p>
            <a:pPr lvl="0"/>
            <a:r>
              <a:rPr lang="en-US" dirty="0"/>
              <a:t>Building decision tree model using </a:t>
            </a:r>
            <a:r>
              <a:rPr lang="en-US" dirty="0" err="1"/>
              <a:t>sklearn</a:t>
            </a:r>
            <a:r>
              <a:rPr lang="en-US" dirty="0"/>
              <a:t> module </a:t>
            </a:r>
          </a:p>
          <a:p>
            <a:pPr lvl="0"/>
            <a:r>
              <a:rPr lang="en-US" dirty="0"/>
              <a:t>Prediction of a new data on any model</a:t>
            </a:r>
          </a:p>
          <a:p>
            <a:endParaRPr lang="en-US" dirty="0"/>
          </a:p>
        </p:txBody>
      </p:sp>
    </p:spTree>
    <p:extLst>
      <p:ext uri="{BB962C8B-B14F-4D97-AF65-F5344CB8AC3E}">
        <p14:creationId xmlns:p14="http://schemas.microsoft.com/office/powerpoint/2010/main" val="894245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42FD662-6BCC-49DB-8689-7661C3A9E40A}"/>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78384" y="1225118"/>
            <a:ext cx="7643674" cy="4816907"/>
          </a:xfrm>
          <a:prstGeom prst="rect">
            <a:avLst/>
          </a:prstGeom>
          <a:noFill/>
          <a:ln>
            <a:noFill/>
          </a:ln>
        </p:spPr>
      </p:pic>
    </p:spTree>
    <p:extLst>
      <p:ext uri="{BB962C8B-B14F-4D97-AF65-F5344CB8AC3E}">
        <p14:creationId xmlns:p14="http://schemas.microsoft.com/office/powerpoint/2010/main" val="2647302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2DD4E-3EDA-4E31-80B3-6902BE44303F}"/>
              </a:ext>
            </a:extLst>
          </p:cNvPr>
          <p:cNvSpPr>
            <a:spLocks noGrp="1"/>
          </p:cNvSpPr>
          <p:nvPr>
            <p:ph type="title"/>
          </p:nvPr>
        </p:nvSpPr>
        <p:spPr/>
        <p:txBody>
          <a:bodyPr/>
          <a:lstStyle/>
          <a:p>
            <a:r>
              <a:rPr lang="en-US" dirty="0"/>
              <a:t>Decision Tree Technique</a:t>
            </a:r>
          </a:p>
        </p:txBody>
      </p:sp>
      <p:sp>
        <p:nvSpPr>
          <p:cNvPr id="3" name="Content Placeholder 2">
            <a:extLst>
              <a:ext uri="{FF2B5EF4-FFF2-40B4-BE49-F238E27FC236}">
                <a16:creationId xmlns:a16="http://schemas.microsoft.com/office/drawing/2014/main" id="{D5CC4786-37A4-4345-B293-C24309B86DC4}"/>
              </a:ext>
            </a:extLst>
          </p:cNvPr>
          <p:cNvSpPr>
            <a:spLocks noGrp="1"/>
          </p:cNvSpPr>
          <p:nvPr>
            <p:ph idx="1"/>
          </p:nvPr>
        </p:nvSpPr>
        <p:spPr/>
        <p:txBody>
          <a:bodyPr/>
          <a:lstStyle/>
          <a:p>
            <a:r>
              <a:rPr lang="en-US" dirty="0"/>
              <a:t>Useful and popular technique</a:t>
            </a:r>
          </a:p>
          <a:p>
            <a:r>
              <a:rPr lang="en-US" dirty="0"/>
              <a:t>Flowchart-like tree structure designed as per human level thinking and widely used for making predictions</a:t>
            </a:r>
          </a:p>
          <a:p>
            <a:r>
              <a:rPr lang="en-US" dirty="0"/>
              <a:t>A node represents feature or attribute, the branch represents a decision rule, and each leaf node represents the outcome</a:t>
            </a:r>
          </a:p>
          <a:p>
            <a:r>
              <a:rPr lang="en-US" dirty="0"/>
              <a:t>Decision tree technique is a distribution-free or non-parametric method</a:t>
            </a:r>
          </a:p>
          <a:p>
            <a:r>
              <a:rPr lang="en-US" dirty="0"/>
              <a:t>It does not depend upon probability distribution assumptions. </a:t>
            </a:r>
          </a:p>
          <a:p>
            <a:r>
              <a:rPr lang="en-US" dirty="0"/>
              <a:t>Can handle high dimensional data with good accuracy.</a:t>
            </a:r>
          </a:p>
          <a:p>
            <a:pPr marL="0" indent="0">
              <a:buNone/>
            </a:pPr>
            <a:endParaRPr lang="en-US" dirty="0"/>
          </a:p>
          <a:p>
            <a:endParaRPr lang="en-US" dirty="0"/>
          </a:p>
        </p:txBody>
      </p:sp>
    </p:spTree>
    <p:extLst>
      <p:ext uri="{BB962C8B-B14F-4D97-AF65-F5344CB8AC3E}">
        <p14:creationId xmlns:p14="http://schemas.microsoft.com/office/powerpoint/2010/main" val="4140925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AB13E-3C44-401A-9BC4-1E9E039BE87F}"/>
              </a:ext>
            </a:extLst>
          </p:cNvPr>
          <p:cNvSpPr>
            <a:spLocks noGrp="1"/>
          </p:cNvSpPr>
          <p:nvPr>
            <p:ph type="title"/>
          </p:nvPr>
        </p:nvSpPr>
        <p:spPr>
          <a:xfrm>
            <a:off x="677334" y="609600"/>
            <a:ext cx="8596668" cy="837460"/>
          </a:xfrm>
        </p:spPr>
        <p:txBody>
          <a:bodyPr/>
          <a:lstStyle/>
          <a:p>
            <a:r>
              <a:rPr lang="en-US" dirty="0"/>
              <a:t>How it works?</a:t>
            </a:r>
          </a:p>
        </p:txBody>
      </p:sp>
      <p:pic>
        <p:nvPicPr>
          <p:cNvPr id="4" name="Content Placeholder 3" descr="https://res.cloudinary.com/dyd911kmh/image/upload/f_auto,q_auto:best/v1545934190/2_btay8n.png">
            <a:extLst>
              <a:ext uri="{FF2B5EF4-FFF2-40B4-BE49-F238E27FC236}">
                <a16:creationId xmlns:a16="http://schemas.microsoft.com/office/drawing/2014/main" id="{D989BD48-5095-4DF4-AA53-D068A3117964}"/>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85421" y="2066925"/>
            <a:ext cx="7838983" cy="3383964"/>
          </a:xfrm>
          <a:prstGeom prst="rect">
            <a:avLst/>
          </a:prstGeom>
          <a:noFill/>
          <a:ln>
            <a:noFill/>
          </a:ln>
        </p:spPr>
      </p:pic>
    </p:spTree>
    <p:extLst>
      <p:ext uri="{BB962C8B-B14F-4D97-AF65-F5344CB8AC3E}">
        <p14:creationId xmlns:p14="http://schemas.microsoft.com/office/powerpoint/2010/main" val="2013774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3A1EC-DEA1-4039-A4D8-DAA9D251EE69}"/>
              </a:ext>
            </a:extLst>
          </p:cNvPr>
          <p:cNvSpPr>
            <a:spLocks noGrp="1"/>
          </p:cNvSpPr>
          <p:nvPr>
            <p:ph type="title"/>
          </p:nvPr>
        </p:nvSpPr>
        <p:spPr>
          <a:xfrm>
            <a:off x="816746" y="609600"/>
            <a:ext cx="8457256" cy="651029"/>
          </a:xfrm>
        </p:spPr>
        <p:txBody>
          <a:bodyPr>
            <a:normAutofit fontScale="90000"/>
          </a:bodyPr>
          <a:lstStyle/>
          <a:p>
            <a:r>
              <a:rPr lang="en-US" b="1" dirty="0"/>
              <a:t>Attribute Selection Measures</a:t>
            </a:r>
            <a:br>
              <a:rPr lang="en-US" b="1" dirty="0"/>
            </a:br>
            <a:endParaRPr lang="en-US" dirty="0"/>
          </a:p>
        </p:txBody>
      </p:sp>
      <p:sp>
        <p:nvSpPr>
          <p:cNvPr id="3" name="Content Placeholder 2">
            <a:extLst>
              <a:ext uri="{FF2B5EF4-FFF2-40B4-BE49-F238E27FC236}">
                <a16:creationId xmlns:a16="http://schemas.microsoft.com/office/drawing/2014/main" id="{89133CA1-3060-42E9-803D-C7BF958382D5}"/>
              </a:ext>
            </a:extLst>
          </p:cNvPr>
          <p:cNvSpPr>
            <a:spLocks noGrp="1"/>
          </p:cNvSpPr>
          <p:nvPr>
            <p:ph idx="1"/>
          </p:nvPr>
        </p:nvSpPr>
        <p:spPr>
          <a:xfrm>
            <a:off x="677334" y="2160589"/>
            <a:ext cx="8596668" cy="3880773"/>
          </a:xfrm>
        </p:spPr>
        <p:txBody>
          <a:bodyPr/>
          <a:lstStyle/>
          <a:p>
            <a:r>
              <a:rPr lang="en-US" dirty="0"/>
              <a:t>Attribute selection measure is a heuristic for selecting the splitting criterion that partition data into the best possible manner. </a:t>
            </a:r>
          </a:p>
          <a:p>
            <a:r>
              <a:rPr lang="en-US" dirty="0"/>
              <a:t>It helps us to determine breakpoints for tuples on a given node</a:t>
            </a:r>
          </a:p>
          <a:p>
            <a:r>
              <a:rPr lang="en-US" dirty="0"/>
              <a:t> ASM provides a rank to each feature(or attribute) by explaining the given dataset. </a:t>
            </a:r>
          </a:p>
        </p:txBody>
      </p:sp>
    </p:spTree>
    <p:extLst>
      <p:ext uri="{BB962C8B-B14F-4D97-AF65-F5344CB8AC3E}">
        <p14:creationId xmlns:p14="http://schemas.microsoft.com/office/powerpoint/2010/main" val="3378723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433E2-D521-4E74-9FE1-3D29CAEF542A}"/>
              </a:ext>
            </a:extLst>
          </p:cNvPr>
          <p:cNvSpPr>
            <a:spLocks noGrp="1"/>
          </p:cNvSpPr>
          <p:nvPr>
            <p:ph type="title"/>
          </p:nvPr>
        </p:nvSpPr>
        <p:spPr>
          <a:xfrm>
            <a:off x="677334" y="609600"/>
            <a:ext cx="8596668" cy="615518"/>
          </a:xfrm>
        </p:spPr>
        <p:txBody>
          <a:bodyPr>
            <a:normAutofit fontScale="90000"/>
          </a:bodyPr>
          <a:lstStyle/>
          <a:p>
            <a:r>
              <a:rPr lang="en-US" b="1" dirty="0"/>
              <a:t>Information Gain</a:t>
            </a:r>
            <a:br>
              <a:rPr lang="en-US" b="1" dirty="0"/>
            </a:br>
            <a:endParaRPr lang="en-US" dirty="0"/>
          </a:p>
        </p:txBody>
      </p:sp>
      <p:sp>
        <p:nvSpPr>
          <p:cNvPr id="3" name="Content Placeholder 2">
            <a:extLst>
              <a:ext uri="{FF2B5EF4-FFF2-40B4-BE49-F238E27FC236}">
                <a16:creationId xmlns:a16="http://schemas.microsoft.com/office/drawing/2014/main" id="{98762309-AD7A-4C8B-BE4F-69A2E5B216E6}"/>
              </a:ext>
            </a:extLst>
          </p:cNvPr>
          <p:cNvSpPr>
            <a:spLocks noGrp="1"/>
          </p:cNvSpPr>
          <p:nvPr>
            <p:ph idx="1"/>
          </p:nvPr>
        </p:nvSpPr>
        <p:spPr>
          <a:xfrm>
            <a:off x="735940" y="1589103"/>
            <a:ext cx="8538062" cy="4452259"/>
          </a:xfrm>
        </p:spPr>
        <p:txBody>
          <a:bodyPr/>
          <a:lstStyle/>
          <a:p>
            <a:r>
              <a:rPr lang="en-US" dirty="0"/>
              <a:t>Entropy-  Measures the impurity of the input set. </a:t>
            </a:r>
          </a:p>
          <a:p>
            <a:r>
              <a:rPr lang="en-US" dirty="0"/>
              <a:t>Information gain is the decrease in entropy.</a:t>
            </a:r>
          </a:p>
          <a:p>
            <a:r>
              <a:rPr lang="en-US" dirty="0"/>
              <a:t>Information gain computes the difference between entropy before split and average entropy after split of the dataset based on given attribute values</a:t>
            </a:r>
          </a:p>
          <a:p>
            <a:pPr marL="0" indent="0">
              <a:buNone/>
            </a:pPr>
            <a:endParaRPr lang="en-US" dirty="0"/>
          </a:p>
          <a:p>
            <a:pPr marL="0" indent="0">
              <a:buNone/>
            </a:pPr>
            <a:endParaRPr lang="en-US" dirty="0"/>
          </a:p>
        </p:txBody>
      </p:sp>
      <p:pic>
        <p:nvPicPr>
          <p:cNvPr id="3080" name="Picture 8" descr="https://res.cloudinary.com/dyd911kmh/image/upload/f_auto,q_auto:best/v1545934190/3_tvqfga.png">
            <a:extLst>
              <a:ext uri="{FF2B5EF4-FFF2-40B4-BE49-F238E27FC236}">
                <a16:creationId xmlns:a16="http://schemas.microsoft.com/office/drawing/2014/main" id="{63EA8437-F20D-4946-A125-910863F770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7998" y="3429000"/>
            <a:ext cx="3462384" cy="466725"/>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https://res.cloudinary.com/dyd911kmh/image/upload/f_auto,q_auto:best/v1545934190/4_vvrzww.png">
            <a:extLst>
              <a:ext uri="{FF2B5EF4-FFF2-40B4-BE49-F238E27FC236}">
                <a16:creationId xmlns:a16="http://schemas.microsoft.com/office/drawing/2014/main" id="{C362D371-656F-4C6A-B9BE-3DACE8BA96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6980" y="4282743"/>
            <a:ext cx="4181475" cy="68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1610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A5874-C788-4F9C-B128-CE3E71C2F720}"/>
              </a:ext>
            </a:extLst>
          </p:cNvPr>
          <p:cNvSpPr>
            <a:spLocks noGrp="1"/>
          </p:cNvSpPr>
          <p:nvPr>
            <p:ph type="title"/>
          </p:nvPr>
        </p:nvSpPr>
        <p:spPr>
          <a:xfrm>
            <a:off x="677334" y="609600"/>
            <a:ext cx="8596668" cy="722050"/>
          </a:xfrm>
        </p:spPr>
        <p:txBody>
          <a:bodyPr/>
          <a:lstStyle/>
          <a:p>
            <a:r>
              <a:rPr lang="en-US" dirty="0"/>
              <a:t>Gain ratio</a:t>
            </a:r>
          </a:p>
        </p:txBody>
      </p:sp>
      <p:pic>
        <p:nvPicPr>
          <p:cNvPr id="4098" name="Picture 2" descr="https://res.cloudinary.com/dyd911kmh/image/upload/f_auto,q_auto:best/v1545934190/6_zub2e8.png">
            <a:extLst>
              <a:ext uri="{FF2B5EF4-FFF2-40B4-BE49-F238E27FC236}">
                <a16:creationId xmlns:a16="http://schemas.microsoft.com/office/drawing/2014/main" id="{FCAD8D8C-46D8-4176-86F2-844B5886CC3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16662" y="1720696"/>
            <a:ext cx="3448050" cy="8953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4DD1773-9F19-42BA-924A-B69AE81C6E68}"/>
              </a:ext>
            </a:extLst>
          </p:cNvPr>
          <p:cNvSpPr/>
          <p:nvPr/>
        </p:nvSpPr>
        <p:spPr>
          <a:xfrm>
            <a:off x="1316662" y="2766055"/>
            <a:ext cx="6096000" cy="923330"/>
          </a:xfrm>
          <a:prstGeom prst="rect">
            <a:avLst/>
          </a:prstGeom>
        </p:spPr>
        <p:txBody>
          <a:bodyPr>
            <a:spAutoFit/>
          </a:bodyPr>
          <a:lstStyle/>
          <a:p>
            <a:r>
              <a:rPr lang="en-US" dirty="0">
                <a:solidFill>
                  <a:srgbClr val="3D4251"/>
                </a:solidFill>
                <a:latin typeface="Lora"/>
              </a:rPr>
              <a:t>Where,</a:t>
            </a:r>
          </a:p>
          <a:p>
            <a:pPr>
              <a:buFont typeface="Arial" panose="020B0604020202020204" pitchFamily="34" charset="0"/>
              <a:buChar char="•"/>
            </a:pPr>
            <a:r>
              <a:rPr lang="en-US" dirty="0">
                <a:solidFill>
                  <a:srgbClr val="3D4251"/>
                </a:solidFill>
                <a:latin typeface="Lora"/>
              </a:rPr>
              <a:t>|</a:t>
            </a:r>
            <a:r>
              <a:rPr lang="en-US" dirty="0" err="1">
                <a:solidFill>
                  <a:srgbClr val="3D4251"/>
                </a:solidFill>
                <a:latin typeface="Lora"/>
              </a:rPr>
              <a:t>Dj</a:t>
            </a:r>
            <a:r>
              <a:rPr lang="en-US" dirty="0">
                <a:solidFill>
                  <a:srgbClr val="3D4251"/>
                </a:solidFill>
                <a:latin typeface="Lora"/>
              </a:rPr>
              <a:t>|/|D| acts as the weight of the </a:t>
            </a:r>
            <a:r>
              <a:rPr lang="en-US" dirty="0" err="1">
                <a:solidFill>
                  <a:srgbClr val="3D4251"/>
                </a:solidFill>
                <a:latin typeface="Lora"/>
              </a:rPr>
              <a:t>jth</a:t>
            </a:r>
            <a:r>
              <a:rPr lang="en-US" dirty="0">
                <a:solidFill>
                  <a:srgbClr val="3D4251"/>
                </a:solidFill>
                <a:latin typeface="Lora"/>
              </a:rPr>
              <a:t> partition.</a:t>
            </a:r>
          </a:p>
          <a:p>
            <a:pPr>
              <a:buFont typeface="Arial" panose="020B0604020202020204" pitchFamily="34" charset="0"/>
              <a:buChar char="•"/>
            </a:pPr>
            <a:r>
              <a:rPr lang="en-US" dirty="0">
                <a:solidFill>
                  <a:srgbClr val="3D4251"/>
                </a:solidFill>
                <a:latin typeface="Lora"/>
              </a:rPr>
              <a:t>v is the number of discrete values in attribute A.</a:t>
            </a:r>
            <a:endParaRPr lang="en-US" b="0" i="0" dirty="0">
              <a:solidFill>
                <a:srgbClr val="3D4251"/>
              </a:solidFill>
              <a:effectLst/>
              <a:latin typeface="Lora"/>
            </a:endParaRPr>
          </a:p>
        </p:txBody>
      </p:sp>
      <p:pic>
        <p:nvPicPr>
          <p:cNvPr id="4104" name="Picture 8" descr="https://res.cloudinary.com/dyd911kmh/image/upload/f_auto,q_auto:best/v1545934190/7_xnqpo8.png">
            <a:extLst>
              <a:ext uri="{FF2B5EF4-FFF2-40B4-BE49-F238E27FC236}">
                <a16:creationId xmlns:a16="http://schemas.microsoft.com/office/drawing/2014/main" id="{35CFF273-47B0-4AA8-B710-92F7EC96CB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3443" y="4305669"/>
            <a:ext cx="3099590" cy="818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066140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74</TotalTime>
  <Words>413</Words>
  <Application>Microsoft Office PowerPoint</Application>
  <PresentationFormat>Widescreen</PresentationFormat>
  <Paragraphs>40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Bahnschrift SemiBold</vt:lpstr>
      <vt:lpstr>Lora</vt:lpstr>
      <vt:lpstr>Times New Roman</vt:lpstr>
      <vt:lpstr>Trebuchet MS</vt:lpstr>
      <vt:lpstr>Wingdings 3</vt:lpstr>
      <vt:lpstr>Facet</vt:lpstr>
      <vt:lpstr>Optimize  institution’s student admission process </vt:lpstr>
      <vt:lpstr>Introduction</vt:lpstr>
      <vt:lpstr>Goal and strategy</vt:lpstr>
      <vt:lpstr>PowerPoint Presentation</vt:lpstr>
      <vt:lpstr>Decision Tree Technique</vt:lpstr>
      <vt:lpstr>How it works?</vt:lpstr>
      <vt:lpstr>Attribute Selection Measures </vt:lpstr>
      <vt:lpstr>Information Gain </vt:lpstr>
      <vt:lpstr>Gain ratio</vt:lpstr>
      <vt:lpstr>Decision tree for student admission prediction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Optimize  institution’s student admission process</dc:title>
  <dc:creator>Priya</dc:creator>
  <cp:lastModifiedBy>Priya</cp:lastModifiedBy>
  <cp:revision>7</cp:revision>
  <dcterms:created xsi:type="dcterms:W3CDTF">2019-04-10T02:31:37Z</dcterms:created>
  <dcterms:modified xsi:type="dcterms:W3CDTF">2019-04-10T03:54:24Z</dcterms:modified>
</cp:coreProperties>
</file>