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3" d="100"/>
          <a:sy n="103" d="100"/>
        </p:scale>
        <p:origin x="-20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6463308"/>
          </a:xfrm>
          <a:prstGeom prst="rect">
            <a:avLst/>
          </a:prstGeom>
        </p:spPr>
        <p:txBody>
          <a:bodyPr wrap="square">
            <a:spAutoFit/>
          </a:bodyPr>
          <a:lstStyle/>
          <a:p>
            <a:r>
              <a:rPr lang="en-US" dirty="0" smtClean="0"/>
              <a:t>			</a:t>
            </a:r>
            <a:r>
              <a:rPr lang="en-US" b="1" dirty="0" smtClean="0"/>
              <a:t>Manual Testing</a:t>
            </a:r>
          </a:p>
          <a:p>
            <a:endParaRPr lang="en-US" b="1" dirty="0" smtClean="0"/>
          </a:p>
          <a:p>
            <a:pPr>
              <a:buFont typeface="Arial" pitchFamily="34" charset="0"/>
              <a:buChar char="•"/>
            </a:pPr>
            <a:r>
              <a:rPr lang="en-US" dirty="0" smtClean="0"/>
              <a:t>Manual testing is a software testing process in which test cases are executed manually without using any automated tool. </a:t>
            </a:r>
          </a:p>
          <a:p>
            <a:pPr>
              <a:buFont typeface="Arial" pitchFamily="34" charset="0"/>
              <a:buChar char="•"/>
            </a:pPr>
            <a:r>
              <a:rPr lang="en-US" dirty="0" smtClean="0"/>
              <a:t>All test cases executed by the tester manually according to the end user's perspective. It ensures whether the application is working, as mentioned in the requirement document or not. </a:t>
            </a:r>
          </a:p>
          <a:p>
            <a:pPr>
              <a:buFont typeface="Arial" pitchFamily="34" charset="0"/>
              <a:buChar char="•"/>
            </a:pPr>
            <a:r>
              <a:rPr lang="en-US" dirty="0" smtClean="0"/>
              <a:t>Test cases are planned and implemented to complete almost 100 percent of the software application. </a:t>
            </a:r>
          </a:p>
          <a:p>
            <a:pPr>
              <a:buFont typeface="Arial" pitchFamily="34" charset="0"/>
              <a:buChar char="•"/>
            </a:pPr>
            <a:r>
              <a:rPr lang="en-US" dirty="0" smtClean="0"/>
              <a:t>Test case reports are also generated manually.</a:t>
            </a:r>
          </a:p>
          <a:p>
            <a:pPr>
              <a:buFont typeface="Arial" pitchFamily="34" charset="0"/>
              <a:buChar char="•"/>
            </a:pPr>
            <a:r>
              <a:rPr lang="en-US" dirty="0" smtClean="0"/>
              <a:t>Manual Testing is one of the most fundamental testing processes as it can find both visible and hidden defects of the software. </a:t>
            </a:r>
          </a:p>
          <a:p>
            <a:pPr>
              <a:buFont typeface="Arial" pitchFamily="34" charset="0"/>
              <a:buChar char="•"/>
            </a:pPr>
            <a:r>
              <a:rPr lang="en-US" dirty="0" smtClean="0"/>
              <a:t>The difference between expected output and output, given by the software, is defined as a defect. </a:t>
            </a:r>
          </a:p>
          <a:p>
            <a:pPr>
              <a:buFont typeface="Arial" pitchFamily="34" charset="0"/>
              <a:buChar char="•"/>
            </a:pPr>
            <a:r>
              <a:rPr lang="en-US" dirty="0" smtClean="0"/>
              <a:t>The developer fixed the defects and handed it to the tester for retesting.</a:t>
            </a:r>
          </a:p>
          <a:p>
            <a:pPr>
              <a:buFont typeface="Arial" pitchFamily="34" charset="0"/>
              <a:buChar char="•"/>
            </a:pPr>
            <a:r>
              <a:rPr lang="en-US" dirty="0" smtClean="0"/>
              <a:t>Manual testing is mandatory for every newly developed software before automated testing. </a:t>
            </a:r>
          </a:p>
          <a:p>
            <a:pPr>
              <a:buFont typeface="Arial" pitchFamily="34" charset="0"/>
              <a:buChar char="•"/>
            </a:pPr>
            <a:r>
              <a:rPr lang="en-US" dirty="0" smtClean="0"/>
              <a:t>This testing requires great efforts and time, but it gives the surety of bug-free software. </a:t>
            </a:r>
          </a:p>
          <a:p>
            <a:pPr>
              <a:buFont typeface="Arial" pitchFamily="34" charset="0"/>
              <a:buChar char="•"/>
            </a:pPr>
            <a:r>
              <a:rPr lang="en-US" dirty="0" smtClean="0"/>
              <a:t>Manual Testing requires knowledge of manual testing techniques but not of any automated testing tool.</a:t>
            </a:r>
          </a:p>
          <a:p>
            <a:pPr>
              <a:buFont typeface="Arial" pitchFamily="34" charset="0"/>
              <a:buChar char="•"/>
            </a:pPr>
            <a:r>
              <a:rPr lang="en-US" dirty="0" smtClean="0"/>
              <a:t>Manual testing is essential because one of the software testing fundamentals is "100% automation is not possible."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2031325"/>
          </a:xfrm>
          <a:prstGeom prst="rect">
            <a:avLst/>
          </a:prstGeom>
        </p:spPr>
        <p:txBody>
          <a:bodyPr wrap="square">
            <a:spAutoFit/>
          </a:bodyPr>
          <a:lstStyle/>
          <a:p>
            <a:r>
              <a:rPr lang="en-US" b="1" dirty="0" smtClean="0"/>
              <a:t/>
            </a:r>
            <a:br>
              <a:rPr lang="en-US" b="1" dirty="0" smtClean="0"/>
            </a:br>
            <a:r>
              <a:rPr lang="en-US" b="1" dirty="0" smtClean="0"/>
              <a:t>			Traceability Matrix (TM)</a:t>
            </a:r>
          </a:p>
          <a:p>
            <a:endParaRPr lang="en-US" b="1" dirty="0" smtClean="0"/>
          </a:p>
          <a:p>
            <a:pPr>
              <a:buFont typeface="Wingdings" pitchFamily="2" charset="2"/>
              <a:buChar char="Ø"/>
            </a:pPr>
            <a:r>
              <a:rPr lang="en-US" dirty="0" smtClean="0"/>
              <a:t>A Traceability Matrix is a document that co-relates any two-baseline documents that require a many-to-many relationship to check the completeness of the relationship.</a:t>
            </a:r>
          </a:p>
          <a:p>
            <a:pPr>
              <a:buFont typeface="Wingdings" pitchFamily="2" charset="2"/>
              <a:buChar char="Ø"/>
            </a:pPr>
            <a:r>
              <a:rPr lang="en-US" dirty="0" smtClean="0"/>
              <a:t>It is used to track the requirements and to check the current project requirements are met.</a:t>
            </a:r>
            <a:endParaRPr lang="en-US" dirty="0"/>
          </a:p>
        </p:txBody>
      </p:sp>
      <p:sp>
        <p:nvSpPr>
          <p:cNvPr id="3" name="Rectangle 2"/>
          <p:cNvSpPr/>
          <p:nvPr/>
        </p:nvSpPr>
        <p:spPr>
          <a:xfrm>
            <a:off x="381000" y="2590800"/>
            <a:ext cx="8153400" cy="2862322"/>
          </a:xfrm>
          <a:prstGeom prst="rect">
            <a:avLst/>
          </a:prstGeom>
        </p:spPr>
        <p:txBody>
          <a:bodyPr wrap="square">
            <a:spAutoFit/>
          </a:bodyPr>
          <a:lstStyle/>
          <a:p>
            <a:r>
              <a:rPr lang="en-US" b="1" dirty="0" smtClean="0"/>
              <a:t>		              Requirement Traceability Matrix</a:t>
            </a:r>
          </a:p>
          <a:p>
            <a:endParaRPr lang="en-US" b="1" dirty="0" smtClean="0"/>
          </a:p>
          <a:p>
            <a:pPr>
              <a:buFont typeface="Wingdings" pitchFamily="2" charset="2"/>
              <a:buChar char="Ø"/>
            </a:pPr>
            <a:r>
              <a:rPr lang="en-US" b="1" dirty="0" smtClean="0"/>
              <a:t>Requirement Traceability Matrix (RTM)</a:t>
            </a:r>
            <a:r>
              <a:rPr lang="en-US" dirty="0" smtClean="0"/>
              <a:t> is a document that maps and traces user requirement with test cases. </a:t>
            </a:r>
          </a:p>
          <a:p>
            <a:pPr>
              <a:buFont typeface="Wingdings" pitchFamily="2" charset="2"/>
              <a:buChar char="Ø"/>
            </a:pPr>
            <a:r>
              <a:rPr lang="en-US" dirty="0" smtClean="0"/>
              <a:t>It captures all requirements proposed by the client and requirement traceability in a single document, delivered at the conclusion of the Software </a:t>
            </a:r>
            <a:r>
              <a:rPr lang="en-US" dirty="0" err="1" smtClean="0"/>
              <a:t>devlopement</a:t>
            </a:r>
            <a:r>
              <a:rPr lang="en-US" dirty="0" smtClean="0"/>
              <a:t> life cycle. </a:t>
            </a:r>
          </a:p>
          <a:p>
            <a:pPr>
              <a:buFont typeface="Wingdings" pitchFamily="2" charset="2"/>
              <a:buChar char="Ø"/>
            </a:pPr>
            <a:r>
              <a:rPr lang="en-US" dirty="0" smtClean="0"/>
              <a:t>The main purpose of Requirement Traceability Matrix is to validate that all requirements are checked via test cases such that no functionality is unchecked during Software testing.</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6186309"/>
          </a:xfrm>
          <a:prstGeom prst="rect">
            <a:avLst/>
          </a:prstGeom>
        </p:spPr>
        <p:txBody>
          <a:bodyPr wrap="square">
            <a:spAutoFit/>
          </a:bodyPr>
          <a:lstStyle/>
          <a:p>
            <a:r>
              <a:rPr lang="en-US" b="1" dirty="0" smtClean="0"/>
              <a:t>Types of Manual Testing</a:t>
            </a:r>
          </a:p>
          <a:p>
            <a:r>
              <a:rPr lang="en-US" dirty="0" smtClean="0"/>
              <a:t>There are various methods used for manual testing. Each technique is used according to its testing criteria. Types of manual testing are given below:</a:t>
            </a:r>
          </a:p>
          <a:p>
            <a:r>
              <a:rPr lang="en-US" dirty="0" smtClean="0"/>
              <a:t>1)White Box Testing</a:t>
            </a:r>
          </a:p>
          <a:p>
            <a:r>
              <a:rPr lang="en-US" dirty="0" smtClean="0"/>
              <a:t>2)Black Box Testing</a:t>
            </a:r>
          </a:p>
          <a:p>
            <a:r>
              <a:rPr lang="en-US" dirty="0" smtClean="0"/>
              <a:t>3)Gray Box Testing</a:t>
            </a:r>
          </a:p>
          <a:p>
            <a:endParaRPr lang="en-IN" dirty="0" smtClean="0"/>
          </a:p>
          <a:p>
            <a:r>
              <a:rPr lang="en-US" dirty="0" smtClean="0">
                <a:solidFill>
                  <a:schemeClr val="accent5">
                    <a:lumMod val="75000"/>
                  </a:schemeClr>
                </a:solidFill>
              </a:rPr>
              <a:t>White-box testing</a:t>
            </a:r>
          </a:p>
          <a:p>
            <a:r>
              <a:rPr lang="en-US" dirty="0" smtClean="0"/>
              <a:t>The white box testing is done by Developer, where they check every line of a code before giving it to the Test Engineer. Since the code is visible for the Developer during the testing, that's why it is also known as White box testing.</a:t>
            </a:r>
          </a:p>
          <a:p>
            <a:endParaRPr lang="en-IN" dirty="0" smtClean="0"/>
          </a:p>
          <a:p>
            <a:r>
              <a:rPr lang="en-US" dirty="0" smtClean="0">
                <a:solidFill>
                  <a:schemeClr val="accent5">
                    <a:lumMod val="75000"/>
                  </a:schemeClr>
                </a:solidFill>
              </a:rPr>
              <a:t>Black box testing</a:t>
            </a:r>
          </a:p>
          <a:p>
            <a:r>
              <a:rPr lang="en-US" dirty="0" smtClean="0"/>
              <a:t>The black box testing is done by the Test Engineer, where they can check the functionality of an application or the software according to the customer /client's needs. In this, the code is not visible while performing the testing; that's why it is known as black-box testing.</a:t>
            </a:r>
          </a:p>
          <a:p>
            <a:endParaRPr lang="en-IN" dirty="0" smtClean="0"/>
          </a:p>
          <a:p>
            <a:r>
              <a:rPr lang="en-US" dirty="0" smtClean="0">
                <a:solidFill>
                  <a:schemeClr val="accent5">
                    <a:lumMod val="75000"/>
                  </a:schemeClr>
                </a:solidFill>
              </a:rPr>
              <a:t>Gray Box testing</a:t>
            </a:r>
          </a:p>
          <a:p>
            <a:r>
              <a:rPr lang="en-US" dirty="0" smtClean="0"/>
              <a:t>Gray box testing is a combination of white box and Black box testing. It can be performed by a person who knew both coding and testing. And if the single person performs white box, as well as black-box testing for the application, is known as Gray box testing.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705600" cy="2308324"/>
          </a:xfrm>
          <a:prstGeom prst="rect">
            <a:avLst/>
          </a:prstGeom>
        </p:spPr>
        <p:txBody>
          <a:bodyPr wrap="square">
            <a:spAutoFit/>
          </a:bodyPr>
          <a:lstStyle/>
          <a:p>
            <a:r>
              <a:rPr lang="en-US" b="1" dirty="0" smtClean="0"/>
              <a:t>The white box testing contains various tests, which are as follows:</a:t>
            </a:r>
          </a:p>
          <a:p>
            <a:r>
              <a:rPr lang="en-US" dirty="0" smtClean="0"/>
              <a:t>1.Path </a:t>
            </a:r>
            <a:r>
              <a:rPr lang="en-US" dirty="0" smtClean="0"/>
              <a:t>testing</a:t>
            </a:r>
          </a:p>
          <a:p>
            <a:r>
              <a:rPr lang="en-US" dirty="0" smtClean="0"/>
              <a:t>2.Loop </a:t>
            </a:r>
            <a:r>
              <a:rPr lang="en-US" dirty="0" smtClean="0"/>
              <a:t>testing</a:t>
            </a:r>
          </a:p>
          <a:p>
            <a:r>
              <a:rPr lang="en-US" dirty="0" smtClean="0"/>
              <a:t>3.Condition </a:t>
            </a:r>
            <a:r>
              <a:rPr lang="en-US" dirty="0" smtClean="0"/>
              <a:t>testing</a:t>
            </a:r>
          </a:p>
          <a:p>
            <a:r>
              <a:rPr lang="en-US" dirty="0" smtClean="0"/>
              <a:t>4.Testing </a:t>
            </a:r>
            <a:r>
              <a:rPr lang="en-US" dirty="0" smtClean="0"/>
              <a:t>based on the memory perspective</a:t>
            </a:r>
          </a:p>
          <a:p>
            <a:r>
              <a:rPr lang="en-US" dirty="0" smtClean="0"/>
              <a:t>5.Test </a:t>
            </a:r>
            <a:r>
              <a:rPr lang="en-US" dirty="0" smtClean="0"/>
              <a:t>performance of the </a:t>
            </a:r>
            <a:r>
              <a:rPr lang="en-US" dirty="0" smtClean="0"/>
              <a:t>program</a:t>
            </a:r>
          </a:p>
          <a:p>
            <a:endParaRPr lang="en-IN"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4890" y="152400"/>
            <a:ext cx="4253110" cy="369332"/>
          </a:xfrm>
          <a:prstGeom prst="rect">
            <a:avLst/>
          </a:prstGeom>
        </p:spPr>
        <p:txBody>
          <a:bodyPr wrap="square">
            <a:spAutoFit/>
          </a:bodyPr>
          <a:lstStyle/>
          <a:p>
            <a:r>
              <a:rPr lang="en-US" b="1" dirty="0" smtClean="0"/>
              <a:t>Software Development Life Cycle (SDLC)</a:t>
            </a:r>
            <a:endParaRPr lang="en-US" b="1" dirty="0"/>
          </a:p>
        </p:txBody>
      </p:sp>
      <p:sp>
        <p:nvSpPr>
          <p:cNvPr id="3" name="Rectangle 2"/>
          <p:cNvSpPr/>
          <p:nvPr/>
        </p:nvSpPr>
        <p:spPr>
          <a:xfrm>
            <a:off x="304800" y="685800"/>
            <a:ext cx="8686800" cy="5632311"/>
          </a:xfrm>
          <a:prstGeom prst="rect">
            <a:avLst/>
          </a:prstGeom>
        </p:spPr>
        <p:txBody>
          <a:bodyPr wrap="square">
            <a:spAutoFit/>
          </a:bodyPr>
          <a:lstStyle/>
          <a:p>
            <a:pPr>
              <a:buFont typeface="Wingdings" pitchFamily="2" charset="2"/>
              <a:buChar char="Ø"/>
            </a:pPr>
            <a:r>
              <a:rPr lang="en-US" dirty="0" smtClean="0"/>
              <a:t>SDLC is a process that creates a structure of development of software. There are different phases within SDLC, and each phase has its various activities. </a:t>
            </a:r>
          </a:p>
          <a:p>
            <a:pPr>
              <a:buFont typeface="Wingdings" pitchFamily="2" charset="2"/>
              <a:buChar char="Ø"/>
            </a:pPr>
            <a:r>
              <a:rPr lang="en-US" dirty="0" smtClean="0"/>
              <a:t>It makes the development team able to design, create, and deliver a high-quality product.</a:t>
            </a:r>
          </a:p>
          <a:p>
            <a:pPr>
              <a:buFont typeface="Wingdings" pitchFamily="2" charset="2"/>
              <a:buChar char="Ø"/>
            </a:pPr>
            <a:r>
              <a:rPr lang="en-US" dirty="0" smtClean="0"/>
              <a:t>SDLC describes various phases of software development and the order of execution of phases. </a:t>
            </a:r>
          </a:p>
          <a:p>
            <a:pPr>
              <a:buFont typeface="Wingdings" pitchFamily="2" charset="2"/>
              <a:buChar char="Ø"/>
            </a:pPr>
            <a:r>
              <a:rPr lang="en-US" dirty="0" smtClean="0"/>
              <a:t>Each phase requires deliverable from the previous phase in a life cycle of software development. </a:t>
            </a:r>
          </a:p>
          <a:p>
            <a:pPr>
              <a:buFont typeface="Wingdings" pitchFamily="2" charset="2"/>
              <a:buChar char="Ø"/>
            </a:pPr>
            <a:r>
              <a:rPr lang="en-US" dirty="0" smtClean="0"/>
              <a:t>Requirements are translated into design, design into development and development into testing; after testing, it is given to the client.</a:t>
            </a:r>
          </a:p>
          <a:p>
            <a:pPr>
              <a:buFont typeface="Wingdings" pitchFamily="2" charset="2"/>
              <a:buChar char="Ø"/>
            </a:pPr>
            <a:endParaRPr lang="en-US" dirty="0" smtClean="0"/>
          </a:p>
          <a:p>
            <a:r>
              <a:rPr lang="en-IN" b="1" dirty="0" smtClean="0"/>
              <a:t>Phases of SDLC</a:t>
            </a:r>
          </a:p>
          <a:p>
            <a:r>
              <a:rPr lang="en-US" dirty="0" smtClean="0"/>
              <a:t>1.Requirement Phase</a:t>
            </a:r>
          </a:p>
          <a:p>
            <a:r>
              <a:rPr lang="en-US" dirty="0" smtClean="0"/>
              <a:t>2.Design Phase</a:t>
            </a:r>
          </a:p>
          <a:p>
            <a:r>
              <a:rPr lang="en-US" dirty="0" smtClean="0"/>
              <a:t>3.Build /Development Phase</a:t>
            </a:r>
          </a:p>
          <a:p>
            <a:r>
              <a:rPr lang="en-US" dirty="0" smtClean="0"/>
              <a:t>4.Testing Phase</a:t>
            </a:r>
          </a:p>
          <a:p>
            <a:r>
              <a:rPr lang="en-US" dirty="0" smtClean="0"/>
              <a:t>5.Deployment/ Deliver Phase</a:t>
            </a:r>
          </a:p>
          <a:p>
            <a:r>
              <a:rPr lang="en-US" dirty="0" smtClean="0"/>
              <a:t>6.Maintenance</a:t>
            </a:r>
          </a:p>
          <a:p>
            <a:endParaRPr lang="en-US" dirty="0" smtClean="0"/>
          </a:p>
          <a:p>
            <a:endParaRPr lang="en-IN"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91600" cy="5909310"/>
          </a:xfrm>
          <a:prstGeom prst="rect">
            <a:avLst/>
          </a:prstGeom>
        </p:spPr>
        <p:txBody>
          <a:bodyPr wrap="square">
            <a:spAutoFit/>
          </a:bodyPr>
          <a:lstStyle/>
          <a:p>
            <a:r>
              <a:rPr lang="en-US" b="1" dirty="0" smtClean="0"/>
              <a:t>1. Requirement Phase</a:t>
            </a:r>
          </a:p>
          <a:p>
            <a:r>
              <a:rPr lang="en-US" dirty="0" smtClean="0"/>
              <a:t>This is the most crucial phase of the software development life cycle for the developing team as well as for the project manager. During this phase, the client states requirements, specifications, expectations, and any other special requirement related to the product or software. All these are gathered by the business manager or project manager or analyst of the service providing company.</a:t>
            </a:r>
          </a:p>
          <a:p>
            <a:r>
              <a:rPr lang="en-US" dirty="0" smtClean="0"/>
              <a:t>The requirement includes how the product will be used and who will use the product to determine the load of operations. All information gathered from this phase is critical to developing the product as per the customer requirements.</a:t>
            </a:r>
          </a:p>
          <a:p>
            <a:r>
              <a:rPr lang="en-US" b="1" dirty="0" smtClean="0"/>
              <a:t>2. Design Phase</a:t>
            </a:r>
          </a:p>
          <a:p>
            <a:r>
              <a:rPr lang="en-US" dirty="0" smtClean="0"/>
              <a:t>The design phase includes a detailed analysis of new software according to the requirement phase. This is the high priority phase in the development life cycle of a system because the logical designing of the system is converted into physical designing. The output of the requirement phase is a collection of things that are required, and the design phase gives the way to accomplish these requirements. The decision of all required essential tools such as </a:t>
            </a:r>
            <a:r>
              <a:rPr lang="en-US" b="1" dirty="0" smtClean="0"/>
              <a:t>programming language</a:t>
            </a:r>
            <a:r>
              <a:rPr lang="en-US" dirty="0" smtClean="0"/>
              <a:t> like Java, .NET, PHP, a </a:t>
            </a:r>
            <a:r>
              <a:rPr lang="en-US" b="1" dirty="0" smtClean="0"/>
              <a:t>database</a:t>
            </a:r>
            <a:r>
              <a:rPr lang="en-US" dirty="0" smtClean="0"/>
              <a:t> like Oracle, </a:t>
            </a:r>
            <a:r>
              <a:rPr lang="en-US" dirty="0" err="1" smtClean="0"/>
              <a:t>MySQL</a:t>
            </a:r>
            <a:r>
              <a:rPr lang="en-US" dirty="0" smtClean="0"/>
              <a:t>, a combination of hardware and software to provide a platform on which software can run without any problem is taken in this phase.</a:t>
            </a:r>
          </a:p>
          <a:p>
            <a:r>
              <a:rPr lang="en-US" dirty="0" smtClean="0"/>
              <a:t>There are several techniques and tools, such as data flow diagrams, flowcharts, decision tables, and decision trees, Data dictionary, and the structured dictionary are used for describing the system design.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740307"/>
          </a:xfrm>
          <a:prstGeom prst="rect">
            <a:avLst/>
          </a:prstGeom>
        </p:spPr>
        <p:txBody>
          <a:bodyPr wrap="square">
            <a:spAutoFit/>
          </a:bodyPr>
          <a:lstStyle/>
          <a:p>
            <a:r>
              <a:rPr lang="en-US" b="1" dirty="0" smtClean="0"/>
              <a:t>3. Build /Development Phase</a:t>
            </a:r>
          </a:p>
          <a:p>
            <a:r>
              <a:rPr lang="en-US" dirty="0" smtClean="0"/>
              <a:t>After the successful completion of the requirement and design phase, the next step is to implement the design into the development of a software system. In this phase, work is divided into small units, and coding starts by the team of developers according to the design discussed in the previous phase and according to the requirements of the client discussed in requirement phase to produce the desired result.</a:t>
            </a:r>
          </a:p>
          <a:p>
            <a:r>
              <a:rPr lang="en-US" dirty="0" smtClean="0"/>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r>
              <a:rPr lang="en-US" dirty="0" smtClean="0"/>
              <a:t>Since this is the coding phase, it takes the longest time and more focused approach for the developer in the software development life cycle.</a:t>
            </a:r>
          </a:p>
          <a:p>
            <a:r>
              <a:rPr lang="en-US" b="1" dirty="0" smtClean="0"/>
              <a:t>4. Testing Phase</a:t>
            </a:r>
          </a:p>
          <a:p>
            <a:r>
              <a:rPr lang="en-US" dirty="0" smtClean="0"/>
              <a:t>Testing is the last step of completing a software system. In this phase, after getting the developed GUI and back-end combination, it is tested against the requirements stated in the requirement phase. Testing determines whether the software is actually giving the result as per the requirements addressed in the requirement phase or not. The Development team makes a test plan to start the test. This test plan includes all types of essential testing such as integration testing, unit testing, acceptance testing, and system testing. Non-functional testing is also done in this phase.</a:t>
            </a:r>
          </a:p>
          <a:p>
            <a:r>
              <a:rPr lang="en-US" dirty="0" smtClean="0"/>
              <a:t>If there are any defects in the software or it is not working as per expectations, then the testing team gives information to the development team in detail about the issue. If it is a valid defect or worth to sort out, it will be fixed, and the development team replaces it with the new one, and it also needs to be verified.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5632311"/>
          </a:xfrm>
          <a:prstGeom prst="rect">
            <a:avLst/>
          </a:prstGeom>
        </p:spPr>
        <p:txBody>
          <a:bodyPr wrap="square">
            <a:spAutoFit/>
          </a:bodyPr>
          <a:lstStyle/>
          <a:p>
            <a:r>
              <a:rPr lang="en-US" b="1" dirty="0" smtClean="0"/>
              <a:t>5. Deployment/ Deliver Phase</a:t>
            </a:r>
          </a:p>
          <a:p>
            <a:r>
              <a:rPr lang="en-US" dirty="0" smtClean="0"/>
              <a:t>When software testing is completed with a satisfying result, and there are no remaining issues in the working of the software, it is delivered to the customer for their use.</a:t>
            </a:r>
          </a:p>
          <a:p>
            <a:r>
              <a:rPr lang="en-US" dirty="0" smtClean="0"/>
              <a:t>As soon as customers receive the product, they are recommended first to do the beta testing. In beta testing, customer can require any changes which are not present in the software but mentioned in the requirement document or any other GUI changes to make it more user-friendly. Besides this, if any type of defect is encountered while a customer using the software; it will be informed to the development team of that particular software to sort out the problem. If it is a severe issue, then the development team solves it in a short time; otherwise, if it is less severe, then it will wait for the next version.</a:t>
            </a:r>
          </a:p>
          <a:p>
            <a:r>
              <a:rPr lang="en-US" dirty="0" smtClean="0"/>
              <a:t>After the solution of all types of bugs and changes, the software finally deployed to the end-user.</a:t>
            </a:r>
          </a:p>
          <a:p>
            <a:r>
              <a:rPr lang="en-US" b="1" dirty="0" smtClean="0"/>
              <a:t>6. Maintenance</a:t>
            </a:r>
          </a:p>
          <a:p>
            <a:r>
              <a:rPr lang="en-US" dirty="0" smtClean="0"/>
              <a:t>The maintenance phase is the last and long-lasting phase of SDLC because it is the process which continues until the software's life cycle comes to an end.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1"/>
            <a:ext cx="8534400" cy="4031873"/>
          </a:xfrm>
          <a:prstGeom prst="rect">
            <a:avLst/>
          </a:prstGeom>
        </p:spPr>
        <p:txBody>
          <a:bodyPr wrap="square">
            <a:spAutoFit/>
          </a:bodyPr>
          <a:lstStyle/>
          <a:p>
            <a:r>
              <a:rPr lang="en-US" dirty="0" smtClean="0"/>
              <a:t>			</a:t>
            </a:r>
            <a:r>
              <a:rPr lang="en-US" sz="2000" b="1" dirty="0" smtClean="0"/>
              <a:t>Software Testing Life Cycle (STLC)</a:t>
            </a:r>
          </a:p>
          <a:p>
            <a:endParaRPr lang="en-US" sz="2000" b="1" dirty="0" smtClean="0"/>
          </a:p>
          <a:p>
            <a:r>
              <a:rPr lang="en-US" dirty="0" smtClean="0"/>
              <a:t>The procedure of software testing is also known as STLC (Software Testing Life Cycle) which includes phases of the testing process. </a:t>
            </a:r>
          </a:p>
          <a:p>
            <a:r>
              <a:rPr lang="en-US" dirty="0" smtClean="0"/>
              <a:t>The testing process is executed in a well-planned and systematic manner. </a:t>
            </a:r>
          </a:p>
          <a:p>
            <a:r>
              <a:rPr lang="en-US" dirty="0" smtClean="0"/>
              <a:t>All activities are done to improve the quality of the software product.</a:t>
            </a:r>
          </a:p>
          <a:p>
            <a:endParaRPr lang="en-US" dirty="0" smtClean="0"/>
          </a:p>
          <a:p>
            <a:r>
              <a:rPr lang="en-US" b="1" dirty="0" smtClean="0"/>
              <a:t>Software testing life cycle contains the following steps:</a:t>
            </a:r>
            <a:endParaRPr lang="en-US" dirty="0" smtClean="0"/>
          </a:p>
          <a:p>
            <a:r>
              <a:rPr lang="en-US" dirty="0" smtClean="0"/>
              <a:t>1.Requirement Analysis</a:t>
            </a:r>
          </a:p>
          <a:p>
            <a:r>
              <a:rPr lang="en-US" dirty="0" smtClean="0"/>
              <a:t>2.Test Plan Creation</a:t>
            </a:r>
          </a:p>
          <a:p>
            <a:r>
              <a:rPr lang="en-US" dirty="0" smtClean="0"/>
              <a:t>3.Environment setup</a:t>
            </a:r>
          </a:p>
          <a:p>
            <a:r>
              <a:rPr lang="en-US" dirty="0" smtClean="0"/>
              <a:t>4.Test case Execution</a:t>
            </a:r>
          </a:p>
          <a:p>
            <a:r>
              <a:rPr lang="en-US" dirty="0" smtClean="0"/>
              <a:t>5.Defect Logging</a:t>
            </a:r>
          </a:p>
          <a:p>
            <a:r>
              <a:rPr lang="en-US" dirty="0" smtClean="0"/>
              <a:t>6.Test Cycle Closure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754326"/>
          </a:xfrm>
          <a:prstGeom prst="rect">
            <a:avLst/>
          </a:prstGeom>
        </p:spPr>
        <p:txBody>
          <a:bodyPr wrap="square">
            <a:spAutoFit/>
          </a:bodyPr>
          <a:lstStyle/>
          <a:p>
            <a:r>
              <a:rPr lang="en-US" b="1" dirty="0" smtClean="0"/>
              <a:t>Requirement Analysis:</a:t>
            </a:r>
          </a:p>
          <a:p>
            <a:pPr>
              <a:buFont typeface="Wingdings" pitchFamily="2" charset="2"/>
              <a:buChar char="Ø"/>
            </a:pPr>
            <a:r>
              <a:rPr lang="en-US" dirty="0" smtClean="0"/>
              <a:t>The first step of the manual testing procedure is requirement analysis. </a:t>
            </a:r>
          </a:p>
          <a:p>
            <a:pPr>
              <a:buFont typeface="Wingdings" pitchFamily="2" charset="2"/>
              <a:buChar char="Ø"/>
            </a:pPr>
            <a:r>
              <a:rPr lang="en-US" dirty="0" smtClean="0"/>
              <a:t>In this phase, tester analyses requirement document of SDLC (Software Development Life Cycle) to examine requirements stated by the client. </a:t>
            </a:r>
          </a:p>
          <a:p>
            <a:pPr>
              <a:buFont typeface="Wingdings" pitchFamily="2" charset="2"/>
              <a:buChar char="Ø"/>
            </a:pPr>
            <a:r>
              <a:rPr lang="en-US" dirty="0" smtClean="0"/>
              <a:t>After examining the requirements, the tester makes a test plan to check whether the software is meeting the requirements or not.</a:t>
            </a:r>
            <a:endParaRPr lang="en-US" dirty="0"/>
          </a:p>
        </p:txBody>
      </p:sp>
      <p:sp>
        <p:nvSpPr>
          <p:cNvPr id="3" name="Rectangle 2"/>
          <p:cNvSpPr/>
          <p:nvPr/>
        </p:nvSpPr>
        <p:spPr>
          <a:xfrm>
            <a:off x="228600" y="1859340"/>
            <a:ext cx="8610600" cy="2308324"/>
          </a:xfrm>
          <a:prstGeom prst="rect">
            <a:avLst/>
          </a:prstGeom>
        </p:spPr>
        <p:txBody>
          <a:bodyPr wrap="square">
            <a:spAutoFit/>
          </a:bodyPr>
          <a:lstStyle/>
          <a:p>
            <a:endParaRPr lang="en-US" b="1" dirty="0" smtClean="0"/>
          </a:p>
          <a:p>
            <a:r>
              <a:rPr lang="en-US" b="1" dirty="0" smtClean="0"/>
              <a:t>Test Plan Creation:</a:t>
            </a:r>
          </a:p>
          <a:p>
            <a:pPr>
              <a:buFont typeface="Wingdings" pitchFamily="2" charset="2"/>
              <a:buChar char="Ø"/>
            </a:pPr>
            <a:r>
              <a:rPr lang="en-US" dirty="0" smtClean="0"/>
              <a:t>Test plan creation is the crucial phase of STLC where all the testing strategies are defined. Tester determines the estimated effort and cost of the entire project. </a:t>
            </a:r>
          </a:p>
          <a:p>
            <a:pPr>
              <a:buFont typeface="Wingdings" pitchFamily="2" charset="2"/>
              <a:buChar char="Ø"/>
            </a:pPr>
            <a:r>
              <a:rPr lang="en-US" dirty="0" smtClean="0"/>
              <a:t>This phase takes place after the successful completion of the </a:t>
            </a:r>
            <a:r>
              <a:rPr lang="en-US" b="1" dirty="0" smtClean="0"/>
              <a:t>Requirement Analysis Phase</a:t>
            </a:r>
            <a:r>
              <a:rPr lang="en-US" dirty="0" smtClean="0"/>
              <a:t>. </a:t>
            </a:r>
          </a:p>
          <a:p>
            <a:pPr>
              <a:buFont typeface="Wingdings" pitchFamily="2" charset="2"/>
              <a:buChar char="Ø"/>
            </a:pPr>
            <a:r>
              <a:rPr lang="en-US" dirty="0" smtClean="0"/>
              <a:t>Testing strategy and effort estimation documents provided by this phase. </a:t>
            </a:r>
          </a:p>
          <a:p>
            <a:pPr>
              <a:buFont typeface="Wingdings" pitchFamily="2" charset="2"/>
              <a:buChar char="Ø"/>
            </a:pPr>
            <a:r>
              <a:rPr lang="en-US" dirty="0" smtClean="0"/>
              <a:t>Test case execution can be started after the successful completion of Test Plan Creation.</a:t>
            </a:r>
            <a:endParaRPr lang="en-US" dirty="0"/>
          </a:p>
        </p:txBody>
      </p:sp>
      <p:sp>
        <p:nvSpPr>
          <p:cNvPr id="4" name="Rectangle 3"/>
          <p:cNvSpPr/>
          <p:nvPr/>
        </p:nvSpPr>
        <p:spPr>
          <a:xfrm>
            <a:off x="228600" y="3962400"/>
            <a:ext cx="8382000" cy="2862322"/>
          </a:xfrm>
          <a:prstGeom prst="rect">
            <a:avLst/>
          </a:prstGeom>
        </p:spPr>
        <p:txBody>
          <a:bodyPr wrap="square">
            <a:spAutoFit/>
          </a:bodyPr>
          <a:lstStyle/>
          <a:p>
            <a:endParaRPr lang="en-US" b="1" dirty="0" smtClean="0"/>
          </a:p>
          <a:p>
            <a:r>
              <a:rPr lang="en-US" b="1" dirty="0" smtClean="0"/>
              <a:t>Environment setup:</a:t>
            </a:r>
          </a:p>
          <a:p>
            <a:pPr>
              <a:buFont typeface="Wingdings" pitchFamily="2" charset="2"/>
              <a:buChar char="Ø"/>
            </a:pPr>
            <a:r>
              <a:rPr lang="en-US" dirty="0" smtClean="0"/>
              <a:t>Setup of the test environment is an independent activity and can be started along with </a:t>
            </a:r>
            <a:r>
              <a:rPr lang="en-US" b="1" dirty="0" smtClean="0"/>
              <a:t>Test Case Development</a:t>
            </a:r>
            <a:r>
              <a:rPr lang="en-US" dirty="0" smtClean="0"/>
              <a:t>. </a:t>
            </a:r>
          </a:p>
          <a:p>
            <a:pPr>
              <a:buFont typeface="Wingdings" pitchFamily="2" charset="2"/>
              <a:buChar char="Ø"/>
            </a:pPr>
            <a:r>
              <a:rPr lang="en-US" dirty="0" smtClean="0"/>
              <a:t>This is an essential part of the manual testing procedure as without environment testing is not possible. </a:t>
            </a:r>
          </a:p>
          <a:p>
            <a:pPr>
              <a:buFont typeface="Wingdings" pitchFamily="2" charset="2"/>
              <a:buChar char="Ø"/>
            </a:pPr>
            <a:r>
              <a:rPr lang="en-US" dirty="0" smtClean="0"/>
              <a:t>Environment setup requires a group of essential software and hardware to create a test environment. </a:t>
            </a:r>
          </a:p>
          <a:p>
            <a:pPr>
              <a:buFont typeface="Wingdings" pitchFamily="2" charset="2"/>
              <a:buChar char="Ø"/>
            </a:pPr>
            <a:r>
              <a:rPr lang="en-US" dirty="0" smtClean="0"/>
              <a:t>The testing team is not involved in setting up the testing environment, its senior developers who create it.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2862322"/>
          </a:xfrm>
          <a:prstGeom prst="rect">
            <a:avLst/>
          </a:prstGeom>
        </p:spPr>
        <p:txBody>
          <a:bodyPr wrap="square">
            <a:spAutoFit/>
          </a:bodyPr>
          <a:lstStyle/>
          <a:p>
            <a:r>
              <a:rPr lang="en-US" b="1" dirty="0" smtClean="0"/>
              <a:t>Test case Execution:</a:t>
            </a:r>
          </a:p>
          <a:p>
            <a:pPr>
              <a:buFont typeface="Wingdings" pitchFamily="2" charset="2"/>
              <a:buChar char="Ø"/>
            </a:pPr>
            <a:r>
              <a:rPr lang="en-US" dirty="0" smtClean="0"/>
              <a:t>Test case Execution takes place after the successful completion of test planning. </a:t>
            </a:r>
          </a:p>
          <a:p>
            <a:pPr>
              <a:buFont typeface="Wingdings" pitchFamily="2" charset="2"/>
              <a:buChar char="Ø"/>
            </a:pPr>
            <a:r>
              <a:rPr lang="en-US" dirty="0" smtClean="0"/>
              <a:t>In this phase, the testing team starts case development and execution activity. </a:t>
            </a:r>
          </a:p>
          <a:p>
            <a:pPr>
              <a:buFont typeface="Wingdings" pitchFamily="2" charset="2"/>
              <a:buChar char="Ø"/>
            </a:pPr>
            <a:r>
              <a:rPr lang="en-US" dirty="0" smtClean="0"/>
              <a:t>The testing team writes down the detailed test cases, also prepares the test data if required. The prepared test cases are reviewed by peer members of the team or Quality Assurance leader.</a:t>
            </a:r>
          </a:p>
          <a:p>
            <a:pPr>
              <a:buFont typeface="Wingdings" pitchFamily="2" charset="2"/>
              <a:buChar char="Ø"/>
            </a:pPr>
            <a:r>
              <a:rPr lang="en-US" dirty="0" smtClean="0"/>
              <a:t>RTM (Requirement Traceability Matrix) is also prepared in this phase. </a:t>
            </a:r>
          </a:p>
          <a:p>
            <a:pPr>
              <a:buFont typeface="Wingdings" pitchFamily="2" charset="2"/>
              <a:buChar char="Ø"/>
            </a:pPr>
            <a:r>
              <a:rPr lang="en-US" dirty="0" smtClean="0"/>
              <a:t>Requirement Traceability Matrix is industry level format, used for tracking requirements. Each test case is mapped with the requirement specification. </a:t>
            </a:r>
          </a:p>
          <a:p>
            <a:pPr>
              <a:buFont typeface="Wingdings" pitchFamily="2" charset="2"/>
              <a:buChar char="Ø"/>
            </a:pPr>
            <a:r>
              <a:rPr lang="en-US" dirty="0" smtClean="0"/>
              <a:t>Backward &amp; forward traceability can be done via RTM.</a:t>
            </a:r>
            <a:endParaRPr lang="en-US" dirty="0"/>
          </a:p>
        </p:txBody>
      </p:sp>
      <p:sp>
        <p:nvSpPr>
          <p:cNvPr id="3" name="Rectangle 2"/>
          <p:cNvSpPr/>
          <p:nvPr/>
        </p:nvSpPr>
        <p:spPr>
          <a:xfrm>
            <a:off x="228600" y="3124200"/>
            <a:ext cx="8458200" cy="3416320"/>
          </a:xfrm>
          <a:prstGeom prst="rect">
            <a:avLst/>
          </a:prstGeom>
        </p:spPr>
        <p:txBody>
          <a:bodyPr wrap="square">
            <a:spAutoFit/>
          </a:bodyPr>
          <a:lstStyle/>
          <a:p>
            <a:r>
              <a:rPr lang="en-US" b="1" dirty="0" smtClean="0"/>
              <a:t>Defect Logging:</a:t>
            </a:r>
          </a:p>
          <a:p>
            <a:pPr>
              <a:buFont typeface="Wingdings" pitchFamily="2" charset="2"/>
              <a:buChar char="Ø"/>
            </a:pPr>
            <a:r>
              <a:rPr lang="en-US" dirty="0" smtClean="0"/>
              <a:t>Testers and developers evaluate the completion criteria of the software based on test coverage, quality, time consumption, cost, and critical business objectives. </a:t>
            </a:r>
          </a:p>
          <a:p>
            <a:pPr>
              <a:buFont typeface="Wingdings" pitchFamily="2" charset="2"/>
              <a:buChar char="Ø"/>
            </a:pPr>
            <a:r>
              <a:rPr lang="en-US" dirty="0" smtClean="0"/>
              <a:t>This phase determines the characteristics and drawbacks of the software. </a:t>
            </a:r>
          </a:p>
          <a:p>
            <a:pPr>
              <a:buFont typeface="Wingdings" pitchFamily="2" charset="2"/>
              <a:buChar char="Ø"/>
            </a:pPr>
            <a:r>
              <a:rPr lang="en-US" dirty="0" smtClean="0"/>
              <a:t>Test cases and bug reports are analyzed in depth to detect the type of defect and its severity.</a:t>
            </a:r>
          </a:p>
          <a:p>
            <a:pPr>
              <a:buFont typeface="Wingdings" pitchFamily="2" charset="2"/>
              <a:buChar char="Ø"/>
            </a:pPr>
            <a:r>
              <a:rPr lang="en-US" dirty="0" smtClean="0"/>
              <a:t>Defect logging analysis mainly works to find out defect distribution depending upon severity and types.</a:t>
            </a:r>
          </a:p>
          <a:p>
            <a:pPr>
              <a:buFont typeface="Wingdings" pitchFamily="2" charset="2"/>
              <a:buChar char="Ø"/>
            </a:pPr>
            <a:r>
              <a:rPr lang="en-US" dirty="0" smtClean="0"/>
              <a:t>If any defect is detected, then the software is returned to the development team to fix the defect, then the software is re-tested on all aspects of the testing.</a:t>
            </a:r>
          </a:p>
          <a:p>
            <a:pPr>
              <a:buFont typeface="Wingdings" pitchFamily="2" charset="2"/>
              <a:buChar char="Ø"/>
            </a:pPr>
            <a:r>
              <a:rPr lang="en-US" dirty="0" smtClean="0"/>
              <a:t>Once the test cycle is fully completed then test closure report, and test metrics are prepared.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2031325"/>
          </a:xfrm>
          <a:prstGeom prst="rect">
            <a:avLst/>
          </a:prstGeom>
        </p:spPr>
        <p:txBody>
          <a:bodyPr wrap="square">
            <a:spAutoFit/>
          </a:bodyPr>
          <a:lstStyle/>
          <a:p>
            <a:r>
              <a:rPr lang="en-US" b="1" dirty="0" smtClean="0"/>
              <a:t>Test Cycle Closure:</a:t>
            </a:r>
          </a:p>
          <a:p>
            <a:endParaRPr lang="en-US" b="1" dirty="0" smtClean="0"/>
          </a:p>
          <a:p>
            <a:pPr>
              <a:buFont typeface="Wingdings" pitchFamily="2" charset="2"/>
              <a:buChar char="Ø"/>
            </a:pPr>
            <a:r>
              <a:rPr lang="en-US" dirty="0" smtClean="0"/>
              <a:t>The test cycle closure report includes all the documentation related to software design, development, testing results, and defect reports.</a:t>
            </a:r>
          </a:p>
          <a:p>
            <a:pPr>
              <a:buFont typeface="Wingdings" pitchFamily="2" charset="2"/>
              <a:buChar char="Ø"/>
            </a:pPr>
            <a:r>
              <a:rPr lang="en-US" dirty="0" smtClean="0"/>
              <a:t>This phase evaluates the strategy of development, testing procedure, possible defects in order to use these practices in the future if there is a software with the same specification.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1578</Words>
  <Application>Microsoft Office PowerPoint</Application>
  <PresentationFormat>On-screen Show (4:3)</PresentationFormat>
  <Paragraphs>123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 Karande</dc:creator>
  <cp:lastModifiedBy>pkarande</cp:lastModifiedBy>
  <cp:revision>30</cp:revision>
  <dcterms:created xsi:type="dcterms:W3CDTF">2006-08-16T00:00:00Z</dcterms:created>
  <dcterms:modified xsi:type="dcterms:W3CDTF">2021-02-20T13:28:38Z</dcterms:modified>
</cp:coreProperties>
</file>