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59" r:id="rId3"/>
    <p:sldId id="264" r:id="rId4"/>
    <p:sldId id="302" r:id="rId5"/>
    <p:sldId id="295" r:id="rId6"/>
    <p:sldId id="347" r:id="rId7"/>
    <p:sldId id="288" r:id="rId8"/>
    <p:sldId id="301" r:id="rId9"/>
    <p:sldId id="297" r:id="rId10"/>
    <p:sldId id="310" r:id="rId11"/>
  </p:sldIdLst>
  <p:sldSz cx="9144000" cy="5143500" type="screen16x9"/>
  <p:notesSz cx="6858000" cy="9144000"/>
  <p:embeddedFontLst>
    <p:embeddedFont>
      <p:font typeface="Merriweather Light" panose="00000400000000000000" pitchFamily="2"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Russo One" panose="020B0604020202020204" charset="0"/>
      <p:regular r:id="rId21"/>
    </p:embeddedFont>
    <p:embeddedFont>
      <p:font typeface="Vidaloka"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4647C4-A26F-4EB2-8DA2-8C24F5523A58}">
  <a:tblStyle styleId="{A04647C4-A26F-4EB2-8DA2-8C24F5523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7"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cc7554a049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cc7554a049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cc7554a049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cc7554a049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07aaa41fe9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07aaa41fe9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9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083f33e91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083f33e91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084717712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084717712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0" r:id="rId4"/>
    <p:sldLayoutId id="2147483664" r:id="rId5"/>
    <p:sldLayoutId id="2147483667" r:id="rId6"/>
    <p:sldLayoutId id="2147483679" r:id="rId7"/>
    <p:sldLayoutId id="2147483680" r:id="rId8"/>
    <p:sldLayoutId id="2147483682" r:id="rId9"/>
    <p:sldLayoutId id="2147483687"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Phishing Awareness Training</a:t>
            </a:r>
            <a:endParaRPr sz="6000"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Recognisze and avoid Phishing Attacks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63" name="Google Shape;1463;p113"/>
          <p:cNvSpPr txBox="1">
            <a:spLocks noGrp="1"/>
          </p:cNvSpPr>
          <p:nvPr>
            <p:ph type="title" idx="4"/>
          </p:nvPr>
        </p:nvSpPr>
        <p:spPr>
          <a:xfrm>
            <a:off x="2592900" y="2070330"/>
            <a:ext cx="3958200" cy="61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Thank you!!</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Introduction</a:t>
            </a:r>
            <a:endParaRPr/>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5" name="Google Shape;515;p62"/>
          <p:cNvSpPr txBox="1">
            <a:spLocks noGrp="1"/>
          </p:cNvSpPr>
          <p:nvPr>
            <p:ph type="title" idx="13"/>
          </p:nvPr>
        </p:nvSpPr>
        <p:spPr>
          <a:xfrm>
            <a:off x="14826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7" name="Google Shape;517;p62"/>
          <p:cNvSpPr txBox="1">
            <a:spLocks noGrp="1"/>
          </p:cNvSpPr>
          <p:nvPr>
            <p:ph type="title" idx="3"/>
          </p:nvPr>
        </p:nvSpPr>
        <p:spPr>
          <a:xfrm>
            <a:off x="3183228" y="1721095"/>
            <a:ext cx="2777544"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Types of phishing attacks</a:t>
            </a:r>
            <a:endParaRPr dirty="0"/>
          </a:p>
        </p:txBody>
      </p:sp>
      <p:sp>
        <p:nvSpPr>
          <p:cNvPr id="519" name="Google Shape;519;p62"/>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Recognizing phishing emails</a:t>
            </a:r>
            <a:endParaRPr dirty="0"/>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1" name="Google Shape;521;p62"/>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P</a:t>
            </a:r>
            <a:r>
              <a:rPr lang="en" dirty="0"/>
              <a:t>rotecting yourself</a:t>
            </a:r>
            <a:endParaRPr dirty="0"/>
          </a:p>
        </p:txBody>
      </p:sp>
      <p:sp>
        <p:nvSpPr>
          <p:cNvPr id="523" name="Google Shape;523;p62"/>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Timeline of events</a:t>
            </a:r>
            <a:endParaRPr dirty="0"/>
          </a:p>
        </p:txBody>
      </p:sp>
      <p:sp>
        <p:nvSpPr>
          <p:cNvPr id="524" name="Google Shape;524;p62"/>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526" name="Google Shape;526;p62"/>
          <p:cNvSpPr txBox="1">
            <a:spLocks noGrp="1"/>
          </p:cNvSpPr>
          <p:nvPr>
            <p:ph type="title" idx="18"/>
          </p:nvPr>
        </p:nvSpPr>
        <p:spPr>
          <a:xfrm>
            <a:off x="5922672" y="3287218"/>
            <a:ext cx="2666256" cy="7345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a:t>
            </a:r>
            <a:r>
              <a:rPr lang="en" dirty="0"/>
              <a:t>hat to do if you suspect phishing</a:t>
            </a:r>
            <a:endParaRPr dirty="0"/>
          </a:p>
        </p:txBody>
      </p:sp>
      <p:sp>
        <p:nvSpPr>
          <p:cNvPr id="527" name="Google Shape;527;p62"/>
          <p:cNvSpPr txBox="1">
            <a:spLocks noGrp="1"/>
          </p:cNvSpPr>
          <p:nvPr>
            <p:ph type="title" idx="19"/>
          </p:nvPr>
        </p:nvSpPr>
        <p:spPr>
          <a:xfrm>
            <a:off x="68502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15"/>
                                        </p:tgtEl>
                                        <p:attrNameLst>
                                          <p:attrName>style.visibility</p:attrName>
                                        </p:attrNameLst>
                                      </p:cBhvr>
                                      <p:to>
                                        <p:strVal val="visible"/>
                                      </p:to>
                                    </p:set>
                                    <p:anim calcmode="lin" valueType="num">
                                      <p:cBhvr additive="base">
                                        <p:cTn id="34" dur="1000"/>
                                        <p:tgtEl>
                                          <p:spTgt spid="515"/>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1"/>
                                        </p:tgtEl>
                                        <p:attrNameLst>
                                          <p:attrName>style.visibility</p:attrName>
                                        </p:attrNameLst>
                                      </p:cBhvr>
                                      <p:to>
                                        <p:strVal val="visible"/>
                                      </p:to>
                                    </p:set>
                                    <p:anim calcmode="lin" valueType="num">
                                      <p:cBhvr additive="base">
                                        <p:cTn id="37"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23"/>
                                        </p:tgtEl>
                                        <p:attrNameLst>
                                          <p:attrName>style.visibility</p:attrName>
                                        </p:attrNameLst>
                                      </p:cBhvr>
                                      <p:to>
                                        <p:strVal val="visible"/>
                                      </p:to>
                                    </p:set>
                                    <p:anim calcmode="lin" valueType="num">
                                      <p:cBhvr additive="base">
                                        <p:cTn id="42" dur="1000"/>
                                        <p:tgtEl>
                                          <p:spTgt spid="523"/>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4"/>
                                        </p:tgtEl>
                                        <p:attrNameLst>
                                          <p:attrName>style.visibility</p:attrName>
                                        </p:attrNameLst>
                                      </p:cBhvr>
                                      <p:to>
                                        <p:strVal val="visible"/>
                                      </p:to>
                                    </p:set>
                                    <p:anim calcmode="lin" valueType="num">
                                      <p:cBhvr additive="base">
                                        <p:cTn id="45" dur="1000"/>
                                        <p:tgtEl>
                                          <p:spTgt spid="524"/>
                                        </p:tgtEl>
                                        <p:attrNameLst>
                                          <p:attrName>ppt_x</p:attrName>
                                        </p:attrNameLst>
                                      </p:cBhvr>
                                      <p:tavLst>
                                        <p:tav tm="0">
                                          <p:val>
                                            <p:strVal val="#ppt_x+1"/>
                                          </p:val>
                                        </p:tav>
                                        <p:tav tm="100000">
                                          <p:val>
                                            <p:strVal val="#ppt_x"/>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526"/>
                                        </p:tgtEl>
                                        <p:attrNameLst>
                                          <p:attrName>style.visibility</p:attrName>
                                        </p:attrNameLst>
                                      </p:cBhvr>
                                      <p:to>
                                        <p:strVal val="visible"/>
                                      </p:to>
                                    </p:set>
                                    <p:anim calcmode="lin" valueType="num">
                                      <p:cBhvr additive="base">
                                        <p:cTn id="50" dur="1000"/>
                                        <p:tgtEl>
                                          <p:spTgt spid="526"/>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527"/>
                                        </p:tgtEl>
                                        <p:attrNameLst>
                                          <p:attrName>style.visibility</p:attrName>
                                        </p:attrNameLst>
                                      </p:cBhvr>
                                      <p:to>
                                        <p:strVal val="visible"/>
                                      </p:to>
                                    </p:set>
                                    <p:anim calcmode="lin" valueType="num">
                                      <p:cBhvr additive="base">
                                        <p:cTn id="53" dur="1000"/>
                                        <p:tgtEl>
                                          <p:spTgt spid="5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1811970" y="629385"/>
            <a:ext cx="5893374" cy="12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Introduction</a:t>
            </a:r>
            <a:endParaRPr sz="6000" dirty="0"/>
          </a:p>
        </p:txBody>
      </p:sp>
      <p:sp>
        <p:nvSpPr>
          <p:cNvPr id="560" name="Google Shape;560;p67"/>
          <p:cNvSpPr txBox="1">
            <a:spLocks noGrp="1"/>
          </p:cNvSpPr>
          <p:nvPr>
            <p:ph type="subTitle" idx="1"/>
          </p:nvPr>
        </p:nvSpPr>
        <p:spPr>
          <a:xfrm>
            <a:off x="2486157" y="1912621"/>
            <a:ext cx="4845873" cy="14211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Phishing is a cybercrime tatic where fraudulent emails, phone calls, messages or websites are used to decieve individuals into revealing sensitive information like passwords or credi card numbers.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105"/>
          <p:cNvSpPr txBox="1">
            <a:spLocks noGrp="1"/>
          </p:cNvSpPr>
          <p:nvPr>
            <p:ph type="title"/>
          </p:nvPr>
        </p:nvSpPr>
        <p:spPr>
          <a:xfrm>
            <a:off x="2527563" y="43045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Phishing Attacks</a:t>
            </a:r>
            <a:endParaRPr dirty="0"/>
          </a:p>
        </p:txBody>
      </p:sp>
      <p:sp>
        <p:nvSpPr>
          <p:cNvPr id="1294" name="Google Shape;1294;p105"/>
          <p:cNvSpPr txBox="1"/>
          <p:nvPr/>
        </p:nvSpPr>
        <p:spPr>
          <a:xfrm>
            <a:off x="713225" y="3306025"/>
            <a:ext cx="2206591"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1"/>
                </a:solidFill>
                <a:latin typeface="Vidaloka"/>
                <a:ea typeface="Vidaloka"/>
                <a:cs typeface="Vidaloka"/>
                <a:sym typeface="Vidaloka"/>
              </a:rPr>
              <a:t>Spear Phishing</a:t>
            </a:r>
            <a:endParaRPr sz="2400" dirty="0">
              <a:solidFill>
                <a:schemeClr val="accent1"/>
              </a:solidFill>
              <a:latin typeface="Vidaloka"/>
              <a:ea typeface="Vidaloka"/>
              <a:cs typeface="Vidaloka"/>
              <a:sym typeface="Vidaloka"/>
            </a:endParaRPr>
          </a:p>
        </p:txBody>
      </p:sp>
      <p:sp>
        <p:nvSpPr>
          <p:cNvPr id="1295" name="Google Shape;1295;p105"/>
          <p:cNvSpPr txBox="1"/>
          <p:nvPr/>
        </p:nvSpPr>
        <p:spPr>
          <a:xfrm>
            <a:off x="775319" y="3646025"/>
            <a:ext cx="2085120" cy="7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t>Targeted phishing aimed at specific individuals or organizations</a:t>
            </a:r>
            <a:endParaRPr dirty="0">
              <a:solidFill>
                <a:schemeClr val="dk2"/>
              </a:solidFill>
              <a:latin typeface="Montserrat"/>
              <a:ea typeface="Montserrat"/>
              <a:cs typeface="Montserrat"/>
              <a:sym typeface="Montserrat"/>
            </a:endParaRPr>
          </a:p>
        </p:txBody>
      </p:sp>
      <p:sp>
        <p:nvSpPr>
          <p:cNvPr id="1296" name="Google Shape;1296;p105"/>
          <p:cNvSpPr txBox="1"/>
          <p:nvPr/>
        </p:nvSpPr>
        <p:spPr>
          <a:xfrm>
            <a:off x="597408" y="1739175"/>
            <a:ext cx="232233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1"/>
                </a:solidFill>
                <a:latin typeface="Vidaloka"/>
                <a:ea typeface="Vidaloka"/>
                <a:cs typeface="Vidaloka"/>
                <a:sym typeface="Vidaloka"/>
              </a:rPr>
              <a:t>Email Phishing</a:t>
            </a:r>
            <a:endParaRPr sz="2400" dirty="0">
              <a:solidFill>
                <a:schemeClr val="accent1"/>
              </a:solidFill>
              <a:latin typeface="Vidaloka"/>
              <a:ea typeface="Vidaloka"/>
              <a:cs typeface="Vidaloka"/>
              <a:sym typeface="Vidaloka"/>
            </a:endParaRPr>
          </a:p>
        </p:txBody>
      </p:sp>
      <p:sp>
        <p:nvSpPr>
          <p:cNvPr id="1297" name="Google Shape;1297;p105"/>
          <p:cNvSpPr txBox="1"/>
          <p:nvPr/>
        </p:nvSpPr>
        <p:spPr>
          <a:xfrm>
            <a:off x="625243" y="2000214"/>
            <a:ext cx="2322330" cy="7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t>attempting to obtain sensitive information via emails by sending malicious links</a:t>
            </a:r>
            <a:endParaRPr dirty="0">
              <a:solidFill>
                <a:schemeClr val="dk2"/>
              </a:solidFill>
              <a:latin typeface="Montserrat"/>
              <a:ea typeface="Montserrat"/>
              <a:cs typeface="Montserrat"/>
              <a:sym typeface="Montserrat"/>
            </a:endParaRPr>
          </a:p>
        </p:txBody>
      </p:sp>
      <p:sp>
        <p:nvSpPr>
          <p:cNvPr id="1298" name="Google Shape;1298;p105"/>
          <p:cNvSpPr txBox="1"/>
          <p:nvPr/>
        </p:nvSpPr>
        <p:spPr>
          <a:xfrm>
            <a:off x="6386313" y="3306025"/>
            <a:ext cx="18282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accent1"/>
                </a:solidFill>
                <a:latin typeface="Vidaloka"/>
                <a:ea typeface="Vidaloka"/>
                <a:cs typeface="Vidaloka"/>
                <a:sym typeface="Vidaloka"/>
              </a:rPr>
              <a:t>Smishing / Vishing</a:t>
            </a:r>
            <a:endParaRPr sz="2400" dirty="0">
              <a:solidFill>
                <a:schemeClr val="accent1"/>
              </a:solidFill>
              <a:latin typeface="Vidaloka"/>
              <a:ea typeface="Vidaloka"/>
              <a:cs typeface="Vidaloka"/>
              <a:sym typeface="Vidaloka"/>
            </a:endParaRPr>
          </a:p>
        </p:txBody>
      </p:sp>
      <p:sp>
        <p:nvSpPr>
          <p:cNvPr id="1299" name="Google Shape;1299;p105"/>
          <p:cNvSpPr txBox="1"/>
          <p:nvPr/>
        </p:nvSpPr>
        <p:spPr>
          <a:xfrm>
            <a:off x="6548263" y="3788293"/>
            <a:ext cx="1666200" cy="71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dirty="0"/>
              <a:t>Phishing via SMS or voice calls</a:t>
            </a:r>
            <a:endParaRPr dirty="0">
              <a:solidFill>
                <a:schemeClr val="dk2"/>
              </a:solidFill>
              <a:latin typeface="Montserrat"/>
              <a:ea typeface="Montserrat"/>
              <a:cs typeface="Montserrat"/>
              <a:sym typeface="Montserrat"/>
            </a:endParaRPr>
          </a:p>
        </p:txBody>
      </p:sp>
      <p:sp>
        <p:nvSpPr>
          <p:cNvPr id="1300" name="Google Shape;1300;p105"/>
          <p:cNvSpPr txBox="1"/>
          <p:nvPr/>
        </p:nvSpPr>
        <p:spPr>
          <a:xfrm>
            <a:off x="6386313" y="1739175"/>
            <a:ext cx="18282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400" dirty="0">
                <a:solidFill>
                  <a:schemeClr val="accent1"/>
                </a:solidFill>
                <a:latin typeface="Vidaloka"/>
                <a:ea typeface="Vidaloka"/>
                <a:cs typeface="Vidaloka"/>
                <a:sym typeface="Vidaloka"/>
              </a:rPr>
              <a:t>W</a:t>
            </a:r>
            <a:r>
              <a:rPr lang="en" sz="2400" dirty="0">
                <a:solidFill>
                  <a:schemeClr val="accent1"/>
                </a:solidFill>
                <a:latin typeface="Vidaloka"/>
                <a:ea typeface="Vidaloka"/>
                <a:cs typeface="Vidaloka"/>
                <a:sym typeface="Vidaloka"/>
              </a:rPr>
              <a:t>haling </a:t>
            </a:r>
            <a:endParaRPr sz="2400" dirty="0">
              <a:solidFill>
                <a:schemeClr val="accent1"/>
              </a:solidFill>
              <a:latin typeface="Vidaloka"/>
              <a:ea typeface="Vidaloka"/>
              <a:cs typeface="Vidaloka"/>
              <a:sym typeface="Vidaloka"/>
            </a:endParaRPr>
          </a:p>
        </p:txBody>
      </p:sp>
      <p:sp>
        <p:nvSpPr>
          <p:cNvPr id="1301" name="Google Shape;1301;p105"/>
          <p:cNvSpPr txBox="1"/>
          <p:nvPr/>
        </p:nvSpPr>
        <p:spPr>
          <a:xfrm>
            <a:off x="6548263" y="2079175"/>
            <a:ext cx="1666200" cy="71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dirty="0"/>
              <a:t>Phishing attacks aimed at senior executives</a:t>
            </a:r>
            <a:endParaRPr dirty="0">
              <a:solidFill>
                <a:schemeClr val="dk2"/>
              </a:solidFill>
              <a:latin typeface="Montserrat"/>
              <a:ea typeface="Montserrat"/>
              <a:cs typeface="Montserrat"/>
              <a:sym typeface="Montserrat"/>
            </a:endParaRPr>
          </a:p>
        </p:txBody>
      </p:sp>
      <p:grpSp>
        <p:nvGrpSpPr>
          <p:cNvPr id="1302" name="Google Shape;1302;p105"/>
          <p:cNvGrpSpPr/>
          <p:nvPr/>
        </p:nvGrpSpPr>
        <p:grpSpPr>
          <a:xfrm>
            <a:off x="3254913" y="1739175"/>
            <a:ext cx="2958275" cy="2496845"/>
            <a:chOff x="3254913" y="1739175"/>
            <a:chExt cx="2958275" cy="2496845"/>
          </a:xfrm>
        </p:grpSpPr>
        <p:grpSp>
          <p:nvGrpSpPr>
            <p:cNvPr id="1303" name="Google Shape;1303;p105"/>
            <p:cNvGrpSpPr/>
            <p:nvPr/>
          </p:nvGrpSpPr>
          <p:grpSpPr>
            <a:xfrm>
              <a:off x="3730408" y="1973899"/>
              <a:ext cx="2007300" cy="2007300"/>
              <a:chOff x="3730408" y="1973899"/>
              <a:chExt cx="2007300" cy="2007300"/>
            </a:xfrm>
          </p:grpSpPr>
          <p:sp>
            <p:nvSpPr>
              <p:cNvPr id="1304" name="Google Shape;1304;p105"/>
              <p:cNvSpPr/>
              <p:nvPr/>
            </p:nvSpPr>
            <p:spPr>
              <a:xfrm>
                <a:off x="3730408" y="1973899"/>
                <a:ext cx="2007300" cy="200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105"/>
              <p:cNvGrpSpPr/>
              <p:nvPr/>
            </p:nvGrpSpPr>
            <p:grpSpPr>
              <a:xfrm>
                <a:off x="4383980" y="2628191"/>
                <a:ext cx="700534" cy="698647"/>
                <a:chOff x="6553275" y="3604550"/>
                <a:chExt cx="296975" cy="296175"/>
              </a:xfrm>
            </p:grpSpPr>
            <p:sp>
              <p:nvSpPr>
                <p:cNvPr id="1306" name="Google Shape;1306;p105"/>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05"/>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05"/>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05"/>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05"/>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05"/>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2" name="Google Shape;1312;p105"/>
            <p:cNvGrpSpPr/>
            <p:nvPr/>
          </p:nvGrpSpPr>
          <p:grpSpPr>
            <a:xfrm>
              <a:off x="3254913" y="1739175"/>
              <a:ext cx="1011000" cy="930000"/>
              <a:chOff x="3173876" y="1739175"/>
              <a:chExt cx="1011000" cy="930000"/>
            </a:xfrm>
          </p:grpSpPr>
          <p:sp>
            <p:nvSpPr>
              <p:cNvPr id="1313" name="Google Shape;1313;p105"/>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05"/>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grpSp>
        <p:grpSp>
          <p:nvGrpSpPr>
            <p:cNvPr id="1315" name="Google Shape;1315;p105"/>
            <p:cNvGrpSpPr/>
            <p:nvPr/>
          </p:nvGrpSpPr>
          <p:grpSpPr>
            <a:xfrm>
              <a:off x="5202188" y="1739175"/>
              <a:ext cx="1011000" cy="930000"/>
              <a:chOff x="5121151" y="1739175"/>
              <a:chExt cx="1011000" cy="930000"/>
            </a:xfrm>
          </p:grpSpPr>
          <p:sp>
            <p:nvSpPr>
              <p:cNvPr id="1316" name="Google Shape;1316;p105"/>
              <p:cNvSpPr/>
              <p:nvPr/>
            </p:nvSpPr>
            <p:spPr>
              <a:xfrm>
                <a:off x="5161644"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05"/>
              <p:cNvSpPr txBox="1"/>
              <p:nvPr/>
            </p:nvSpPr>
            <p:spPr>
              <a:xfrm>
                <a:off x="5121151"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grpSp>
        <p:grpSp>
          <p:nvGrpSpPr>
            <p:cNvPr id="1318" name="Google Shape;1318;p105"/>
            <p:cNvGrpSpPr/>
            <p:nvPr/>
          </p:nvGrpSpPr>
          <p:grpSpPr>
            <a:xfrm>
              <a:off x="3254913" y="3306020"/>
              <a:ext cx="1011000" cy="930000"/>
              <a:chOff x="3173876" y="3306020"/>
              <a:chExt cx="1011000" cy="930000"/>
            </a:xfrm>
          </p:grpSpPr>
          <p:sp>
            <p:nvSpPr>
              <p:cNvPr id="1319" name="Google Shape;1319;p105"/>
              <p:cNvSpPr/>
              <p:nvPr/>
            </p:nvSpPr>
            <p:spPr>
              <a:xfrm>
                <a:off x="3214375" y="3306020"/>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05"/>
              <p:cNvSpPr txBox="1"/>
              <p:nvPr/>
            </p:nvSpPr>
            <p:spPr>
              <a:xfrm>
                <a:off x="3173876" y="343727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grpSp>
        <p:grpSp>
          <p:nvGrpSpPr>
            <p:cNvPr id="1321" name="Google Shape;1321;p105"/>
            <p:cNvGrpSpPr/>
            <p:nvPr/>
          </p:nvGrpSpPr>
          <p:grpSpPr>
            <a:xfrm>
              <a:off x="5202188" y="3306020"/>
              <a:ext cx="1011000" cy="930000"/>
              <a:chOff x="5121151" y="3306020"/>
              <a:chExt cx="1011000" cy="930000"/>
            </a:xfrm>
          </p:grpSpPr>
          <p:sp>
            <p:nvSpPr>
              <p:cNvPr id="1322" name="Google Shape;1322;p105"/>
              <p:cNvSpPr/>
              <p:nvPr/>
            </p:nvSpPr>
            <p:spPr>
              <a:xfrm>
                <a:off x="5161644" y="3306020"/>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05"/>
              <p:cNvSpPr txBox="1"/>
              <p:nvPr/>
            </p:nvSpPr>
            <p:spPr>
              <a:xfrm>
                <a:off x="5121151" y="343727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04</a:t>
                </a:r>
                <a:endParaRPr sz="3500">
                  <a:solidFill>
                    <a:schemeClr val="accent1"/>
                  </a:solidFill>
                  <a:latin typeface="Vidaloka"/>
                  <a:ea typeface="Vidaloka"/>
                  <a:cs typeface="Vidaloka"/>
                  <a:sym typeface="Vidaloka"/>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98"/>
          <p:cNvSpPr txBox="1">
            <a:spLocks noGrp="1"/>
          </p:cNvSpPr>
          <p:nvPr>
            <p:ph type="subTitle" idx="1"/>
          </p:nvPr>
        </p:nvSpPr>
        <p:spPr>
          <a:xfrm>
            <a:off x="3414000" y="1371935"/>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Urgent Language</a:t>
            </a:r>
            <a:endParaRPr dirty="0"/>
          </a:p>
        </p:txBody>
      </p:sp>
      <p:sp>
        <p:nvSpPr>
          <p:cNvPr id="1146" name="Google Shape;1146;p98"/>
          <p:cNvSpPr txBox="1">
            <a:spLocks noGrp="1"/>
          </p:cNvSpPr>
          <p:nvPr>
            <p:ph type="subTitle" idx="2"/>
          </p:nvPr>
        </p:nvSpPr>
        <p:spPr>
          <a:xfrm>
            <a:off x="3368040" y="2223730"/>
            <a:ext cx="2708275" cy="724711"/>
          </a:xfrm>
          <a:prstGeom prst="rect">
            <a:avLst/>
          </a:prstGeom>
        </p:spPr>
        <p:txBody>
          <a:bodyPr spcFirstLastPara="1" wrap="square" lIns="91425" tIns="91425" rIns="91425" bIns="91425" anchor="t" anchorCtr="0">
            <a:noAutofit/>
          </a:bodyPr>
          <a:lstStyle/>
          <a:p>
            <a:pPr marL="0" lvl="0" indent="0" algn="l">
              <a:spcAft>
                <a:spcPts val="1200"/>
              </a:spcAft>
            </a:pPr>
            <a:r>
              <a:rPr lang="en-IN" dirty="0"/>
              <a:t>Phrases like “Immediate action required” or “Your account will be suspended”</a:t>
            </a:r>
          </a:p>
        </p:txBody>
      </p:sp>
      <p:sp>
        <p:nvSpPr>
          <p:cNvPr id="1147" name="Google Shape;1147;p98"/>
          <p:cNvSpPr txBox="1">
            <a:spLocks noGrp="1"/>
          </p:cNvSpPr>
          <p:nvPr>
            <p:ph type="subTitle" idx="3"/>
          </p:nvPr>
        </p:nvSpPr>
        <p:spPr>
          <a:xfrm>
            <a:off x="705675" y="1433935"/>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Suspicious sender</a:t>
            </a:r>
            <a:endParaRPr dirty="0"/>
          </a:p>
        </p:txBody>
      </p:sp>
      <p:sp>
        <p:nvSpPr>
          <p:cNvPr id="1148" name="Google Shape;1148;p98"/>
          <p:cNvSpPr txBox="1">
            <a:spLocks noGrp="1"/>
          </p:cNvSpPr>
          <p:nvPr>
            <p:ph type="subTitle" idx="4"/>
          </p:nvPr>
        </p:nvSpPr>
        <p:spPr>
          <a:xfrm>
            <a:off x="659662" y="2223730"/>
            <a:ext cx="2408025" cy="572700"/>
          </a:xfrm>
          <a:prstGeom prst="rect">
            <a:avLst/>
          </a:prstGeom>
        </p:spPr>
        <p:txBody>
          <a:bodyPr spcFirstLastPara="1" wrap="square" lIns="91425" tIns="91425" rIns="91425" bIns="91425" anchor="t" anchorCtr="0">
            <a:noAutofit/>
          </a:bodyPr>
          <a:lstStyle/>
          <a:p>
            <a:pPr marL="0" lvl="0" indent="0">
              <a:buSzPts val="1100"/>
            </a:pPr>
            <a:r>
              <a:rPr lang="en-IN" dirty="0"/>
              <a:t>email addresses that don’t match the legitimate organization</a:t>
            </a:r>
            <a:endParaRPr dirty="0"/>
          </a:p>
        </p:txBody>
      </p:sp>
      <p:sp>
        <p:nvSpPr>
          <p:cNvPr id="1149" name="Google Shape;1149;p98"/>
          <p:cNvSpPr txBox="1">
            <a:spLocks noGrp="1"/>
          </p:cNvSpPr>
          <p:nvPr>
            <p:ph type="subTitle" idx="5"/>
          </p:nvPr>
        </p:nvSpPr>
        <p:spPr>
          <a:xfrm>
            <a:off x="6122325" y="1547796"/>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Hyperlinks</a:t>
            </a:r>
            <a:endParaRPr dirty="0"/>
          </a:p>
        </p:txBody>
      </p:sp>
      <p:sp>
        <p:nvSpPr>
          <p:cNvPr id="1150" name="Google Shape;1150;p98"/>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p>
            <a:pPr marL="0" lvl="0" indent="0">
              <a:buClr>
                <a:schemeClr val="dk1"/>
              </a:buClr>
              <a:buSzPts val="1100"/>
            </a:pPr>
            <a:r>
              <a:rPr lang="en-IN" dirty="0"/>
              <a:t>Hover over links to see the actual URL</a:t>
            </a:r>
            <a:endParaRPr dirty="0"/>
          </a:p>
        </p:txBody>
      </p:sp>
      <p:sp>
        <p:nvSpPr>
          <p:cNvPr id="1151" name="Google Shape;1151;p98"/>
          <p:cNvSpPr txBox="1">
            <a:spLocks noGrp="1"/>
          </p:cNvSpPr>
          <p:nvPr>
            <p:ph type="subTitle" idx="7"/>
          </p:nvPr>
        </p:nvSpPr>
        <p:spPr>
          <a:xfrm>
            <a:off x="2059863" y="3300536"/>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Attachments</a:t>
            </a:r>
            <a:endParaRPr dirty="0"/>
          </a:p>
        </p:txBody>
      </p:sp>
      <p:sp>
        <p:nvSpPr>
          <p:cNvPr id="1152" name="Google Shape;1152;p98"/>
          <p:cNvSpPr txBox="1">
            <a:spLocks noGrp="1"/>
          </p:cNvSpPr>
          <p:nvPr>
            <p:ph type="subTitle" idx="8"/>
          </p:nvPr>
        </p:nvSpPr>
        <p:spPr>
          <a:xfrm>
            <a:off x="1909713" y="3716085"/>
            <a:ext cx="2316000" cy="572700"/>
          </a:xfrm>
          <a:prstGeom prst="rect">
            <a:avLst/>
          </a:prstGeom>
        </p:spPr>
        <p:txBody>
          <a:bodyPr spcFirstLastPara="1" wrap="square" lIns="91425" tIns="91425" rIns="91425" bIns="91425" anchor="t" anchorCtr="0">
            <a:noAutofit/>
          </a:bodyPr>
          <a:lstStyle/>
          <a:p>
            <a:pPr marL="0" lvl="0" indent="0">
              <a:buSzPts val="1100"/>
            </a:pPr>
            <a:r>
              <a:rPr lang="en-IN" dirty="0"/>
              <a:t>Be aware of unexpected attachments</a:t>
            </a:r>
            <a:endParaRPr dirty="0"/>
          </a:p>
        </p:txBody>
      </p:sp>
      <p:sp>
        <p:nvSpPr>
          <p:cNvPr id="1153" name="Google Shape;1153;p98"/>
          <p:cNvSpPr txBox="1">
            <a:spLocks noGrp="1"/>
          </p:cNvSpPr>
          <p:nvPr>
            <p:ph type="subTitle" idx="9"/>
          </p:nvPr>
        </p:nvSpPr>
        <p:spPr>
          <a:xfrm>
            <a:off x="4768138" y="3148525"/>
            <a:ext cx="3315158" cy="544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Personal Information Requests </a:t>
            </a:r>
            <a:endParaRPr dirty="0"/>
          </a:p>
        </p:txBody>
      </p:sp>
      <p:sp>
        <p:nvSpPr>
          <p:cNvPr id="1154" name="Google Shape;1154;p98"/>
          <p:cNvSpPr txBox="1">
            <a:spLocks noGrp="1"/>
          </p:cNvSpPr>
          <p:nvPr>
            <p:ph type="subTitle" idx="13"/>
          </p:nvPr>
        </p:nvSpPr>
        <p:spPr>
          <a:xfrm>
            <a:off x="4768138" y="3940435"/>
            <a:ext cx="28442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Legitimate companies never ask for sensitive information via email</a:t>
            </a:r>
            <a:endParaRPr dirty="0"/>
          </a:p>
        </p:txBody>
      </p:sp>
      <p:sp>
        <p:nvSpPr>
          <p:cNvPr id="1155" name="Google Shape;1155;p98"/>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lvl="0"/>
            <a:r>
              <a:rPr lang="en" dirty="0"/>
              <a:t>Recognizing Phishing Emails: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5"/>
                                        </p:tgtEl>
                                        <p:attrNameLst>
                                          <p:attrName>style.visibility</p:attrName>
                                        </p:attrNameLst>
                                      </p:cBhvr>
                                      <p:to>
                                        <p:strVal val="visible"/>
                                      </p:to>
                                    </p:set>
                                    <p:anim calcmode="lin" valueType="num">
                                      <p:cBhvr additive="base">
                                        <p:cTn id="7" dur="1000"/>
                                        <p:tgtEl>
                                          <p:spTgt spid="115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47"/>
                                        </p:tgtEl>
                                        <p:attrNameLst>
                                          <p:attrName>style.visibility</p:attrName>
                                        </p:attrNameLst>
                                      </p:cBhvr>
                                      <p:to>
                                        <p:strVal val="visible"/>
                                      </p:to>
                                    </p:set>
                                    <p:anim calcmode="lin" valueType="num">
                                      <p:cBhvr additive="base">
                                        <p:cTn id="12" dur="1000"/>
                                        <p:tgtEl>
                                          <p:spTgt spid="1147"/>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48"/>
                                        </p:tgtEl>
                                        <p:attrNameLst>
                                          <p:attrName>style.visibility</p:attrName>
                                        </p:attrNameLst>
                                      </p:cBhvr>
                                      <p:to>
                                        <p:strVal val="visible"/>
                                      </p:to>
                                    </p:set>
                                    <p:anim calcmode="lin" valueType="num">
                                      <p:cBhvr additive="base">
                                        <p:cTn id="15" dur="1000"/>
                                        <p:tgtEl>
                                          <p:spTgt spid="114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45"/>
                                        </p:tgtEl>
                                        <p:attrNameLst>
                                          <p:attrName>style.visibility</p:attrName>
                                        </p:attrNameLst>
                                      </p:cBhvr>
                                      <p:to>
                                        <p:strVal val="visible"/>
                                      </p:to>
                                    </p:set>
                                    <p:anim calcmode="lin" valueType="num">
                                      <p:cBhvr additive="base">
                                        <p:cTn id="20" dur="1000"/>
                                        <p:tgtEl>
                                          <p:spTgt spid="1145"/>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46"/>
                                        </p:tgtEl>
                                        <p:attrNameLst>
                                          <p:attrName>style.visibility</p:attrName>
                                        </p:attrNameLst>
                                      </p:cBhvr>
                                      <p:to>
                                        <p:strVal val="visible"/>
                                      </p:to>
                                    </p:set>
                                    <p:anim calcmode="lin" valueType="num">
                                      <p:cBhvr additive="base">
                                        <p:cTn id="23" dur="1000"/>
                                        <p:tgtEl>
                                          <p:spTgt spid="11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49"/>
                                        </p:tgtEl>
                                        <p:attrNameLst>
                                          <p:attrName>style.visibility</p:attrName>
                                        </p:attrNameLst>
                                      </p:cBhvr>
                                      <p:to>
                                        <p:strVal val="visible"/>
                                      </p:to>
                                    </p:set>
                                    <p:anim calcmode="lin" valueType="num">
                                      <p:cBhvr additive="base">
                                        <p:cTn id="28" dur="1000"/>
                                        <p:tgtEl>
                                          <p:spTgt spid="1149"/>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0"/>
                                        </p:tgtEl>
                                        <p:attrNameLst>
                                          <p:attrName>style.visibility</p:attrName>
                                        </p:attrNameLst>
                                      </p:cBhvr>
                                      <p:to>
                                        <p:strVal val="visible"/>
                                      </p:to>
                                    </p:set>
                                    <p:anim calcmode="lin" valueType="num">
                                      <p:cBhvr additive="base">
                                        <p:cTn id="31" dur="1000"/>
                                        <p:tgtEl>
                                          <p:spTgt spid="115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51"/>
                                        </p:tgtEl>
                                        <p:attrNameLst>
                                          <p:attrName>style.visibility</p:attrName>
                                        </p:attrNameLst>
                                      </p:cBhvr>
                                      <p:to>
                                        <p:strVal val="visible"/>
                                      </p:to>
                                    </p:set>
                                    <p:anim calcmode="lin" valueType="num">
                                      <p:cBhvr additive="base">
                                        <p:cTn id="36" dur="1000"/>
                                        <p:tgtEl>
                                          <p:spTgt spid="1151"/>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1152"/>
                                        </p:tgtEl>
                                        <p:attrNameLst>
                                          <p:attrName>style.visibility</p:attrName>
                                        </p:attrNameLst>
                                      </p:cBhvr>
                                      <p:to>
                                        <p:strVal val="visible"/>
                                      </p:to>
                                    </p:set>
                                    <p:animEffect transition="in" filter="fade">
                                      <p:cBhvr>
                                        <p:cTn id="39" dur="1000"/>
                                        <p:tgtEl>
                                          <p:spTgt spid="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98"/>
          <p:cNvSpPr txBox="1">
            <a:spLocks noGrp="1"/>
          </p:cNvSpPr>
          <p:nvPr>
            <p:ph type="subTitle" idx="1"/>
          </p:nvPr>
        </p:nvSpPr>
        <p:spPr>
          <a:xfrm>
            <a:off x="3414000" y="1371935"/>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Two Factor authentication</a:t>
            </a:r>
            <a:endParaRPr dirty="0"/>
          </a:p>
        </p:txBody>
      </p:sp>
      <p:sp>
        <p:nvSpPr>
          <p:cNvPr id="1146" name="Google Shape;1146;p98"/>
          <p:cNvSpPr txBox="1">
            <a:spLocks noGrp="1"/>
          </p:cNvSpPr>
          <p:nvPr>
            <p:ph type="subTitle" idx="2"/>
          </p:nvPr>
        </p:nvSpPr>
        <p:spPr>
          <a:xfrm>
            <a:off x="3611640" y="2176857"/>
            <a:ext cx="2118360" cy="724711"/>
          </a:xfrm>
          <a:prstGeom prst="rect">
            <a:avLst/>
          </a:prstGeom>
        </p:spPr>
        <p:txBody>
          <a:bodyPr spcFirstLastPara="1" wrap="square" lIns="91425" tIns="91425" rIns="91425" bIns="91425" anchor="t" anchorCtr="0">
            <a:noAutofit/>
          </a:bodyPr>
          <a:lstStyle/>
          <a:p>
            <a:pPr marL="0" lvl="0" indent="0" algn="l">
              <a:spcAft>
                <a:spcPts val="1200"/>
              </a:spcAft>
            </a:pPr>
            <a:r>
              <a:rPr lang="en-IN" dirty="0">
                <a:solidFill>
                  <a:schemeClr val="dk1"/>
                </a:solidFill>
              </a:rPr>
              <a:t>Add an extra layer of security</a:t>
            </a:r>
            <a:endParaRPr lang="en-IN" dirty="0"/>
          </a:p>
        </p:txBody>
      </p:sp>
      <p:sp>
        <p:nvSpPr>
          <p:cNvPr id="1147" name="Google Shape;1147;p98"/>
          <p:cNvSpPr txBox="1">
            <a:spLocks noGrp="1"/>
          </p:cNvSpPr>
          <p:nvPr>
            <p:ph type="subTitle" idx="3"/>
          </p:nvPr>
        </p:nvSpPr>
        <p:spPr>
          <a:xfrm>
            <a:off x="705675" y="1433935"/>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a:t>
            </a:r>
            <a:r>
              <a:rPr lang="en" dirty="0"/>
              <a:t>mail filters</a:t>
            </a:r>
            <a:endParaRPr dirty="0"/>
          </a:p>
        </p:txBody>
      </p:sp>
      <p:sp>
        <p:nvSpPr>
          <p:cNvPr id="1148" name="Google Shape;1148;p98"/>
          <p:cNvSpPr txBox="1">
            <a:spLocks noGrp="1"/>
          </p:cNvSpPr>
          <p:nvPr>
            <p:ph type="subTitle" idx="4"/>
          </p:nvPr>
        </p:nvSpPr>
        <p:spPr>
          <a:xfrm>
            <a:off x="659662" y="1837772"/>
            <a:ext cx="2408025" cy="572700"/>
          </a:xfrm>
          <a:prstGeom prst="rect">
            <a:avLst/>
          </a:prstGeom>
        </p:spPr>
        <p:txBody>
          <a:bodyPr spcFirstLastPara="1" wrap="square" lIns="91425" tIns="91425" rIns="91425" bIns="91425" anchor="t" anchorCtr="0">
            <a:noAutofit/>
          </a:bodyPr>
          <a:lstStyle/>
          <a:p>
            <a:pPr marL="0" lvl="0" indent="0">
              <a:buSzPts val="1100"/>
            </a:pPr>
            <a:r>
              <a:rPr lang="en-IN" dirty="0">
                <a:solidFill>
                  <a:schemeClr val="dk1"/>
                </a:solidFill>
              </a:rPr>
              <a:t>Use spam filters to detect and block phishing emails</a:t>
            </a:r>
            <a:endParaRPr dirty="0"/>
          </a:p>
        </p:txBody>
      </p:sp>
      <p:sp>
        <p:nvSpPr>
          <p:cNvPr id="1149" name="Google Shape;1149;p98"/>
          <p:cNvSpPr txBox="1">
            <a:spLocks noGrp="1"/>
          </p:cNvSpPr>
          <p:nvPr>
            <p:ph type="subTitle" idx="5"/>
          </p:nvPr>
        </p:nvSpPr>
        <p:spPr>
          <a:xfrm>
            <a:off x="6122325" y="1382076"/>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a:t>
            </a:r>
            <a:r>
              <a:rPr lang="en" dirty="0"/>
              <a:t>egular Updates</a:t>
            </a:r>
            <a:endParaRPr dirty="0"/>
          </a:p>
        </p:txBody>
      </p:sp>
      <p:sp>
        <p:nvSpPr>
          <p:cNvPr id="1150" name="Google Shape;1150;p98"/>
          <p:cNvSpPr txBox="1">
            <a:spLocks noGrp="1"/>
          </p:cNvSpPr>
          <p:nvPr>
            <p:ph type="subTitle" idx="6"/>
          </p:nvPr>
        </p:nvSpPr>
        <p:spPr>
          <a:xfrm>
            <a:off x="5947799" y="2124122"/>
            <a:ext cx="2915785" cy="572700"/>
          </a:xfrm>
          <a:prstGeom prst="rect">
            <a:avLst/>
          </a:prstGeom>
        </p:spPr>
        <p:txBody>
          <a:bodyPr spcFirstLastPara="1" wrap="square" lIns="91425" tIns="91425" rIns="91425" bIns="91425" anchor="t" anchorCtr="0">
            <a:noAutofit/>
          </a:bodyPr>
          <a:lstStyle/>
          <a:p>
            <a:pPr marL="342900">
              <a:buClr>
                <a:schemeClr val="dk1"/>
              </a:buClr>
              <a:buSzPts val="1100"/>
            </a:pPr>
            <a:r>
              <a:rPr lang="en-IN" dirty="0"/>
              <a:t>Keep software and security systems updated</a:t>
            </a:r>
          </a:p>
        </p:txBody>
      </p:sp>
      <p:sp>
        <p:nvSpPr>
          <p:cNvPr id="1151" name="Google Shape;1151;p98"/>
          <p:cNvSpPr txBox="1">
            <a:spLocks noGrp="1"/>
          </p:cNvSpPr>
          <p:nvPr>
            <p:ph type="subTitle" idx="7"/>
          </p:nvPr>
        </p:nvSpPr>
        <p:spPr>
          <a:xfrm>
            <a:off x="1863674" y="3049940"/>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Awareness and trainings</a:t>
            </a:r>
            <a:endParaRPr dirty="0"/>
          </a:p>
        </p:txBody>
      </p:sp>
      <p:sp>
        <p:nvSpPr>
          <p:cNvPr id="1152" name="Google Shape;1152;p98"/>
          <p:cNvSpPr txBox="1">
            <a:spLocks noGrp="1"/>
          </p:cNvSpPr>
          <p:nvPr>
            <p:ph type="subTitle" idx="8"/>
          </p:nvPr>
        </p:nvSpPr>
        <p:spPr>
          <a:xfrm>
            <a:off x="1863674" y="3864475"/>
            <a:ext cx="2316000" cy="572700"/>
          </a:xfrm>
          <a:prstGeom prst="rect">
            <a:avLst/>
          </a:prstGeom>
        </p:spPr>
        <p:txBody>
          <a:bodyPr spcFirstLastPara="1" wrap="square" lIns="91425" tIns="91425" rIns="91425" bIns="91425" anchor="t" anchorCtr="0">
            <a:noAutofit/>
          </a:bodyPr>
          <a:lstStyle/>
          <a:p>
            <a:pPr marL="0" lvl="0" indent="0">
              <a:buSzPts val="1100"/>
            </a:pPr>
            <a:r>
              <a:rPr lang="en-IN" dirty="0">
                <a:solidFill>
                  <a:schemeClr val="dk1"/>
                </a:solidFill>
              </a:rPr>
              <a:t>Regularly educate and train employees and people on phishing attacks</a:t>
            </a:r>
            <a:endParaRPr dirty="0"/>
          </a:p>
        </p:txBody>
      </p:sp>
      <p:sp>
        <p:nvSpPr>
          <p:cNvPr id="1153" name="Google Shape;1153;p98"/>
          <p:cNvSpPr txBox="1">
            <a:spLocks noGrp="1"/>
          </p:cNvSpPr>
          <p:nvPr>
            <p:ph type="subTitle" idx="9"/>
          </p:nvPr>
        </p:nvSpPr>
        <p:spPr>
          <a:xfrm>
            <a:off x="4532665" y="3148525"/>
            <a:ext cx="3315158" cy="544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Verification</a:t>
            </a:r>
            <a:endParaRPr dirty="0"/>
          </a:p>
        </p:txBody>
      </p:sp>
      <p:sp>
        <p:nvSpPr>
          <p:cNvPr id="1154" name="Google Shape;1154;p98"/>
          <p:cNvSpPr txBox="1">
            <a:spLocks noGrp="1"/>
          </p:cNvSpPr>
          <p:nvPr>
            <p:ph type="subTitle" idx="13"/>
          </p:nvPr>
        </p:nvSpPr>
        <p:spPr>
          <a:xfrm>
            <a:off x="4953838" y="3741870"/>
            <a:ext cx="28442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400" dirty="0">
                <a:solidFill>
                  <a:schemeClr val="dk1"/>
                </a:solidFill>
              </a:rPr>
              <a:t>Always verify the source before providing any information</a:t>
            </a:r>
            <a:endParaRPr dirty="0"/>
          </a:p>
        </p:txBody>
      </p:sp>
      <p:sp>
        <p:nvSpPr>
          <p:cNvPr id="1155" name="Google Shape;1155;p98"/>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lvl="0"/>
            <a:r>
              <a:rPr lang="en" dirty="0"/>
              <a:t>How to protect yourself:</a:t>
            </a:r>
            <a:endParaRPr dirty="0"/>
          </a:p>
        </p:txBody>
      </p:sp>
    </p:spTree>
    <p:extLst>
      <p:ext uri="{BB962C8B-B14F-4D97-AF65-F5344CB8AC3E}">
        <p14:creationId xmlns:p14="http://schemas.microsoft.com/office/powerpoint/2010/main" val="258952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5"/>
                                        </p:tgtEl>
                                        <p:attrNameLst>
                                          <p:attrName>style.visibility</p:attrName>
                                        </p:attrNameLst>
                                      </p:cBhvr>
                                      <p:to>
                                        <p:strVal val="visible"/>
                                      </p:to>
                                    </p:set>
                                    <p:anim calcmode="lin" valueType="num">
                                      <p:cBhvr additive="base">
                                        <p:cTn id="7" dur="1000"/>
                                        <p:tgtEl>
                                          <p:spTgt spid="115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47"/>
                                        </p:tgtEl>
                                        <p:attrNameLst>
                                          <p:attrName>style.visibility</p:attrName>
                                        </p:attrNameLst>
                                      </p:cBhvr>
                                      <p:to>
                                        <p:strVal val="visible"/>
                                      </p:to>
                                    </p:set>
                                    <p:anim calcmode="lin" valueType="num">
                                      <p:cBhvr additive="base">
                                        <p:cTn id="12" dur="1000"/>
                                        <p:tgtEl>
                                          <p:spTgt spid="1147"/>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48"/>
                                        </p:tgtEl>
                                        <p:attrNameLst>
                                          <p:attrName>style.visibility</p:attrName>
                                        </p:attrNameLst>
                                      </p:cBhvr>
                                      <p:to>
                                        <p:strVal val="visible"/>
                                      </p:to>
                                    </p:set>
                                    <p:anim calcmode="lin" valueType="num">
                                      <p:cBhvr additive="base">
                                        <p:cTn id="15" dur="1000"/>
                                        <p:tgtEl>
                                          <p:spTgt spid="114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45"/>
                                        </p:tgtEl>
                                        <p:attrNameLst>
                                          <p:attrName>style.visibility</p:attrName>
                                        </p:attrNameLst>
                                      </p:cBhvr>
                                      <p:to>
                                        <p:strVal val="visible"/>
                                      </p:to>
                                    </p:set>
                                    <p:anim calcmode="lin" valueType="num">
                                      <p:cBhvr additive="base">
                                        <p:cTn id="20" dur="1000"/>
                                        <p:tgtEl>
                                          <p:spTgt spid="1145"/>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46"/>
                                        </p:tgtEl>
                                        <p:attrNameLst>
                                          <p:attrName>style.visibility</p:attrName>
                                        </p:attrNameLst>
                                      </p:cBhvr>
                                      <p:to>
                                        <p:strVal val="visible"/>
                                      </p:to>
                                    </p:set>
                                    <p:anim calcmode="lin" valueType="num">
                                      <p:cBhvr additive="base">
                                        <p:cTn id="23" dur="1000"/>
                                        <p:tgtEl>
                                          <p:spTgt spid="11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49"/>
                                        </p:tgtEl>
                                        <p:attrNameLst>
                                          <p:attrName>style.visibility</p:attrName>
                                        </p:attrNameLst>
                                      </p:cBhvr>
                                      <p:to>
                                        <p:strVal val="visible"/>
                                      </p:to>
                                    </p:set>
                                    <p:anim calcmode="lin" valueType="num">
                                      <p:cBhvr additive="base">
                                        <p:cTn id="28" dur="1000"/>
                                        <p:tgtEl>
                                          <p:spTgt spid="1149"/>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0"/>
                                        </p:tgtEl>
                                        <p:attrNameLst>
                                          <p:attrName>style.visibility</p:attrName>
                                        </p:attrNameLst>
                                      </p:cBhvr>
                                      <p:to>
                                        <p:strVal val="visible"/>
                                      </p:to>
                                    </p:set>
                                    <p:anim calcmode="lin" valueType="num">
                                      <p:cBhvr additive="base">
                                        <p:cTn id="31" dur="1000"/>
                                        <p:tgtEl>
                                          <p:spTgt spid="115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51"/>
                                        </p:tgtEl>
                                        <p:attrNameLst>
                                          <p:attrName>style.visibility</p:attrName>
                                        </p:attrNameLst>
                                      </p:cBhvr>
                                      <p:to>
                                        <p:strVal val="visible"/>
                                      </p:to>
                                    </p:set>
                                    <p:anim calcmode="lin" valueType="num">
                                      <p:cBhvr additive="base">
                                        <p:cTn id="36" dur="1000"/>
                                        <p:tgtEl>
                                          <p:spTgt spid="1151"/>
                                        </p:tgtEl>
                                        <p:attrNameLst>
                                          <p:attrName>ppt_y</p:attrName>
                                        </p:attrNameLst>
                                      </p:cBhvr>
                                      <p:tavLst>
                                        <p:tav tm="0">
                                          <p:val>
                                            <p:strVal val="#ppt_y+1"/>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1152"/>
                                        </p:tgtEl>
                                        <p:attrNameLst>
                                          <p:attrName>style.visibility</p:attrName>
                                        </p:attrNameLst>
                                      </p:cBhvr>
                                      <p:to>
                                        <p:strVal val="visible"/>
                                      </p:to>
                                    </p:set>
                                    <p:animEffect transition="in" filter="fade">
                                      <p:cBhvr>
                                        <p:cTn id="39" dur="1000"/>
                                        <p:tgtEl>
                                          <p:spTgt spid="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Timeline of events during a phishing attack</a:t>
            </a:r>
            <a:endParaRPr dirty="0"/>
          </a:p>
        </p:txBody>
      </p:sp>
      <p:sp>
        <p:nvSpPr>
          <p:cNvPr id="951" name="Google Shape;951;p91"/>
          <p:cNvSpPr txBox="1"/>
          <p:nvPr/>
        </p:nvSpPr>
        <p:spPr>
          <a:xfrm>
            <a:off x="3511022" y="3359550"/>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dk1"/>
                </a:solidFill>
                <a:latin typeface="Vidaloka"/>
                <a:ea typeface="Vidaloka"/>
                <a:cs typeface="Vidaloka"/>
                <a:sym typeface="Vidaloka"/>
              </a:rPr>
              <a:t>V</a:t>
            </a:r>
            <a:r>
              <a:rPr lang="en" sz="1800" dirty="0">
                <a:solidFill>
                  <a:schemeClr val="dk1"/>
                </a:solidFill>
                <a:latin typeface="Vidaloka"/>
                <a:ea typeface="Vidaloka"/>
                <a:cs typeface="Vidaloka"/>
                <a:sym typeface="Vidaloka"/>
              </a:rPr>
              <a:t>ictim interaction</a:t>
            </a:r>
            <a:endParaRPr sz="1800" dirty="0">
              <a:solidFill>
                <a:schemeClr val="dk1"/>
              </a:solidFill>
              <a:latin typeface="Vidaloka"/>
              <a:ea typeface="Vidaloka"/>
              <a:cs typeface="Vidaloka"/>
              <a:sym typeface="Vidaloka"/>
            </a:endParaRPr>
          </a:p>
        </p:txBody>
      </p:sp>
      <p:sp>
        <p:nvSpPr>
          <p:cNvPr id="953" name="Google Shape;953;p91"/>
          <p:cNvSpPr txBox="1"/>
          <p:nvPr/>
        </p:nvSpPr>
        <p:spPr>
          <a:xfrm>
            <a:off x="37640" y="3264969"/>
            <a:ext cx="1929036" cy="6674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Vidaloka"/>
                <a:ea typeface="Vidaloka"/>
                <a:cs typeface="Vidaloka"/>
                <a:sym typeface="Vidaloka"/>
              </a:rPr>
              <a:t>Initial contact via email/SMS/</a:t>
            </a:r>
          </a:p>
          <a:p>
            <a:pPr marL="0" lvl="0" indent="0" algn="ctr" rtl="0">
              <a:spcBef>
                <a:spcPts val="0"/>
              </a:spcBef>
              <a:spcAft>
                <a:spcPts val="0"/>
              </a:spcAft>
              <a:buNone/>
            </a:pPr>
            <a:r>
              <a:rPr lang="en" sz="1800" dirty="0">
                <a:solidFill>
                  <a:schemeClr val="dk1"/>
                </a:solidFill>
                <a:latin typeface="Vidaloka"/>
                <a:ea typeface="Vidaloka"/>
                <a:cs typeface="Vidaloka"/>
                <a:sym typeface="Vidaloka"/>
              </a:rPr>
              <a:t>Call</a:t>
            </a:r>
            <a:endParaRPr sz="1800" dirty="0">
              <a:solidFill>
                <a:schemeClr val="dk1"/>
              </a:solidFill>
              <a:latin typeface="Vidaloka"/>
              <a:ea typeface="Vidaloka"/>
              <a:cs typeface="Vidaloka"/>
              <a:sym typeface="Vidaloka"/>
            </a:endParaRPr>
          </a:p>
        </p:txBody>
      </p:sp>
      <p:grpSp>
        <p:nvGrpSpPr>
          <p:cNvPr id="955" name="Google Shape;955;p91"/>
          <p:cNvGrpSpPr/>
          <p:nvPr/>
        </p:nvGrpSpPr>
        <p:grpSpPr>
          <a:xfrm>
            <a:off x="376541" y="2559926"/>
            <a:ext cx="6182755" cy="667500"/>
            <a:chOff x="1061626" y="2700425"/>
            <a:chExt cx="7013349" cy="667500"/>
          </a:xfrm>
        </p:grpSpPr>
        <p:cxnSp>
          <p:nvCxnSpPr>
            <p:cNvPr id="956" name="Google Shape;956;p91"/>
            <p:cNvCxnSpPr>
              <a:stCxn id="957" idx="3"/>
              <a:endCxn id="958"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959" name="Google Shape;959;p91"/>
            <p:cNvCxnSpPr>
              <a:stCxn id="958" idx="3"/>
              <a:endCxn id="960"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cxnSp>
          <p:nvCxnSpPr>
            <p:cNvPr id="961" name="Google Shape;961;p91"/>
            <p:cNvCxnSpPr>
              <a:stCxn id="960" idx="3"/>
              <a:endCxn id="962" idx="1"/>
            </p:cNvCxnSpPr>
            <p:nvPr/>
          </p:nvCxnSpPr>
          <p:spPr>
            <a:xfrm>
              <a:off x="6064400" y="3034175"/>
              <a:ext cx="1014300" cy="0"/>
            </a:xfrm>
            <a:prstGeom prst="straightConnector1">
              <a:avLst/>
            </a:prstGeom>
            <a:noFill/>
            <a:ln w="28575" cap="flat" cmpd="sng">
              <a:solidFill>
                <a:schemeClr val="accent2"/>
              </a:solidFill>
              <a:prstDash val="solid"/>
              <a:round/>
              <a:headEnd type="none" w="med" len="med"/>
              <a:tailEnd type="none" w="med" len="med"/>
            </a:ln>
          </p:spPr>
        </p:cxnSp>
        <p:sp>
          <p:nvSpPr>
            <p:cNvPr id="957" name="Google Shape;957;p91"/>
            <p:cNvSpPr txBox="1"/>
            <p:nvPr/>
          </p:nvSpPr>
          <p:spPr>
            <a:xfrm>
              <a:off x="1061626" y="270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1"/>
                  </a:solidFill>
                  <a:latin typeface="Vidaloka"/>
                  <a:ea typeface="Vidaloka"/>
                  <a:cs typeface="Vidaloka"/>
                  <a:sym typeface="Vidaloka"/>
                </a:rPr>
                <a:t>01</a:t>
              </a:r>
              <a:endParaRPr sz="3200" dirty="0">
                <a:solidFill>
                  <a:schemeClr val="accent1"/>
                </a:solidFill>
                <a:latin typeface="Vidaloka"/>
                <a:ea typeface="Vidaloka"/>
                <a:cs typeface="Vidaloka"/>
                <a:sym typeface="Vidaloka"/>
              </a:endParaRPr>
            </a:p>
          </p:txBody>
        </p:sp>
        <p:sp>
          <p:nvSpPr>
            <p:cNvPr id="958" name="Google Shape;958;p91"/>
            <p:cNvSpPr txBox="1"/>
            <p:nvPr/>
          </p:nvSpPr>
          <p:spPr>
            <a:xfrm>
              <a:off x="3079575"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accent1"/>
                  </a:solidFill>
                  <a:latin typeface="Vidaloka"/>
                  <a:ea typeface="Vidaloka"/>
                  <a:cs typeface="Vidaloka"/>
                  <a:sym typeface="Vidaloka"/>
                </a:rPr>
                <a:t>02</a:t>
              </a:r>
              <a:endParaRPr sz="3200">
                <a:solidFill>
                  <a:schemeClr val="accent1"/>
                </a:solidFill>
                <a:latin typeface="Vidaloka"/>
                <a:ea typeface="Vidaloka"/>
                <a:cs typeface="Vidaloka"/>
                <a:sym typeface="Vidaloka"/>
              </a:endParaRPr>
            </a:p>
          </p:txBody>
        </p:sp>
        <p:sp>
          <p:nvSpPr>
            <p:cNvPr id="960" name="Google Shape;960;p91"/>
            <p:cNvSpPr txBox="1"/>
            <p:nvPr/>
          </p:nvSpPr>
          <p:spPr>
            <a:xfrm>
              <a:off x="5082800"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accent1"/>
                  </a:solidFill>
                  <a:latin typeface="Vidaloka"/>
                  <a:ea typeface="Vidaloka"/>
                  <a:cs typeface="Vidaloka"/>
                  <a:sym typeface="Vidaloka"/>
                </a:rPr>
                <a:t>03</a:t>
              </a:r>
              <a:endParaRPr sz="3200">
                <a:solidFill>
                  <a:schemeClr val="accent1"/>
                </a:solidFill>
                <a:latin typeface="Vidaloka"/>
                <a:ea typeface="Vidaloka"/>
                <a:cs typeface="Vidaloka"/>
                <a:sym typeface="Vidaloka"/>
              </a:endParaRPr>
            </a:p>
          </p:txBody>
        </p:sp>
        <p:sp>
          <p:nvSpPr>
            <p:cNvPr id="962" name="Google Shape;962;p91"/>
            <p:cNvSpPr txBox="1"/>
            <p:nvPr/>
          </p:nvSpPr>
          <p:spPr>
            <a:xfrm>
              <a:off x="7078675" y="2700425"/>
              <a:ext cx="9963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1"/>
                  </a:solidFill>
                  <a:latin typeface="Vidaloka"/>
                  <a:ea typeface="Vidaloka"/>
                  <a:cs typeface="Vidaloka"/>
                  <a:sym typeface="Vidaloka"/>
                </a:rPr>
                <a:t>04</a:t>
              </a:r>
              <a:endParaRPr sz="3200" dirty="0">
                <a:solidFill>
                  <a:schemeClr val="accent1"/>
                </a:solidFill>
                <a:latin typeface="Vidaloka"/>
                <a:ea typeface="Vidaloka"/>
                <a:cs typeface="Vidaloka"/>
                <a:sym typeface="Vidaloka"/>
              </a:endParaRPr>
            </a:p>
          </p:txBody>
        </p:sp>
      </p:grpSp>
      <p:sp>
        <p:nvSpPr>
          <p:cNvPr id="963" name="Google Shape;963;p91"/>
          <p:cNvSpPr txBox="1"/>
          <p:nvPr/>
        </p:nvSpPr>
        <p:spPr>
          <a:xfrm>
            <a:off x="1748213" y="2034025"/>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Vidaloka"/>
                <a:ea typeface="Vidaloka"/>
                <a:cs typeface="Vidaloka"/>
                <a:sym typeface="Vidaloka"/>
              </a:rPr>
              <a:t>Deceptive content</a:t>
            </a:r>
            <a:endParaRPr sz="1800" dirty="0">
              <a:solidFill>
                <a:schemeClr val="dk1"/>
              </a:solidFill>
              <a:latin typeface="Vidaloka"/>
              <a:ea typeface="Vidaloka"/>
              <a:cs typeface="Vidaloka"/>
              <a:sym typeface="Vidaloka"/>
            </a:endParaRPr>
          </a:p>
        </p:txBody>
      </p:sp>
      <p:sp>
        <p:nvSpPr>
          <p:cNvPr id="964" name="Google Shape;964;p91"/>
          <p:cNvSpPr txBox="1"/>
          <p:nvPr/>
        </p:nvSpPr>
        <p:spPr>
          <a:xfrm>
            <a:off x="5343546" y="2010137"/>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dk1"/>
                </a:solidFill>
                <a:latin typeface="Vidaloka"/>
                <a:ea typeface="Vidaloka"/>
                <a:cs typeface="Vidaloka"/>
                <a:sym typeface="Vidaloka"/>
              </a:rPr>
              <a:t>D</a:t>
            </a:r>
            <a:r>
              <a:rPr lang="en" sz="1800" dirty="0">
                <a:solidFill>
                  <a:schemeClr val="dk1"/>
                </a:solidFill>
                <a:latin typeface="Vidaloka"/>
                <a:ea typeface="Vidaloka"/>
                <a:cs typeface="Vidaloka"/>
                <a:sym typeface="Vidaloka"/>
              </a:rPr>
              <a:t>ata theft or compromise</a:t>
            </a:r>
            <a:endParaRPr sz="1800" dirty="0">
              <a:solidFill>
                <a:schemeClr val="dk1"/>
              </a:solidFill>
              <a:latin typeface="Vidaloka"/>
              <a:ea typeface="Vidaloka"/>
              <a:cs typeface="Vidaloka"/>
              <a:sym typeface="Vidaloka"/>
            </a:endParaRPr>
          </a:p>
        </p:txBody>
      </p:sp>
      <p:cxnSp>
        <p:nvCxnSpPr>
          <p:cNvPr id="2" name="Google Shape;961;p91">
            <a:extLst>
              <a:ext uri="{FF2B5EF4-FFF2-40B4-BE49-F238E27FC236}">
                <a16:creationId xmlns:a16="http://schemas.microsoft.com/office/drawing/2014/main" id="{5B4F6612-1444-FD35-C794-404F85AD85DD}"/>
              </a:ext>
            </a:extLst>
          </p:cNvPr>
          <p:cNvCxnSpPr/>
          <p:nvPr/>
        </p:nvCxnSpPr>
        <p:spPr>
          <a:xfrm>
            <a:off x="6559296" y="2893676"/>
            <a:ext cx="1014300" cy="0"/>
          </a:xfrm>
          <a:prstGeom prst="straightConnector1">
            <a:avLst/>
          </a:prstGeom>
          <a:noFill/>
          <a:ln w="28575" cap="flat" cmpd="sng">
            <a:solidFill>
              <a:schemeClr val="accent2"/>
            </a:solidFill>
            <a:prstDash val="solid"/>
            <a:round/>
            <a:headEnd type="none" w="med" len="med"/>
            <a:tailEnd type="none" w="med" len="med"/>
          </a:ln>
        </p:spPr>
      </p:cxnSp>
      <p:sp>
        <p:nvSpPr>
          <p:cNvPr id="3" name="Google Shape;962;p91">
            <a:extLst>
              <a:ext uri="{FF2B5EF4-FFF2-40B4-BE49-F238E27FC236}">
                <a16:creationId xmlns:a16="http://schemas.microsoft.com/office/drawing/2014/main" id="{42884DC5-3166-BDCD-9BFD-2D7962EB43A7}"/>
              </a:ext>
            </a:extLst>
          </p:cNvPr>
          <p:cNvSpPr txBox="1"/>
          <p:nvPr/>
        </p:nvSpPr>
        <p:spPr>
          <a:xfrm>
            <a:off x="7710956" y="2571750"/>
            <a:ext cx="878308"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1"/>
                </a:solidFill>
                <a:latin typeface="Vidaloka"/>
                <a:ea typeface="Vidaloka"/>
                <a:cs typeface="Vidaloka"/>
                <a:sym typeface="Vidaloka"/>
              </a:rPr>
              <a:t>05</a:t>
            </a:r>
            <a:endParaRPr sz="3200" dirty="0">
              <a:solidFill>
                <a:schemeClr val="accent1"/>
              </a:solidFill>
              <a:latin typeface="Vidaloka"/>
              <a:ea typeface="Vidaloka"/>
              <a:cs typeface="Vidaloka"/>
              <a:sym typeface="Vidaloka"/>
            </a:endParaRPr>
          </a:p>
        </p:txBody>
      </p:sp>
      <p:sp>
        <p:nvSpPr>
          <p:cNvPr id="4" name="Google Shape;964;p91">
            <a:extLst>
              <a:ext uri="{FF2B5EF4-FFF2-40B4-BE49-F238E27FC236}">
                <a16:creationId xmlns:a16="http://schemas.microsoft.com/office/drawing/2014/main" id="{BBD81504-1A83-C941-B8FA-D592106D81E4}"/>
              </a:ext>
            </a:extLst>
          </p:cNvPr>
          <p:cNvSpPr txBox="1"/>
          <p:nvPr/>
        </p:nvSpPr>
        <p:spPr>
          <a:xfrm>
            <a:off x="7066446" y="3241716"/>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solidFill>
                  <a:schemeClr val="dk1"/>
                </a:solidFill>
                <a:latin typeface="Vidaloka"/>
                <a:ea typeface="Vidaloka"/>
                <a:cs typeface="Vidaloka"/>
                <a:sym typeface="Vidaloka"/>
              </a:rPr>
              <a:t>Consequences and follow-up</a:t>
            </a:r>
            <a:endParaRPr sz="1800" dirty="0">
              <a:solidFill>
                <a:schemeClr val="dk1"/>
              </a:solidFill>
              <a:latin typeface="Vidaloka"/>
              <a:ea typeface="Vidaloka"/>
              <a:cs typeface="Vidaloka"/>
              <a:sym typeface="Vidalo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4" name="Google Shape;1274;p104"/>
          <p:cNvSpPr txBox="1">
            <a:spLocks noGrp="1"/>
          </p:cNvSpPr>
          <p:nvPr>
            <p:ph type="subTitle" idx="2"/>
          </p:nvPr>
        </p:nvSpPr>
        <p:spPr>
          <a:xfrm>
            <a:off x="5677751" y="2337009"/>
            <a:ext cx="20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Report to IT department or any relevant authority</a:t>
            </a:r>
            <a:endParaRPr dirty="0"/>
          </a:p>
        </p:txBody>
      </p:sp>
      <p:sp>
        <p:nvSpPr>
          <p:cNvPr id="1276" name="Google Shape;1276;p104"/>
          <p:cNvSpPr txBox="1">
            <a:spLocks noGrp="1"/>
          </p:cNvSpPr>
          <p:nvPr>
            <p:ph type="subTitle" idx="4"/>
          </p:nvPr>
        </p:nvSpPr>
        <p:spPr>
          <a:xfrm>
            <a:off x="1450849" y="2327996"/>
            <a:ext cx="1538421" cy="6996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Don’</a:t>
            </a:r>
            <a:r>
              <a:rPr lang="en" dirty="0"/>
              <a:t>t click on links</a:t>
            </a:r>
            <a:endParaRPr dirty="0"/>
          </a:p>
        </p:txBody>
      </p:sp>
      <p:sp>
        <p:nvSpPr>
          <p:cNvPr id="1278" name="Google Shape;1278;p104"/>
          <p:cNvSpPr txBox="1">
            <a:spLocks noGrp="1"/>
          </p:cNvSpPr>
          <p:nvPr>
            <p:ph type="subTitle" idx="6"/>
          </p:nvPr>
        </p:nvSpPr>
        <p:spPr>
          <a:xfrm>
            <a:off x="1212359" y="4122136"/>
            <a:ext cx="20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Delete suspicious mail or message</a:t>
            </a:r>
            <a:endParaRPr dirty="0"/>
          </a:p>
        </p:txBody>
      </p:sp>
      <p:grpSp>
        <p:nvGrpSpPr>
          <p:cNvPr id="1279" name="Google Shape;1279;p104"/>
          <p:cNvGrpSpPr/>
          <p:nvPr/>
        </p:nvGrpSpPr>
        <p:grpSpPr>
          <a:xfrm>
            <a:off x="1853184" y="1566292"/>
            <a:ext cx="754504" cy="667500"/>
            <a:chOff x="3173876" y="1739175"/>
            <a:chExt cx="1011000" cy="930000"/>
          </a:xfrm>
        </p:grpSpPr>
        <p:sp>
          <p:nvSpPr>
            <p:cNvPr id="1280" name="Google Shape;1280;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1281" name="Google Shape;1281;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1"/>
                  </a:solidFill>
                  <a:latin typeface="Vidaloka"/>
                  <a:ea typeface="Vidaloka"/>
                  <a:cs typeface="Vidaloka"/>
                  <a:sym typeface="Vidaloka"/>
                </a:rPr>
                <a:t>01</a:t>
              </a:r>
              <a:endParaRPr sz="1800" b="1">
                <a:solidFill>
                  <a:schemeClr val="accent1"/>
                </a:solidFill>
                <a:latin typeface="Vidaloka"/>
                <a:ea typeface="Vidaloka"/>
                <a:cs typeface="Vidaloka"/>
                <a:sym typeface="Vidaloka"/>
              </a:endParaRPr>
            </a:p>
          </p:txBody>
        </p:sp>
      </p:grpSp>
      <p:sp>
        <p:nvSpPr>
          <p:cNvPr id="1288" name="Google Shape;1288;p104"/>
          <p:cNvSpPr txBox="1">
            <a:spLocks noGrp="1"/>
          </p:cNvSpPr>
          <p:nvPr>
            <p:ph type="title"/>
          </p:nvPr>
        </p:nvSpPr>
        <p:spPr>
          <a:xfrm>
            <a:off x="713224" y="445025"/>
            <a:ext cx="697992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to do if you suspect Phishing</a:t>
            </a:r>
            <a:endParaRPr dirty="0"/>
          </a:p>
        </p:txBody>
      </p:sp>
      <p:grpSp>
        <p:nvGrpSpPr>
          <p:cNvPr id="5" name="Google Shape;1279;p104">
            <a:extLst>
              <a:ext uri="{FF2B5EF4-FFF2-40B4-BE49-F238E27FC236}">
                <a16:creationId xmlns:a16="http://schemas.microsoft.com/office/drawing/2014/main" id="{C1E3CDCD-4FD7-E6F0-3DE8-1968E26BCA5A}"/>
              </a:ext>
            </a:extLst>
          </p:cNvPr>
          <p:cNvGrpSpPr/>
          <p:nvPr/>
        </p:nvGrpSpPr>
        <p:grpSpPr>
          <a:xfrm>
            <a:off x="1853184" y="3360432"/>
            <a:ext cx="754504" cy="667500"/>
            <a:chOff x="3173876" y="1739175"/>
            <a:chExt cx="1011000" cy="930000"/>
          </a:xfrm>
        </p:grpSpPr>
        <p:sp>
          <p:nvSpPr>
            <p:cNvPr id="6" name="Google Shape;1280;p104">
              <a:extLst>
                <a:ext uri="{FF2B5EF4-FFF2-40B4-BE49-F238E27FC236}">
                  <a16:creationId xmlns:a16="http://schemas.microsoft.com/office/drawing/2014/main" id="{42611855-4DC9-22DB-1733-F44746AFC5E3}"/>
                </a:ext>
              </a:extLst>
            </p:cNvPr>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7" name="Google Shape;1281;p104">
              <a:extLst>
                <a:ext uri="{FF2B5EF4-FFF2-40B4-BE49-F238E27FC236}">
                  <a16:creationId xmlns:a16="http://schemas.microsoft.com/office/drawing/2014/main" id="{BB890441-8E6E-2A9F-7131-6E96524C03DD}"/>
                </a:ext>
              </a:extLst>
            </p:cNvPr>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Vidaloka"/>
                  <a:ea typeface="Vidaloka"/>
                  <a:cs typeface="Vidaloka"/>
                  <a:sym typeface="Vidaloka"/>
                </a:rPr>
                <a:t>03</a:t>
              </a:r>
              <a:endParaRPr sz="1800" b="1" dirty="0">
                <a:solidFill>
                  <a:schemeClr val="accent1"/>
                </a:solidFill>
                <a:latin typeface="Vidaloka"/>
                <a:ea typeface="Vidaloka"/>
                <a:cs typeface="Vidaloka"/>
                <a:sym typeface="Vidaloka"/>
              </a:endParaRPr>
            </a:p>
          </p:txBody>
        </p:sp>
      </p:grpSp>
      <p:grpSp>
        <p:nvGrpSpPr>
          <p:cNvPr id="8" name="Google Shape;1279;p104">
            <a:extLst>
              <a:ext uri="{FF2B5EF4-FFF2-40B4-BE49-F238E27FC236}">
                <a16:creationId xmlns:a16="http://schemas.microsoft.com/office/drawing/2014/main" id="{A0508B29-728B-7E2C-5315-E1585826BF54}"/>
              </a:ext>
            </a:extLst>
          </p:cNvPr>
          <p:cNvGrpSpPr/>
          <p:nvPr/>
        </p:nvGrpSpPr>
        <p:grpSpPr>
          <a:xfrm>
            <a:off x="6279604" y="3360432"/>
            <a:ext cx="754504" cy="667500"/>
            <a:chOff x="3173876" y="1739175"/>
            <a:chExt cx="1011000" cy="930000"/>
          </a:xfrm>
        </p:grpSpPr>
        <p:sp>
          <p:nvSpPr>
            <p:cNvPr id="9" name="Google Shape;1280;p104">
              <a:extLst>
                <a:ext uri="{FF2B5EF4-FFF2-40B4-BE49-F238E27FC236}">
                  <a16:creationId xmlns:a16="http://schemas.microsoft.com/office/drawing/2014/main" id="{7691152C-CAA7-1924-A101-E625499BF6CC}"/>
                </a:ext>
              </a:extLst>
            </p:cNvPr>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10" name="Google Shape;1281;p104">
              <a:extLst>
                <a:ext uri="{FF2B5EF4-FFF2-40B4-BE49-F238E27FC236}">
                  <a16:creationId xmlns:a16="http://schemas.microsoft.com/office/drawing/2014/main" id="{62A6D91E-3483-8903-B3EF-5FBE3C255AD8}"/>
                </a:ext>
              </a:extLst>
            </p:cNvPr>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Vidaloka"/>
                  <a:ea typeface="Vidaloka"/>
                  <a:cs typeface="Vidaloka"/>
                  <a:sym typeface="Vidaloka"/>
                </a:rPr>
                <a:t>04</a:t>
              </a:r>
              <a:endParaRPr sz="1800" b="1" dirty="0">
                <a:solidFill>
                  <a:schemeClr val="accent1"/>
                </a:solidFill>
                <a:latin typeface="Vidaloka"/>
                <a:ea typeface="Vidaloka"/>
                <a:cs typeface="Vidaloka"/>
                <a:sym typeface="Vidaloka"/>
              </a:endParaRPr>
            </a:p>
          </p:txBody>
        </p:sp>
      </p:grpSp>
      <p:grpSp>
        <p:nvGrpSpPr>
          <p:cNvPr id="11" name="Google Shape;1279;p104">
            <a:extLst>
              <a:ext uri="{FF2B5EF4-FFF2-40B4-BE49-F238E27FC236}">
                <a16:creationId xmlns:a16="http://schemas.microsoft.com/office/drawing/2014/main" id="{8EAE8A1A-A516-A1A7-F987-2575DA84DDB4}"/>
              </a:ext>
            </a:extLst>
          </p:cNvPr>
          <p:cNvGrpSpPr/>
          <p:nvPr/>
        </p:nvGrpSpPr>
        <p:grpSpPr>
          <a:xfrm>
            <a:off x="6260730" y="1566292"/>
            <a:ext cx="754504" cy="667500"/>
            <a:chOff x="4820840" y="1913639"/>
            <a:chExt cx="1011000" cy="930000"/>
          </a:xfrm>
        </p:grpSpPr>
        <p:sp>
          <p:nvSpPr>
            <p:cNvPr id="12" name="Google Shape;1280;p104">
              <a:extLst>
                <a:ext uri="{FF2B5EF4-FFF2-40B4-BE49-F238E27FC236}">
                  <a16:creationId xmlns:a16="http://schemas.microsoft.com/office/drawing/2014/main" id="{88CB7E11-77A2-6515-4AC7-13B75D02365F}"/>
                </a:ext>
              </a:extLst>
            </p:cNvPr>
            <p:cNvSpPr/>
            <p:nvPr/>
          </p:nvSpPr>
          <p:spPr>
            <a:xfrm>
              <a:off x="4886630" y="1913639"/>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p>
          </p:txBody>
        </p:sp>
        <p:sp>
          <p:nvSpPr>
            <p:cNvPr id="13" name="Google Shape;1281;p104">
              <a:extLst>
                <a:ext uri="{FF2B5EF4-FFF2-40B4-BE49-F238E27FC236}">
                  <a16:creationId xmlns:a16="http://schemas.microsoft.com/office/drawing/2014/main" id="{BCD72887-4B7D-2179-8D41-CA8A1930590C}"/>
                </a:ext>
              </a:extLst>
            </p:cNvPr>
            <p:cNvSpPr txBox="1"/>
            <p:nvPr/>
          </p:nvSpPr>
          <p:spPr>
            <a:xfrm>
              <a:off x="4820840" y="2044888"/>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Vidaloka"/>
                  <a:ea typeface="Vidaloka"/>
                  <a:cs typeface="Vidaloka"/>
                  <a:sym typeface="Vidaloka"/>
                </a:rPr>
                <a:t>02</a:t>
              </a:r>
              <a:endParaRPr sz="1800" b="1" dirty="0">
                <a:solidFill>
                  <a:schemeClr val="accent1"/>
                </a:solidFill>
                <a:latin typeface="Vidaloka"/>
                <a:ea typeface="Vidaloka"/>
                <a:cs typeface="Vidaloka"/>
                <a:sym typeface="Vidaloka"/>
              </a:endParaRPr>
            </a:p>
          </p:txBody>
        </p:sp>
      </p:grpSp>
      <p:sp>
        <p:nvSpPr>
          <p:cNvPr id="23" name="Google Shape;1278;p104">
            <a:extLst>
              <a:ext uri="{FF2B5EF4-FFF2-40B4-BE49-F238E27FC236}">
                <a16:creationId xmlns:a16="http://schemas.microsoft.com/office/drawing/2014/main" id="{1D2202B4-2DE5-3EB2-F7EF-EF11D27F49EA}"/>
              </a:ext>
            </a:extLst>
          </p:cNvPr>
          <p:cNvSpPr txBox="1">
            <a:spLocks/>
          </p:cNvSpPr>
          <p:nvPr/>
        </p:nvSpPr>
        <p:spPr>
          <a:xfrm>
            <a:off x="5677751" y="4027932"/>
            <a:ext cx="201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dirty="0"/>
              <a:t>Monitor accounts for any suspicious activity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76"/>
                                        </p:tgtEl>
                                        <p:attrNameLst>
                                          <p:attrName>style.visibility</p:attrName>
                                        </p:attrNameLst>
                                      </p:cBhvr>
                                      <p:to>
                                        <p:strVal val="visible"/>
                                      </p:to>
                                    </p:set>
                                    <p:anim calcmode="lin" valueType="num">
                                      <p:cBhvr additive="base">
                                        <p:cTn id="7" dur="1000"/>
                                        <p:tgtEl>
                                          <p:spTgt spid="127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79"/>
                                        </p:tgtEl>
                                        <p:attrNameLst>
                                          <p:attrName>style.visibility</p:attrName>
                                        </p:attrNameLst>
                                      </p:cBhvr>
                                      <p:to>
                                        <p:strVal val="visible"/>
                                      </p:to>
                                    </p:set>
                                    <p:anim calcmode="lin" valueType="num">
                                      <p:cBhvr additive="base">
                                        <p:cTn id="10" dur="1000"/>
                                        <p:tgtEl>
                                          <p:spTgt spid="127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74"/>
                                        </p:tgtEl>
                                        <p:attrNameLst>
                                          <p:attrName>style.visibility</p:attrName>
                                        </p:attrNameLst>
                                      </p:cBhvr>
                                      <p:to>
                                        <p:strVal val="visible"/>
                                      </p:to>
                                    </p:set>
                                    <p:anim calcmode="lin" valueType="num">
                                      <p:cBhvr additive="base">
                                        <p:cTn id="13" dur="1000"/>
                                        <p:tgtEl>
                                          <p:spTgt spid="1274"/>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278"/>
                                        </p:tgtEl>
                                        <p:attrNameLst>
                                          <p:attrName>style.visibility</p:attrName>
                                        </p:attrNameLst>
                                      </p:cBhvr>
                                      <p:to>
                                        <p:strVal val="visible"/>
                                      </p:to>
                                    </p:set>
                                    <p:anim calcmode="lin" valueType="num">
                                      <p:cBhvr additive="base">
                                        <p:cTn id="16" dur="1000"/>
                                        <p:tgtEl>
                                          <p:spTgt spid="1278"/>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p:tgtEl>
                                          <p:spTgt spid="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1000"/>
                                        <p:tgtEl>
                                          <p:spTgt spid="11"/>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1000"/>
                                        <p:tgtEl>
                                          <p:spTgt spid="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100"/>
          <p:cNvSpPr txBox="1">
            <a:spLocks noGrp="1"/>
          </p:cNvSpPr>
          <p:nvPr>
            <p:ph type="title"/>
          </p:nvPr>
        </p:nvSpPr>
        <p:spPr>
          <a:xfrm>
            <a:off x="1594049" y="573128"/>
            <a:ext cx="5574847" cy="7314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Conclusion</a:t>
            </a:r>
            <a:endParaRPr sz="4000" dirty="0"/>
          </a:p>
        </p:txBody>
      </p:sp>
      <p:sp>
        <p:nvSpPr>
          <p:cNvPr id="2" name="Google Shape;1278;p104">
            <a:extLst>
              <a:ext uri="{FF2B5EF4-FFF2-40B4-BE49-F238E27FC236}">
                <a16:creationId xmlns:a16="http://schemas.microsoft.com/office/drawing/2014/main" id="{DD0F6E51-9CF0-ACAF-FC83-9C5572A9E8B3}"/>
              </a:ext>
            </a:extLst>
          </p:cNvPr>
          <p:cNvSpPr txBox="1">
            <a:spLocks/>
          </p:cNvSpPr>
          <p:nvPr/>
        </p:nvSpPr>
        <p:spPr>
          <a:xfrm>
            <a:off x="232771" y="1396146"/>
            <a:ext cx="8297402" cy="21151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latin typeface="Montserrat" panose="00000500000000000000" pitchFamily="2" charset="0"/>
              </a:rPr>
              <a:t>In conclusion, phishing is a persistent and evolving threat in today's digital landscape. Understanding attackers' tactics and remaining vigilant against suspicious communications can significantly reduce the risk of falling victim to scams. Awareness and proactive security practices are our strongest defenses. Let's educate ourselves and each other to safeguard personal and organizational information against phishing attacks, building a safer online environment together.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65"/>
                                        </p:tgtEl>
                                        <p:attrNameLst>
                                          <p:attrName>style.visibility</p:attrName>
                                        </p:attrNameLst>
                                      </p:cBhvr>
                                      <p:to>
                                        <p:strVal val="visible"/>
                                      </p:to>
                                    </p:set>
                                    <p:anim calcmode="lin" valueType="num">
                                      <p:cBhvr additive="base">
                                        <p:cTn id="7" dur="1000"/>
                                        <p:tgtEl>
                                          <p:spTgt spid="11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375</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vt:lpstr>
      <vt:lpstr>Merriweather Light</vt:lpstr>
      <vt:lpstr>Arial</vt:lpstr>
      <vt:lpstr>Vidaloka</vt:lpstr>
      <vt:lpstr>Russo One</vt:lpstr>
      <vt:lpstr>Minimalist Business Slides XL by Slidesgo</vt:lpstr>
      <vt:lpstr>Phishing Awareness Training</vt:lpstr>
      <vt:lpstr>Introduction</vt:lpstr>
      <vt:lpstr>Introduction</vt:lpstr>
      <vt:lpstr>Types of Phishing Attacks</vt:lpstr>
      <vt:lpstr>Recognizing Phishing Emails:</vt:lpstr>
      <vt:lpstr>How to protect yourself:</vt:lpstr>
      <vt:lpstr>Timeline of events during a phishing attack</vt:lpstr>
      <vt:lpstr>What to do if you suspect Phishing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 P Prabhu</dc:creator>
  <cp:lastModifiedBy>Priya P Prabhu</cp:lastModifiedBy>
  <cp:revision>2</cp:revision>
  <dcterms:modified xsi:type="dcterms:W3CDTF">2024-06-18T14:29:18Z</dcterms:modified>
</cp:coreProperties>
</file>