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73" r:id="rId5"/>
    <p:sldId id="288" r:id="rId6"/>
    <p:sldId id="291" r:id="rId7"/>
    <p:sldId id="289" r:id="rId8"/>
    <p:sldId id="290"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10" r:id="rId27"/>
    <p:sldId id="309" r:id="rId28"/>
    <p:sldId id="311" r:id="rId29"/>
    <p:sldId id="312" r:id="rId30"/>
    <p:sldId id="313" r:id="rId31"/>
    <p:sldId id="314" r:id="rId32"/>
    <p:sldId id="31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4E0A1-2FAA-4C4F-A963-A18676DD2709}" type="doc">
      <dgm:prSet loTypeId="urn:microsoft.com/office/officeart/2016/7/layout/AccentHomeChevronProcess" loCatId="process" qsTypeId="urn:microsoft.com/office/officeart/2005/8/quickstyle/simple1" qsCatId="simple" csTypeId="urn:microsoft.com/office/officeart/2005/8/colors/accent0_3" csCatId="mainScheme" phldr="1"/>
      <dgm:spPr/>
      <dgm:t>
        <a:bodyPr/>
        <a:lstStyle/>
        <a:p>
          <a:endParaRPr lang="en-US"/>
        </a:p>
      </dgm:t>
    </dgm:pt>
    <dgm:pt modelId="{59A0B26A-2973-451B-9ADA-6468D9C1A82E}">
      <dgm:prSet/>
      <dgm:spPr/>
      <dgm:t>
        <a:bodyPr/>
        <a:lstStyle/>
        <a:p>
          <a:r>
            <a:rPr lang="en-US" dirty="0"/>
            <a:t>1</a:t>
          </a:r>
        </a:p>
      </dgm:t>
    </dgm:pt>
    <dgm:pt modelId="{485F4D2F-583A-4E49-8439-7E9505C9635E}" type="parTrans" cxnId="{3B32756D-B3E5-411D-8FF5-9443D03E0512}">
      <dgm:prSet/>
      <dgm:spPr/>
      <dgm:t>
        <a:bodyPr/>
        <a:lstStyle/>
        <a:p>
          <a:endParaRPr lang="en-US"/>
        </a:p>
      </dgm:t>
    </dgm:pt>
    <dgm:pt modelId="{82DF06A8-49E6-4C50-8190-748A5D28FD6E}" type="sibTrans" cxnId="{3B32756D-B3E5-411D-8FF5-9443D03E0512}">
      <dgm:prSet/>
      <dgm:spPr/>
      <dgm:t>
        <a:bodyPr/>
        <a:lstStyle/>
        <a:p>
          <a:endParaRPr lang="en-US"/>
        </a:p>
      </dgm:t>
    </dgm:pt>
    <dgm:pt modelId="{EFA50C6C-022A-4BE7-B363-CC5944231205}">
      <dgm:prSet custT="1"/>
      <dgm:spPr/>
      <dgm:t>
        <a:bodyPr/>
        <a:lstStyle/>
        <a:p>
          <a:r>
            <a:rPr lang="en-US" sz="1600" dirty="0"/>
            <a:t>Problem and Requirement Analysis</a:t>
          </a:r>
        </a:p>
      </dgm:t>
    </dgm:pt>
    <dgm:pt modelId="{2DCDB026-5A6D-4F6F-854C-5F88D23D2A99}" type="parTrans" cxnId="{F7E24D59-9532-4E70-A381-FD77E8E3792F}">
      <dgm:prSet/>
      <dgm:spPr/>
      <dgm:t>
        <a:bodyPr/>
        <a:lstStyle/>
        <a:p>
          <a:endParaRPr lang="en-US"/>
        </a:p>
      </dgm:t>
    </dgm:pt>
    <dgm:pt modelId="{1640FBF7-6D83-46D6-9A14-66833FCD0185}" type="sibTrans" cxnId="{F7E24D59-9532-4E70-A381-FD77E8E3792F}">
      <dgm:prSet/>
      <dgm:spPr/>
      <dgm:t>
        <a:bodyPr/>
        <a:lstStyle/>
        <a:p>
          <a:endParaRPr lang="en-US"/>
        </a:p>
      </dgm:t>
    </dgm:pt>
    <dgm:pt modelId="{8159643A-818D-4545-AFE5-29FC064B1AAA}">
      <dgm:prSet/>
      <dgm:spPr/>
      <dgm:t>
        <a:bodyPr/>
        <a:lstStyle/>
        <a:p>
          <a:r>
            <a:rPr lang="en-US" dirty="0"/>
            <a:t>2</a:t>
          </a:r>
        </a:p>
      </dgm:t>
    </dgm:pt>
    <dgm:pt modelId="{2AC99ED1-74BC-44F4-AB57-AD4179C7D85F}" type="parTrans" cxnId="{D9DD0A07-3DE1-4FDB-9228-533E0FAB48D9}">
      <dgm:prSet/>
      <dgm:spPr/>
      <dgm:t>
        <a:bodyPr/>
        <a:lstStyle/>
        <a:p>
          <a:endParaRPr lang="en-US"/>
        </a:p>
      </dgm:t>
    </dgm:pt>
    <dgm:pt modelId="{384C38D0-1DF9-4571-8437-3CD10BEF2AAE}" type="sibTrans" cxnId="{D9DD0A07-3DE1-4FDB-9228-533E0FAB48D9}">
      <dgm:prSet/>
      <dgm:spPr/>
      <dgm:t>
        <a:bodyPr/>
        <a:lstStyle/>
        <a:p>
          <a:endParaRPr lang="en-US"/>
        </a:p>
      </dgm:t>
    </dgm:pt>
    <dgm:pt modelId="{A5F3A565-F1A9-4263-BA1F-374C68AB041C}">
      <dgm:prSet custT="1"/>
      <dgm:spPr/>
      <dgm:t>
        <a:bodyPr/>
        <a:lstStyle/>
        <a:p>
          <a:r>
            <a:rPr lang="en-US" sz="1600" dirty="0"/>
            <a:t>Data Discovery</a:t>
          </a:r>
        </a:p>
      </dgm:t>
    </dgm:pt>
    <dgm:pt modelId="{BC9CEAF5-0740-4D16-9B53-CFBE32998C15}" type="parTrans" cxnId="{5674DB32-52A8-4AD6-91A2-851D4F5D774E}">
      <dgm:prSet/>
      <dgm:spPr/>
      <dgm:t>
        <a:bodyPr/>
        <a:lstStyle/>
        <a:p>
          <a:endParaRPr lang="en-US"/>
        </a:p>
      </dgm:t>
    </dgm:pt>
    <dgm:pt modelId="{E138BD27-CD5F-4B72-9EE7-AFCFDA324151}" type="sibTrans" cxnId="{5674DB32-52A8-4AD6-91A2-851D4F5D774E}">
      <dgm:prSet/>
      <dgm:spPr/>
      <dgm:t>
        <a:bodyPr/>
        <a:lstStyle/>
        <a:p>
          <a:endParaRPr lang="en-US"/>
        </a:p>
      </dgm:t>
    </dgm:pt>
    <dgm:pt modelId="{11173297-B697-4A11-9EAC-E45317C547A3}">
      <dgm:prSet/>
      <dgm:spPr/>
      <dgm:t>
        <a:bodyPr/>
        <a:lstStyle/>
        <a:p>
          <a:r>
            <a:rPr lang="en-US" dirty="0"/>
            <a:t>3</a:t>
          </a:r>
        </a:p>
      </dgm:t>
    </dgm:pt>
    <dgm:pt modelId="{04B33EEE-24D9-46D5-87A7-153B2EA6E29D}" type="parTrans" cxnId="{6C7779F4-FD69-4B67-B910-A8608F5BFD91}">
      <dgm:prSet/>
      <dgm:spPr/>
      <dgm:t>
        <a:bodyPr/>
        <a:lstStyle/>
        <a:p>
          <a:endParaRPr lang="en-US"/>
        </a:p>
      </dgm:t>
    </dgm:pt>
    <dgm:pt modelId="{F44242F6-86F1-4EA1-8BA3-3748696B9D36}" type="sibTrans" cxnId="{6C7779F4-FD69-4B67-B910-A8608F5BFD91}">
      <dgm:prSet/>
      <dgm:spPr/>
      <dgm:t>
        <a:bodyPr/>
        <a:lstStyle/>
        <a:p>
          <a:endParaRPr lang="en-US"/>
        </a:p>
      </dgm:t>
    </dgm:pt>
    <dgm:pt modelId="{388BDCB2-DCDF-44F3-8324-AEB38FDDBDD1}">
      <dgm:prSet custT="1"/>
      <dgm:spPr/>
      <dgm:t>
        <a:bodyPr/>
        <a:lstStyle/>
        <a:p>
          <a:r>
            <a:rPr lang="en-US" sz="1600" dirty="0"/>
            <a:t>Data Collection and Validation</a:t>
          </a:r>
        </a:p>
      </dgm:t>
    </dgm:pt>
    <dgm:pt modelId="{37941136-BD0B-4BA2-AB30-C59B281AC064}" type="parTrans" cxnId="{F7EA216A-8EED-4AEA-8470-B1B8F045C9C9}">
      <dgm:prSet/>
      <dgm:spPr/>
      <dgm:t>
        <a:bodyPr/>
        <a:lstStyle/>
        <a:p>
          <a:endParaRPr lang="en-US"/>
        </a:p>
      </dgm:t>
    </dgm:pt>
    <dgm:pt modelId="{3E43BD3A-DE7D-4F87-8DF8-BE45D9E99A98}" type="sibTrans" cxnId="{F7EA216A-8EED-4AEA-8470-B1B8F045C9C9}">
      <dgm:prSet/>
      <dgm:spPr/>
      <dgm:t>
        <a:bodyPr/>
        <a:lstStyle/>
        <a:p>
          <a:endParaRPr lang="en-US"/>
        </a:p>
      </dgm:t>
    </dgm:pt>
    <dgm:pt modelId="{D59A6E49-80F2-47F2-A3F1-A7D3C1042B7A}">
      <dgm:prSet/>
      <dgm:spPr/>
      <dgm:t>
        <a:bodyPr/>
        <a:lstStyle/>
        <a:p>
          <a:r>
            <a:rPr lang="en-US" dirty="0"/>
            <a:t>4</a:t>
          </a:r>
        </a:p>
      </dgm:t>
    </dgm:pt>
    <dgm:pt modelId="{0F0347E2-53BF-4AF0-BE04-E562E9D07F8C}" type="parTrans" cxnId="{1DEAA8D5-09D4-43B8-9CE1-38F63628F861}">
      <dgm:prSet/>
      <dgm:spPr/>
      <dgm:t>
        <a:bodyPr/>
        <a:lstStyle/>
        <a:p>
          <a:endParaRPr lang="en-US"/>
        </a:p>
      </dgm:t>
    </dgm:pt>
    <dgm:pt modelId="{7E011706-AE0C-4AA0-B690-E8284D94C1FB}" type="sibTrans" cxnId="{1DEAA8D5-09D4-43B8-9CE1-38F63628F861}">
      <dgm:prSet/>
      <dgm:spPr/>
      <dgm:t>
        <a:bodyPr/>
        <a:lstStyle/>
        <a:p>
          <a:endParaRPr lang="en-US"/>
        </a:p>
      </dgm:t>
    </dgm:pt>
    <dgm:pt modelId="{B37999E7-C394-42CA-9788-025667B2F148}">
      <dgm:prSet custT="1"/>
      <dgm:spPr/>
      <dgm:t>
        <a:bodyPr/>
        <a:lstStyle/>
        <a:p>
          <a:r>
            <a:rPr lang="en-US" sz="1600" dirty="0"/>
            <a:t>Data Pre-processing</a:t>
          </a:r>
        </a:p>
      </dgm:t>
    </dgm:pt>
    <dgm:pt modelId="{4E4B7B64-9855-4792-8CF8-036E24B99347}" type="parTrans" cxnId="{60F2516C-41F3-4218-A1D1-062B64CCA51C}">
      <dgm:prSet/>
      <dgm:spPr/>
      <dgm:t>
        <a:bodyPr/>
        <a:lstStyle/>
        <a:p>
          <a:endParaRPr lang="en-US"/>
        </a:p>
      </dgm:t>
    </dgm:pt>
    <dgm:pt modelId="{B2DC8013-B540-4718-801F-00BFBC13037A}" type="sibTrans" cxnId="{60F2516C-41F3-4218-A1D1-062B64CCA51C}">
      <dgm:prSet/>
      <dgm:spPr/>
      <dgm:t>
        <a:bodyPr/>
        <a:lstStyle/>
        <a:p>
          <a:endParaRPr lang="en-US"/>
        </a:p>
      </dgm:t>
    </dgm:pt>
    <dgm:pt modelId="{8AE324F7-386D-45A2-868A-242E22B37484}">
      <dgm:prSet/>
      <dgm:spPr/>
      <dgm:t>
        <a:bodyPr/>
        <a:lstStyle/>
        <a:p>
          <a:r>
            <a:rPr lang="en-US" dirty="0"/>
            <a:t>5</a:t>
          </a:r>
        </a:p>
      </dgm:t>
    </dgm:pt>
    <dgm:pt modelId="{234A76A7-017C-468D-B6C6-6AE5595F0A60}" type="parTrans" cxnId="{3558A59D-7369-44E9-904F-FA6F4D04C070}">
      <dgm:prSet/>
      <dgm:spPr/>
      <dgm:t>
        <a:bodyPr/>
        <a:lstStyle/>
        <a:p>
          <a:endParaRPr lang="en-US"/>
        </a:p>
      </dgm:t>
    </dgm:pt>
    <dgm:pt modelId="{EC9BCBCD-EFC8-4290-B863-734E9A2158AC}" type="sibTrans" cxnId="{3558A59D-7369-44E9-904F-FA6F4D04C070}">
      <dgm:prSet/>
      <dgm:spPr/>
      <dgm:t>
        <a:bodyPr/>
        <a:lstStyle/>
        <a:p>
          <a:endParaRPr lang="en-US"/>
        </a:p>
      </dgm:t>
    </dgm:pt>
    <dgm:pt modelId="{F2C5946E-96AC-4D5A-B458-7D2B25514DE6}">
      <dgm:prSet custT="1"/>
      <dgm:spPr/>
      <dgm:t>
        <a:bodyPr/>
        <a:lstStyle/>
        <a:p>
          <a:r>
            <a:rPr lang="en-US" sz="1600" dirty="0"/>
            <a:t>Data Summarization</a:t>
          </a:r>
        </a:p>
      </dgm:t>
    </dgm:pt>
    <dgm:pt modelId="{00377DCE-90FB-46C7-8AA2-8160B9C8E411}" type="parTrans" cxnId="{1AC5888B-5F0A-4CE7-8F69-58ACC0AA1100}">
      <dgm:prSet/>
      <dgm:spPr/>
      <dgm:t>
        <a:bodyPr/>
        <a:lstStyle/>
        <a:p>
          <a:endParaRPr lang="en-US"/>
        </a:p>
      </dgm:t>
    </dgm:pt>
    <dgm:pt modelId="{A191672C-E826-4D12-AE04-B7C722E1DAD5}" type="sibTrans" cxnId="{1AC5888B-5F0A-4CE7-8F69-58ACC0AA1100}">
      <dgm:prSet/>
      <dgm:spPr/>
      <dgm:t>
        <a:bodyPr/>
        <a:lstStyle/>
        <a:p>
          <a:endParaRPr lang="en-US"/>
        </a:p>
      </dgm:t>
    </dgm:pt>
    <dgm:pt modelId="{783BA2EA-8436-4CCE-A39E-6BCF5238143F}" type="pres">
      <dgm:prSet presAssocID="{AAD4E0A1-2FAA-4C4F-A963-A18676DD2709}" presName="Name0" presStyleCnt="0">
        <dgm:presLayoutVars>
          <dgm:animLvl val="lvl"/>
          <dgm:resizeHandles val="exact"/>
        </dgm:presLayoutVars>
      </dgm:prSet>
      <dgm:spPr/>
    </dgm:pt>
    <dgm:pt modelId="{F0826536-DCAA-4063-BFB9-4645227B9732}" type="pres">
      <dgm:prSet presAssocID="{59A0B26A-2973-451B-9ADA-6468D9C1A82E}" presName="composite" presStyleCnt="0"/>
      <dgm:spPr/>
    </dgm:pt>
    <dgm:pt modelId="{E3149CA8-F730-4485-B25A-C15A62708F74}" type="pres">
      <dgm:prSet presAssocID="{59A0B26A-2973-451B-9ADA-6468D9C1A82E}" presName="L" presStyleLbl="solidFgAcc1" presStyleIdx="0" presStyleCnt="5">
        <dgm:presLayoutVars>
          <dgm:chMax val="0"/>
          <dgm:chPref val="0"/>
        </dgm:presLayoutVars>
      </dgm:prSet>
      <dgm:spPr/>
    </dgm:pt>
    <dgm:pt modelId="{356E000D-F109-45EB-B501-4B78AA5C433C}" type="pres">
      <dgm:prSet presAssocID="{59A0B26A-2973-451B-9ADA-6468D9C1A82E}" presName="parTx" presStyleLbl="alignNode1" presStyleIdx="0" presStyleCnt="5" custLinFactNeighborX="-87">
        <dgm:presLayoutVars>
          <dgm:chMax val="0"/>
          <dgm:chPref val="0"/>
          <dgm:bulletEnabled val="1"/>
        </dgm:presLayoutVars>
      </dgm:prSet>
      <dgm:spPr/>
    </dgm:pt>
    <dgm:pt modelId="{690A1E60-14A3-48E2-969A-2D37B614EB37}" type="pres">
      <dgm:prSet presAssocID="{59A0B26A-2973-451B-9ADA-6468D9C1A82E}" presName="desTx" presStyleLbl="revTx" presStyleIdx="0" presStyleCnt="5">
        <dgm:presLayoutVars>
          <dgm:chMax val="0"/>
          <dgm:chPref val="0"/>
          <dgm:bulletEnabled val="1"/>
        </dgm:presLayoutVars>
      </dgm:prSet>
      <dgm:spPr/>
    </dgm:pt>
    <dgm:pt modelId="{792BD85C-2D0D-4BF4-AF83-D8128B6A0BBD}" type="pres">
      <dgm:prSet presAssocID="{59A0B26A-2973-451B-9ADA-6468D9C1A82E}" presName="EmptyPlaceHolder" presStyleCnt="0"/>
      <dgm:spPr/>
    </dgm:pt>
    <dgm:pt modelId="{B1D346D7-C154-4D58-8724-9D8D322272D9}" type="pres">
      <dgm:prSet presAssocID="{82DF06A8-49E6-4C50-8190-748A5D28FD6E}" presName="space" presStyleCnt="0"/>
      <dgm:spPr/>
    </dgm:pt>
    <dgm:pt modelId="{14B6A5EE-E0B3-4A85-B764-A872E77BD918}" type="pres">
      <dgm:prSet presAssocID="{8159643A-818D-4545-AFE5-29FC064B1AAA}" presName="composite" presStyleCnt="0"/>
      <dgm:spPr/>
    </dgm:pt>
    <dgm:pt modelId="{CC632145-1148-4956-9088-B915D0D0FD99}" type="pres">
      <dgm:prSet presAssocID="{8159643A-818D-4545-AFE5-29FC064B1AAA}" presName="L" presStyleLbl="solidFgAcc1" presStyleIdx="1" presStyleCnt="5">
        <dgm:presLayoutVars>
          <dgm:chMax val="0"/>
          <dgm:chPref val="0"/>
        </dgm:presLayoutVars>
      </dgm:prSet>
      <dgm:spPr/>
    </dgm:pt>
    <dgm:pt modelId="{E71F2D5D-B2F9-4DA3-A66A-9C6CCF024E35}" type="pres">
      <dgm:prSet presAssocID="{8159643A-818D-4545-AFE5-29FC064B1AAA}" presName="parTx" presStyleLbl="alignNode1" presStyleIdx="1" presStyleCnt="5">
        <dgm:presLayoutVars>
          <dgm:chMax val="0"/>
          <dgm:chPref val="0"/>
          <dgm:bulletEnabled val="1"/>
        </dgm:presLayoutVars>
      </dgm:prSet>
      <dgm:spPr/>
    </dgm:pt>
    <dgm:pt modelId="{76F87B8F-7B70-4B8F-BD86-BC83CD9F0297}" type="pres">
      <dgm:prSet presAssocID="{8159643A-818D-4545-AFE5-29FC064B1AAA}" presName="desTx" presStyleLbl="revTx" presStyleIdx="1" presStyleCnt="5">
        <dgm:presLayoutVars>
          <dgm:chMax val="0"/>
          <dgm:chPref val="0"/>
          <dgm:bulletEnabled val="1"/>
        </dgm:presLayoutVars>
      </dgm:prSet>
      <dgm:spPr/>
    </dgm:pt>
    <dgm:pt modelId="{05D16F6A-9EB7-4E55-B58D-6F5902C7CC80}" type="pres">
      <dgm:prSet presAssocID="{8159643A-818D-4545-AFE5-29FC064B1AAA}" presName="EmptyPlaceHolder" presStyleCnt="0"/>
      <dgm:spPr/>
    </dgm:pt>
    <dgm:pt modelId="{6A4F6B20-1C90-450E-965A-C1EB3B417C04}" type="pres">
      <dgm:prSet presAssocID="{384C38D0-1DF9-4571-8437-3CD10BEF2AAE}" presName="space" presStyleCnt="0"/>
      <dgm:spPr/>
    </dgm:pt>
    <dgm:pt modelId="{D85162A9-E7E1-4DA6-A96C-574B4875794C}" type="pres">
      <dgm:prSet presAssocID="{11173297-B697-4A11-9EAC-E45317C547A3}" presName="composite" presStyleCnt="0"/>
      <dgm:spPr/>
    </dgm:pt>
    <dgm:pt modelId="{5C7AB7EB-E74C-4AF9-873D-5493F7962F03}" type="pres">
      <dgm:prSet presAssocID="{11173297-B697-4A11-9EAC-E45317C547A3}" presName="L" presStyleLbl="solidFgAcc1" presStyleIdx="2" presStyleCnt="5">
        <dgm:presLayoutVars>
          <dgm:chMax val="0"/>
          <dgm:chPref val="0"/>
        </dgm:presLayoutVars>
      </dgm:prSet>
      <dgm:spPr/>
    </dgm:pt>
    <dgm:pt modelId="{FCBE03BB-10EF-463F-ADE9-2490921E2F01}" type="pres">
      <dgm:prSet presAssocID="{11173297-B697-4A11-9EAC-E45317C547A3}" presName="parTx" presStyleLbl="alignNode1" presStyleIdx="2" presStyleCnt="5">
        <dgm:presLayoutVars>
          <dgm:chMax val="0"/>
          <dgm:chPref val="0"/>
          <dgm:bulletEnabled val="1"/>
        </dgm:presLayoutVars>
      </dgm:prSet>
      <dgm:spPr/>
    </dgm:pt>
    <dgm:pt modelId="{499DECC5-47AF-4CB1-BCD3-F288444FFD05}" type="pres">
      <dgm:prSet presAssocID="{11173297-B697-4A11-9EAC-E45317C547A3}" presName="desTx" presStyleLbl="revTx" presStyleIdx="2" presStyleCnt="5">
        <dgm:presLayoutVars>
          <dgm:chMax val="0"/>
          <dgm:chPref val="0"/>
          <dgm:bulletEnabled val="1"/>
        </dgm:presLayoutVars>
      </dgm:prSet>
      <dgm:spPr/>
    </dgm:pt>
    <dgm:pt modelId="{303CC2BE-542F-4C56-82EF-DBD9BE5FA7D0}" type="pres">
      <dgm:prSet presAssocID="{11173297-B697-4A11-9EAC-E45317C547A3}" presName="EmptyPlaceHolder" presStyleCnt="0"/>
      <dgm:spPr/>
    </dgm:pt>
    <dgm:pt modelId="{31E06083-C734-4BB7-B45B-F495DA16657F}" type="pres">
      <dgm:prSet presAssocID="{F44242F6-86F1-4EA1-8BA3-3748696B9D36}" presName="space" presStyleCnt="0"/>
      <dgm:spPr/>
    </dgm:pt>
    <dgm:pt modelId="{33C0640E-1908-43E2-A30D-C597CD2E5C45}" type="pres">
      <dgm:prSet presAssocID="{D59A6E49-80F2-47F2-A3F1-A7D3C1042B7A}" presName="composite" presStyleCnt="0"/>
      <dgm:spPr/>
    </dgm:pt>
    <dgm:pt modelId="{D45698BB-B312-4969-9C62-8B658A7BE04B}" type="pres">
      <dgm:prSet presAssocID="{D59A6E49-80F2-47F2-A3F1-A7D3C1042B7A}" presName="L" presStyleLbl="solidFgAcc1" presStyleIdx="3" presStyleCnt="5">
        <dgm:presLayoutVars>
          <dgm:chMax val="0"/>
          <dgm:chPref val="0"/>
        </dgm:presLayoutVars>
      </dgm:prSet>
      <dgm:spPr/>
    </dgm:pt>
    <dgm:pt modelId="{8CE5514B-799A-4B97-A4CE-949CED117359}" type="pres">
      <dgm:prSet presAssocID="{D59A6E49-80F2-47F2-A3F1-A7D3C1042B7A}" presName="parTx" presStyleLbl="alignNode1" presStyleIdx="3" presStyleCnt="5">
        <dgm:presLayoutVars>
          <dgm:chMax val="0"/>
          <dgm:chPref val="0"/>
          <dgm:bulletEnabled val="1"/>
        </dgm:presLayoutVars>
      </dgm:prSet>
      <dgm:spPr/>
    </dgm:pt>
    <dgm:pt modelId="{26E75E88-EED9-45B9-B2E1-7CF90983F84F}" type="pres">
      <dgm:prSet presAssocID="{D59A6E49-80F2-47F2-A3F1-A7D3C1042B7A}" presName="desTx" presStyleLbl="revTx" presStyleIdx="3" presStyleCnt="5">
        <dgm:presLayoutVars>
          <dgm:chMax val="0"/>
          <dgm:chPref val="0"/>
          <dgm:bulletEnabled val="1"/>
        </dgm:presLayoutVars>
      </dgm:prSet>
      <dgm:spPr/>
    </dgm:pt>
    <dgm:pt modelId="{0E310878-290E-4CDF-A224-A01279FC1395}" type="pres">
      <dgm:prSet presAssocID="{D59A6E49-80F2-47F2-A3F1-A7D3C1042B7A}" presName="EmptyPlaceHolder" presStyleCnt="0"/>
      <dgm:spPr/>
    </dgm:pt>
    <dgm:pt modelId="{55F036F5-304F-4940-A050-48A87A0DF8E4}" type="pres">
      <dgm:prSet presAssocID="{7E011706-AE0C-4AA0-B690-E8284D94C1FB}" presName="space" presStyleCnt="0"/>
      <dgm:spPr/>
    </dgm:pt>
    <dgm:pt modelId="{1B1FFA15-18C7-4FA1-8E23-8A3F31C302EB}" type="pres">
      <dgm:prSet presAssocID="{8AE324F7-386D-45A2-868A-242E22B37484}" presName="composite" presStyleCnt="0"/>
      <dgm:spPr/>
    </dgm:pt>
    <dgm:pt modelId="{736EA73E-CF05-45B4-A946-DC09155D617E}" type="pres">
      <dgm:prSet presAssocID="{8AE324F7-386D-45A2-868A-242E22B37484}" presName="L" presStyleLbl="solidFgAcc1" presStyleIdx="4" presStyleCnt="5">
        <dgm:presLayoutVars>
          <dgm:chMax val="0"/>
          <dgm:chPref val="0"/>
        </dgm:presLayoutVars>
      </dgm:prSet>
      <dgm:spPr/>
    </dgm:pt>
    <dgm:pt modelId="{507DCF5B-980F-4E37-B5EB-2E84D9C6B52F}" type="pres">
      <dgm:prSet presAssocID="{8AE324F7-386D-45A2-868A-242E22B37484}" presName="parTx" presStyleLbl="alignNode1" presStyleIdx="4" presStyleCnt="5">
        <dgm:presLayoutVars>
          <dgm:chMax val="0"/>
          <dgm:chPref val="0"/>
          <dgm:bulletEnabled val="1"/>
        </dgm:presLayoutVars>
      </dgm:prSet>
      <dgm:spPr/>
    </dgm:pt>
    <dgm:pt modelId="{EEA84B30-BE1D-4937-8B3F-F60859618187}" type="pres">
      <dgm:prSet presAssocID="{8AE324F7-386D-45A2-868A-242E22B37484}" presName="desTx" presStyleLbl="revTx" presStyleIdx="4" presStyleCnt="5">
        <dgm:presLayoutVars>
          <dgm:chMax val="0"/>
          <dgm:chPref val="0"/>
          <dgm:bulletEnabled val="1"/>
        </dgm:presLayoutVars>
      </dgm:prSet>
      <dgm:spPr/>
    </dgm:pt>
    <dgm:pt modelId="{74B8F068-5875-4CEC-BBA5-2D4AFCF2A5DE}" type="pres">
      <dgm:prSet presAssocID="{8AE324F7-386D-45A2-868A-242E22B37484}" presName="EmptyPlaceHolder" presStyleCnt="0"/>
      <dgm:spPr/>
    </dgm:pt>
  </dgm:ptLst>
  <dgm:cxnLst>
    <dgm:cxn modelId="{D9DD0A07-3DE1-4FDB-9228-533E0FAB48D9}" srcId="{AAD4E0A1-2FAA-4C4F-A963-A18676DD2709}" destId="{8159643A-818D-4545-AFE5-29FC064B1AAA}" srcOrd="1" destOrd="0" parTransId="{2AC99ED1-74BC-44F4-AB57-AD4179C7D85F}" sibTransId="{384C38D0-1DF9-4571-8437-3CD10BEF2AAE}"/>
    <dgm:cxn modelId="{9534A01A-7215-484A-B231-394DE85E33EE}" type="presOf" srcId="{8AE324F7-386D-45A2-868A-242E22B37484}" destId="{507DCF5B-980F-4E37-B5EB-2E84D9C6B52F}" srcOrd="0" destOrd="0" presId="urn:microsoft.com/office/officeart/2016/7/layout/AccentHomeChevronProcess"/>
    <dgm:cxn modelId="{C7E7C71A-8D4E-49A3-870A-EF1B52EA7E44}" type="presOf" srcId="{388BDCB2-DCDF-44F3-8324-AEB38FDDBDD1}" destId="{499DECC5-47AF-4CB1-BCD3-F288444FFD05}" srcOrd="0" destOrd="0" presId="urn:microsoft.com/office/officeart/2016/7/layout/AccentHomeChevronProcess"/>
    <dgm:cxn modelId="{5674DB32-52A8-4AD6-91A2-851D4F5D774E}" srcId="{8159643A-818D-4545-AFE5-29FC064B1AAA}" destId="{A5F3A565-F1A9-4263-BA1F-374C68AB041C}" srcOrd="0" destOrd="0" parTransId="{BC9CEAF5-0740-4D16-9B53-CFBE32998C15}" sibTransId="{E138BD27-CD5F-4B72-9EE7-AFCFDA324151}"/>
    <dgm:cxn modelId="{3B4F2C34-A5FB-4876-BE0B-B329E5E0B605}" type="presOf" srcId="{F2C5946E-96AC-4D5A-B458-7D2B25514DE6}" destId="{EEA84B30-BE1D-4937-8B3F-F60859618187}" srcOrd="0" destOrd="0" presId="urn:microsoft.com/office/officeart/2016/7/layout/AccentHomeChevronProcess"/>
    <dgm:cxn modelId="{EBCA9966-8EF2-49F3-972B-7D6EDBB39C81}" type="presOf" srcId="{11173297-B697-4A11-9EAC-E45317C547A3}" destId="{FCBE03BB-10EF-463F-ADE9-2490921E2F01}" srcOrd="0" destOrd="0" presId="urn:microsoft.com/office/officeart/2016/7/layout/AccentHomeChevronProcess"/>
    <dgm:cxn modelId="{F7EA216A-8EED-4AEA-8470-B1B8F045C9C9}" srcId="{11173297-B697-4A11-9EAC-E45317C547A3}" destId="{388BDCB2-DCDF-44F3-8324-AEB38FDDBDD1}" srcOrd="0" destOrd="0" parTransId="{37941136-BD0B-4BA2-AB30-C59B281AC064}" sibTransId="{3E43BD3A-DE7D-4F87-8DF8-BE45D9E99A98}"/>
    <dgm:cxn modelId="{60F2516C-41F3-4218-A1D1-062B64CCA51C}" srcId="{D59A6E49-80F2-47F2-A3F1-A7D3C1042B7A}" destId="{B37999E7-C394-42CA-9788-025667B2F148}" srcOrd="0" destOrd="0" parTransId="{4E4B7B64-9855-4792-8CF8-036E24B99347}" sibTransId="{B2DC8013-B540-4718-801F-00BFBC13037A}"/>
    <dgm:cxn modelId="{3B32756D-B3E5-411D-8FF5-9443D03E0512}" srcId="{AAD4E0A1-2FAA-4C4F-A963-A18676DD2709}" destId="{59A0B26A-2973-451B-9ADA-6468D9C1A82E}" srcOrd="0" destOrd="0" parTransId="{485F4D2F-583A-4E49-8439-7E9505C9635E}" sibTransId="{82DF06A8-49E6-4C50-8190-748A5D28FD6E}"/>
    <dgm:cxn modelId="{F30B326E-5A4C-40C9-B022-26DA52A304C3}" type="presOf" srcId="{59A0B26A-2973-451B-9ADA-6468D9C1A82E}" destId="{356E000D-F109-45EB-B501-4B78AA5C433C}" srcOrd="0" destOrd="0" presId="urn:microsoft.com/office/officeart/2016/7/layout/AccentHomeChevronProcess"/>
    <dgm:cxn modelId="{050C9254-2664-45D0-A7C0-16D1E600B953}" type="presOf" srcId="{D59A6E49-80F2-47F2-A3F1-A7D3C1042B7A}" destId="{8CE5514B-799A-4B97-A4CE-949CED117359}" srcOrd="0" destOrd="0" presId="urn:microsoft.com/office/officeart/2016/7/layout/AccentHomeChevronProcess"/>
    <dgm:cxn modelId="{F7E24D59-9532-4E70-A381-FD77E8E3792F}" srcId="{59A0B26A-2973-451B-9ADA-6468D9C1A82E}" destId="{EFA50C6C-022A-4BE7-B363-CC5944231205}" srcOrd="0" destOrd="0" parTransId="{2DCDB026-5A6D-4F6F-854C-5F88D23D2A99}" sibTransId="{1640FBF7-6D83-46D6-9A14-66833FCD0185}"/>
    <dgm:cxn modelId="{BB331587-E8E0-4EB4-A73E-6C4FBC78406B}" type="presOf" srcId="{A5F3A565-F1A9-4263-BA1F-374C68AB041C}" destId="{76F87B8F-7B70-4B8F-BD86-BC83CD9F0297}" srcOrd="0" destOrd="0" presId="urn:microsoft.com/office/officeart/2016/7/layout/AccentHomeChevronProcess"/>
    <dgm:cxn modelId="{4A7EFD87-320F-45A4-8133-759E7A6020E6}" type="presOf" srcId="{B37999E7-C394-42CA-9788-025667B2F148}" destId="{26E75E88-EED9-45B9-B2E1-7CF90983F84F}" srcOrd="0" destOrd="0" presId="urn:microsoft.com/office/officeart/2016/7/layout/AccentHomeChevronProcess"/>
    <dgm:cxn modelId="{1AC5888B-5F0A-4CE7-8F69-58ACC0AA1100}" srcId="{8AE324F7-386D-45A2-868A-242E22B37484}" destId="{F2C5946E-96AC-4D5A-B458-7D2B25514DE6}" srcOrd="0" destOrd="0" parTransId="{00377DCE-90FB-46C7-8AA2-8160B9C8E411}" sibTransId="{A191672C-E826-4D12-AE04-B7C722E1DAD5}"/>
    <dgm:cxn modelId="{3558A59D-7369-44E9-904F-FA6F4D04C070}" srcId="{AAD4E0A1-2FAA-4C4F-A963-A18676DD2709}" destId="{8AE324F7-386D-45A2-868A-242E22B37484}" srcOrd="4" destOrd="0" parTransId="{234A76A7-017C-468D-B6C6-6AE5595F0A60}" sibTransId="{EC9BCBCD-EFC8-4290-B863-734E9A2158AC}"/>
    <dgm:cxn modelId="{0DCDD2B0-40B4-4FE3-97A4-E8F517D667FA}" type="presOf" srcId="{EFA50C6C-022A-4BE7-B363-CC5944231205}" destId="{690A1E60-14A3-48E2-969A-2D37B614EB37}" srcOrd="0" destOrd="0" presId="urn:microsoft.com/office/officeart/2016/7/layout/AccentHomeChevronProcess"/>
    <dgm:cxn modelId="{AEC3EBD0-1922-4FDA-8C9E-4E7A1D61E53D}" type="presOf" srcId="{AAD4E0A1-2FAA-4C4F-A963-A18676DD2709}" destId="{783BA2EA-8436-4CCE-A39E-6BCF5238143F}" srcOrd="0" destOrd="0" presId="urn:microsoft.com/office/officeart/2016/7/layout/AccentHomeChevronProcess"/>
    <dgm:cxn modelId="{1DEAA8D5-09D4-43B8-9CE1-38F63628F861}" srcId="{AAD4E0A1-2FAA-4C4F-A963-A18676DD2709}" destId="{D59A6E49-80F2-47F2-A3F1-A7D3C1042B7A}" srcOrd="3" destOrd="0" parTransId="{0F0347E2-53BF-4AF0-BE04-E562E9D07F8C}" sibTransId="{7E011706-AE0C-4AA0-B690-E8284D94C1FB}"/>
    <dgm:cxn modelId="{5ADCAFE7-EEA6-4BFA-9A5B-7E47089881FE}" type="presOf" srcId="{8159643A-818D-4545-AFE5-29FC064B1AAA}" destId="{E71F2D5D-B2F9-4DA3-A66A-9C6CCF024E35}" srcOrd="0" destOrd="0" presId="urn:microsoft.com/office/officeart/2016/7/layout/AccentHomeChevronProcess"/>
    <dgm:cxn modelId="{6C7779F4-FD69-4B67-B910-A8608F5BFD91}" srcId="{AAD4E0A1-2FAA-4C4F-A963-A18676DD2709}" destId="{11173297-B697-4A11-9EAC-E45317C547A3}" srcOrd="2" destOrd="0" parTransId="{04B33EEE-24D9-46D5-87A7-153B2EA6E29D}" sibTransId="{F44242F6-86F1-4EA1-8BA3-3748696B9D36}"/>
    <dgm:cxn modelId="{6611D126-9F3D-4D3A-AAF3-BB5655B14647}" type="presParOf" srcId="{783BA2EA-8436-4CCE-A39E-6BCF5238143F}" destId="{F0826536-DCAA-4063-BFB9-4645227B9732}" srcOrd="0" destOrd="0" presId="urn:microsoft.com/office/officeart/2016/7/layout/AccentHomeChevronProcess"/>
    <dgm:cxn modelId="{85796E44-494A-4150-B35F-33B1B9A5FF16}" type="presParOf" srcId="{F0826536-DCAA-4063-BFB9-4645227B9732}" destId="{E3149CA8-F730-4485-B25A-C15A62708F74}" srcOrd="0" destOrd="0" presId="urn:microsoft.com/office/officeart/2016/7/layout/AccentHomeChevronProcess"/>
    <dgm:cxn modelId="{A166AD79-2619-4D52-A3B3-6215B3AA43D1}" type="presParOf" srcId="{F0826536-DCAA-4063-BFB9-4645227B9732}" destId="{356E000D-F109-45EB-B501-4B78AA5C433C}" srcOrd="1" destOrd="0" presId="urn:microsoft.com/office/officeart/2016/7/layout/AccentHomeChevronProcess"/>
    <dgm:cxn modelId="{F077F179-9385-4782-9283-8B16C1C2BA34}" type="presParOf" srcId="{F0826536-DCAA-4063-BFB9-4645227B9732}" destId="{690A1E60-14A3-48E2-969A-2D37B614EB37}" srcOrd="2" destOrd="0" presId="urn:microsoft.com/office/officeart/2016/7/layout/AccentHomeChevronProcess"/>
    <dgm:cxn modelId="{FA9EB690-4AD1-4C19-B9A1-53E66DA560CD}" type="presParOf" srcId="{F0826536-DCAA-4063-BFB9-4645227B9732}" destId="{792BD85C-2D0D-4BF4-AF83-D8128B6A0BBD}" srcOrd="3" destOrd="0" presId="urn:microsoft.com/office/officeart/2016/7/layout/AccentHomeChevronProcess"/>
    <dgm:cxn modelId="{3742C70D-B7C4-4347-ADE9-AE1A90E7AA08}" type="presParOf" srcId="{783BA2EA-8436-4CCE-A39E-6BCF5238143F}" destId="{B1D346D7-C154-4D58-8724-9D8D322272D9}" srcOrd="1" destOrd="0" presId="urn:microsoft.com/office/officeart/2016/7/layout/AccentHomeChevronProcess"/>
    <dgm:cxn modelId="{7F2E54B8-A4E8-4F58-B05C-AC407951920B}" type="presParOf" srcId="{783BA2EA-8436-4CCE-A39E-6BCF5238143F}" destId="{14B6A5EE-E0B3-4A85-B764-A872E77BD918}" srcOrd="2" destOrd="0" presId="urn:microsoft.com/office/officeart/2016/7/layout/AccentHomeChevronProcess"/>
    <dgm:cxn modelId="{B7C14F8B-CC24-4358-ACAC-06BBD57C9232}" type="presParOf" srcId="{14B6A5EE-E0B3-4A85-B764-A872E77BD918}" destId="{CC632145-1148-4956-9088-B915D0D0FD99}" srcOrd="0" destOrd="0" presId="urn:microsoft.com/office/officeart/2016/7/layout/AccentHomeChevronProcess"/>
    <dgm:cxn modelId="{EB2BC1A5-5145-4896-855A-0AFEACE82BCF}" type="presParOf" srcId="{14B6A5EE-E0B3-4A85-B764-A872E77BD918}" destId="{E71F2D5D-B2F9-4DA3-A66A-9C6CCF024E35}" srcOrd="1" destOrd="0" presId="urn:microsoft.com/office/officeart/2016/7/layout/AccentHomeChevronProcess"/>
    <dgm:cxn modelId="{BFE19651-BA6F-4861-AC66-33F319D53F7D}" type="presParOf" srcId="{14B6A5EE-E0B3-4A85-B764-A872E77BD918}" destId="{76F87B8F-7B70-4B8F-BD86-BC83CD9F0297}" srcOrd="2" destOrd="0" presId="urn:microsoft.com/office/officeart/2016/7/layout/AccentHomeChevronProcess"/>
    <dgm:cxn modelId="{98F69F0E-9C66-428E-8A69-C89EADF74318}" type="presParOf" srcId="{14B6A5EE-E0B3-4A85-B764-A872E77BD918}" destId="{05D16F6A-9EB7-4E55-B58D-6F5902C7CC80}" srcOrd="3" destOrd="0" presId="urn:microsoft.com/office/officeart/2016/7/layout/AccentHomeChevronProcess"/>
    <dgm:cxn modelId="{DA6016D0-FF08-42BE-9BDC-FF482682D30D}" type="presParOf" srcId="{783BA2EA-8436-4CCE-A39E-6BCF5238143F}" destId="{6A4F6B20-1C90-450E-965A-C1EB3B417C04}" srcOrd="3" destOrd="0" presId="urn:microsoft.com/office/officeart/2016/7/layout/AccentHomeChevronProcess"/>
    <dgm:cxn modelId="{6EF0D53E-C29F-4657-A617-6C3C35BB9FAE}" type="presParOf" srcId="{783BA2EA-8436-4CCE-A39E-6BCF5238143F}" destId="{D85162A9-E7E1-4DA6-A96C-574B4875794C}" srcOrd="4" destOrd="0" presId="urn:microsoft.com/office/officeart/2016/7/layout/AccentHomeChevronProcess"/>
    <dgm:cxn modelId="{C3DCC376-D230-47A5-B0AF-7BF05A5F988F}" type="presParOf" srcId="{D85162A9-E7E1-4DA6-A96C-574B4875794C}" destId="{5C7AB7EB-E74C-4AF9-873D-5493F7962F03}" srcOrd="0" destOrd="0" presId="urn:microsoft.com/office/officeart/2016/7/layout/AccentHomeChevronProcess"/>
    <dgm:cxn modelId="{3B951B36-7350-4EA2-B9D5-5614563BACC1}" type="presParOf" srcId="{D85162A9-E7E1-4DA6-A96C-574B4875794C}" destId="{FCBE03BB-10EF-463F-ADE9-2490921E2F01}" srcOrd="1" destOrd="0" presId="urn:microsoft.com/office/officeart/2016/7/layout/AccentHomeChevronProcess"/>
    <dgm:cxn modelId="{0DF3A932-41AE-4A1B-B940-4F00F9CF7627}" type="presParOf" srcId="{D85162A9-E7E1-4DA6-A96C-574B4875794C}" destId="{499DECC5-47AF-4CB1-BCD3-F288444FFD05}" srcOrd="2" destOrd="0" presId="urn:microsoft.com/office/officeart/2016/7/layout/AccentHomeChevronProcess"/>
    <dgm:cxn modelId="{959D2AAF-704B-4D08-8294-3790BF74564E}" type="presParOf" srcId="{D85162A9-E7E1-4DA6-A96C-574B4875794C}" destId="{303CC2BE-542F-4C56-82EF-DBD9BE5FA7D0}" srcOrd="3" destOrd="0" presId="urn:microsoft.com/office/officeart/2016/7/layout/AccentHomeChevronProcess"/>
    <dgm:cxn modelId="{E44537FE-1975-4124-BCD2-862CC511C87F}" type="presParOf" srcId="{783BA2EA-8436-4CCE-A39E-6BCF5238143F}" destId="{31E06083-C734-4BB7-B45B-F495DA16657F}" srcOrd="5" destOrd="0" presId="urn:microsoft.com/office/officeart/2016/7/layout/AccentHomeChevronProcess"/>
    <dgm:cxn modelId="{D08F1D36-1DBD-4A90-B35A-11CB6AB70837}" type="presParOf" srcId="{783BA2EA-8436-4CCE-A39E-6BCF5238143F}" destId="{33C0640E-1908-43E2-A30D-C597CD2E5C45}" srcOrd="6" destOrd="0" presId="urn:microsoft.com/office/officeart/2016/7/layout/AccentHomeChevronProcess"/>
    <dgm:cxn modelId="{77398350-C6EC-4106-8EBF-0C0C73F7D8E2}" type="presParOf" srcId="{33C0640E-1908-43E2-A30D-C597CD2E5C45}" destId="{D45698BB-B312-4969-9C62-8B658A7BE04B}" srcOrd="0" destOrd="0" presId="urn:microsoft.com/office/officeart/2016/7/layout/AccentHomeChevronProcess"/>
    <dgm:cxn modelId="{BB0C5B20-87A6-498F-A1F7-C45BD18A0349}" type="presParOf" srcId="{33C0640E-1908-43E2-A30D-C597CD2E5C45}" destId="{8CE5514B-799A-4B97-A4CE-949CED117359}" srcOrd="1" destOrd="0" presId="urn:microsoft.com/office/officeart/2016/7/layout/AccentHomeChevronProcess"/>
    <dgm:cxn modelId="{7900CD8C-9318-4089-992F-92843765BB6E}" type="presParOf" srcId="{33C0640E-1908-43E2-A30D-C597CD2E5C45}" destId="{26E75E88-EED9-45B9-B2E1-7CF90983F84F}" srcOrd="2" destOrd="0" presId="urn:microsoft.com/office/officeart/2016/7/layout/AccentHomeChevronProcess"/>
    <dgm:cxn modelId="{51FB55C6-15A1-4FDA-9B20-03379835FB58}" type="presParOf" srcId="{33C0640E-1908-43E2-A30D-C597CD2E5C45}" destId="{0E310878-290E-4CDF-A224-A01279FC1395}" srcOrd="3" destOrd="0" presId="urn:microsoft.com/office/officeart/2016/7/layout/AccentHomeChevronProcess"/>
    <dgm:cxn modelId="{846F24E1-EA22-4D81-ACCB-5088E0274B96}" type="presParOf" srcId="{783BA2EA-8436-4CCE-A39E-6BCF5238143F}" destId="{55F036F5-304F-4940-A050-48A87A0DF8E4}" srcOrd="7" destOrd="0" presId="urn:microsoft.com/office/officeart/2016/7/layout/AccentHomeChevronProcess"/>
    <dgm:cxn modelId="{9CDD98A5-3C45-403C-8FFA-C5E45A5D72EC}" type="presParOf" srcId="{783BA2EA-8436-4CCE-A39E-6BCF5238143F}" destId="{1B1FFA15-18C7-4FA1-8E23-8A3F31C302EB}" srcOrd="8" destOrd="0" presId="urn:microsoft.com/office/officeart/2016/7/layout/AccentHomeChevronProcess"/>
    <dgm:cxn modelId="{7E6ED34B-B1F0-4FB3-850D-E94B6E9E17D3}" type="presParOf" srcId="{1B1FFA15-18C7-4FA1-8E23-8A3F31C302EB}" destId="{736EA73E-CF05-45B4-A946-DC09155D617E}" srcOrd="0" destOrd="0" presId="urn:microsoft.com/office/officeart/2016/7/layout/AccentHomeChevronProcess"/>
    <dgm:cxn modelId="{62E0986F-AF8A-4BB9-9929-81DF0F4BFDCA}" type="presParOf" srcId="{1B1FFA15-18C7-4FA1-8E23-8A3F31C302EB}" destId="{507DCF5B-980F-4E37-B5EB-2E84D9C6B52F}" srcOrd="1" destOrd="0" presId="urn:microsoft.com/office/officeart/2016/7/layout/AccentHomeChevronProcess"/>
    <dgm:cxn modelId="{93041484-7DAD-4FD9-B487-F83C4013B175}" type="presParOf" srcId="{1B1FFA15-18C7-4FA1-8E23-8A3F31C302EB}" destId="{EEA84B30-BE1D-4937-8B3F-F60859618187}" srcOrd="2" destOrd="0" presId="urn:microsoft.com/office/officeart/2016/7/layout/AccentHomeChevronProcess"/>
    <dgm:cxn modelId="{7003133C-AC1E-431B-BAC1-22BEE521CC89}" type="presParOf" srcId="{1B1FFA15-18C7-4FA1-8E23-8A3F31C302EB}" destId="{74B8F068-5875-4CEC-BBA5-2D4AFCF2A5D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9CA8-F730-4485-B25A-C15A62708F74}">
      <dsp:nvSpPr>
        <dsp:cNvPr id="0" name=""/>
        <dsp:cNvSpPr/>
      </dsp:nvSpPr>
      <dsp:spPr>
        <a:xfrm rot="5400000">
          <a:off x="-766176"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E000D-F109-45EB-B501-4B78AA5C433C}">
      <dsp:nvSpPr>
        <dsp:cNvPr id="0" name=""/>
        <dsp:cNvSpPr/>
      </dsp:nvSpPr>
      <dsp:spPr>
        <a:xfrm>
          <a:off x="155" y="2479282"/>
          <a:ext cx="2297008" cy="572142"/>
        </a:xfrm>
        <a:prstGeom prst="homePlate">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1</a:t>
          </a:r>
        </a:p>
      </dsp:txBody>
      <dsp:txXfrm>
        <a:off x="155" y="2479282"/>
        <a:ext cx="2225490" cy="572142"/>
      </dsp:txXfrm>
    </dsp:sp>
    <dsp:sp modelId="{690A1E60-14A3-48E2-969A-2D37B614EB37}">
      <dsp:nvSpPr>
        <dsp:cNvPr id="0" name=""/>
        <dsp:cNvSpPr/>
      </dsp:nvSpPr>
      <dsp:spPr>
        <a:xfrm>
          <a:off x="183916"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Problem and Requirement Analysis</a:t>
          </a:r>
        </a:p>
      </dsp:txBody>
      <dsp:txXfrm>
        <a:off x="183916" y="873112"/>
        <a:ext cx="1865171" cy="1076732"/>
      </dsp:txXfrm>
    </dsp:sp>
    <dsp:sp modelId="{CC632145-1148-4956-9088-B915D0D0FD99}">
      <dsp:nvSpPr>
        <dsp:cNvPr id="0" name=""/>
        <dsp:cNvSpPr/>
      </dsp:nvSpPr>
      <dsp:spPr>
        <a:xfrm rot="5400000">
          <a:off x="1417979"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1F2D5D-B2F9-4DA3-A66A-9C6CCF024E35}">
      <dsp:nvSpPr>
        <dsp:cNvPr id="0" name=""/>
        <dsp:cNvSpPr/>
      </dsp:nvSpPr>
      <dsp:spPr>
        <a:xfrm>
          <a:off x="2184312"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2</a:t>
          </a:r>
        </a:p>
      </dsp:txBody>
      <dsp:txXfrm>
        <a:off x="2327348" y="2479282"/>
        <a:ext cx="2010937" cy="572142"/>
      </dsp:txXfrm>
    </dsp:sp>
    <dsp:sp modelId="{76F87B8F-7B70-4B8F-BD86-BC83CD9F0297}">
      <dsp:nvSpPr>
        <dsp:cNvPr id="0" name=""/>
        <dsp:cNvSpPr/>
      </dsp:nvSpPr>
      <dsp:spPr>
        <a:xfrm>
          <a:off x="2368073"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Data Discovery</a:t>
          </a:r>
        </a:p>
      </dsp:txBody>
      <dsp:txXfrm>
        <a:off x="2368073" y="873112"/>
        <a:ext cx="1865171" cy="1076732"/>
      </dsp:txXfrm>
    </dsp:sp>
    <dsp:sp modelId="{5C7AB7EB-E74C-4AF9-873D-5493F7962F03}">
      <dsp:nvSpPr>
        <dsp:cNvPr id="0" name=""/>
        <dsp:cNvSpPr/>
      </dsp:nvSpPr>
      <dsp:spPr>
        <a:xfrm rot="5400000">
          <a:off x="3600137"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BE03BB-10EF-463F-ADE9-2490921E2F01}">
      <dsp:nvSpPr>
        <dsp:cNvPr id="0" name=""/>
        <dsp:cNvSpPr/>
      </dsp:nvSpPr>
      <dsp:spPr>
        <a:xfrm>
          <a:off x="4366470"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3</a:t>
          </a:r>
        </a:p>
      </dsp:txBody>
      <dsp:txXfrm>
        <a:off x="4509506" y="2479282"/>
        <a:ext cx="2010937" cy="572142"/>
      </dsp:txXfrm>
    </dsp:sp>
    <dsp:sp modelId="{499DECC5-47AF-4CB1-BCD3-F288444FFD05}">
      <dsp:nvSpPr>
        <dsp:cNvPr id="0" name=""/>
        <dsp:cNvSpPr/>
      </dsp:nvSpPr>
      <dsp:spPr>
        <a:xfrm>
          <a:off x="4550231"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Data Collection and Validation</a:t>
          </a:r>
        </a:p>
      </dsp:txBody>
      <dsp:txXfrm>
        <a:off x="4550231" y="873112"/>
        <a:ext cx="1865171" cy="1076732"/>
      </dsp:txXfrm>
    </dsp:sp>
    <dsp:sp modelId="{D45698BB-B312-4969-9C62-8B658A7BE04B}">
      <dsp:nvSpPr>
        <dsp:cNvPr id="0" name=""/>
        <dsp:cNvSpPr/>
      </dsp:nvSpPr>
      <dsp:spPr>
        <a:xfrm rot="5400000">
          <a:off x="5782296"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E5514B-799A-4B97-A4CE-949CED117359}">
      <dsp:nvSpPr>
        <dsp:cNvPr id="0" name=""/>
        <dsp:cNvSpPr/>
      </dsp:nvSpPr>
      <dsp:spPr>
        <a:xfrm>
          <a:off x="6548628"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4</a:t>
          </a:r>
        </a:p>
      </dsp:txBody>
      <dsp:txXfrm>
        <a:off x="6691664" y="2479282"/>
        <a:ext cx="2010937" cy="572142"/>
      </dsp:txXfrm>
    </dsp:sp>
    <dsp:sp modelId="{26E75E88-EED9-45B9-B2E1-7CF90983F84F}">
      <dsp:nvSpPr>
        <dsp:cNvPr id="0" name=""/>
        <dsp:cNvSpPr/>
      </dsp:nvSpPr>
      <dsp:spPr>
        <a:xfrm>
          <a:off x="6732389"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Data Pre-processing</a:t>
          </a:r>
        </a:p>
      </dsp:txBody>
      <dsp:txXfrm>
        <a:off x="6732389" y="873112"/>
        <a:ext cx="1865171" cy="1076732"/>
      </dsp:txXfrm>
    </dsp:sp>
    <dsp:sp modelId="{736EA73E-CF05-45B4-A946-DC09155D617E}">
      <dsp:nvSpPr>
        <dsp:cNvPr id="0" name=""/>
        <dsp:cNvSpPr/>
      </dsp:nvSpPr>
      <dsp:spPr>
        <a:xfrm rot="5400000">
          <a:off x="7964454"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DCF5B-980F-4E37-B5EB-2E84D9C6B52F}">
      <dsp:nvSpPr>
        <dsp:cNvPr id="0" name=""/>
        <dsp:cNvSpPr/>
      </dsp:nvSpPr>
      <dsp:spPr>
        <a:xfrm>
          <a:off x="8730787"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5</a:t>
          </a:r>
        </a:p>
      </dsp:txBody>
      <dsp:txXfrm>
        <a:off x="8873823" y="2479282"/>
        <a:ext cx="2010937" cy="572142"/>
      </dsp:txXfrm>
    </dsp:sp>
    <dsp:sp modelId="{EEA84B30-BE1D-4937-8B3F-F60859618187}">
      <dsp:nvSpPr>
        <dsp:cNvPr id="0" name=""/>
        <dsp:cNvSpPr/>
      </dsp:nvSpPr>
      <dsp:spPr>
        <a:xfrm>
          <a:off x="8914547"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Data Summarization</a:t>
          </a:r>
        </a:p>
      </dsp:txBody>
      <dsp:txXfrm>
        <a:off x="8914547" y="873112"/>
        <a:ext cx="1865171" cy="1076732"/>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119870" y="850791"/>
            <a:ext cx="3454869" cy="4015398"/>
          </a:xfrm>
        </p:spPr>
        <p:txBody>
          <a:bodyPr anchor="ctr">
            <a:normAutofit/>
          </a:bodyPr>
          <a:lstStyle/>
          <a:p>
            <a:pPr algn="ctr"/>
            <a:r>
              <a:rPr lang="en-NZ" b="1" dirty="0"/>
              <a:t>Case Analysis of Novel Corona Virus COVID 19</a:t>
            </a:r>
            <a:br>
              <a:rPr lang="en-NZ" dirty="0"/>
            </a:br>
            <a:endParaRPr lang="en-US" sz="36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119869" y="5367338"/>
            <a:ext cx="3618828" cy="989513"/>
          </a:xfrm>
          <a:noFill/>
        </p:spPr>
        <p:txBody>
          <a:bodyPr anchor="ctr">
            <a:normAutofit/>
          </a:bodyPr>
          <a:lstStyle/>
          <a:p>
            <a:r>
              <a:rPr lang="en-US" sz="1800" dirty="0">
                <a:solidFill>
                  <a:srgbClr val="FFFFFF">
                    <a:alpha val="75000"/>
                  </a:srgbClr>
                </a:solidFill>
              </a:rPr>
              <a:t>  </a:t>
            </a:r>
            <a:r>
              <a:rPr lang="en-NZ" sz="1800" b="1" dirty="0"/>
              <a:t>Priya Payyadi Surendran</a:t>
            </a:r>
            <a:endParaRPr lang="en-NZ" sz="1800" dirty="0"/>
          </a:p>
          <a:p>
            <a:r>
              <a:rPr lang="en-NZ" sz="1800" b="1" dirty="0"/>
              <a:t>  ID:1533656</a:t>
            </a:r>
            <a:endParaRPr lang="en-US" sz="1800" dirty="0">
              <a:solidFill>
                <a:srgbClr val="FFFFFF">
                  <a:alpha val="75000"/>
                </a:srgbClr>
              </a:solidFill>
            </a:endParaRPr>
          </a:p>
        </p:txBody>
      </p:sp>
      <p:pic>
        <p:nvPicPr>
          <p:cNvPr id="5" name="Picture 4" descr="A picture containing toy, small, sitting, table&#10;&#10;Description automatically generated">
            <a:extLst>
              <a:ext uri="{FF2B5EF4-FFF2-40B4-BE49-F238E27FC236}">
                <a16:creationId xmlns:a16="http://schemas.microsoft.com/office/drawing/2014/main" id="{CD782040-1BF6-4325-8179-34F00FC0E5E4}"/>
              </a:ext>
            </a:extLst>
          </p:cNvPr>
          <p:cNvPicPr>
            <a:picLocks noChangeAspect="1"/>
          </p:cNvPicPr>
          <p:nvPr/>
        </p:nvPicPr>
        <p:blipFill>
          <a:blip r:embed="rId2"/>
          <a:stretch>
            <a:fillRect/>
          </a:stretch>
        </p:blipFill>
        <p:spPr>
          <a:xfrm>
            <a:off x="765280" y="291548"/>
            <a:ext cx="6076188" cy="6566452"/>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p:txBody>
          <a:bodyPr>
            <a:normAutofit/>
          </a:bodyPr>
          <a:lstStyle/>
          <a:p>
            <a:pPr algn="just"/>
            <a:r>
              <a:rPr lang="en-NZ" dirty="0"/>
              <a:t>Age group of the person infected</a:t>
            </a:r>
          </a:p>
          <a:p>
            <a:pPr algn="just"/>
            <a:r>
              <a:rPr lang="en-NZ" dirty="0"/>
              <a:t>Sex of the person infected</a:t>
            </a:r>
          </a:p>
          <a:p>
            <a:pPr algn="just"/>
            <a:r>
              <a:rPr lang="en-NZ" dirty="0"/>
              <a:t>Date on which case was reported</a:t>
            </a:r>
          </a:p>
          <a:p>
            <a:pPr algn="just"/>
            <a:r>
              <a:rPr lang="en-NZ" dirty="0"/>
              <a:t>Recent travel details like last country visited, flight number, date of departure and arrival</a:t>
            </a:r>
          </a:p>
          <a:p>
            <a:pPr algn="just"/>
            <a:r>
              <a:rPr lang="en-NZ" dirty="0"/>
              <a:t>Status of the case (Confirmed or probable)</a:t>
            </a:r>
          </a:p>
          <a:p>
            <a:pPr algn="just"/>
            <a:r>
              <a:rPr lang="en-NZ" dirty="0"/>
              <a:t>Deceased status</a:t>
            </a:r>
          </a:p>
          <a:p>
            <a:pPr algn="just"/>
            <a:r>
              <a:rPr lang="en-NZ" dirty="0"/>
              <a:t>Region wise (DHB)count of cases per day</a:t>
            </a:r>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5"/>
            <a:ext cx="3031852" cy="2855741"/>
          </a:xfrm>
        </p:spPr>
        <p:txBody>
          <a:bodyPr>
            <a:normAutofit/>
          </a:bodyPr>
          <a:lstStyle/>
          <a:p>
            <a:r>
              <a:rPr lang="en-GB" sz="2000" b="1" dirty="0"/>
              <a:t>3. Data Available</a:t>
            </a:r>
            <a:endParaRPr lang="en-NZ" sz="2000" b="1" dirty="0"/>
          </a:p>
        </p:txBody>
      </p:sp>
    </p:spTree>
    <p:extLst>
      <p:ext uri="{BB962C8B-B14F-4D97-AF65-F5344CB8AC3E}">
        <p14:creationId xmlns:p14="http://schemas.microsoft.com/office/powerpoint/2010/main" val="222120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p:txBody>
          <a:bodyPr>
            <a:normAutofit/>
          </a:bodyPr>
          <a:lstStyle/>
          <a:p>
            <a:pPr algn="just"/>
            <a:r>
              <a:rPr lang="en-NZ" dirty="0"/>
              <a:t>Recovery mode(hospitalized or not, if hospitalised how? etc)</a:t>
            </a:r>
          </a:p>
          <a:p>
            <a:pPr algn="just"/>
            <a:r>
              <a:rPr lang="en-NZ" dirty="0"/>
              <a:t>Recovery status</a:t>
            </a:r>
          </a:p>
          <a:p>
            <a:pPr algn="just"/>
            <a:r>
              <a:rPr lang="en-NZ" dirty="0"/>
              <a:t>Details of health centre where the person is admitted(resources available or not)</a:t>
            </a:r>
          </a:p>
          <a:p>
            <a:pPr algn="just"/>
            <a:endParaRPr lang="en-NZ" dirty="0"/>
          </a:p>
          <a:p>
            <a:pPr algn="just"/>
            <a:endParaRPr lang="en-NZ" dirty="0"/>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5"/>
            <a:ext cx="3031852" cy="2855741"/>
          </a:xfrm>
        </p:spPr>
        <p:txBody>
          <a:bodyPr>
            <a:normAutofit/>
          </a:bodyPr>
          <a:lstStyle/>
          <a:p>
            <a:pPr algn="just"/>
            <a:r>
              <a:rPr lang="en-GB" sz="2000" b="1" dirty="0"/>
              <a:t>4. Gap between data Available and data in demand</a:t>
            </a:r>
            <a:endParaRPr lang="en-NZ" sz="2000" b="1" dirty="0"/>
          </a:p>
        </p:txBody>
      </p:sp>
    </p:spTree>
    <p:extLst>
      <p:ext uri="{BB962C8B-B14F-4D97-AF65-F5344CB8AC3E}">
        <p14:creationId xmlns:p14="http://schemas.microsoft.com/office/powerpoint/2010/main" val="364437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2" name="Rectangle 51">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9" name="Content Placeholder 8" descr="A picture containing computer, indoor, computer, table&#10;&#10;Description automatically generated">
            <a:extLst>
              <a:ext uri="{FF2B5EF4-FFF2-40B4-BE49-F238E27FC236}">
                <a16:creationId xmlns:a16="http://schemas.microsoft.com/office/drawing/2014/main" id="{845644EF-D4C7-4B44-9209-0E690D7C5FEC}"/>
              </a:ext>
            </a:extLst>
          </p:cNvPr>
          <p:cNvPicPr>
            <a:picLocks noGrp="1" noChangeAspect="1"/>
          </p:cNvPicPr>
          <p:nvPr>
            <p:ph idx="1"/>
          </p:nvPr>
        </p:nvPicPr>
        <p:blipFill rotWithShape="1">
          <a:blip r:embed="rId2"/>
          <a:srcRect l="6526" r="9220" b="1"/>
          <a:stretch/>
        </p:blipFill>
        <p:spPr>
          <a:xfrm>
            <a:off x="453302" y="457200"/>
            <a:ext cx="7588885" cy="5899650"/>
          </a:xfrm>
          <a:prstGeom prst="rect">
            <a:avLst/>
          </a:prstGeom>
        </p:spPr>
      </p:pic>
      <p:sp>
        <p:nvSpPr>
          <p:cNvPr id="54" name="Rectangle 53">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FAA366-7438-43FD-BDFB-F5679ED794CB}"/>
              </a:ext>
            </a:extLst>
          </p:cNvPr>
          <p:cNvSpPr>
            <a:spLocks noGrp="1"/>
          </p:cNvSpPr>
          <p:nvPr>
            <p:ph type="title"/>
          </p:nvPr>
        </p:nvSpPr>
        <p:spPr>
          <a:xfrm>
            <a:off x="8372723" y="850791"/>
            <a:ext cx="3202016" cy="4198288"/>
          </a:xfrm>
        </p:spPr>
        <p:txBody>
          <a:bodyPr vert="horz" lIns="91440" tIns="45720" rIns="91440" bIns="45720" rtlCol="0" anchor="ctr">
            <a:normAutofit/>
          </a:bodyPr>
          <a:lstStyle/>
          <a:p>
            <a:r>
              <a:rPr lang="en-US" sz="3600" dirty="0">
                <a:solidFill>
                  <a:srgbClr val="FFFFFF"/>
                </a:solidFill>
              </a:rPr>
              <a:t>Data Collection &amp; validation</a:t>
            </a:r>
          </a:p>
        </p:txBody>
      </p:sp>
      <p:sp>
        <p:nvSpPr>
          <p:cNvPr id="56" name="Rectangle 55">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48666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p:txBody>
          <a:bodyPr>
            <a:normAutofit lnSpcReduction="10000"/>
          </a:bodyPr>
          <a:lstStyle/>
          <a:p>
            <a:pPr algn="just"/>
            <a:r>
              <a:rPr lang="en-NZ" dirty="0"/>
              <a:t>The software used is SNOMED CT by the SNOMED International as a part of global effort to manage this pandemic. SNOMED CT is used to record, share, integrate and analyse COVID-19 data. </a:t>
            </a:r>
          </a:p>
          <a:p>
            <a:pPr algn="just"/>
            <a:r>
              <a:rPr lang="en-NZ" dirty="0"/>
              <a:t>SNOMED CT can be used to capture COVID-19 related data for data elements like Provider &amp; Facility Details, Patient Demographics, Clinical Assessments, Tests &amp; Investigations, Prevention, Treatment &amp; Education.</a:t>
            </a:r>
          </a:p>
          <a:p>
            <a:pPr algn="just"/>
            <a:r>
              <a:rPr lang="en-NZ" dirty="0"/>
              <a:t>There are SNOMED codes for each data element, and these are stored in the patient’s record by health care providers and these are stored by each DHBs in a local database. Later, Ministry of Health collects these data and publishes it for general people after processing it.</a:t>
            </a:r>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1. Software setup for data validation</a:t>
            </a:r>
            <a:endParaRPr lang="en-NZ" sz="2000" b="1" dirty="0"/>
          </a:p>
          <a:p>
            <a:endParaRPr lang="en-GB" sz="2000" b="1" dirty="0"/>
          </a:p>
        </p:txBody>
      </p:sp>
      <p:pic>
        <p:nvPicPr>
          <p:cNvPr id="4" name="Picture 3" descr="A close up of a logo&#10;&#10;Description automatically generated">
            <a:extLst>
              <a:ext uri="{FF2B5EF4-FFF2-40B4-BE49-F238E27FC236}">
                <a16:creationId xmlns:a16="http://schemas.microsoft.com/office/drawing/2014/main" id="{A96B5819-A327-4753-A8F5-1175F1EA7949}"/>
              </a:ext>
            </a:extLst>
          </p:cNvPr>
          <p:cNvPicPr/>
          <p:nvPr/>
        </p:nvPicPr>
        <p:blipFill>
          <a:blip r:embed="rId2">
            <a:extLst>
              <a:ext uri="{28A0092B-C50C-407E-A947-70E740481C1C}">
                <a14:useLocalDpi xmlns:a14="http://schemas.microsoft.com/office/drawing/2010/main" val="0"/>
              </a:ext>
            </a:extLst>
          </a:blip>
          <a:stretch>
            <a:fillRect/>
          </a:stretch>
        </p:blipFill>
        <p:spPr>
          <a:xfrm>
            <a:off x="640081" y="2686065"/>
            <a:ext cx="3205723" cy="32856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0558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p:txBody>
          <a:bodyPr>
            <a:normAutofit/>
          </a:bodyPr>
          <a:lstStyle/>
          <a:p>
            <a:pPr algn="just"/>
            <a:r>
              <a:rPr lang="en-NZ" dirty="0"/>
              <a:t>The hardware used to collect COVID-19 data are swab collection kits and testing equipment of laboratories. </a:t>
            </a:r>
          </a:p>
          <a:p>
            <a:pPr algn="just"/>
            <a:r>
              <a:rPr lang="en-NZ" dirty="0"/>
              <a:t>The swabs are mainly collected from upper respiratory parts like nose and throat and are called nasopharyngeal and oropharyngeal swabs. </a:t>
            </a:r>
          </a:p>
          <a:p>
            <a:pPr algn="just"/>
            <a:r>
              <a:rPr lang="en-NZ" dirty="0"/>
              <a:t>RT-PCR(Reverse Transcription Polymerase Chain Reaction) technique is used to test these swab samples</a:t>
            </a:r>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2. Hardware setup for data validation</a:t>
            </a:r>
            <a:endParaRPr lang="en-NZ" sz="2000" b="1" dirty="0"/>
          </a:p>
          <a:p>
            <a:endParaRPr lang="en-GB" sz="2000" b="1" dirty="0"/>
          </a:p>
        </p:txBody>
      </p:sp>
      <p:pic>
        <p:nvPicPr>
          <p:cNvPr id="7" name="Picture 6" descr="COVID-19 Sample Collection Kits for Upper Respiratory Tract ...">
            <a:extLst>
              <a:ext uri="{FF2B5EF4-FFF2-40B4-BE49-F238E27FC236}">
                <a16:creationId xmlns:a16="http://schemas.microsoft.com/office/drawing/2014/main" id="{2DFC22C9-5C84-40BE-A6CF-170F5B4652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1" y="1963834"/>
            <a:ext cx="2527189" cy="2038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rapidmicrobiology Automated RT-PCR Set-Up for COVID-19 Testing">
            <a:extLst>
              <a:ext uri="{FF2B5EF4-FFF2-40B4-BE49-F238E27FC236}">
                <a16:creationId xmlns:a16="http://schemas.microsoft.com/office/drawing/2014/main" id="{493BABE1-CF01-4405-A37E-59C3F0804B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41640" y="4176948"/>
            <a:ext cx="2378710" cy="21882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2363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p:txBody>
          <a:bodyPr>
            <a:normAutofit/>
          </a:bodyPr>
          <a:lstStyle/>
          <a:p>
            <a:pPr algn="just"/>
            <a:r>
              <a:rPr lang="en-NZ" dirty="0"/>
              <a:t>Data collected is related to the research </a:t>
            </a:r>
          </a:p>
          <a:p>
            <a:pPr algn="just"/>
            <a:r>
              <a:rPr lang="en-NZ" dirty="0"/>
              <a:t>Data collected must be valid.</a:t>
            </a:r>
          </a:p>
          <a:p>
            <a:pPr algn="just"/>
            <a:r>
              <a:rPr lang="en-NZ" dirty="0"/>
              <a:t>The data collected should be the data in demand and there should not be a gap between data in demand and its availability</a:t>
            </a:r>
          </a:p>
          <a:p>
            <a:pPr algn="just"/>
            <a:r>
              <a:rPr lang="en-NZ" dirty="0"/>
              <a:t>The data gathered should be useful for the stakeholders</a:t>
            </a:r>
          </a:p>
          <a:p>
            <a:pPr algn="just"/>
            <a:r>
              <a:rPr lang="en-NZ" dirty="0"/>
              <a:t>Data collected  to analyse the problem or the opportunity under the research must answer all the research questions.</a:t>
            </a:r>
          </a:p>
          <a:p>
            <a:pPr algn="just"/>
            <a:endParaRPr lang="en-NZ" dirty="0"/>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3. Requirements for Data Collection</a:t>
            </a:r>
          </a:p>
        </p:txBody>
      </p:sp>
    </p:spTree>
    <p:extLst>
      <p:ext uri="{BB962C8B-B14F-4D97-AF65-F5344CB8AC3E}">
        <p14:creationId xmlns:p14="http://schemas.microsoft.com/office/powerpoint/2010/main" val="111665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p:txBody>
          <a:bodyPr>
            <a:normAutofit/>
          </a:bodyPr>
          <a:lstStyle/>
          <a:p>
            <a:pPr algn="just"/>
            <a:r>
              <a:rPr lang="en-NZ" dirty="0"/>
              <a:t>Make sure that the gathered data helps the researchers to tackle the problem or opportunity under question.</a:t>
            </a:r>
          </a:p>
          <a:p>
            <a:pPr algn="just"/>
            <a:r>
              <a:rPr lang="en-NZ" dirty="0"/>
              <a:t>Data validated will be valid and clean.</a:t>
            </a:r>
          </a:p>
          <a:p>
            <a:pPr algn="just"/>
            <a:r>
              <a:rPr lang="en-NZ" dirty="0"/>
              <a:t>Convert the raw data by using data transformation and data pre-processing methods like cleaning, integrate , transform </a:t>
            </a:r>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4. Data Validation</a:t>
            </a:r>
          </a:p>
        </p:txBody>
      </p:sp>
    </p:spTree>
    <p:extLst>
      <p:ext uri="{BB962C8B-B14F-4D97-AF65-F5344CB8AC3E}">
        <p14:creationId xmlns:p14="http://schemas.microsoft.com/office/powerpoint/2010/main" val="374323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2" name="Rectangle 51">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54" name="Rectangle 53">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FAA366-7438-43FD-BDFB-F5679ED794CB}"/>
              </a:ext>
            </a:extLst>
          </p:cNvPr>
          <p:cNvSpPr>
            <a:spLocks noGrp="1"/>
          </p:cNvSpPr>
          <p:nvPr>
            <p:ph type="title"/>
          </p:nvPr>
        </p:nvSpPr>
        <p:spPr>
          <a:xfrm>
            <a:off x="8119870" y="850791"/>
            <a:ext cx="3454869" cy="4198288"/>
          </a:xfrm>
        </p:spPr>
        <p:txBody>
          <a:bodyPr vert="horz" lIns="91440" tIns="45720" rIns="91440" bIns="45720" rtlCol="0" anchor="ctr">
            <a:normAutofit/>
          </a:bodyPr>
          <a:lstStyle/>
          <a:p>
            <a:r>
              <a:rPr lang="en-US" sz="3200" dirty="0">
                <a:solidFill>
                  <a:srgbClr val="FFFFFF"/>
                </a:solidFill>
              </a:rPr>
              <a:t>Data </a:t>
            </a:r>
            <a:br>
              <a:rPr lang="en-US" sz="3200" dirty="0">
                <a:solidFill>
                  <a:srgbClr val="FFFFFF"/>
                </a:solidFill>
              </a:rPr>
            </a:br>
            <a:r>
              <a:rPr lang="en-US" sz="3200" dirty="0">
                <a:solidFill>
                  <a:srgbClr val="FFFFFF"/>
                </a:solidFill>
              </a:rPr>
              <a:t>Pre-processing</a:t>
            </a:r>
          </a:p>
        </p:txBody>
      </p:sp>
      <p:sp>
        <p:nvSpPr>
          <p:cNvPr id="56" name="Rectangle 55">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descr="A picture containing table, holding, person, vase&#10;&#10;Description automatically generated">
            <a:extLst>
              <a:ext uri="{FF2B5EF4-FFF2-40B4-BE49-F238E27FC236}">
                <a16:creationId xmlns:a16="http://schemas.microsoft.com/office/drawing/2014/main" id="{B3DBDDE5-F2C4-46B7-B563-C99365BDB0DD}"/>
              </a:ext>
            </a:extLst>
          </p:cNvPr>
          <p:cNvPicPr>
            <a:picLocks noGrp="1" noChangeAspect="1"/>
          </p:cNvPicPr>
          <p:nvPr>
            <p:ph idx="1"/>
          </p:nvPr>
        </p:nvPicPr>
        <p:blipFill>
          <a:blip r:embed="rId2"/>
          <a:stretch>
            <a:fillRect/>
          </a:stretch>
        </p:blipFill>
        <p:spPr>
          <a:xfrm>
            <a:off x="1406769" y="622103"/>
            <a:ext cx="4894785" cy="5613793"/>
          </a:xfrm>
        </p:spPr>
      </p:pic>
    </p:spTree>
    <p:extLst>
      <p:ext uri="{BB962C8B-B14F-4D97-AF65-F5344CB8AC3E}">
        <p14:creationId xmlns:p14="http://schemas.microsoft.com/office/powerpoint/2010/main" val="3650357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a:xfrm>
            <a:off x="4900928" y="781878"/>
            <a:ext cx="6650991" cy="5056167"/>
          </a:xfrm>
        </p:spPr>
        <p:txBody>
          <a:bodyPr>
            <a:normAutofit/>
          </a:bodyPr>
          <a:lstStyle/>
          <a:p>
            <a:pPr algn="just"/>
            <a:r>
              <a:rPr lang="en-GB" dirty="0"/>
              <a:t>Attributes must have same name.</a:t>
            </a:r>
          </a:p>
          <a:p>
            <a:pPr marL="0" indent="0" algn="just">
              <a:buNone/>
            </a:pPr>
            <a:r>
              <a:rPr lang="en-GB" dirty="0"/>
              <a:t> </a:t>
            </a:r>
          </a:p>
          <a:p>
            <a:pPr marL="0" indent="0" algn="just">
              <a:buNone/>
            </a:pPr>
            <a:endParaRPr lang="en-GB" dirty="0"/>
          </a:p>
          <a:p>
            <a:pPr marL="0" indent="0" algn="just">
              <a:buNone/>
            </a:pPr>
            <a:endParaRPr lang="en-GB" dirty="0"/>
          </a:p>
          <a:p>
            <a:pPr algn="just"/>
            <a:endParaRPr lang="en-GB" dirty="0"/>
          </a:p>
          <a:p>
            <a:pPr algn="just"/>
            <a:r>
              <a:rPr lang="en-GB" dirty="0"/>
              <a:t>Attributes must have same representation (Date format, age group categorization)</a:t>
            </a:r>
          </a:p>
          <a:p>
            <a:pPr algn="just"/>
            <a:endParaRPr lang="en-NZ" dirty="0"/>
          </a:p>
          <a:p>
            <a:pPr algn="just"/>
            <a:endParaRPr lang="en-NZ" dirty="0"/>
          </a:p>
          <a:p>
            <a:pPr algn="just"/>
            <a:endParaRPr lang="en-NZ" dirty="0"/>
          </a:p>
          <a:p>
            <a:pPr algn="just"/>
            <a:endParaRPr lang="en-NZ" dirty="0"/>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1. Data Integration from different sources </a:t>
            </a:r>
          </a:p>
        </p:txBody>
      </p:sp>
      <p:graphicFrame>
        <p:nvGraphicFramePr>
          <p:cNvPr id="2" name="Table 1">
            <a:extLst>
              <a:ext uri="{FF2B5EF4-FFF2-40B4-BE49-F238E27FC236}">
                <a16:creationId xmlns:a16="http://schemas.microsoft.com/office/drawing/2014/main" id="{A9778E50-E355-4340-BC81-ADDCF3C0724C}"/>
              </a:ext>
            </a:extLst>
          </p:cNvPr>
          <p:cNvGraphicFramePr>
            <a:graphicFrameLocks noGrp="1"/>
          </p:cNvGraphicFramePr>
          <p:nvPr>
            <p:extLst>
              <p:ext uri="{D42A27DB-BD31-4B8C-83A1-F6EECF244321}">
                <p14:modId xmlns:p14="http://schemas.microsoft.com/office/powerpoint/2010/main" val="2266887260"/>
              </p:ext>
            </p:extLst>
          </p:nvPr>
        </p:nvGraphicFramePr>
        <p:xfrm>
          <a:off x="5819002" y="1337654"/>
          <a:ext cx="1284163" cy="1188867"/>
        </p:xfrm>
        <a:graphic>
          <a:graphicData uri="http://schemas.openxmlformats.org/drawingml/2006/table">
            <a:tbl>
              <a:tblPr firstRow="1" firstCol="1" bandRow="1">
                <a:tableStyleId>{5C22544A-7EE6-4342-B048-85BDC9FD1C3A}</a:tableStyleId>
              </a:tblPr>
              <a:tblGrid>
                <a:gridCol w="1284163">
                  <a:extLst>
                    <a:ext uri="{9D8B030D-6E8A-4147-A177-3AD203B41FA5}">
                      <a16:colId xmlns:a16="http://schemas.microsoft.com/office/drawing/2014/main" val="1802838136"/>
                    </a:ext>
                  </a:extLst>
                </a:gridCol>
              </a:tblGrid>
              <a:tr h="566533">
                <a:tc>
                  <a:txBody>
                    <a:bodyPr/>
                    <a:lstStyle/>
                    <a:p>
                      <a:pPr algn="l">
                        <a:lnSpc>
                          <a:spcPct val="106000"/>
                        </a:lnSpc>
                        <a:spcAft>
                          <a:spcPts val="0"/>
                        </a:spcAft>
                      </a:pPr>
                      <a:r>
                        <a:rPr lang="en-NZ" sz="1600" dirty="0">
                          <a:solidFill>
                            <a:schemeClr val="tx1">
                              <a:lumMod val="65000"/>
                              <a:lumOff val="35000"/>
                            </a:schemeClr>
                          </a:solidFill>
                          <a:effectLst/>
                        </a:rPr>
                        <a:t>Case Status</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3453400"/>
                  </a:ext>
                </a:extLst>
              </a:tr>
              <a:tr h="311167">
                <a:tc>
                  <a:txBody>
                    <a:bodyPr/>
                    <a:lstStyle/>
                    <a:p>
                      <a:pPr algn="l">
                        <a:lnSpc>
                          <a:spcPct val="106000"/>
                        </a:lnSpc>
                        <a:spcAft>
                          <a:spcPts val="0"/>
                        </a:spcAft>
                      </a:pPr>
                      <a:r>
                        <a:rPr lang="en-NZ" sz="1600" dirty="0">
                          <a:solidFill>
                            <a:schemeClr val="tx1">
                              <a:lumMod val="65000"/>
                              <a:lumOff val="35000"/>
                            </a:schemeClr>
                          </a:solidFill>
                          <a:effectLst/>
                        </a:rPr>
                        <a:t>Probable</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007683"/>
                  </a:ext>
                </a:extLst>
              </a:tr>
              <a:tr h="311167">
                <a:tc>
                  <a:txBody>
                    <a:bodyPr/>
                    <a:lstStyle/>
                    <a:p>
                      <a:pPr algn="l">
                        <a:lnSpc>
                          <a:spcPct val="106000"/>
                        </a:lnSpc>
                        <a:spcAft>
                          <a:spcPts val="0"/>
                        </a:spcAft>
                      </a:pPr>
                      <a:r>
                        <a:rPr lang="en-NZ" sz="1600" dirty="0">
                          <a:solidFill>
                            <a:schemeClr val="tx1">
                              <a:lumMod val="65000"/>
                              <a:lumOff val="35000"/>
                            </a:schemeClr>
                          </a:solidFill>
                          <a:effectLst/>
                        </a:rPr>
                        <a:t>Confirmed</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6218153"/>
                  </a:ext>
                </a:extLst>
              </a:tr>
            </a:tbl>
          </a:graphicData>
        </a:graphic>
      </p:graphicFrame>
      <p:graphicFrame>
        <p:nvGraphicFramePr>
          <p:cNvPr id="3" name="Table 2">
            <a:extLst>
              <a:ext uri="{FF2B5EF4-FFF2-40B4-BE49-F238E27FC236}">
                <a16:creationId xmlns:a16="http://schemas.microsoft.com/office/drawing/2014/main" id="{D4B2AE71-B35F-4670-B92F-DD95D49D6D40}"/>
              </a:ext>
            </a:extLst>
          </p:cNvPr>
          <p:cNvGraphicFramePr>
            <a:graphicFrameLocks noGrp="1"/>
          </p:cNvGraphicFramePr>
          <p:nvPr>
            <p:extLst>
              <p:ext uri="{D42A27DB-BD31-4B8C-83A1-F6EECF244321}">
                <p14:modId xmlns:p14="http://schemas.microsoft.com/office/powerpoint/2010/main" val="3225433997"/>
              </p:ext>
            </p:extLst>
          </p:nvPr>
        </p:nvGraphicFramePr>
        <p:xfrm>
          <a:off x="8021238" y="1323586"/>
          <a:ext cx="2408222" cy="1705701"/>
        </p:xfrm>
        <a:graphic>
          <a:graphicData uri="http://schemas.openxmlformats.org/drawingml/2006/table">
            <a:tbl>
              <a:tblPr firstRow="1" firstCol="1" bandRow="1">
                <a:tableStyleId>{5C22544A-7EE6-4342-B048-85BDC9FD1C3A}</a:tableStyleId>
              </a:tblPr>
              <a:tblGrid>
                <a:gridCol w="2408222">
                  <a:extLst>
                    <a:ext uri="{9D8B030D-6E8A-4147-A177-3AD203B41FA5}">
                      <a16:colId xmlns:a16="http://schemas.microsoft.com/office/drawing/2014/main" val="2689285555"/>
                    </a:ext>
                  </a:extLst>
                </a:gridCol>
              </a:tblGrid>
              <a:tr h="467604">
                <a:tc>
                  <a:txBody>
                    <a:bodyPr/>
                    <a:lstStyle/>
                    <a:p>
                      <a:pPr algn="l">
                        <a:lnSpc>
                          <a:spcPct val="106000"/>
                        </a:lnSpc>
                        <a:spcAft>
                          <a:spcPts val="0"/>
                        </a:spcAft>
                      </a:pPr>
                      <a:r>
                        <a:rPr lang="en-NZ" sz="1600" dirty="0">
                          <a:solidFill>
                            <a:schemeClr val="tx1">
                              <a:lumMod val="65000"/>
                              <a:lumOff val="35000"/>
                            </a:schemeClr>
                          </a:solidFill>
                          <a:effectLst/>
                        </a:rPr>
                        <a:t>Last country before return</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1763028"/>
                  </a:ext>
                </a:extLst>
              </a:tr>
              <a:tr h="467604">
                <a:tc>
                  <a:txBody>
                    <a:bodyPr/>
                    <a:lstStyle/>
                    <a:p>
                      <a:pPr algn="l">
                        <a:lnSpc>
                          <a:spcPct val="106000"/>
                        </a:lnSpc>
                        <a:spcAft>
                          <a:spcPts val="0"/>
                        </a:spcAft>
                      </a:pPr>
                      <a:r>
                        <a:rPr lang="en-NZ" sz="1600" dirty="0">
                          <a:solidFill>
                            <a:schemeClr val="tx1">
                              <a:lumMod val="65000"/>
                              <a:lumOff val="35000"/>
                            </a:schemeClr>
                          </a:solidFill>
                          <a:effectLst/>
                        </a:rPr>
                        <a:t>United States of America</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8901409"/>
                  </a:ext>
                </a:extLst>
              </a:tr>
              <a:tr h="256831">
                <a:tc>
                  <a:txBody>
                    <a:bodyPr/>
                    <a:lstStyle/>
                    <a:p>
                      <a:pPr algn="l">
                        <a:lnSpc>
                          <a:spcPct val="106000"/>
                        </a:lnSpc>
                        <a:spcAft>
                          <a:spcPts val="0"/>
                        </a:spcAft>
                      </a:pPr>
                      <a:r>
                        <a:rPr lang="en-NZ" sz="1600" dirty="0">
                          <a:solidFill>
                            <a:schemeClr val="tx1">
                              <a:lumMod val="65000"/>
                              <a:lumOff val="35000"/>
                            </a:schemeClr>
                          </a:solidFill>
                          <a:effectLst/>
                        </a:rPr>
                        <a:t>New Zealand</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046086"/>
                  </a:ext>
                </a:extLst>
              </a:tr>
              <a:tr h="256831">
                <a:tc>
                  <a:txBody>
                    <a:bodyPr/>
                    <a:lstStyle/>
                    <a:p>
                      <a:pPr algn="l">
                        <a:lnSpc>
                          <a:spcPct val="106000"/>
                        </a:lnSpc>
                        <a:spcAft>
                          <a:spcPts val="0"/>
                        </a:spcAft>
                      </a:pPr>
                      <a:r>
                        <a:rPr lang="en-NZ" sz="1600" dirty="0">
                          <a:solidFill>
                            <a:schemeClr val="tx1">
                              <a:lumMod val="65000"/>
                              <a:lumOff val="35000"/>
                            </a:schemeClr>
                          </a:solidFill>
                          <a:effectLst/>
                        </a:rPr>
                        <a:t>United Kingdom </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857670"/>
                  </a:ext>
                </a:extLst>
              </a:tr>
              <a:tr h="256831">
                <a:tc>
                  <a:txBody>
                    <a:bodyPr/>
                    <a:lstStyle/>
                    <a:p>
                      <a:pPr algn="l">
                        <a:lnSpc>
                          <a:spcPct val="106000"/>
                        </a:lnSpc>
                        <a:spcAft>
                          <a:spcPts val="0"/>
                        </a:spcAft>
                      </a:pPr>
                      <a:r>
                        <a:rPr lang="en-NZ" sz="1600" dirty="0">
                          <a:solidFill>
                            <a:schemeClr val="tx1">
                              <a:lumMod val="65000"/>
                              <a:lumOff val="35000"/>
                            </a:schemeClr>
                          </a:solidFill>
                          <a:effectLst/>
                        </a:rPr>
                        <a:t> United Arab Emirates</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400793"/>
                  </a:ext>
                </a:extLst>
              </a:tr>
            </a:tbl>
          </a:graphicData>
        </a:graphic>
      </p:graphicFrame>
      <p:graphicFrame>
        <p:nvGraphicFramePr>
          <p:cNvPr id="4" name="Table 3">
            <a:extLst>
              <a:ext uri="{FF2B5EF4-FFF2-40B4-BE49-F238E27FC236}">
                <a16:creationId xmlns:a16="http://schemas.microsoft.com/office/drawing/2014/main" id="{BB591FE2-7F30-42BE-994E-D48567444E76}"/>
              </a:ext>
            </a:extLst>
          </p:cNvPr>
          <p:cNvGraphicFramePr>
            <a:graphicFrameLocks noGrp="1"/>
          </p:cNvGraphicFramePr>
          <p:nvPr>
            <p:extLst>
              <p:ext uri="{D42A27DB-BD31-4B8C-83A1-F6EECF244321}">
                <p14:modId xmlns:p14="http://schemas.microsoft.com/office/powerpoint/2010/main" val="3519422073"/>
              </p:ext>
            </p:extLst>
          </p:nvPr>
        </p:nvGraphicFramePr>
        <p:xfrm>
          <a:off x="6660694" y="4060044"/>
          <a:ext cx="3516975" cy="2490746"/>
        </p:xfrm>
        <a:graphic>
          <a:graphicData uri="http://schemas.openxmlformats.org/drawingml/2006/table">
            <a:tbl>
              <a:tblPr firstRow="1" firstCol="1" bandRow="1">
                <a:tableStyleId>{3C2FFA5D-87B4-456A-9821-1D502468CF0F}</a:tableStyleId>
              </a:tblPr>
              <a:tblGrid>
                <a:gridCol w="1564686">
                  <a:extLst>
                    <a:ext uri="{9D8B030D-6E8A-4147-A177-3AD203B41FA5}">
                      <a16:colId xmlns:a16="http://schemas.microsoft.com/office/drawing/2014/main" val="3826403432"/>
                    </a:ext>
                  </a:extLst>
                </a:gridCol>
                <a:gridCol w="1013980">
                  <a:extLst>
                    <a:ext uri="{9D8B030D-6E8A-4147-A177-3AD203B41FA5}">
                      <a16:colId xmlns:a16="http://schemas.microsoft.com/office/drawing/2014/main" val="3985468406"/>
                    </a:ext>
                  </a:extLst>
                </a:gridCol>
                <a:gridCol w="938309">
                  <a:extLst>
                    <a:ext uri="{9D8B030D-6E8A-4147-A177-3AD203B41FA5}">
                      <a16:colId xmlns:a16="http://schemas.microsoft.com/office/drawing/2014/main" val="386473329"/>
                    </a:ext>
                  </a:extLst>
                </a:gridCol>
              </a:tblGrid>
              <a:tr h="752340">
                <a:tc>
                  <a:txBody>
                    <a:bodyPr/>
                    <a:lstStyle/>
                    <a:p>
                      <a:pPr algn="r">
                        <a:lnSpc>
                          <a:spcPct val="106000"/>
                        </a:lnSpc>
                        <a:spcAft>
                          <a:spcPts val="0"/>
                        </a:spcAft>
                      </a:pPr>
                      <a:r>
                        <a:rPr lang="en-NZ" sz="1600" dirty="0">
                          <a:solidFill>
                            <a:schemeClr val="tx1">
                              <a:lumMod val="65000"/>
                              <a:lumOff val="35000"/>
                            </a:schemeClr>
                          </a:solidFill>
                          <a:effectLst/>
                        </a:rPr>
                        <a:t>Date notified of potential case</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6000"/>
                        </a:lnSpc>
                        <a:spcAft>
                          <a:spcPts val="0"/>
                        </a:spcAft>
                      </a:pPr>
                      <a:r>
                        <a:rPr lang="en-NZ" sz="1600" dirty="0">
                          <a:solidFill>
                            <a:schemeClr val="tx1">
                              <a:lumMod val="65000"/>
                              <a:lumOff val="35000"/>
                            </a:schemeClr>
                          </a:solidFill>
                          <a:effectLst/>
                        </a:rPr>
                        <a:t>Sex</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6000"/>
                        </a:lnSpc>
                        <a:spcAft>
                          <a:spcPts val="0"/>
                        </a:spcAft>
                      </a:pPr>
                      <a:r>
                        <a:rPr lang="en-NZ" sz="1600" dirty="0">
                          <a:solidFill>
                            <a:schemeClr val="tx1">
                              <a:lumMod val="65000"/>
                              <a:lumOff val="35000"/>
                            </a:schemeClr>
                          </a:solidFill>
                          <a:effectLst/>
                        </a:rPr>
                        <a:t>Age group</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0536088"/>
                  </a:ext>
                </a:extLst>
              </a:tr>
              <a:tr h="497469">
                <a:tc>
                  <a:txBody>
                    <a:bodyPr/>
                    <a:lstStyle/>
                    <a:p>
                      <a:pPr algn="r">
                        <a:lnSpc>
                          <a:spcPct val="106000"/>
                        </a:lnSpc>
                        <a:spcAft>
                          <a:spcPts val="0"/>
                        </a:spcAft>
                      </a:pPr>
                      <a:r>
                        <a:rPr lang="en-NZ" sz="1600" dirty="0">
                          <a:solidFill>
                            <a:schemeClr val="tx1">
                              <a:lumMod val="65000"/>
                              <a:lumOff val="35000"/>
                            </a:schemeClr>
                          </a:solidFill>
                          <a:effectLst/>
                        </a:rPr>
                        <a:t>26/02/2020</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6000"/>
                        </a:lnSpc>
                        <a:spcAft>
                          <a:spcPts val="0"/>
                        </a:spcAft>
                      </a:pPr>
                      <a:r>
                        <a:rPr lang="en-NZ" sz="1600" b="1" dirty="0">
                          <a:solidFill>
                            <a:schemeClr val="tx1">
                              <a:lumMod val="65000"/>
                              <a:lumOff val="35000"/>
                            </a:schemeClr>
                          </a:solidFill>
                          <a:effectLst/>
                        </a:rPr>
                        <a:t>Female</a:t>
                      </a:r>
                      <a:endParaRPr lang="en-NZ" sz="1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6000"/>
                        </a:lnSpc>
                        <a:spcAft>
                          <a:spcPts val="0"/>
                        </a:spcAft>
                      </a:pPr>
                      <a:r>
                        <a:rPr lang="en-NZ" sz="1600" b="1" dirty="0">
                          <a:solidFill>
                            <a:schemeClr val="tx1">
                              <a:lumMod val="65000"/>
                              <a:lumOff val="35000"/>
                            </a:schemeClr>
                          </a:solidFill>
                          <a:effectLst/>
                        </a:rPr>
                        <a:t>60 to 69</a:t>
                      </a:r>
                      <a:endParaRPr lang="en-NZ" sz="1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091068"/>
                  </a:ext>
                </a:extLst>
              </a:tr>
              <a:tr h="497469">
                <a:tc>
                  <a:txBody>
                    <a:bodyPr/>
                    <a:lstStyle/>
                    <a:p>
                      <a:pPr algn="r">
                        <a:lnSpc>
                          <a:spcPct val="106000"/>
                        </a:lnSpc>
                        <a:spcAft>
                          <a:spcPts val="0"/>
                        </a:spcAft>
                      </a:pPr>
                      <a:r>
                        <a:rPr lang="en-NZ" sz="1600" dirty="0">
                          <a:solidFill>
                            <a:schemeClr val="tx1">
                              <a:lumMod val="65000"/>
                              <a:lumOff val="35000"/>
                            </a:schemeClr>
                          </a:solidFill>
                          <a:effectLst/>
                        </a:rPr>
                        <a:t>2/03/2020</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6000"/>
                        </a:lnSpc>
                        <a:spcAft>
                          <a:spcPts val="0"/>
                        </a:spcAft>
                      </a:pPr>
                      <a:r>
                        <a:rPr lang="en-NZ" sz="1600" b="1" dirty="0">
                          <a:solidFill>
                            <a:schemeClr val="tx1">
                              <a:lumMod val="65000"/>
                              <a:lumOff val="35000"/>
                            </a:schemeClr>
                          </a:solidFill>
                          <a:effectLst/>
                        </a:rPr>
                        <a:t>Female</a:t>
                      </a:r>
                      <a:endParaRPr lang="en-NZ" sz="1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6000"/>
                        </a:lnSpc>
                        <a:spcAft>
                          <a:spcPts val="0"/>
                        </a:spcAft>
                      </a:pPr>
                      <a:r>
                        <a:rPr lang="en-NZ" sz="1600" b="1" dirty="0">
                          <a:solidFill>
                            <a:schemeClr val="tx1">
                              <a:lumMod val="65000"/>
                              <a:lumOff val="35000"/>
                            </a:schemeClr>
                          </a:solidFill>
                          <a:effectLst/>
                        </a:rPr>
                        <a:t>30 to 39</a:t>
                      </a:r>
                      <a:endParaRPr lang="en-NZ" sz="1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0316801"/>
                  </a:ext>
                </a:extLst>
              </a:tr>
              <a:tr h="497469">
                <a:tc>
                  <a:txBody>
                    <a:bodyPr/>
                    <a:lstStyle/>
                    <a:p>
                      <a:pPr algn="r">
                        <a:lnSpc>
                          <a:spcPct val="106000"/>
                        </a:lnSpc>
                        <a:spcAft>
                          <a:spcPts val="0"/>
                        </a:spcAft>
                      </a:pPr>
                      <a:r>
                        <a:rPr lang="en-NZ" sz="1600" dirty="0">
                          <a:solidFill>
                            <a:schemeClr val="tx1">
                              <a:lumMod val="65000"/>
                              <a:lumOff val="35000"/>
                            </a:schemeClr>
                          </a:solidFill>
                          <a:effectLst/>
                        </a:rPr>
                        <a:t> 4/03/2020</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6000"/>
                        </a:lnSpc>
                        <a:spcAft>
                          <a:spcPts val="0"/>
                        </a:spcAft>
                      </a:pPr>
                      <a:r>
                        <a:rPr lang="en-NZ" sz="1600" b="1" dirty="0">
                          <a:solidFill>
                            <a:schemeClr val="tx1">
                              <a:lumMod val="65000"/>
                              <a:lumOff val="35000"/>
                            </a:schemeClr>
                          </a:solidFill>
                          <a:effectLst/>
                        </a:rPr>
                        <a:t>Male</a:t>
                      </a:r>
                      <a:endParaRPr lang="en-NZ" sz="1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6000"/>
                        </a:lnSpc>
                        <a:spcAft>
                          <a:spcPts val="0"/>
                        </a:spcAft>
                      </a:pPr>
                      <a:r>
                        <a:rPr lang="en-NZ" sz="1600" b="1" dirty="0">
                          <a:solidFill>
                            <a:schemeClr val="tx1">
                              <a:lumMod val="65000"/>
                              <a:lumOff val="35000"/>
                            </a:schemeClr>
                          </a:solidFill>
                          <a:effectLst/>
                        </a:rPr>
                        <a:t>40 to 49</a:t>
                      </a:r>
                      <a:endParaRPr lang="en-NZ" sz="1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5813328"/>
                  </a:ext>
                </a:extLst>
              </a:tr>
              <a:tr h="242597">
                <a:tc>
                  <a:txBody>
                    <a:bodyPr/>
                    <a:lstStyle/>
                    <a:p>
                      <a:pPr algn="r">
                        <a:lnSpc>
                          <a:spcPct val="106000"/>
                        </a:lnSpc>
                        <a:spcAft>
                          <a:spcPts val="0"/>
                        </a:spcAft>
                      </a:pPr>
                      <a:r>
                        <a:rPr lang="en-NZ" sz="1600" dirty="0">
                          <a:solidFill>
                            <a:schemeClr val="tx1">
                              <a:lumMod val="65000"/>
                              <a:lumOff val="35000"/>
                            </a:schemeClr>
                          </a:solidFill>
                          <a:effectLst/>
                        </a:rPr>
                        <a:t>5/03/2020</a:t>
                      </a:r>
                      <a:endParaRPr lang="en-NZ" sz="16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6000"/>
                        </a:lnSpc>
                        <a:spcAft>
                          <a:spcPts val="0"/>
                        </a:spcAft>
                      </a:pPr>
                      <a:r>
                        <a:rPr lang="en-NZ" sz="1600" b="1" dirty="0">
                          <a:solidFill>
                            <a:schemeClr val="tx1">
                              <a:lumMod val="65000"/>
                              <a:lumOff val="35000"/>
                            </a:schemeClr>
                          </a:solidFill>
                          <a:effectLst/>
                        </a:rPr>
                        <a:t>Male</a:t>
                      </a:r>
                      <a:endParaRPr lang="en-NZ" sz="1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6000"/>
                        </a:lnSpc>
                        <a:spcAft>
                          <a:spcPts val="0"/>
                        </a:spcAft>
                      </a:pPr>
                      <a:r>
                        <a:rPr lang="en-NZ" sz="1600" b="1" dirty="0">
                          <a:solidFill>
                            <a:schemeClr val="tx1">
                              <a:lumMod val="65000"/>
                              <a:lumOff val="35000"/>
                            </a:schemeClr>
                          </a:solidFill>
                          <a:effectLst/>
                        </a:rPr>
                        <a:t>70+</a:t>
                      </a:r>
                      <a:endParaRPr lang="en-NZ" sz="1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9646505"/>
                  </a:ext>
                </a:extLst>
              </a:tr>
            </a:tbl>
          </a:graphicData>
        </a:graphic>
      </p:graphicFrame>
    </p:spTree>
    <p:extLst>
      <p:ext uri="{BB962C8B-B14F-4D97-AF65-F5344CB8AC3E}">
        <p14:creationId xmlns:p14="http://schemas.microsoft.com/office/powerpoint/2010/main" val="1572780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a:xfrm>
            <a:off x="4900928" y="781878"/>
            <a:ext cx="6650991" cy="5056167"/>
          </a:xfrm>
        </p:spPr>
        <p:txBody>
          <a:bodyPr>
            <a:normAutofit/>
          </a:bodyPr>
          <a:lstStyle/>
          <a:p>
            <a:pPr algn="just"/>
            <a:r>
              <a:rPr lang="en-GB" dirty="0"/>
              <a:t>Real world data are dirty, noisy, inconsistent and incomplete</a:t>
            </a:r>
          </a:p>
          <a:p>
            <a:pPr algn="just"/>
            <a:r>
              <a:rPr lang="en-GB" dirty="0"/>
              <a:t>Missing values: ignored, </a:t>
            </a:r>
            <a:r>
              <a:rPr lang="en-NZ" dirty="0"/>
              <a:t>using a constant like “unknown” to fill in or impute the missing values using attribute mean or decision tree </a:t>
            </a:r>
          </a:p>
          <a:p>
            <a:pPr algn="just"/>
            <a:r>
              <a:rPr lang="en-NZ" dirty="0"/>
              <a:t>Noisy data: Clustering, detecting the suspicious values by a combined inspection by human and computer or smoothening it out by fitting the data in to regression functions.</a:t>
            </a:r>
          </a:p>
          <a:p>
            <a:pPr algn="just"/>
            <a:endParaRPr lang="en-NZ" dirty="0"/>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2. Data Cleaning</a:t>
            </a:r>
          </a:p>
        </p:txBody>
      </p:sp>
    </p:spTree>
    <p:extLst>
      <p:ext uri="{BB962C8B-B14F-4D97-AF65-F5344CB8AC3E}">
        <p14:creationId xmlns:p14="http://schemas.microsoft.com/office/powerpoint/2010/main" val="125012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Topics Discussed</a:t>
            </a:r>
          </a:p>
        </p:txBody>
      </p:sp>
      <p:graphicFrame>
        <p:nvGraphicFramePr>
          <p:cNvPr id="5" name="Content Placeholder 2" descr="SmartArt timeline">
            <a:extLst>
              <a:ext uri="{FF2B5EF4-FFF2-40B4-BE49-F238E27FC236}">
                <a16:creationId xmlns:a16="http://schemas.microsoft.com/office/drawing/2014/main" id="{3482D096-AEF7-42A2-9733-8437ACF545D2}"/>
              </a:ext>
            </a:extLst>
          </p:cNvPr>
          <p:cNvGraphicFramePr>
            <a:graphicFrameLocks noGrp="1"/>
          </p:cNvGraphicFramePr>
          <p:nvPr>
            <p:ph idx="1"/>
            <p:extLst>
              <p:ext uri="{D42A27DB-BD31-4B8C-83A1-F6EECF244321}">
                <p14:modId xmlns:p14="http://schemas.microsoft.com/office/powerpoint/2010/main" val="139389545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6093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a:xfrm>
            <a:off x="4900928" y="781878"/>
            <a:ext cx="6650991" cy="5056167"/>
          </a:xfrm>
        </p:spPr>
        <p:txBody>
          <a:bodyPr>
            <a:normAutofit/>
          </a:bodyPr>
          <a:lstStyle/>
          <a:p>
            <a:pPr algn="just"/>
            <a:r>
              <a:rPr lang="en-GB" dirty="0"/>
              <a:t>My dataset contained many missing values : attributes like </a:t>
            </a:r>
            <a:r>
              <a:rPr lang="en-NZ" dirty="0"/>
              <a:t>”Overseas Travel”, ”Last country before return”, ”Flight number”, ”Flight Departure date” and “Arrival Date” .</a:t>
            </a:r>
          </a:p>
          <a:p>
            <a:pPr algn="just"/>
            <a:r>
              <a:rPr lang="en-NZ" dirty="0"/>
              <a:t>I replaced the missing values with the constant value “unknown” which seems to be more apt for the research.</a:t>
            </a:r>
          </a:p>
          <a:p>
            <a:pPr algn="just"/>
            <a:endParaRPr lang="en-NZ" dirty="0"/>
          </a:p>
          <a:p>
            <a:pPr algn="just"/>
            <a:r>
              <a:rPr lang="en-NZ" dirty="0"/>
              <a:t>The attribute “Last country before return” to New Zealand has 943 missing values and I used the filter “ReplaceMissingValuesWithUserConstant” and substituted it with constant value ”Unknown”. </a:t>
            </a:r>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2. Data Cleaning</a:t>
            </a:r>
          </a:p>
        </p:txBody>
      </p:sp>
    </p:spTree>
    <p:extLst>
      <p:ext uri="{BB962C8B-B14F-4D97-AF65-F5344CB8AC3E}">
        <p14:creationId xmlns:p14="http://schemas.microsoft.com/office/powerpoint/2010/main" val="260335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2. Data Cleaning</a:t>
            </a:r>
          </a:p>
        </p:txBody>
      </p:sp>
      <p:pic>
        <p:nvPicPr>
          <p:cNvPr id="4" name="Content Placeholder 3">
            <a:extLst>
              <a:ext uri="{FF2B5EF4-FFF2-40B4-BE49-F238E27FC236}">
                <a16:creationId xmlns:a16="http://schemas.microsoft.com/office/drawing/2014/main" id="{556FB95E-C387-4296-A0C7-C751646E030C}"/>
              </a:ext>
            </a:extLst>
          </p:cNvPr>
          <p:cNvPicPr>
            <a:picLocks noGrp="1"/>
          </p:cNvPicPr>
          <p:nvPr>
            <p:ph idx="1"/>
          </p:nvPr>
        </p:nvPicPr>
        <p:blipFill rotWithShape="1">
          <a:blip r:embed="rId2"/>
          <a:srcRect r="25549" b="5727"/>
          <a:stretch/>
        </p:blipFill>
        <p:spPr bwMode="auto">
          <a:xfrm>
            <a:off x="4439479" y="943039"/>
            <a:ext cx="7112760" cy="54047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5334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2. Data Cleaning</a:t>
            </a:r>
          </a:p>
        </p:txBody>
      </p:sp>
      <p:sp>
        <p:nvSpPr>
          <p:cNvPr id="3" name="Content Placeholder 2">
            <a:extLst>
              <a:ext uri="{FF2B5EF4-FFF2-40B4-BE49-F238E27FC236}">
                <a16:creationId xmlns:a16="http://schemas.microsoft.com/office/drawing/2014/main" id="{6BD1A26F-7858-457D-B491-99CEF8925D2E}"/>
              </a:ext>
            </a:extLst>
          </p:cNvPr>
          <p:cNvSpPr>
            <a:spLocks noGrp="1"/>
          </p:cNvSpPr>
          <p:nvPr>
            <p:ph idx="1"/>
          </p:nvPr>
        </p:nvSpPr>
        <p:spPr/>
        <p:txBody>
          <a:bodyPr/>
          <a:lstStyle/>
          <a:p>
            <a:endParaRPr lang="en-NZ" dirty="0"/>
          </a:p>
        </p:txBody>
      </p:sp>
      <p:pic>
        <p:nvPicPr>
          <p:cNvPr id="7" name="Picture 6">
            <a:extLst>
              <a:ext uri="{FF2B5EF4-FFF2-40B4-BE49-F238E27FC236}">
                <a16:creationId xmlns:a16="http://schemas.microsoft.com/office/drawing/2014/main" id="{FA04E3D4-5906-4D52-9266-6C26D6120408}"/>
              </a:ext>
            </a:extLst>
          </p:cNvPr>
          <p:cNvPicPr/>
          <p:nvPr/>
        </p:nvPicPr>
        <p:blipFill rotWithShape="1">
          <a:blip r:embed="rId2"/>
          <a:srcRect r="25881" b="7192"/>
          <a:stretch/>
        </p:blipFill>
        <p:spPr bwMode="auto">
          <a:xfrm>
            <a:off x="4509587" y="617909"/>
            <a:ext cx="7231839" cy="56221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98135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3. Data Transformation</a:t>
            </a:r>
          </a:p>
        </p:txBody>
      </p:sp>
      <p:sp>
        <p:nvSpPr>
          <p:cNvPr id="3" name="Content Placeholder 2">
            <a:extLst>
              <a:ext uri="{FF2B5EF4-FFF2-40B4-BE49-F238E27FC236}">
                <a16:creationId xmlns:a16="http://schemas.microsoft.com/office/drawing/2014/main" id="{6BD1A26F-7858-457D-B491-99CEF8925D2E}"/>
              </a:ext>
            </a:extLst>
          </p:cNvPr>
          <p:cNvSpPr>
            <a:spLocks noGrp="1"/>
          </p:cNvSpPr>
          <p:nvPr>
            <p:ph idx="1"/>
          </p:nvPr>
        </p:nvSpPr>
        <p:spPr/>
        <p:txBody>
          <a:bodyPr>
            <a:normAutofit lnSpcReduction="10000"/>
          </a:bodyPr>
          <a:lstStyle/>
          <a:p>
            <a:pPr algn="just"/>
            <a:r>
              <a:rPr lang="en-NZ" dirty="0"/>
              <a:t>The final part of data pre-processing is data transformation.</a:t>
            </a:r>
          </a:p>
          <a:p>
            <a:pPr algn="just"/>
            <a:r>
              <a:rPr lang="en-NZ" dirty="0"/>
              <a:t>Normalization, Aggregation, Discretisation, Generalisation, Attribute construction, and smoothing are the different data transformation methods .</a:t>
            </a:r>
          </a:p>
          <a:p>
            <a:pPr algn="just"/>
            <a:r>
              <a:rPr lang="en-NZ" dirty="0"/>
              <a:t>The attributes in the dataset I collected is pretty much transformed. </a:t>
            </a:r>
          </a:p>
          <a:p>
            <a:pPr algn="just"/>
            <a:r>
              <a:rPr lang="en-NZ" dirty="0"/>
              <a:t>The age is already in categorical form and not in numerical form. </a:t>
            </a:r>
          </a:p>
          <a:p>
            <a:pPr algn="just"/>
            <a:r>
              <a:rPr lang="en-NZ" dirty="0"/>
              <a:t>The only attribute with most distinct values is DHB and the same can be clustered region wise to get a better understanding . I used generalisation to achieve it.</a:t>
            </a:r>
          </a:p>
          <a:p>
            <a:endParaRPr lang="en-NZ" dirty="0"/>
          </a:p>
        </p:txBody>
      </p:sp>
    </p:spTree>
    <p:extLst>
      <p:ext uri="{BB962C8B-B14F-4D97-AF65-F5344CB8AC3E}">
        <p14:creationId xmlns:p14="http://schemas.microsoft.com/office/powerpoint/2010/main" val="3328932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3. Data Transformation</a:t>
            </a:r>
          </a:p>
        </p:txBody>
      </p:sp>
      <p:pic>
        <p:nvPicPr>
          <p:cNvPr id="8" name="Content Placeholder 7">
            <a:extLst>
              <a:ext uri="{FF2B5EF4-FFF2-40B4-BE49-F238E27FC236}">
                <a16:creationId xmlns:a16="http://schemas.microsoft.com/office/drawing/2014/main" id="{4170A6BA-9A03-465A-8E96-414578A638F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7431" y="990905"/>
            <a:ext cx="6866712" cy="2438095"/>
          </a:xfrm>
          <a:prstGeom prst="rect">
            <a:avLst/>
          </a:prstGeom>
          <a:noFill/>
          <a:ln>
            <a:noFill/>
          </a:ln>
        </p:spPr>
      </p:pic>
      <p:pic>
        <p:nvPicPr>
          <p:cNvPr id="9" name="Picture 8">
            <a:extLst>
              <a:ext uri="{FF2B5EF4-FFF2-40B4-BE49-F238E27FC236}">
                <a16:creationId xmlns:a16="http://schemas.microsoft.com/office/drawing/2014/main" id="{02376323-8BD6-4B3C-8D09-473693AC0A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57431" y="3762871"/>
            <a:ext cx="6866712" cy="2545164"/>
          </a:xfrm>
          <a:prstGeom prst="rect">
            <a:avLst/>
          </a:prstGeom>
          <a:noFill/>
          <a:ln>
            <a:noFill/>
          </a:ln>
        </p:spPr>
      </p:pic>
    </p:spTree>
    <p:extLst>
      <p:ext uri="{BB962C8B-B14F-4D97-AF65-F5344CB8AC3E}">
        <p14:creationId xmlns:p14="http://schemas.microsoft.com/office/powerpoint/2010/main" val="2965234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2" name="Rectangle 51">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54" name="Rectangle 53">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FAA366-7438-43FD-BDFB-F5679ED794CB}"/>
              </a:ext>
            </a:extLst>
          </p:cNvPr>
          <p:cNvSpPr>
            <a:spLocks noGrp="1"/>
          </p:cNvSpPr>
          <p:nvPr>
            <p:ph type="title"/>
          </p:nvPr>
        </p:nvSpPr>
        <p:spPr>
          <a:xfrm>
            <a:off x="8119871" y="850791"/>
            <a:ext cx="3581800" cy="4198288"/>
          </a:xfrm>
        </p:spPr>
        <p:txBody>
          <a:bodyPr vert="horz" lIns="91440" tIns="45720" rIns="91440" bIns="45720" rtlCol="0" anchor="ctr">
            <a:normAutofit/>
          </a:bodyPr>
          <a:lstStyle/>
          <a:p>
            <a:r>
              <a:rPr lang="en-US" sz="3200" dirty="0">
                <a:solidFill>
                  <a:srgbClr val="FFFFFF"/>
                </a:solidFill>
              </a:rPr>
              <a:t>Data Summarization</a:t>
            </a:r>
          </a:p>
        </p:txBody>
      </p:sp>
      <p:sp>
        <p:nvSpPr>
          <p:cNvPr id="56" name="Rectangle 55">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picture containing indoor, person, holding, table&#10;&#10;Description automatically generated">
            <a:extLst>
              <a:ext uri="{FF2B5EF4-FFF2-40B4-BE49-F238E27FC236}">
                <a16:creationId xmlns:a16="http://schemas.microsoft.com/office/drawing/2014/main" id="{9DE63B24-735E-42DE-8BE0-5C1556C1CB93}"/>
              </a:ext>
            </a:extLst>
          </p:cNvPr>
          <p:cNvPicPr>
            <a:picLocks noGrp="1" noChangeAspect="1"/>
          </p:cNvPicPr>
          <p:nvPr>
            <p:ph idx="1"/>
          </p:nvPr>
        </p:nvPicPr>
        <p:blipFill>
          <a:blip r:embed="rId2"/>
          <a:stretch>
            <a:fillRect/>
          </a:stretch>
        </p:blipFill>
        <p:spPr>
          <a:xfrm>
            <a:off x="681116" y="192681"/>
            <a:ext cx="6992219" cy="6478665"/>
          </a:xfrm>
        </p:spPr>
      </p:pic>
    </p:spTree>
    <p:extLst>
      <p:ext uri="{BB962C8B-B14F-4D97-AF65-F5344CB8AC3E}">
        <p14:creationId xmlns:p14="http://schemas.microsoft.com/office/powerpoint/2010/main" val="344311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1. Introduction of  Dataset</a:t>
            </a:r>
          </a:p>
        </p:txBody>
      </p:sp>
      <p:sp>
        <p:nvSpPr>
          <p:cNvPr id="3" name="Content Placeholder 2">
            <a:extLst>
              <a:ext uri="{FF2B5EF4-FFF2-40B4-BE49-F238E27FC236}">
                <a16:creationId xmlns:a16="http://schemas.microsoft.com/office/drawing/2014/main" id="{6BD1A26F-7858-457D-B491-99CEF8925D2E}"/>
              </a:ext>
            </a:extLst>
          </p:cNvPr>
          <p:cNvSpPr>
            <a:spLocks noGrp="1"/>
          </p:cNvSpPr>
          <p:nvPr>
            <p:ph idx="1"/>
          </p:nvPr>
        </p:nvSpPr>
        <p:spPr/>
        <p:txBody>
          <a:bodyPr>
            <a:normAutofit/>
          </a:bodyPr>
          <a:lstStyle/>
          <a:p>
            <a:pPr algn="just"/>
            <a:r>
              <a:rPr lang="en-NZ" dirty="0"/>
              <a:t>COVID-19 is a family of viruses that got the name from their spiky crown and the name was designated by World Health Organization on 02/11/2020.</a:t>
            </a:r>
          </a:p>
          <a:p>
            <a:pPr algn="just"/>
            <a:r>
              <a:rPr lang="en-NZ" dirty="0"/>
              <a:t>On 11/03/2020, WHO declared it as pandemic and as a part of preventing and controlling the spread, many countries adopted lockdown.</a:t>
            </a:r>
          </a:p>
          <a:p>
            <a:pPr algn="just"/>
            <a:r>
              <a:rPr lang="en-NZ" dirty="0"/>
              <a:t>The dataset I chose is the collection of data elements related to COVID-19 of New Zealand from the date of virus infection being first reported i.e. 26/02/2020 to 01/08/2020 till 9am by the Ministry of Health</a:t>
            </a:r>
          </a:p>
        </p:txBody>
      </p:sp>
    </p:spTree>
    <p:extLst>
      <p:ext uri="{BB962C8B-B14F-4D97-AF65-F5344CB8AC3E}">
        <p14:creationId xmlns:p14="http://schemas.microsoft.com/office/powerpoint/2010/main" val="3258683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2. </a:t>
            </a:r>
            <a:r>
              <a:rPr lang="en-NZ" sz="2000" b="1" dirty="0"/>
              <a:t>Format and statistical description of dataset</a:t>
            </a:r>
            <a:endParaRPr lang="en-GB" sz="2000" b="1" dirty="0"/>
          </a:p>
        </p:txBody>
      </p:sp>
      <p:sp>
        <p:nvSpPr>
          <p:cNvPr id="3" name="Content Placeholder 2">
            <a:extLst>
              <a:ext uri="{FF2B5EF4-FFF2-40B4-BE49-F238E27FC236}">
                <a16:creationId xmlns:a16="http://schemas.microsoft.com/office/drawing/2014/main" id="{6BD1A26F-7858-457D-B491-99CEF8925D2E}"/>
              </a:ext>
            </a:extLst>
          </p:cNvPr>
          <p:cNvSpPr>
            <a:spLocks noGrp="1"/>
          </p:cNvSpPr>
          <p:nvPr>
            <p:ph idx="1"/>
          </p:nvPr>
        </p:nvSpPr>
        <p:spPr/>
        <p:txBody>
          <a:bodyPr>
            <a:normAutofit/>
          </a:bodyPr>
          <a:lstStyle/>
          <a:p>
            <a:pPr algn="just"/>
            <a:r>
              <a:rPr lang="en-GB" dirty="0"/>
              <a:t>D</a:t>
            </a:r>
            <a:r>
              <a:rPr lang="en-NZ" dirty="0" err="1"/>
              <a:t>ataset</a:t>
            </a:r>
            <a:r>
              <a:rPr lang="en-NZ" dirty="0"/>
              <a:t> gathered from health.govt.nz was in excel format. I converted it in to csv format to use it in </a:t>
            </a:r>
            <a:r>
              <a:rPr lang="en-NZ" dirty="0" err="1"/>
              <a:t>weka</a:t>
            </a:r>
            <a:r>
              <a:rPr lang="en-NZ" dirty="0"/>
              <a:t>.</a:t>
            </a:r>
          </a:p>
          <a:p>
            <a:pPr algn="just"/>
            <a:r>
              <a:rPr lang="en-NZ" dirty="0"/>
              <a:t>1562 instances and 11 attributes</a:t>
            </a:r>
          </a:p>
          <a:p>
            <a:pPr algn="just"/>
            <a:r>
              <a:rPr lang="en-NZ" dirty="0"/>
              <a:t>All the attributes are nominal values. </a:t>
            </a:r>
          </a:p>
          <a:p>
            <a:pPr algn="just"/>
            <a:r>
              <a:rPr lang="en-NZ" dirty="0"/>
              <a:t>Categories like age, sex, DHB , case status, deceased or not etc</a:t>
            </a:r>
          </a:p>
          <a:p>
            <a:pPr algn="just"/>
            <a:r>
              <a:rPr lang="en-NZ" dirty="0"/>
              <a:t>Data arranged from the first date on which COVID-19 was reported in New Zealand till 1</a:t>
            </a:r>
            <a:r>
              <a:rPr lang="en-NZ" baseline="30000" dirty="0"/>
              <a:t>st</a:t>
            </a:r>
            <a:r>
              <a:rPr lang="en-NZ" dirty="0"/>
              <a:t> August 2020.</a:t>
            </a:r>
          </a:p>
          <a:p>
            <a:pPr algn="just"/>
            <a:endParaRPr lang="en-NZ" dirty="0"/>
          </a:p>
        </p:txBody>
      </p:sp>
    </p:spTree>
    <p:extLst>
      <p:ext uri="{BB962C8B-B14F-4D97-AF65-F5344CB8AC3E}">
        <p14:creationId xmlns:p14="http://schemas.microsoft.com/office/powerpoint/2010/main" val="2894981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6"/>
            <a:ext cx="3031852" cy="902777"/>
          </a:xfrm>
        </p:spPr>
        <p:txBody>
          <a:bodyPr>
            <a:normAutofit/>
          </a:bodyPr>
          <a:lstStyle/>
          <a:p>
            <a:r>
              <a:rPr lang="en-GB" sz="2000" b="1" dirty="0"/>
              <a:t>3. </a:t>
            </a:r>
            <a:r>
              <a:rPr lang="en-NZ" sz="2000" b="1" dirty="0"/>
              <a:t>Suggestion for future data collection</a:t>
            </a:r>
            <a:endParaRPr lang="en-GB" sz="2000" b="1" dirty="0"/>
          </a:p>
        </p:txBody>
      </p:sp>
      <p:sp>
        <p:nvSpPr>
          <p:cNvPr id="3" name="Content Placeholder 2">
            <a:extLst>
              <a:ext uri="{FF2B5EF4-FFF2-40B4-BE49-F238E27FC236}">
                <a16:creationId xmlns:a16="http://schemas.microsoft.com/office/drawing/2014/main" id="{6BD1A26F-7858-457D-B491-99CEF8925D2E}"/>
              </a:ext>
            </a:extLst>
          </p:cNvPr>
          <p:cNvSpPr>
            <a:spLocks noGrp="1"/>
          </p:cNvSpPr>
          <p:nvPr>
            <p:ph idx="1"/>
          </p:nvPr>
        </p:nvSpPr>
        <p:spPr/>
        <p:txBody>
          <a:bodyPr>
            <a:normAutofit/>
          </a:bodyPr>
          <a:lstStyle/>
          <a:p>
            <a:pPr algn="just"/>
            <a:r>
              <a:rPr lang="en-NZ" dirty="0"/>
              <a:t>The data studied was confined to New Zealand alone, may be a larger dataset either globally or continent wise.</a:t>
            </a:r>
          </a:p>
          <a:p>
            <a:pPr algn="just"/>
            <a:r>
              <a:rPr lang="en-NZ" dirty="0"/>
              <a:t>The dataset was already tidy and hence could not apply much of the data integration and data pre-processing. So get a more dirtier dataset.</a:t>
            </a:r>
          </a:p>
          <a:p>
            <a:pPr algn="just"/>
            <a:r>
              <a:rPr lang="en-NZ" dirty="0"/>
              <a:t>May be as a part of future data collection, a huge data set with more attributes that are in demand integrated from different sources can lead to a better data mining and a better research conclusion.</a:t>
            </a:r>
          </a:p>
          <a:p>
            <a:pPr algn="just"/>
            <a:endParaRPr lang="en-NZ" dirty="0"/>
          </a:p>
        </p:txBody>
      </p:sp>
    </p:spTree>
    <p:extLst>
      <p:ext uri="{BB962C8B-B14F-4D97-AF65-F5344CB8AC3E}">
        <p14:creationId xmlns:p14="http://schemas.microsoft.com/office/powerpoint/2010/main" val="2306378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2" name="Rectangle 51">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54" name="Rectangle 53">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FAA366-7438-43FD-BDFB-F5679ED794CB}"/>
              </a:ext>
            </a:extLst>
          </p:cNvPr>
          <p:cNvSpPr>
            <a:spLocks noGrp="1"/>
          </p:cNvSpPr>
          <p:nvPr>
            <p:ph type="title"/>
          </p:nvPr>
        </p:nvSpPr>
        <p:spPr>
          <a:xfrm>
            <a:off x="8119871" y="850791"/>
            <a:ext cx="3581800" cy="4198288"/>
          </a:xfrm>
        </p:spPr>
        <p:txBody>
          <a:bodyPr vert="horz" lIns="91440" tIns="45720" rIns="91440" bIns="45720" rtlCol="0" anchor="ctr">
            <a:normAutofit/>
          </a:bodyPr>
          <a:lstStyle/>
          <a:p>
            <a:r>
              <a:rPr lang="en-US" sz="3200" dirty="0">
                <a:solidFill>
                  <a:srgbClr val="FFFFFF"/>
                </a:solidFill>
              </a:rPr>
              <a:t>     Thank you</a:t>
            </a:r>
            <a:br>
              <a:rPr lang="en-US" sz="3200" dirty="0">
                <a:solidFill>
                  <a:srgbClr val="FFFFFF"/>
                </a:solidFill>
              </a:rPr>
            </a:br>
            <a:endParaRPr lang="en-US" sz="3200" dirty="0">
              <a:solidFill>
                <a:srgbClr val="FFFFFF"/>
              </a:solidFill>
            </a:endParaRPr>
          </a:p>
        </p:txBody>
      </p:sp>
      <p:sp>
        <p:nvSpPr>
          <p:cNvPr id="56" name="Rectangle 55">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2050" name="Picture 2" descr="Coronavirus: What you need to know graphic featuring three key points: wash your hands for 20 seconds; use a tissue for coughs; avoid touching your face">
            <a:extLst>
              <a:ext uri="{FF2B5EF4-FFF2-40B4-BE49-F238E27FC236}">
                <a16:creationId xmlns:a16="http://schemas.microsoft.com/office/drawing/2014/main" id="{D49951BC-824A-48F1-95A7-ACB5827AC4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2180" y="502920"/>
            <a:ext cx="6460065" cy="36337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4A977C-04CC-4EE1-AD15-7539D2B34F26}"/>
              </a:ext>
            </a:extLst>
          </p:cNvPr>
          <p:cNvSpPr txBox="1"/>
          <p:nvPr/>
        </p:nvSpPr>
        <p:spPr>
          <a:xfrm>
            <a:off x="2298194" y="5049079"/>
            <a:ext cx="3071675" cy="646331"/>
          </a:xfrm>
          <a:prstGeom prst="rect">
            <a:avLst/>
          </a:prstGeom>
          <a:noFill/>
        </p:spPr>
        <p:txBody>
          <a:bodyPr wrap="none" rtlCol="0">
            <a:spAutoFit/>
          </a:bodyPr>
          <a:lstStyle/>
          <a:p>
            <a:r>
              <a:rPr lang="en-GB" sz="3600" b="1" dirty="0"/>
              <a:t>Questions????</a:t>
            </a:r>
            <a:endParaRPr lang="en-NZ" sz="3600" b="1" dirty="0"/>
          </a:p>
        </p:txBody>
      </p:sp>
    </p:spTree>
    <p:extLst>
      <p:ext uri="{BB962C8B-B14F-4D97-AF65-F5344CB8AC3E}">
        <p14:creationId xmlns:p14="http://schemas.microsoft.com/office/powerpoint/2010/main" val="68577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5" name="Content Placeholder 4" descr="A picture containing toy, table, computer, display&#10;&#10;Description automatically generated">
            <a:extLst>
              <a:ext uri="{FF2B5EF4-FFF2-40B4-BE49-F238E27FC236}">
                <a16:creationId xmlns:a16="http://schemas.microsoft.com/office/drawing/2014/main" id="{E596207F-ED87-4E5C-88EE-4823D2E2826E}"/>
              </a:ext>
            </a:extLst>
          </p:cNvPr>
          <p:cNvPicPr>
            <a:picLocks noGrp="1" noChangeAspect="1"/>
          </p:cNvPicPr>
          <p:nvPr>
            <p:ph idx="1"/>
          </p:nvPr>
        </p:nvPicPr>
        <p:blipFill rotWithShape="1">
          <a:blip r:embed="rId2"/>
          <a:srcRect t="1086" r="-2" b="7792"/>
          <a:stretch/>
        </p:blipFill>
        <p:spPr>
          <a:xfrm>
            <a:off x="453302" y="457200"/>
            <a:ext cx="7588885" cy="5899650"/>
          </a:xfrm>
          <a:prstGeom prst="rect">
            <a:avLst/>
          </a:prstGeom>
        </p:spPr>
      </p:pic>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FAA366-7438-43FD-BDFB-F5679ED794CB}"/>
              </a:ext>
            </a:extLst>
          </p:cNvPr>
          <p:cNvSpPr>
            <a:spLocks noGrp="1"/>
          </p:cNvSpPr>
          <p:nvPr>
            <p:ph type="title"/>
          </p:nvPr>
        </p:nvSpPr>
        <p:spPr>
          <a:xfrm>
            <a:off x="8372723" y="850791"/>
            <a:ext cx="3202016" cy="4198288"/>
          </a:xfrm>
        </p:spPr>
        <p:txBody>
          <a:bodyPr vert="horz" lIns="91440" tIns="45720" rIns="91440" bIns="45720" rtlCol="0" anchor="ctr">
            <a:normAutofit/>
          </a:bodyPr>
          <a:lstStyle/>
          <a:p>
            <a:r>
              <a:rPr lang="en-US" sz="3600" dirty="0">
                <a:solidFill>
                  <a:srgbClr val="FFFFFF"/>
                </a:solidFill>
              </a:rPr>
              <a:t>Problem and Requirement Analysis</a:t>
            </a:r>
          </a:p>
        </p:txBody>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5941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p:txBody>
          <a:bodyPr/>
          <a:lstStyle/>
          <a:p>
            <a:pPr algn="just"/>
            <a:r>
              <a:rPr lang="en-NZ" dirty="0"/>
              <a:t>Topic chosen is the analysis of the cases of COVID-19 in New Zealand from 26</a:t>
            </a:r>
            <a:r>
              <a:rPr lang="en-NZ" baseline="30000" dirty="0"/>
              <a:t>th</a:t>
            </a:r>
            <a:r>
              <a:rPr lang="en-NZ" dirty="0"/>
              <a:t> February 2020 to 1</a:t>
            </a:r>
            <a:r>
              <a:rPr lang="en-NZ" baseline="30000" dirty="0"/>
              <a:t>st</a:t>
            </a:r>
            <a:r>
              <a:rPr lang="en-NZ" dirty="0"/>
              <a:t> August 2020 which can be applied to medical  analysis to get a better insight on how to manage health crisis of this virus outbreak. </a:t>
            </a:r>
          </a:p>
          <a:p>
            <a:pPr algn="just"/>
            <a:r>
              <a:rPr lang="en-NZ" dirty="0"/>
              <a:t>How the virus spread pattern is.</a:t>
            </a:r>
          </a:p>
          <a:p>
            <a:pPr algn="just"/>
            <a:r>
              <a:rPr lang="en-NZ" dirty="0"/>
              <a:t>Health care providers, organizations, government can anticipate the resources and facilities to manage and tackle the situation. </a:t>
            </a:r>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5"/>
            <a:ext cx="3031852" cy="2855741"/>
          </a:xfrm>
        </p:spPr>
        <p:txBody>
          <a:bodyPr>
            <a:normAutofit/>
          </a:bodyPr>
          <a:lstStyle/>
          <a:p>
            <a:r>
              <a:rPr lang="en-GB" sz="2000" b="1" dirty="0"/>
              <a:t>1. Application Background of the proposed data mining</a:t>
            </a:r>
            <a:endParaRPr lang="en-NZ" sz="2000" b="1" dirty="0"/>
          </a:p>
        </p:txBody>
      </p:sp>
    </p:spTree>
    <p:extLst>
      <p:ext uri="{BB962C8B-B14F-4D97-AF65-F5344CB8AC3E}">
        <p14:creationId xmlns:p14="http://schemas.microsoft.com/office/powerpoint/2010/main" val="278278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p:txBody>
          <a:bodyPr/>
          <a:lstStyle/>
          <a:p>
            <a:r>
              <a:rPr lang="en-GB" dirty="0"/>
              <a:t>People</a:t>
            </a:r>
          </a:p>
          <a:p>
            <a:r>
              <a:rPr lang="en-GB" dirty="0"/>
              <a:t>Health care Organization</a:t>
            </a:r>
          </a:p>
          <a:p>
            <a:r>
              <a:rPr lang="en-GB" dirty="0"/>
              <a:t>Hospitals</a:t>
            </a:r>
          </a:p>
          <a:p>
            <a:r>
              <a:rPr lang="en-GB" dirty="0"/>
              <a:t>Scientists and researchers</a:t>
            </a:r>
          </a:p>
          <a:p>
            <a:r>
              <a:rPr lang="en-GB" dirty="0"/>
              <a:t>Government(Federal, state &amp; Local)</a:t>
            </a:r>
          </a:p>
          <a:p>
            <a:r>
              <a:rPr lang="en-GB" dirty="0"/>
              <a:t>Employers</a:t>
            </a:r>
          </a:p>
          <a:p>
            <a:r>
              <a:rPr lang="en-GB" dirty="0"/>
              <a:t>Financial Institutions(Banks and Insurance company)</a:t>
            </a:r>
          </a:p>
          <a:p>
            <a:endParaRPr lang="en-NZ" dirty="0"/>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914400"/>
            <a:ext cx="3031852" cy="2771335"/>
          </a:xfrm>
        </p:spPr>
        <p:txBody>
          <a:bodyPr>
            <a:normAutofit/>
          </a:bodyPr>
          <a:lstStyle/>
          <a:p>
            <a:r>
              <a:rPr lang="en-GB" sz="2000" b="1" dirty="0"/>
              <a:t>2. Stakeholders of the research</a:t>
            </a:r>
            <a:endParaRPr lang="en-NZ" sz="2000" b="1" dirty="0"/>
          </a:p>
        </p:txBody>
      </p:sp>
    </p:spTree>
    <p:extLst>
      <p:ext uri="{BB962C8B-B14F-4D97-AF65-F5344CB8AC3E}">
        <p14:creationId xmlns:p14="http://schemas.microsoft.com/office/powerpoint/2010/main" val="226765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p:txBody>
          <a:bodyPr/>
          <a:lstStyle/>
          <a:p>
            <a:r>
              <a:rPr lang="en-GB" b="1" dirty="0"/>
              <a:t>Numeric Prediction:</a:t>
            </a:r>
            <a:r>
              <a:rPr lang="en-GB" dirty="0"/>
              <a:t> Daily cases reported (confirmed or probable).</a:t>
            </a:r>
            <a:r>
              <a:rPr lang="en-NZ" dirty="0"/>
              <a:t> This can be used to compare and arrive at the conclusions like probability of COVID-19 being completely eradicated or probability of increases in cases reported. </a:t>
            </a:r>
            <a:endParaRPr lang="en-GB" dirty="0"/>
          </a:p>
          <a:p>
            <a:r>
              <a:rPr lang="en-GB" b="1" dirty="0"/>
              <a:t>Association: </a:t>
            </a:r>
            <a:r>
              <a:rPr lang="en-GB" dirty="0"/>
              <a:t>Between age, sex and cases being reported.</a:t>
            </a:r>
            <a:r>
              <a:rPr lang="en-NZ" dirty="0"/>
              <a:t> This can be used to analyse whether special preventive measures among males and females of various age group can be taken or if already taken will help them to recover or fight against the virus.</a:t>
            </a:r>
            <a:endParaRPr lang="en-GB" dirty="0"/>
          </a:p>
          <a:p>
            <a:endParaRPr lang="en-NZ" dirty="0"/>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914400"/>
            <a:ext cx="3031852" cy="2771335"/>
          </a:xfrm>
        </p:spPr>
        <p:txBody>
          <a:bodyPr>
            <a:normAutofit/>
          </a:bodyPr>
          <a:lstStyle/>
          <a:p>
            <a:r>
              <a:rPr lang="en-GB" sz="2000" b="1" dirty="0"/>
              <a:t>3. </a:t>
            </a:r>
            <a:r>
              <a:rPr lang="en-NZ" sz="2000" b="1" dirty="0"/>
              <a:t>Data mining analytics  tasks </a:t>
            </a:r>
          </a:p>
        </p:txBody>
      </p:sp>
    </p:spTree>
    <p:extLst>
      <p:ext uri="{BB962C8B-B14F-4D97-AF65-F5344CB8AC3E}">
        <p14:creationId xmlns:p14="http://schemas.microsoft.com/office/powerpoint/2010/main" val="189273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7" name="Content Placeholder 6" descr="A picture containing indoor, table, small, cake&#10;&#10;Description automatically generated">
            <a:extLst>
              <a:ext uri="{FF2B5EF4-FFF2-40B4-BE49-F238E27FC236}">
                <a16:creationId xmlns:a16="http://schemas.microsoft.com/office/drawing/2014/main" id="{100F9389-7065-4871-B7E4-46F9D68DFE5F}"/>
              </a:ext>
            </a:extLst>
          </p:cNvPr>
          <p:cNvPicPr>
            <a:picLocks noGrp="1" noChangeAspect="1"/>
          </p:cNvPicPr>
          <p:nvPr>
            <p:ph idx="1"/>
          </p:nvPr>
        </p:nvPicPr>
        <p:blipFill rotWithShape="1">
          <a:blip r:embed="rId2"/>
          <a:srcRect r="-1" b="12650"/>
          <a:stretch/>
        </p:blipFill>
        <p:spPr>
          <a:xfrm>
            <a:off x="453302" y="457200"/>
            <a:ext cx="7588885" cy="5899650"/>
          </a:xfrm>
          <a:prstGeom prst="rect">
            <a:avLst/>
          </a:prstGeom>
        </p:spPr>
      </p:pic>
      <p:sp>
        <p:nvSpPr>
          <p:cNvPr id="37" name="Rectangle 36">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FAA366-7438-43FD-BDFB-F5679ED794CB}"/>
              </a:ext>
            </a:extLst>
          </p:cNvPr>
          <p:cNvSpPr>
            <a:spLocks noGrp="1"/>
          </p:cNvSpPr>
          <p:nvPr>
            <p:ph type="title"/>
          </p:nvPr>
        </p:nvSpPr>
        <p:spPr>
          <a:xfrm>
            <a:off x="8372723" y="850791"/>
            <a:ext cx="3202016" cy="4198288"/>
          </a:xfrm>
        </p:spPr>
        <p:txBody>
          <a:bodyPr vert="horz" lIns="91440" tIns="45720" rIns="91440" bIns="45720" rtlCol="0" anchor="ctr">
            <a:normAutofit/>
          </a:bodyPr>
          <a:lstStyle/>
          <a:p>
            <a:r>
              <a:rPr lang="en-US" sz="3600" dirty="0">
                <a:solidFill>
                  <a:srgbClr val="FFFFFF"/>
                </a:solidFill>
              </a:rPr>
              <a:t>Data Discovery</a:t>
            </a:r>
          </a:p>
        </p:txBody>
      </p:sp>
      <p:sp>
        <p:nvSpPr>
          <p:cNvPr id="39" name="Rectangle 38">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7727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p:txBody>
          <a:bodyPr>
            <a:normAutofit fontScale="92500" lnSpcReduction="10000"/>
          </a:bodyPr>
          <a:lstStyle/>
          <a:p>
            <a:pPr algn="just"/>
            <a:r>
              <a:rPr lang="en-NZ" dirty="0"/>
              <a:t>Proper identification of a problem or an opportunity that can be analysed (COVID-19 case analysis of New Zealand)</a:t>
            </a:r>
          </a:p>
          <a:p>
            <a:pPr algn="just"/>
            <a:r>
              <a:rPr lang="en-NZ" dirty="0"/>
              <a:t>Find in detail the association of the problem or what exactly should be analysed and why exactly it is happening (study the pattern of the virus COVID-19 in different age group and sex)</a:t>
            </a:r>
          </a:p>
          <a:p>
            <a:pPr algn="just"/>
            <a:r>
              <a:rPr lang="en-NZ" dirty="0"/>
              <a:t>What data to be collected, how to be collected and from where to be collected(data from Ministry of Health New Zealand from the start of the outbreak of the virus on 26</a:t>
            </a:r>
            <a:r>
              <a:rPr lang="en-NZ" baseline="30000" dirty="0"/>
              <a:t>th</a:t>
            </a:r>
            <a:r>
              <a:rPr lang="en-NZ" dirty="0"/>
              <a:t> February 2020 till 1</a:t>
            </a:r>
            <a:r>
              <a:rPr lang="en-NZ" baseline="30000" dirty="0"/>
              <a:t>st</a:t>
            </a:r>
            <a:r>
              <a:rPr lang="en-NZ" dirty="0"/>
              <a:t> August 2020 of different age group and sex)</a:t>
            </a:r>
          </a:p>
          <a:p>
            <a:pPr algn="just"/>
            <a:r>
              <a:rPr lang="en-NZ" dirty="0"/>
              <a:t>The data collected and prepared is valid and useful for analysing the problem or opportunity.</a:t>
            </a:r>
          </a:p>
          <a:p>
            <a:pPr algn="just"/>
            <a:endParaRPr lang="en-NZ" dirty="0"/>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5"/>
            <a:ext cx="3031852" cy="2855741"/>
          </a:xfrm>
        </p:spPr>
        <p:txBody>
          <a:bodyPr>
            <a:normAutofit/>
          </a:bodyPr>
          <a:lstStyle/>
          <a:p>
            <a:r>
              <a:rPr lang="en-GB" sz="2000" b="1" dirty="0"/>
              <a:t>1. Operational Procedures</a:t>
            </a:r>
            <a:endParaRPr lang="en-NZ" sz="2000" b="1" dirty="0"/>
          </a:p>
        </p:txBody>
      </p:sp>
    </p:spTree>
    <p:extLst>
      <p:ext uri="{BB962C8B-B14F-4D97-AF65-F5344CB8AC3E}">
        <p14:creationId xmlns:p14="http://schemas.microsoft.com/office/powerpoint/2010/main" val="204178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3A3D8A-A990-4E0B-8195-148348CE23DB}"/>
              </a:ext>
            </a:extLst>
          </p:cNvPr>
          <p:cNvSpPr>
            <a:spLocks noGrp="1"/>
          </p:cNvSpPr>
          <p:nvPr>
            <p:ph idx="1"/>
          </p:nvPr>
        </p:nvSpPr>
        <p:spPr/>
        <p:txBody>
          <a:bodyPr>
            <a:normAutofit fontScale="77500" lnSpcReduction="20000"/>
          </a:bodyPr>
          <a:lstStyle/>
          <a:p>
            <a:pPr algn="just"/>
            <a:r>
              <a:rPr lang="en-NZ" dirty="0"/>
              <a:t>Age group of the person infected</a:t>
            </a:r>
          </a:p>
          <a:p>
            <a:pPr algn="just"/>
            <a:r>
              <a:rPr lang="en-NZ" dirty="0"/>
              <a:t>Sex of the person infected</a:t>
            </a:r>
          </a:p>
          <a:p>
            <a:pPr algn="just"/>
            <a:r>
              <a:rPr lang="en-NZ" dirty="0"/>
              <a:t>Date on which case was reported</a:t>
            </a:r>
          </a:p>
          <a:p>
            <a:pPr algn="just"/>
            <a:r>
              <a:rPr lang="en-NZ" dirty="0"/>
              <a:t>Geographical location</a:t>
            </a:r>
          </a:p>
          <a:p>
            <a:pPr algn="just"/>
            <a:r>
              <a:rPr lang="en-NZ" dirty="0"/>
              <a:t>Recent travel details</a:t>
            </a:r>
          </a:p>
          <a:p>
            <a:pPr algn="just"/>
            <a:r>
              <a:rPr lang="en-NZ" dirty="0"/>
              <a:t>Status of the case</a:t>
            </a:r>
          </a:p>
          <a:p>
            <a:pPr algn="just"/>
            <a:r>
              <a:rPr lang="en-NZ" dirty="0"/>
              <a:t>Deceased status</a:t>
            </a:r>
          </a:p>
          <a:p>
            <a:pPr algn="just"/>
            <a:r>
              <a:rPr lang="en-NZ" dirty="0"/>
              <a:t>Details of health centre where the person is admitted(resources available or not)</a:t>
            </a:r>
          </a:p>
          <a:p>
            <a:pPr algn="just"/>
            <a:r>
              <a:rPr lang="en-NZ" dirty="0"/>
              <a:t>Region wise count of cases per day</a:t>
            </a:r>
          </a:p>
          <a:p>
            <a:pPr algn="just"/>
            <a:r>
              <a:rPr lang="en-NZ" dirty="0"/>
              <a:t>Recovery status of the person infected</a:t>
            </a:r>
          </a:p>
          <a:p>
            <a:pPr algn="just"/>
            <a:r>
              <a:rPr lang="en-NZ" dirty="0"/>
              <a:t>Recovery modes of the person infected(hospitalised or home remedies)</a:t>
            </a:r>
          </a:p>
          <a:p>
            <a:pPr algn="just"/>
            <a:r>
              <a:rPr lang="en-NZ" dirty="0"/>
              <a:t>Lockdown status</a:t>
            </a:r>
          </a:p>
        </p:txBody>
      </p:sp>
      <p:sp>
        <p:nvSpPr>
          <p:cNvPr id="6" name="Text Placeholder 5">
            <a:extLst>
              <a:ext uri="{FF2B5EF4-FFF2-40B4-BE49-F238E27FC236}">
                <a16:creationId xmlns:a16="http://schemas.microsoft.com/office/drawing/2014/main" id="{B0CDA63E-0F22-4569-82C9-C3E5E9A03AEE}"/>
              </a:ext>
            </a:extLst>
          </p:cNvPr>
          <p:cNvSpPr>
            <a:spLocks noGrp="1"/>
          </p:cNvSpPr>
          <p:nvPr>
            <p:ph type="body" sz="half" idx="2"/>
          </p:nvPr>
        </p:nvSpPr>
        <p:spPr>
          <a:xfrm>
            <a:off x="767857" y="886265"/>
            <a:ext cx="3031852" cy="2855741"/>
          </a:xfrm>
        </p:spPr>
        <p:txBody>
          <a:bodyPr>
            <a:normAutofit/>
          </a:bodyPr>
          <a:lstStyle/>
          <a:p>
            <a:r>
              <a:rPr lang="en-GB" sz="2000" b="1" dirty="0"/>
              <a:t>2. Data in Demand</a:t>
            </a:r>
            <a:endParaRPr lang="en-NZ" sz="2000" b="1" dirty="0"/>
          </a:p>
        </p:txBody>
      </p:sp>
    </p:spTree>
    <p:extLst>
      <p:ext uri="{BB962C8B-B14F-4D97-AF65-F5344CB8AC3E}">
        <p14:creationId xmlns:p14="http://schemas.microsoft.com/office/powerpoint/2010/main" val="49732591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purl.org/dc/terms/"/>
    <ds:schemaRef ds:uri="http://www.w3.org/XML/1998/namespace"/>
    <ds:schemaRef ds:uri="71af3243-3dd4-4a8d-8c0d-dd76da1f02a5"/>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otalTime>0</TotalTime>
  <Words>1470</Words>
  <Application>Microsoft Office PowerPoint</Application>
  <PresentationFormat>Widescreen</PresentationFormat>
  <Paragraphs>148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Franklin Gothic Book</vt:lpstr>
      <vt:lpstr>Franklin Gothic Demi</vt:lpstr>
      <vt:lpstr>Gill Sans MT</vt:lpstr>
      <vt:lpstr>Wingdings 2</vt:lpstr>
      <vt:lpstr>DividendVTI</vt:lpstr>
      <vt:lpstr>Case Analysis of Novel Corona Virus COVID 19 </vt:lpstr>
      <vt:lpstr>Topics Discussed</vt:lpstr>
      <vt:lpstr>Problem and Requirement Analysis</vt:lpstr>
      <vt:lpstr>PowerPoint Presentation</vt:lpstr>
      <vt:lpstr>PowerPoint Presentation</vt:lpstr>
      <vt:lpstr>PowerPoint Presentation</vt:lpstr>
      <vt:lpstr>Data Discovery</vt:lpstr>
      <vt:lpstr>PowerPoint Presentation</vt:lpstr>
      <vt:lpstr>PowerPoint Presentation</vt:lpstr>
      <vt:lpstr>PowerPoint Presentation</vt:lpstr>
      <vt:lpstr>PowerPoint Presentation</vt:lpstr>
      <vt:lpstr>Data Collection &amp; validation</vt:lpstr>
      <vt:lpstr>PowerPoint Presentation</vt:lpstr>
      <vt:lpstr>PowerPoint Presentation</vt:lpstr>
      <vt:lpstr>PowerPoint Presentation</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Summarization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2020-08-11T09:21:05Z</dcterms:created>
  <dcterms:modified xsi:type="dcterms:W3CDTF">2020-08-31T02:08:26Z</dcterms:modified>
</cp:coreProperties>
</file>