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7914-D7D4-4F65-A241-11D45EFAC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9" y="5064368"/>
            <a:ext cx="8288032" cy="82906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NZ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Effect on academic performance of secondary students</a:t>
            </a:r>
            <a:br>
              <a:rPr lang="en-NZ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NZ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consuming alcohol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B15C4-EA8D-423F-95B5-8D128E7EE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5741" y="6056918"/>
            <a:ext cx="3356259" cy="701677"/>
          </a:xfrm>
          <a:noFill/>
        </p:spPr>
        <p:txBody>
          <a:bodyPr>
            <a:normAutofit fontScale="85000" lnSpcReduction="10000"/>
          </a:bodyPr>
          <a:lstStyle/>
          <a:p>
            <a:pPr algn="l">
              <a:lnSpc>
                <a:spcPct val="90000"/>
              </a:lnSpc>
            </a:pPr>
            <a:r>
              <a:rPr lang="en-GB" sz="17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</a:rPr>
              <a:t>Prepared By: Priya Payyadi Surendran</a:t>
            </a:r>
          </a:p>
          <a:p>
            <a:pPr algn="l">
              <a:lnSpc>
                <a:spcPct val="90000"/>
              </a:lnSpc>
            </a:pPr>
            <a:r>
              <a:rPr lang="en-GB" sz="17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</a:rPr>
              <a:t>ID: 1533656</a:t>
            </a:r>
            <a:endParaRPr lang="en-NZ" sz="17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754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0723-C7FD-4C96-B47D-F16FB874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Analysis of findings and best technique</a:t>
            </a:r>
            <a:br>
              <a:rPr lang="en-US"/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DA77D-0571-44E0-8C3E-33B8E81EB110}"/>
              </a:ext>
            </a:extLst>
          </p:cNvPr>
          <p:cNvSpPr/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51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I found that the Naïve Bayes Classification proved to be superlative at classifying and predicting the academic performance especially the success rate of students and the accuracy was almost 96%. </a:t>
            </a:r>
          </a:p>
          <a:p>
            <a:pPr marL="27051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In unison, K Nearest Neighbour Classification gave an 80% accuracy. Hence these algorithms can be organized to create a very accurate model with further tuning.</a:t>
            </a:r>
          </a:p>
          <a:p>
            <a:pPr marL="27051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From the data mining techniques used, I learned that the correlation between student’s academic performance and alcohol consumption is less.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903391-E936-4C13-AC1D-68A067EF4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90965"/>
              </p:ext>
            </p:extLst>
          </p:nvPr>
        </p:nvGraphicFramePr>
        <p:xfrm>
          <a:off x="4634683" y="2160590"/>
          <a:ext cx="4557444" cy="3440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362">
                  <a:extLst>
                    <a:ext uri="{9D8B030D-6E8A-4147-A177-3AD203B41FA5}">
                      <a16:colId xmlns:a16="http://schemas.microsoft.com/office/drawing/2014/main" val="2377132498"/>
                    </a:ext>
                  </a:extLst>
                </a:gridCol>
                <a:gridCol w="1431739">
                  <a:extLst>
                    <a:ext uri="{9D8B030D-6E8A-4147-A177-3AD203B41FA5}">
                      <a16:colId xmlns:a16="http://schemas.microsoft.com/office/drawing/2014/main" val="892822836"/>
                    </a:ext>
                  </a:extLst>
                </a:gridCol>
                <a:gridCol w="1028761">
                  <a:extLst>
                    <a:ext uri="{9D8B030D-6E8A-4147-A177-3AD203B41FA5}">
                      <a16:colId xmlns:a16="http://schemas.microsoft.com/office/drawing/2014/main" val="3077482111"/>
                    </a:ext>
                  </a:extLst>
                </a:gridCol>
                <a:gridCol w="1053582">
                  <a:extLst>
                    <a:ext uri="{9D8B030D-6E8A-4147-A177-3AD203B41FA5}">
                      <a16:colId xmlns:a16="http://schemas.microsoft.com/office/drawing/2014/main" val="1805651433"/>
                    </a:ext>
                  </a:extLst>
                </a:gridCol>
              </a:tblGrid>
              <a:tr h="62922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Technique Used</a:t>
                      </a:r>
                      <a:endParaRPr lang="en-N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Correctly Classified Instances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SSE/Cross Validation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Accuracy (%)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extLst>
                  <a:ext uri="{0D108BD9-81ED-4DB2-BD59-A6C34878D82A}">
                    <a16:rowId xmlns:a16="http://schemas.microsoft.com/office/drawing/2014/main" val="1229478760"/>
                  </a:ext>
                </a:extLst>
              </a:tr>
              <a:tr h="62922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 Means Clustering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663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2170.32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64%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extLst>
                  <a:ext uri="{0D108BD9-81ED-4DB2-BD59-A6C34878D82A}">
                    <a16:rowId xmlns:a16="http://schemas.microsoft.com/office/drawing/2014/main" val="146789876"/>
                  </a:ext>
                </a:extLst>
              </a:tr>
              <a:tr h="62922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Filtered Clustering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661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1747.83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64%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extLst>
                  <a:ext uri="{0D108BD9-81ED-4DB2-BD59-A6C34878D82A}">
                    <a16:rowId xmlns:a16="http://schemas.microsoft.com/office/drawing/2014/main" val="1167377492"/>
                  </a:ext>
                </a:extLst>
              </a:tr>
              <a:tr h="9232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Naïve Bayesian Classification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989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10-fold cross validation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95.56%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extLst>
                  <a:ext uri="{0D108BD9-81ED-4DB2-BD59-A6C34878D82A}">
                    <a16:rowId xmlns:a16="http://schemas.microsoft.com/office/drawing/2014/main" val="3708031246"/>
                  </a:ext>
                </a:extLst>
              </a:tr>
              <a:tr h="62922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 Nearest Neighbor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833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10-fold cross validation</a:t>
                      </a:r>
                      <a:endParaRPr lang="en-NZ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80.48%</a:t>
                      </a:r>
                      <a:endParaRPr lang="en-NZ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97" marR="58197" marT="0" marB="0"/>
                </a:tc>
                <a:extLst>
                  <a:ext uri="{0D108BD9-81ED-4DB2-BD59-A6C34878D82A}">
                    <a16:rowId xmlns:a16="http://schemas.microsoft.com/office/drawing/2014/main" val="174994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575F-1049-423E-8683-75967418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8302"/>
            <a:ext cx="8596668" cy="338335"/>
          </a:xfrm>
        </p:spPr>
        <p:txBody>
          <a:bodyPr>
            <a:normAutofit fontScale="90000"/>
          </a:bodyPr>
          <a:lstStyle/>
          <a:p>
            <a:r>
              <a:rPr lang="en-GB" dirty="0"/>
              <a:t>Conclusion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5E45-0203-4B9C-95B7-600571F2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311"/>
            <a:ext cx="8596668" cy="3756074"/>
          </a:xfrm>
        </p:spPr>
        <p:txBody>
          <a:bodyPr/>
          <a:lstStyle/>
          <a:p>
            <a:r>
              <a:rPr lang="en-NZ" dirty="0"/>
              <a:t>Correlation between academic performance and alcohol consumption was weak. I couldn’t infer much from regarding the relationship.</a:t>
            </a:r>
          </a:p>
          <a:p>
            <a:r>
              <a:rPr lang="en-NZ" dirty="0"/>
              <a:t>Boys consumed more alcohol daily compared to girls whereas during weekends girls consumed as much as boys. </a:t>
            </a:r>
          </a:p>
          <a:p>
            <a:r>
              <a:rPr lang="en-NZ" dirty="0"/>
              <a:t>But girl’s success rate was more compared to boys proving that girl’s study more than boys and have high tolerance towards alcohol’s effect.</a:t>
            </a:r>
          </a:p>
          <a:p>
            <a:r>
              <a:rPr lang="en-NZ" dirty="0"/>
              <a:t>It was also observed that, student whose parents are still living together consumed more alcohol compared to the students whose parents were apart.</a:t>
            </a:r>
          </a:p>
          <a:p>
            <a:r>
              <a:rPr lang="en-NZ" dirty="0"/>
              <a:t> Also, more students who consumed alcohol daily and weekly have more failures.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781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8480-1956-43D8-960A-E6E06067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018"/>
          </a:xfrm>
        </p:spPr>
        <p:txBody>
          <a:bodyPr>
            <a:normAutofit fontScale="90000"/>
          </a:bodyPr>
          <a:lstStyle/>
          <a:p>
            <a:r>
              <a:rPr lang="en-GB" dirty="0"/>
              <a:t>Future Improvement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4DC9-C514-4297-944F-8764895AF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7619"/>
            <a:ext cx="8596668" cy="4873744"/>
          </a:xfrm>
        </p:spPr>
        <p:txBody>
          <a:bodyPr/>
          <a:lstStyle/>
          <a:p>
            <a:r>
              <a:rPr lang="en-GB" dirty="0"/>
              <a:t>Must use larger and messier dataset with more instances and data from different schools from different locations.</a:t>
            </a:r>
          </a:p>
          <a:p>
            <a:r>
              <a:rPr lang="en-GB" dirty="0"/>
              <a:t>Although couldn’t infer much from the dataset, may be higher alcohol consumption rate do impact the academic performance of the student.</a:t>
            </a:r>
          </a:p>
          <a:p>
            <a:r>
              <a:rPr lang="en-GB" dirty="0"/>
              <a:t>Other factors like family background, lifestyle, parents, interests, diversions etc impacts </a:t>
            </a:r>
            <a:r>
              <a:rPr lang="en-GB"/>
              <a:t>student performance too.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804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7BF4EA-245E-4A8E-A8BD-54CC159C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You!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2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4141-159A-4A70-9BFC-79BAFF69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222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53B7-027D-44B7-A9D2-747DFB28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K means Clustering</a:t>
            </a:r>
          </a:p>
          <a:p>
            <a:r>
              <a:rPr lang="en-GB" dirty="0"/>
              <a:t>Filtered Clustering</a:t>
            </a:r>
          </a:p>
          <a:p>
            <a:r>
              <a:rPr lang="en-GB" dirty="0"/>
              <a:t>Naïve Bayesian</a:t>
            </a:r>
          </a:p>
          <a:p>
            <a:r>
              <a:rPr lang="en-GB" dirty="0"/>
              <a:t>K Nearest Neighbour</a:t>
            </a:r>
          </a:p>
          <a:p>
            <a:r>
              <a:rPr lang="en-GB" dirty="0"/>
              <a:t>Difficulties and Solution</a:t>
            </a:r>
          </a:p>
          <a:p>
            <a:r>
              <a:rPr lang="en-GB" dirty="0"/>
              <a:t>Analysis of Findings &amp; Best Technique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Future Improvement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0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F57-5DC9-4C0F-A8FC-C13EBB0E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2086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 Statement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07EC-CD37-4288-8A34-7BA8E3B4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relationship between alcohol consumption and student’s academic performance</a:t>
            </a:r>
          </a:p>
          <a:p>
            <a:r>
              <a:rPr lang="en-NZ" dirty="0"/>
              <a:t>Explored on research in UK regarding alcohol consumption and academic performance</a:t>
            </a:r>
          </a:p>
          <a:p>
            <a:r>
              <a:rPr lang="en-NZ" dirty="0"/>
              <a:t>I wanted to explore if alcohol consumption  can be used to predict a students academic result.</a:t>
            </a:r>
          </a:p>
          <a:p>
            <a:r>
              <a:rPr lang="en-NZ" dirty="0"/>
              <a:t>Are there any other factors that can impact this prediction!!</a:t>
            </a:r>
          </a:p>
        </p:txBody>
      </p:sp>
    </p:spTree>
    <p:extLst>
      <p:ext uri="{BB962C8B-B14F-4D97-AF65-F5344CB8AC3E}">
        <p14:creationId xmlns:p14="http://schemas.microsoft.com/office/powerpoint/2010/main" val="159406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E60D-C717-4F18-8EE7-1DD05B16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en-GB" dirty="0"/>
              <a:t>Techniques used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F43E-09BE-467C-8A96-7CF7AE80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175"/>
            <a:ext cx="8596668" cy="4550187"/>
          </a:xfrm>
        </p:spPr>
        <p:txBody>
          <a:bodyPr/>
          <a:lstStyle/>
          <a:p>
            <a:r>
              <a:rPr lang="en-GB" dirty="0"/>
              <a:t>Unsupervised Technique</a:t>
            </a:r>
          </a:p>
          <a:p>
            <a:pPr lvl="1"/>
            <a:r>
              <a:rPr lang="en-GB" dirty="0"/>
              <a:t>K Means Clustering</a:t>
            </a:r>
          </a:p>
          <a:p>
            <a:pPr lvl="1"/>
            <a:r>
              <a:rPr lang="en-GB" dirty="0"/>
              <a:t>Filtered Clustering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Classification</a:t>
            </a:r>
          </a:p>
          <a:p>
            <a:pPr lvl="1"/>
            <a:r>
              <a:rPr lang="en-GB" dirty="0"/>
              <a:t>Naïve Bayesian</a:t>
            </a:r>
          </a:p>
          <a:p>
            <a:pPr lvl="1"/>
            <a:r>
              <a:rPr lang="en-GB" dirty="0"/>
              <a:t>K Nearest Neighbour</a:t>
            </a:r>
          </a:p>
        </p:txBody>
      </p:sp>
    </p:spTree>
    <p:extLst>
      <p:ext uri="{BB962C8B-B14F-4D97-AF65-F5344CB8AC3E}">
        <p14:creationId xmlns:p14="http://schemas.microsoft.com/office/powerpoint/2010/main" val="246491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2506-23DF-4CAC-90A8-B8659DCB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 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B75D3-AC5C-4615-8356-2E20B9BFFA3C}"/>
              </a:ext>
            </a:extLst>
          </p:cNvPr>
          <p:cNvSpPr txBox="1"/>
          <p:nvPr/>
        </p:nvSpPr>
        <p:spPr>
          <a:xfrm>
            <a:off x="677332" y="1438397"/>
            <a:ext cx="4410718" cy="148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K Means Clustering demonstrates no evidence of correlation between academic performance and alcohol consumption.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752D9B-1DD1-4AA7-8A9C-518F0F232713}"/>
              </a:ext>
            </a:extLst>
          </p:cNvPr>
          <p:cNvPicPr/>
          <p:nvPr/>
        </p:nvPicPr>
        <p:blipFill rotWithShape="1">
          <a:blip r:embed="rId2"/>
          <a:srcRect l="1815" t="24398" r="29964" b="21028"/>
          <a:stretch/>
        </p:blipFill>
        <p:spPr>
          <a:xfrm>
            <a:off x="403507" y="2926080"/>
            <a:ext cx="4410717" cy="3706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C7324-26AC-446C-B683-315B015923C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1731" t="23238" r="28564" b="18769"/>
          <a:stretch/>
        </p:blipFill>
        <p:spPr>
          <a:xfrm>
            <a:off x="5214659" y="507635"/>
            <a:ext cx="4182559" cy="347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0A4749-8769-49AE-866C-EC0F3803F503}"/>
              </a:ext>
            </a:extLst>
          </p:cNvPr>
          <p:cNvSpPr/>
          <p:nvPr/>
        </p:nvSpPr>
        <p:spPr>
          <a:xfrm>
            <a:off x="4975668" y="4317833"/>
            <a:ext cx="4421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However you can see a strong cluster here for success among students with fewer absences and fewer previous failures.</a:t>
            </a:r>
          </a:p>
        </p:txBody>
      </p:sp>
    </p:spTree>
    <p:extLst>
      <p:ext uri="{BB962C8B-B14F-4D97-AF65-F5344CB8AC3E}">
        <p14:creationId xmlns:p14="http://schemas.microsoft.com/office/powerpoint/2010/main" val="352862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528B-D02C-402D-A9F7-D8CEF089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4289"/>
          </a:xfrm>
        </p:spPr>
        <p:txBody>
          <a:bodyPr>
            <a:noAutofit/>
          </a:bodyPr>
          <a:lstStyle/>
          <a:p>
            <a:r>
              <a:rPr lang="en-GB" dirty="0"/>
              <a:t>Filtered Clustering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6864E5-690A-4535-9B42-D532C4FF3F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04" y="1400115"/>
            <a:ext cx="4520186" cy="245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408C9F2-3F65-4742-A258-E842D85E38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78" y="916743"/>
            <a:ext cx="4220308" cy="5315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92B5D8-5EF0-4D77-AFB8-C4BC48FD2ED0}"/>
              </a:ext>
            </a:extLst>
          </p:cNvPr>
          <p:cNvSpPr/>
          <p:nvPr/>
        </p:nvSpPr>
        <p:spPr>
          <a:xfrm>
            <a:off x="661182" y="4040821"/>
            <a:ext cx="42203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Filtered clustering is similar to K Means Clustering. For this I used the plain allfilter. The SSE is 1747 which was lesser than the K Means Clustering. 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There was again no notable correlation between academic performance  and alcohol consumption.</a:t>
            </a:r>
            <a:endParaRPr lang="en-NZ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4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0499-E886-4D8C-8BE9-97BEF368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9828"/>
            <a:ext cx="8596668" cy="492369"/>
          </a:xfrm>
        </p:spPr>
        <p:txBody>
          <a:bodyPr>
            <a:normAutofit fontScale="90000"/>
          </a:bodyPr>
          <a:lstStyle/>
          <a:p>
            <a:r>
              <a:rPr lang="en-GB" dirty="0"/>
              <a:t>Naïve Bayesian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595CE7-BB33-412F-ABA9-7F3FBE455D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06" y="1252025"/>
            <a:ext cx="4287191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16DF2-9915-408B-9425-B941960DF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1781" y="1252025"/>
            <a:ext cx="4622221" cy="299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75F524-9C75-4B71-979A-9AD0A5A1F5DE}"/>
              </a:ext>
            </a:extLst>
          </p:cNvPr>
          <p:cNvSpPr/>
          <p:nvPr/>
        </p:nvSpPr>
        <p:spPr>
          <a:xfrm>
            <a:off x="677334" y="4860619"/>
            <a:ext cx="7948895" cy="659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performance of Naïve Bayes was better than ZeroR. The accuracy of Naïve Bayes was 96% compared to 64% of ZeroR.</a:t>
            </a:r>
            <a:endParaRPr lang="en-NZ" dirty="0">
              <a:solidFill>
                <a:schemeClr val="tx1">
                  <a:lumMod val="95000"/>
                  <a:lumOff val="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5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7529-BFEF-4C0C-AEF1-528D79E1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723900"/>
          </a:xfrm>
        </p:spPr>
        <p:txBody>
          <a:bodyPr/>
          <a:lstStyle/>
          <a:p>
            <a:r>
              <a:rPr lang="en-GB" dirty="0"/>
              <a:t>K Nearest Neighbour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BAF423-E8C2-443A-996B-B923795EEA5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34690" b="50174"/>
          <a:stretch/>
        </p:blipFill>
        <p:spPr>
          <a:xfrm>
            <a:off x="5257800" y="968755"/>
            <a:ext cx="4286250" cy="2613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86E251E-24B8-41AB-903B-E7C2796BC14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40" b="34788"/>
          <a:stretch/>
        </p:blipFill>
        <p:spPr>
          <a:xfrm>
            <a:off x="689418" y="968754"/>
            <a:ext cx="4286250" cy="261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767BE-7D5A-4552-A40B-B9533F1E63FC}"/>
              </a:ext>
            </a:extLst>
          </p:cNvPr>
          <p:cNvSpPr/>
          <p:nvPr/>
        </p:nvSpPr>
        <p:spPr>
          <a:xfrm>
            <a:off x="689418" y="4045681"/>
            <a:ext cx="87891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 validation of 10 folds were used as test option to execute k nearest neighbour and the accuracy obtained was 80%.</a:t>
            </a:r>
          </a:p>
          <a:p>
            <a:endParaRPr lang="en-NZ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When major attributes were ignored and only the gender, daily and weekly alcohol consumptions were measured against the Result attribute, the accuracy increased to 98% .</a:t>
            </a:r>
          </a:p>
          <a:p>
            <a:endParaRPr lang="en-NZ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summary of KNN, it is obvious that student’s performance is not solely dependent  on the alcohol consumption. Other factors also effects the academic performance.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043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A52-79AB-427C-92B6-1795966D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GB" dirty="0"/>
              <a:t>Difficulties &amp; Solutions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2E1F-BA10-47FC-A7CD-CF059868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6936"/>
            <a:ext cx="8596668" cy="3277772"/>
          </a:xfrm>
        </p:spPr>
        <p:txBody>
          <a:bodyPr/>
          <a:lstStyle/>
          <a:p>
            <a:r>
              <a:rPr lang="en-NZ" dirty="0">
                <a:ea typeface="Calibri" panose="020F0502020204030204" pitchFamily="34" charset="0"/>
                <a:cs typeface="Times New Roman" panose="02020603050405020304" pitchFamily="18" charset="0"/>
              </a:rPr>
              <a:t>The major problem I identified is the less or weak correlation between the alcohol consumption and the academic performance of the student. </a:t>
            </a:r>
          </a:p>
          <a:p>
            <a:r>
              <a:rPr lang="en-NZ" dirty="0">
                <a:ea typeface="Calibri" panose="020F0502020204030204" pitchFamily="34" charset="0"/>
                <a:cs typeface="Times New Roman" panose="02020603050405020304" pitchFamily="18" charset="0"/>
              </a:rPr>
              <a:t>Hence, I’m not sure if I have applied the correct techniques or not. </a:t>
            </a:r>
          </a:p>
          <a:p>
            <a:r>
              <a:rPr lang="en-NZ" dirty="0">
                <a:ea typeface="Calibri" panose="020F0502020204030204" pitchFamily="34" charset="0"/>
                <a:cs typeface="Times New Roman" panose="02020603050405020304" pitchFamily="18" charset="0"/>
              </a:rPr>
              <a:t>I found it difficult to infer something from the dataset based on the daily and weekly alcohol consumption. </a:t>
            </a:r>
          </a:p>
          <a:p>
            <a:r>
              <a:rPr lang="en-NZ" dirty="0">
                <a:ea typeface="Calibri" panose="020F0502020204030204" pitchFamily="34" charset="0"/>
                <a:cs typeface="Times New Roman" panose="02020603050405020304" pitchFamily="18" charset="0"/>
              </a:rPr>
              <a:t>I strongly feel that many other factors like family, lifestyle etc also effects the academic performance of the student.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4120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681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Effect on academic performance of secondary students consuming alcohol</vt:lpstr>
      <vt:lpstr>Agenda</vt:lpstr>
      <vt:lpstr>Problem Statement</vt:lpstr>
      <vt:lpstr>Techniques used</vt:lpstr>
      <vt:lpstr>K Means Clustering</vt:lpstr>
      <vt:lpstr>Filtered Clustering</vt:lpstr>
      <vt:lpstr>Naïve Bayesian</vt:lpstr>
      <vt:lpstr>K Nearest Neighbour</vt:lpstr>
      <vt:lpstr>Difficulties &amp; Solutions</vt:lpstr>
      <vt:lpstr>Analysis of findings and best technique </vt:lpstr>
      <vt:lpstr>Conclusion</vt:lpstr>
      <vt:lpstr>Future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on academic performance of secondary students consuming alcohol</dc:title>
  <dc:creator>Priya Payyadi Surendran</dc:creator>
  <cp:lastModifiedBy>Priya Payyadi Surendran</cp:lastModifiedBy>
  <cp:revision>3</cp:revision>
  <dcterms:created xsi:type="dcterms:W3CDTF">2020-11-08T07:56:33Z</dcterms:created>
  <dcterms:modified xsi:type="dcterms:W3CDTF">2020-11-08T23:44:33Z</dcterms:modified>
</cp:coreProperties>
</file>