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77" r:id="rId5"/>
    <p:sldId id="267" r:id="rId6"/>
    <p:sldId id="268" r:id="rId7"/>
    <p:sldId id="270" r:id="rId8"/>
    <p:sldId id="269" r:id="rId9"/>
    <p:sldId id="271" r:id="rId10"/>
    <p:sldId id="272" r:id="rId11"/>
    <p:sldId id="273" r:id="rId12"/>
    <p:sldId id="274" r:id="rId13"/>
    <p:sldId id="275" r:id="rId14"/>
    <p:sldId id="278" r:id="rId15"/>
    <p:sldId id="276" r:id="rId16"/>
    <p:sldId id="279" r:id="rId17"/>
    <p:sldId id="280" r:id="rId18"/>
    <p:sldId id="282" r:id="rId19"/>
    <p:sldId id="283" r:id="rId20"/>
    <p:sldId id="284" r:id="rId21"/>
    <p:sldId id="285" r:id="rId22"/>
    <p:sldId id="286" r:id="rId23"/>
    <p:sldId id="281" r:id="rId24"/>
    <p:sldId id="287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B8892BB-BC44-4C2A-B196-1A5091FFE4A1}">
          <p14:sldIdLst>
            <p14:sldId id="277"/>
            <p14:sldId id="267"/>
            <p14:sldId id="268"/>
            <p14:sldId id="270"/>
            <p14:sldId id="269"/>
            <p14:sldId id="271"/>
            <p14:sldId id="272"/>
            <p14:sldId id="273"/>
            <p14:sldId id="274"/>
            <p14:sldId id="275"/>
            <p14:sldId id="278"/>
            <p14:sldId id="276"/>
            <p14:sldId id="279"/>
            <p14:sldId id="280"/>
            <p14:sldId id="282"/>
            <p14:sldId id="283"/>
            <p14:sldId id="284"/>
            <p14:sldId id="285"/>
            <p14:sldId id="286"/>
            <p14:sldId id="281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4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EE9-AF66-483C-961F-59B9F002993E}" type="datetime1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AFD5-7FA3-40FB-875B-457FB46B25A4}" type="datetime1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63E2-E931-4653-BB33-A910E07D11B2}" type="datetime1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1F43-559A-4B47-A959-EFB6142CA3A9}" type="datetime1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1AED-24AE-4AC7-940D-F7106D2788A3}" type="datetime1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5771-5E10-4A19-AB0E-909293152332}" type="datetime1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6FD5-B03F-45D5-A178-114C548C0032}" type="datetime1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12C0-B102-441D-AA86-2C80DFA84E68}" type="datetime1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0B12-F9DE-47EF-A076-CF602073F1B2}" type="datetime1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8B93266-8FB4-430B-8AE3-3A53F50E1A0B}" type="datetime1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844062"/>
            <a:ext cx="3474720" cy="2138289"/>
          </a:xfrm>
        </p:spPr>
        <p:txBody>
          <a:bodyPr anchor="b">
            <a:normAutofit/>
          </a:bodyPr>
          <a:lstStyle/>
          <a:p>
            <a:r>
              <a:rPr lang="en-US" dirty="0"/>
              <a:t>WHITE WINE DATA Analysis</a:t>
            </a:r>
          </a:p>
        </p:txBody>
      </p:sp>
      <p:pic>
        <p:nvPicPr>
          <p:cNvPr id="6" name="Picture 5" descr="A close up of a wine glass&#10;&#10;Description automatically generated">
            <a:extLst>
              <a:ext uri="{FF2B5EF4-FFF2-40B4-BE49-F238E27FC236}">
                <a16:creationId xmlns:a16="http://schemas.microsoft.com/office/drawing/2014/main" id="{358D21C6-3D37-4856-AB89-55F2A0742C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r="18884" b="1"/>
          <a:stretch/>
        </p:blipFill>
        <p:spPr>
          <a:xfrm>
            <a:off x="790302" y="685800"/>
            <a:ext cx="6126480" cy="548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/>
          <a:p>
            <a:r>
              <a:rPr lang="en-US" dirty="0"/>
              <a:t>Prepared By:  Priya P Surendran</a:t>
            </a:r>
          </a:p>
          <a:p>
            <a:r>
              <a:rPr lang="en-NZ" dirty="0"/>
              <a:t>                           ID:1533656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D743B99-DF45-49F4-B245-9AA197ABA4C7}"/>
              </a:ext>
            </a:extLst>
          </p:cNvPr>
          <p:cNvSpPr txBox="1">
            <a:spLocks/>
          </p:cNvSpPr>
          <p:nvPr/>
        </p:nvSpPr>
        <p:spPr>
          <a:xfrm>
            <a:off x="1066800" y="3160014"/>
            <a:ext cx="10058400" cy="451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000" b="1" kern="1200" cap="all" baseline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59" y="381000"/>
            <a:ext cx="9601200" cy="533400"/>
          </a:xfrm>
        </p:spPr>
        <p:txBody>
          <a:bodyPr anchor="b">
            <a:normAutofit/>
          </a:bodyPr>
          <a:lstStyle/>
          <a:p>
            <a:r>
              <a:rPr lang="en-US" sz="2800" dirty="0"/>
              <a:t>Univariate Analysis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9CE4BF-B243-464A-A563-5C35F421E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/>
          <a:p>
            <a:r>
              <a:rPr lang="en-US" sz="1600" dirty="0"/>
              <a:t>Histogram &amp; Boxplot of Density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DF42B30-CDCE-4223-9233-CB1981BEC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/>
          <a:p>
            <a:r>
              <a:rPr lang="en-US" sz="1600" dirty="0"/>
              <a:t>Histogram &amp; Boxplot of Alcohol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ADAC85-9D01-4BAB-BBE5-9376F171F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59" y="2160346"/>
            <a:ext cx="5144069" cy="3448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030218A2-6CBF-4C27-B2FF-5BAD304A4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160346"/>
            <a:ext cx="5628249" cy="3448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345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59" y="381000"/>
            <a:ext cx="9601200" cy="533400"/>
          </a:xfrm>
        </p:spPr>
        <p:txBody>
          <a:bodyPr anchor="b">
            <a:normAutofit/>
          </a:bodyPr>
          <a:lstStyle/>
          <a:p>
            <a:r>
              <a:rPr lang="en-US" sz="2800" dirty="0"/>
              <a:t>Univariate Analysis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9CE4BF-B243-464A-A563-5C35F421E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/>
          <a:p>
            <a:r>
              <a:rPr lang="en-US" sz="1600" dirty="0"/>
              <a:t>Histogram &amp; Boxplot of Residual Sugar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DF42B30-CDCE-4223-9233-CB1981BEC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/>
          <a:p>
            <a:r>
              <a:rPr lang="en-US" sz="1600" dirty="0"/>
              <a:t>Histogram &amp; Boxplot of Total Sulfur Dioxide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B4B83DD-F965-41A2-8C1F-8D3F0E1DD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59" y="2160346"/>
            <a:ext cx="5297641" cy="3448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C2EBC0-D3D4-4A03-9684-C3E2DC377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48" y="2160345"/>
            <a:ext cx="5588392" cy="3448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92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667D1F-37F5-4279-B2E3-4350C5AE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914400"/>
          </a:xfrm>
        </p:spPr>
        <p:txBody>
          <a:bodyPr>
            <a:normAutofit/>
          </a:bodyPr>
          <a:lstStyle/>
          <a:p>
            <a:r>
              <a:rPr lang="en-US" sz="2800" dirty="0"/>
              <a:t>Bivariate Analysis</a:t>
            </a:r>
            <a:endParaRPr lang="en-NZ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BF842-5D80-404D-9505-0CC4FF303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Frequency</a:t>
            </a:r>
          </a:p>
          <a:p>
            <a:endParaRPr lang="en-GB" dirty="0"/>
          </a:p>
          <a:p>
            <a:pPr marL="45720" indent="0">
              <a:buNone/>
            </a:pPr>
            <a:r>
              <a:rPr lang="en-GB" dirty="0"/>
              <a:t>table( Wine_List$rating, Wine_List$label) </a:t>
            </a:r>
          </a:p>
          <a:p>
            <a:pPr marL="45720" indent="0">
              <a:buNone/>
            </a:pPr>
            <a:r>
              <a:rPr lang="en-GB" dirty="0"/>
              <a:t>         </a:t>
            </a:r>
          </a:p>
          <a:p>
            <a:pPr marL="45720" indent="0">
              <a:buNone/>
            </a:pPr>
            <a:r>
              <a:rPr lang="en-GB" dirty="0"/>
              <a:t>                        light     medium     strong</a:t>
            </a:r>
          </a:p>
          <a:p>
            <a:pPr marL="45720" indent="0">
              <a:buNone/>
            </a:pPr>
            <a:r>
              <a:rPr lang="en-GB" dirty="0"/>
              <a:t>  bad                23           140            10</a:t>
            </a:r>
          </a:p>
          <a:p>
            <a:pPr marL="45720" indent="0">
              <a:buNone/>
            </a:pPr>
            <a:r>
              <a:rPr lang="en-GB" dirty="0"/>
              <a:t>  average       271        2409          283</a:t>
            </a:r>
          </a:p>
          <a:p>
            <a:pPr marL="45720" indent="0">
              <a:buNone/>
            </a:pPr>
            <a:r>
              <a:rPr lang="en-GB" dirty="0"/>
              <a:t>  good              21          482           322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9264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667D1F-37F5-4279-B2E3-4350C5AE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914400"/>
          </a:xfrm>
        </p:spPr>
        <p:txBody>
          <a:bodyPr>
            <a:normAutofit/>
          </a:bodyPr>
          <a:lstStyle/>
          <a:p>
            <a:r>
              <a:rPr lang="en-US" sz="2800" dirty="0"/>
              <a:t>Bivariate Analysis</a:t>
            </a:r>
            <a:endParaRPr lang="en-NZ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BF842-5D80-404D-9505-0CC4FF303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7" y="685800"/>
            <a:ext cx="7118251" cy="5486400"/>
          </a:xfrm>
        </p:spPr>
        <p:txBody>
          <a:bodyPr/>
          <a:lstStyle/>
          <a:p>
            <a:r>
              <a:rPr lang="en-GB" dirty="0"/>
              <a:t>Percentage</a:t>
            </a:r>
          </a:p>
          <a:p>
            <a:endParaRPr lang="en-GB" dirty="0"/>
          </a:p>
          <a:p>
            <a:pPr marL="45720" indent="0">
              <a:buNone/>
            </a:pPr>
            <a:r>
              <a:rPr lang="en-GB" dirty="0"/>
              <a:t> 100*(table(Wine_List$rating, Wine_List$label)/sum(table(Wine_List$rating, Wine_List$label)))</a:t>
            </a:r>
          </a:p>
          <a:p>
            <a:pPr marL="45720" indent="0">
              <a:buNone/>
            </a:pPr>
            <a:r>
              <a:rPr lang="en-GB" dirty="0"/>
              <a:t>         </a:t>
            </a:r>
          </a:p>
          <a:p>
            <a:pPr marL="45720" indent="0">
              <a:buNone/>
            </a:pPr>
            <a:r>
              <a:rPr lang="en-GB" dirty="0"/>
              <a:t>                         light                medium                 strong</a:t>
            </a:r>
          </a:p>
          <a:p>
            <a:pPr marL="45720" indent="0">
              <a:buNone/>
            </a:pPr>
            <a:r>
              <a:rPr lang="en-GB" dirty="0"/>
              <a:t>  bad           0.5806614       3.5344610          0.2524615</a:t>
            </a:r>
          </a:p>
          <a:p>
            <a:pPr marL="45720" indent="0">
              <a:buNone/>
            </a:pPr>
            <a:r>
              <a:rPr lang="en-GB" dirty="0"/>
              <a:t>  average   6.8417066       60.8179753        7.1446604</a:t>
            </a:r>
          </a:p>
          <a:p>
            <a:pPr marL="45720" indent="0">
              <a:buNone/>
            </a:pPr>
            <a:r>
              <a:rPr lang="en-GB" dirty="0"/>
              <a:t>  good        0.5301691        12.1686443        8.1292603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0310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C00A-D710-44A3-BF71-57219047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1" y="1334371"/>
            <a:ext cx="3474720" cy="971507"/>
          </a:xfrm>
        </p:spPr>
        <p:txBody>
          <a:bodyPr>
            <a:normAutofit/>
          </a:bodyPr>
          <a:lstStyle/>
          <a:p>
            <a:r>
              <a:rPr lang="en-US" sz="2800" dirty="0"/>
              <a:t>Bivariate Analysis</a:t>
            </a:r>
            <a:endParaRPr lang="en-NZ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2E778-8160-43DC-8836-BDBB9FEE2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Correlation</a:t>
            </a:r>
            <a:endParaRPr lang="en-NZ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5EA714-539A-4E0D-AEF3-1BFE005CC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29600" y="3587263"/>
            <a:ext cx="3573194" cy="2883876"/>
          </a:xfrm>
          <a:effectLst/>
        </p:spPr>
        <p:txBody>
          <a:bodyPr>
            <a:normAutofit lnSpcReduction="10000"/>
          </a:bodyPr>
          <a:lstStyle/>
          <a:p>
            <a:r>
              <a:rPr lang="en-NZ" b="1" dirty="0">
                <a:solidFill>
                  <a:schemeClr val="accent1">
                    <a:lumMod val="50000"/>
                  </a:schemeClr>
                </a:solidFill>
              </a:rPr>
              <a:t>Major Correlation</a:t>
            </a:r>
          </a:p>
          <a:p>
            <a:r>
              <a:rPr lang="en-NZ" dirty="0"/>
              <a:t> </a:t>
            </a:r>
          </a:p>
          <a:p>
            <a:r>
              <a:rPr lang="en-NZ" dirty="0"/>
              <a:t>density-alcohol</a:t>
            </a:r>
          </a:p>
          <a:p>
            <a:endParaRPr lang="en-NZ" dirty="0"/>
          </a:p>
          <a:p>
            <a:r>
              <a:rPr lang="en-NZ" dirty="0"/>
              <a:t> density-total sulfur dioxide</a:t>
            </a:r>
          </a:p>
          <a:p>
            <a:endParaRPr lang="en-NZ" dirty="0"/>
          </a:p>
          <a:p>
            <a:r>
              <a:rPr lang="en-NZ" dirty="0"/>
              <a:t> residual sugar-alcohol </a:t>
            </a:r>
          </a:p>
          <a:p>
            <a:endParaRPr lang="en-NZ" dirty="0"/>
          </a:p>
          <a:p>
            <a:r>
              <a:rPr lang="en-NZ" dirty="0"/>
              <a:t>density-residual sugar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89B166A-BDA3-4114-8ED8-35463A96AD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31" y="1334371"/>
            <a:ext cx="6239138" cy="4505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679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59" y="381000"/>
            <a:ext cx="9601200" cy="533400"/>
          </a:xfrm>
        </p:spPr>
        <p:txBody>
          <a:bodyPr anchor="b">
            <a:normAutofit/>
          </a:bodyPr>
          <a:lstStyle/>
          <a:p>
            <a:r>
              <a:rPr lang="en-US" sz="2800" dirty="0"/>
              <a:t>bivariate Analysis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9CE4BF-B243-464A-A563-5C35F421E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2159" y="1825625"/>
            <a:ext cx="5297641" cy="411797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16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DF42B30-CDCE-4223-9233-CB1981BEC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1600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A2295E5-0BAF-4C60-9298-D653192A8A3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761" y="2319337"/>
            <a:ext cx="5036848" cy="323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screenshot of a map&#10;&#10;Description automatically generated">
            <a:extLst>
              <a:ext uri="{FF2B5EF4-FFF2-40B4-BE49-F238E27FC236}">
                <a16:creationId xmlns:a16="http://schemas.microsoft.com/office/drawing/2014/main" id="{681F0870-60EA-418A-8377-5675B43544C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59" y="2319337"/>
            <a:ext cx="5016030" cy="323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802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59" y="381000"/>
            <a:ext cx="9601200" cy="533400"/>
          </a:xfrm>
        </p:spPr>
        <p:txBody>
          <a:bodyPr anchor="b">
            <a:normAutofit/>
          </a:bodyPr>
          <a:lstStyle/>
          <a:p>
            <a:r>
              <a:rPr lang="en-US" sz="2800" dirty="0"/>
              <a:t>bivariate Analysis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9CE4BF-B243-464A-A563-5C35F421E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2159" y="1825625"/>
            <a:ext cx="5297641" cy="411797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16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DF42B30-CDCE-4223-9233-CB1981BEC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1600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5C71A5-FB50-4789-8210-A5E19E380C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59" y="2193648"/>
            <a:ext cx="4989528" cy="3054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CACF11-D152-4A08-BCF4-6B5B5F10472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477" y="2193647"/>
            <a:ext cx="4557121" cy="3054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09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59" y="380999"/>
            <a:ext cx="9601200" cy="1116907"/>
          </a:xfrm>
        </p:spPr>
        <p:txBody>
          <a:bodyPr anchor="b">
            <a:normAutofit/>
          </a:bodyPr>
          <a:lstStyle/>
          <a:p>
            <a:r>
              <a:rPr lang="en-US" sz="2800" dirty="0"/>
              <a:t>bivariate Analysis</a:t>
            </a:r>
            <a:br>
              <a:rPr lang="en-US" sz="2800" dirty="0"/>
            </a:br>
            <a:br>
              <a:rPr lang="en-US" sz="2800" dirty="0"/>
            </a:br>
            <a:r>
              <a:rPr lang="en-NZ" sz="1800" dirty="0">
                <a:effectLst/>
              </a:rPr>
              <a:t>Scatter Plot and linear regression</a:t>
            </a:r>
            <a:endParaRPr lang="en-US" sz="1800" dirty="0"/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B7337102-B273-40D2-B034-070DDFCE70AC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3" y="2372239"/>
            <a:ext cx="5297487" cy="3024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CEB890ED-BB9E-4021-8D4B-BA50E0603BA7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553" y="2372239"/>
            <a:ext cx="5297487" cy="3024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679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59" y="380999"/>
            <a:ext cx="9601200" cy="1116907"/>
          </a:xfrm>
        </p:spPr>
        <p:txBody>
          <a:bodyPr anchor="b">
            <a:normAutofit/>
          </a:bodyPr>
          <a:lstStyle/>
          <a:p>
            <a:r>
              <a:rPr lang="en-US" sz="2800" dirty="0"/>
              <a:t>bivariate Analysis</a:t>
            </a:r>
            <a:br>
              <a:rPr lang="en-US" sz="2800" dirty="0"/>
            </a:br>
            <a:br>
              <a:rPr lang="en-US" sz="2800" dirty="0"/>
            </a:br>
            <a:r>
              <a:rPr lang="en-NZ" sz="1800" dirty="0">
                <a:effectLst/>
              </a:rPr>
              <a:t>Scatter Plot and linear regression</a:t>
            </a: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A2CBD-90AC-4CBF-AAC4-B4CE046F64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67B237-B8B0-40F1-B1FE-5A812A4F3C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46" y="2372239"/>
            <a:ext cx="5234353" cy="3024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95754-7BF8-4A58-B44F-EEA425C0E2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EC474976-FB4F-4AA1-88BE-04B8DD98C60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554" y="2372239"/>
            <a:ext cx="4876800" cy="3024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197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C00A-D710-44A3-BF71-57219047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1" y="1334371"/>
            <a:ext cx="3474720" cy="971507"/>
          </a:xfrm>
        </p:spPr>
        <p:txBody>
          <a:bodyPr>
            <a:normAutofit/>
          </a:bodyPr>
          <a:lstStyle/>
          <a:p>
            <a:r>
              <a:rPr lang="en-US" sz="2800" dirty="0"/>
              <a:t>Multivariate Analysis</a:t>
            </a:r>
            <a:endParaRPr lang="en-NZ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2E778-8160-43DC-8836-BDBB9FEE2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1600" dirty="0"/>
              <a:t>There is a strong relation between alcohol , density and wine quality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5EA714-539A-4E0D-AEF3-1BFE005CC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29600" y="3587263"/>
            <a:ext cx="3573194" cy="2883876"/>
          </a:xfrm>
          <a:effectLst/>
        </p:spPr>
        <p:txBody>
          <a:bodyPr>
            <a:normAutofit/>
          </a:bodyPr>
          <a:lstStyle/>
          <a:p>
            <a:r>
              <a:rPr lang="en-NZ" dirty="0"/>
              <a:t>Higher quality wines have less density and strong alcohol content.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1D9B0546-811A-4518-9CCE-45374709B9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76" y="1623891"/>
            <a:ext cx="5620372" cy="436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5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1285461"/>
            <a:ext cx="6126480" cy="4886739"/>
          </a:xfrm>
        </p:spPr>
        <p:txBody>
          <a:bodyPr>
            <a:normAutofit/>
          </a:bodyPr>
          <a:lstStyle/>
          <a:p>
            <a:r>
              <a:rPr lang="en-US" dirty="0"/>
              <a:t>White wine variants of </a:t>
            </a:r>
            <a:r>
              <a:rPr lang="en-NZ" dirty="0"/>
              <a:t>Portuguese “Vinho Verde” wine </a:t>
            </a:r>
          </a:p>
          <a:p>
            <a:r>
              <a:rPr lang="en-US" dirty="0"/>
              <a:t>Dataset contains 12 attributes and 4898 instances.</a:t>
            </a:r>
          </a:p>
          <a:p>
            <a:r>
              <a:rPr lang="en-US" dirty="0"/>
              <a:t>11 are input attributes based on the physicochemical tests</a:t>
            </a:r>
          </a:p>
          <a:p>
            <a:r>
              <a:rPr lang="en-US" dirty="0"/>
              <a:t>One output attribute which based on sensory data</a:t>
            </a:r>
          </a:p>
          <a:p>
            <a:r>
              <a:rPr lang="en-GB" dirty="0"/>
              <a:t>The purpose of this analysis is to determine what physicochemical properties affect white wine quality .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0BC42B2-9006-4396-9D83-BFC7B6BF6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88923" y="872198"/>
            <a:ext cx="3474720" cy="5078436"/>
          </a:xfrm>
        </p:spPr>
        <p:txBody>
          <a:bodyPr/>
          <a:lstStyle/>
          <a:p>
            <a:r>
              <a:rPr lang="en-NZ" b="1" dirty="0">
                <a:solidFill>
                  <a:schemeClr val="accent1">
                    <a:lumMod val="50000"/>
                  </a:schemeClr>
                </a:solidFill>
              </a:rPr>
              <a:t>Input Attributes</a:t>
            </a:r>
          </a:p>
          <a:p>
            <a:r>
              <a:rPr lang="en-NZ" dirty="0"/>
              <a:t>Fixed Acidity(g/dm</a:t>
            </a:r>
            <a:r>
              <a:rPr lang="en-NZ" baseline="30000" dirty="0"/>
              <a:t>3</a:t>
            </a:r>
            <a:r>
              <a:rPr lang="en-NZ" dirty="0"/>
              <a:t>)</a:t>
            </a:r>
          </a:p>
          <a:p>
            <a:r>
              <a:rPr lang="en-NZ" dirty="0"/>
              <a:t>Volatile Acidity(g/dm</a:t>
            </a:r>
            <a:r>
              <a:rPr lang="en-NZ" baseline="30000" dirty="0"/>
              <a:t>3</a:t>
            </a:r>
            <a:r>
              <a:rPr lang="en-NZ" dirty="0"/>
              <a:t>)</a:t>
            </a:r>
          </a:p>
          <a:p>
            <a:r>
              <a:rPr lang="en-NZ" dirty="0"/>
              <a:t>Citric Acid (g/dm</a:t>
            </a:r>
            <a:r>
              <a:rPr lang="en-NZ" baseline="30000" dirty="0"/>
              <a:t>3</a:t>
            </a:r>
            <a:r>
              <a:rPr lang="en-NZ" dirty="0"/>
              <a:t>)</a:t>
            </a:r>
          </a:p>
          <a:p>
            <a:r>
              <a:rPr lang="en-NZ" dirty="0"/>
              <a:t>Residual Sugar(g/dm</a:t>
            </a:r>
            <a:r>
              <a:rPr lang="en-NZ" baseline="30000" dirty="0"/>
              <a:t>3</a:t>
            </a:r>
            <a:r>
              <a:rPr lang="en-NZ" dirty="0"/>
              <a:t>)</a:t>
            </a:r>
          </a:p>
          <a:p>
            <a:r>
              <a:rPr lang="en-NZ" dirty="0"/>
              <a:t>Chlorides(g/dm</a:t>
            </a:r>
            <a:r>
              <a:rPr lang="en-NZ" baseline="30000" dirty="0"/>
              <a:t>3</a:t>
            </a:r>
            <a:r>
              <a:rPr lang="en-NZ" dirty="0"/>
              <a:t>)</a:t>
            </a:r>
          </a:p>
          <a:p>
            <a:r>
              <a:rPr lang="en-NZ" dirty="0"/>
              <a:t>Total Sulfur Dioxide(mg/dm</a:t>
            </a:r>
            <a:r>
              <a:rPr lang="en-NZ" baseline="30000" dirty="0"/>
              <a:t>3</a:t>
            </a:r>
            <a:r>
              <a:rPr lang="en-NZ" dirty="0"/>
              <a:t>)</a:t>
            </a:r>
          </a:p>
          <a:p>
            <a:r>
              <a:rPr lang="en-NZ" dirty="0"/>
              <a:t>Density(g/cm</a:t>
            </a:r>
            <a:r>
              <a:rPr lang="en-NZ" baseline="30000" dirty="0"/>
              <a:t>3</a:t>
            </a:r>
            <a:r>
              <a:rPr lang="en-NZ" dirty="0"/>
              <a:t>)</a:t>
            </a:r>
          </a:p>
          <a:p>
            <a:r>
              <a:rPr lang="en-NZ" dirty="0"/>
              <a:t>pH</a:t>
            </a:r>
          </a:p>
          <a:p>
            <a:r>
              <a:rPr lang="en-NZ" dirty="0"/>
              <a:t>Sulphates(g/dm</a:t>
            </a:r>
            <a:r>
              <a:rPr lang="en-NZ" baseline="30000" dirty="0"/>
              <a:t>3</a:t>
            </a:r>
            <a:r>
              <a:rPr lang="en-NZ" dirty="0"/>
              <a:t>)</a:t>
            </a:r>
          </a:p>
          <a:p>
            <a:r>
              <a:rPr lang="en-NZ" dirty="0"/>
              <a:t>Alcohol(percentage by volume)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Output Attribute</a:t>
            </a:r>
          </a:p>
          <a:p>
            <a:r>
              <a:rPr lang="en-NZ" dirty="0"/>
              <a:t>Quality(scale of 0-10)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28697454-E335-43C5-9209-FF73EE6A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302" y="530087"/>
            <a:ext cx="5162842" cy="516835"/>
          </a:xfrm>
        </p:spPr>
        <p:txBody>
          <a:bodyPr>
            <a:normAutofit/>
          </a:bodyPr>
          <a:lstStyle/>
          <a:p>
            <a:r>
              <a:rPr lang="en-GB" sz="2800" dirty="0"/>
              <a:t>Dataset introduction</a:t>
            </a: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71023-795E-44F9-A948-5D97B982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Result Interpretation</a:t>
            </a:r>
            <a:endParaRPr lang="en-NZ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45A80-9E75-4C48-BE27-870F5187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Major physicochemical attributes affecting wine quality are density, alcohol, sulfur dioxide.</a:t>
            </a:r>
          </a:p>
          <a:p>
            <a:r>
              <a:rPr lang="en-NZ" dirty="0"/>
              <a:t>Volatile acid like acetic acid should be less since it causes bitterness to wine.</a:t>
            </a:r>
          </a:p>
          <a:p>
            <a:r>
              <a:rPr lang="en-NZ" dirty="0"/>
              <a:t>There should be an optimum quantity of citric acid as it add freshness to wine.</a:t>
            </a:r>
          </a:p>
          <a:p>
            <a:r>
              <a:rPr lang="en-NZ" dirty="0"/>
              <a:t>Lesser level of chlorides is preferred in wine.</a:t>
            </a:r>
          </a:p>
          <a:p>
            <a:r>
              <a:rPr lang="en-NZ" dirty="0"/>
              <a:t>Wine density should be less and high amount of sulfur dioxide will increase the density. Maximum sulfur dioxide content should be up to 50.</a:t>
            </a:r>
          </a:p>
          <a:p>
            <a:r>
              <a:rPr lang="en-NZ" dirty="0"/>
              <a:t>Alcohol in wine should be strong to improve the quality. As alcohol content increase, it decrease the density and the sugar content of wine.</a:t>
            </a:r>
          </a:p>
          <a:p>
            <a:r>
              <a:rPr lang="en-NZ" dirty="0"/>
              <a:t>No relation between residual sugar and quality of wine as discussed in univariate data analysis.</a:t>
            </a:r>
          </a:p>
          <a:p>
            <a:endParaRPr lang="en-NZ" dirty="0"/>
          </a:p>
          <a:p>
            <a:pPr marL="4572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8088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E339-AE8D-4975-8DF7-D5DA4E1B0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758687"/>
          </a:xfrm>
        </p:spPr>
        <p:txBody>
          <a:bodyPr>
            <a:normAutofit/>
          </a:bodyPr>
          <a:lstStyle/>
          <a:p>
            <a:r>
              <a:rPr lang="en-GB" sz="2800" dirty="0"/>
              <a:t>Conclusion</a:t>
            </a:r>
            <a:endParaRPr lang="en-NZ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FA65B-4737-4D8B-9FAD-EB685318B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Experts who rated the white wine quality in the dataset preferred wines with more alcohol, less sugar, less density, less volatile acid, sulfur dioxide and chlorides.</a:t>
            </a:r>
          </a:p>
          <a:p>
            <a:r>
              <a:rPr lang="en-NZ" dirty="0"/>
              <a:t>Major limitation was the quality scale of 10.The quality rating was given between 3 to 9 and most of the rating was between 5 to 7 and made most of the samples as middle quality.</a:t>
            </a:r>
          </a:p>
          <a:p>
            <a:r>
              <a:rPr lang="en-NZ" dirty="0"/>
              <a:t>A linear model for quality prediction didn’t perform as expected as the process of  finding the quality of wine is subjective.</a:t>
            </a:r>
          </a:p>
          <a:p>
            <a:r>
              <a:rPr lang="en-NZ" dirty="0"/>
              <a:t>In future a different set of models like logistic or multiple regression model can be used to find the best features which contributes to the high-quality wine.</a:t>
            </a:r>
          </a:p>
          <a:p>
            <a:pPr marL="4572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1200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D28D-844D-4291-87DA-37A827F6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914400"/>
          </a:xfrm>
        </p:spPr>
        <p:txBody>
          <a:bodyPr/>
          <a:lstStyle/>
          <a:p>
            <a:r>
              <a:rPr lang="en-GB" dirty="0"/>
              <a:t>Thank You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218C9-0655-4A9D-ACAF-CD87C4C14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302" y="1298714"/>
            <a:ext cx="6126480" cy="2716696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GB" sz="4000" dirty="0"/>
              <a:t>Questions??</a:t>
            </a:r>
            <a:endParaRPr lang="en-NZ" sz="4000" dirty="0"/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04A02D4-AB6A-4FB1-98C8-4C8879ADD0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44"/>
          <a:stretch/>
        </p:blipFill>
        <p:spPr>
          <a:xfrm>
            <a:off x="2430286" y="2301167"/>
            <a:ext cx="2932015" cy="27166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8968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E5C192-0A9A-49D3-80EE-5D80E1FDC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294" y="463826"/>
            <a:ext cx="6126480" cy="5594073"/>
          </a:xfrm>
        </p:spPr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en-US" dirty="0"/>
              <a:t>#Import Libraries</a:t>
            </a:r>
          </a:p>
          <a:p>
            <a:pPr marL="45720" indent="0">
              <a:buNone/>
            </a:pPr>
            <a:r>
              <a:rPr lang="en-US" dirty="0"/>
              <a:t>library(ggplot2) #Data visualization </a:t>
            </a:r>
          </a:p>
          <a:p>
            <a:pPr marL="45720" indent="0">
              <a:buNone/>
            </a:pPr>
            <a:r>
              <a:rPr lang="en-US" dirty="0"/>
              <a:t>library (gridExtra)# laying multiple plots on a page</a:t>
            </a:r>
          </a:p>
          <a:p>
            <a:pPr marL="45720" indent="0">
              <a:buNone/>
            </a:pPr>
            <a:r>
              <a:rPr lang="en-US" dirty="0"/>
              <a:t>library(GGally)#</a:t>
            </a:r>
            <a:r>
              <a:rPr lang="en-NZ" dirty="0"/>
              <a:t>for scatter plot matrix visualization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library(dplyr) # efficient manipulation of dataset</a:t>
            </a:r>
          </a:p>
          <a:p>
            <a:pPr marL="45720" indent="0">
              <a:buNone/>
            </a:pPr>
            <a:r>
              <a:rPr lang="en-US" dirty="0"/>
              <a:t>library(reshape2) # flexibly reshape data</a:t>
            </a:r>
          </a:p>
          <a:p>
            <a:pPr marL="45720" indent="0">
              <a:buNone/>
            </a:pPr>
            <a:r>
              <a:rPr lang="en-US" dirty="0"/>
              <a:t>library(RColorBrewer)# color palettes for graphing</a:t>
            </a:r>
          </a:p>
          <a:p>
            <a:pPr marL="45720" indent="0">
              <a:buNone/>
            </a:pPr>
            <a:r>
              <a:rPr lang="en-US" dirty="0"/>
              <a:t>install.packages("e1071")</a:t>
            </a:r>
          </a:p>
          <a:p>
            <a:pPr marL="45720" indent="0">
              <a:buNone/>
            </a:pPr>
            <a:r>
              <a:rPr lang="en-US" dirty="0"/>
              <a:t>library(e1071)#skewness and kurtosis</a:t>
            </a:r>
          </a:p>
          <a:p>
            <a:pPr marL="45720" indent="0">
              <a:buNone/>
            </a:pPr>
            <a:r>
              <a:rPr lang="en-US" dirty="0"/>
              <a:t>install.packages("corrplot")</a:t>
            </a:r>
          </a:p>
          <a:p>
            <a:pPr marL="45720" indent="0">
              <a:buNone/>
            </a:pPr>
            <a:r>
              <a:rPr lang="en-US" dirty="0"/>
              <a:t>library(corrplot)#</a:t>
            </a:r>
            <a:r>
              <a:rPr lang="en-NZ" dirty="0"/>
              <a:t>for graphically displaying correlation matrix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# Read the data</a:t>
            </a:r>
          </a:p>
          <a:p>
            <a:pPr marL="45720" indent="0">
              <a:buNone/>
            </a:pPr>
            <a:r>
              <a:rPr lang="en-US" dirty="0"/>
              <a:t>Wine_List&lt;- read.csv("whitewine.csv",na.strings="")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267574-4CF1-4CB3-AC41-5BCD4E89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1" y="2676938"/>
            <a:ext cx="3474720" cy="609601"/>
          </a:xfrm>
        </p:spPr>
        <p:txBody>
          <a:bodyPr>
            <a:normAutofit/>
          </a:bodyPr>
          <a:lstStyle/>
          <a:p>
            <a:r>
              <a:rPr lang="en-GB" sz="2800" dirty="0"/>
              <a:t>Data Import</a:t>
            </a: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5799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897945"/>
            <a:ext cx="3474720" cy="393894"/>
          </a:xfrm>
        </p:spPr>
        <p:txBody>
          <a:bodyPr anchor="b">
            <a:noAutofit/>
          </a:bodyPr>
          <a:lstStyle/>
          <a:p>
            <a:r>
              <a:rPr lang="en-US" sz="2800" dirty="0"/>
              <a:t>Data Cleansing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A2960E1-3A08-45C5-BE6B-FE301AC0D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4" y="304799"/>
            <a:ext cx="6626086" cy="6321287"/>
          </a:xfrm>
        </p:spPr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r>
              <a:rPr lang="en-US" dirty="0"/>
              <a:t>#Data elaboration and cleaning</a:t>
            </a:r>
          </a:p>
          <a:p>
            <a:pPr marL="45720" indent="0">
              <a:buNone/>
            </a:pPr>
            <a:r>
              <a:rPr lang="en-US" dirty="0"/>
              <a:t>class(Wine_List)</a:t>
            </a:r>
          </a:p>
          <a:p>
            <a:pPr marL="45720" indent="0">
              <a:buNone/>
            </a:pPr>
            <a:r>
              <a:rPr lang="en-US" dirty="0"/>
              <a:t>names(Wine_List)</a:t>
            </a:r>
          </a:p>
          <a:p>
            <a:pPr marL="45720" indent="0">
              <a:buNone/>
            </a:pPr>
            <a:r>
              <a:rPr lang="en-US" dirty="0"/>
              <a:t>str(Wine_List)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#missing value analysis</a:t>
            </a:r>
          </a:p>
          <a:p>
            <a:pPr marL="45720" indent="0">
              <a:buNone/>
            </a:pPr>
            <a:r>
              <a:rPr lang="en-US" dirty="0"/>
              <a:t>sum(complete.cases(Wine_List)) ))# no NA values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#Check for duplicates and remove it</a:t>
            </a:r>
          </a:p>
          <a:p>
            <a:pPr marL="45720" indent="0">
              <a:buNone/>
            </a:pPr>
            <a:r>
              <a:rPr lang="en-US" dirty="0"/>
              <a:t>sum(duplicated(Wine_List))</a:t>
            </a:r>
          </a:p>
          <a:p>
            <a:pPr marL="45720" indent="0">
              <a:buNone/>
            </a:pPr>
            <a:r>
              <a:rPr lang="en-US" dirty="0"/>
              <a:t>Wine_List &lt;- Wine_List[!duplicated(Wine_List), ]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# converting mg/dm3 to g/dm3</a:t>
            </a:r>
          </a:p>
          <a:p>
            <a:pPr marL="45720" indent="0">
              <a:buNone/>
            </a:pPr>
            <a:r>
              <a:rPr lang="en-US" dirty="0"/>
              <a:t>Wine_List$free.sulfur.dioxide&lt;-.001*Wine_List$free.sulfur.dioxide</a:t>
            </a:r>
          </a:p>
          <a:p>
            <a:pPr marL="45720" indent="0">
              <a:buNone/>
            </a:pPr>
            <a:r>
              <a:rPr lang="en-US" dirty="0"/>
              <a:t>Wine_List$total.sulfur.dioxide&lt;-.001*Wine_List$total.sulfur.dioxide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43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ECAB9CE-2605-4610-8CE2-8C890CBA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914400"/>
          </a:xfrm>
        </p:spPr>
        <p:txBody>
          <a:bodyPr>
            <a:normAutofit/>
          </a:bodyPr>
          <a:lstStyle/>
          <a:p>
            <a:r>
              <a:rPr lang="en-US" sz="2800" dirty="0"/>
              <a:t>Data preprocessing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B57F50F-42DD-4B77-9B27-8365727C7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543339"/>
            <a:ext cx="6917635" cy="562886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700" dirty="0"/>
              <a:t>#Creating a new Factored Variable called 'Rating’</a:t>
            </a:r>
          </a:p>
          <a:p>
            <a:pPr marL="45720" indent="0">
              <a:lnSpc>
                <a:spcPct val="170000"/>
              </a:lnSpc>
              <a:buNone/>
            </a:pPr>
            <a:r>
              <a:rPr lang="en-US" sz="1700" dirty="0"/>
              <a:t>	Wine_List$rating &lt;- ifelse(Wine_List$quality &lt; 5, 'bad', ifelse(  	Wine_List$quality &lt; 7, 'average', 'good’))</a:t>
            </a:r>
          </a:p>
          <a:p>
            <a:pPr marL="45720" indent="0">
              <a:buNone/>
            </a:pPr>
            <a:r>
              <a:rPr lang="en-US" sz="1700" dirty="0"/>
              <a:t>	Wine_List$rating &lt;- ordered(Wine_List$rating,</a:t>
            </a:r>
          </a:p>
          <a:p>
            <a:pPr marL="45720" indent="0">
              <a:buNone/>
            </a:pPr>
            <a:r>
              <a:rPr lang="en-US" sz="1700" dirty="0"/>
              <a:t>                       levels = c('bad', 'average', 'good’))</a:t>
            </a:r>
          </a:p>
          <a:p>
            <a:pPr marL="45720" indent="0">
              <a:buNone/>
            </a:pPr>
            <a:endParaRPr lang="en-US" sz="1700" dirty="0"/>
          </a:p>
          <a:p>
            <a:pPr marL="45720" indent="0">
              <a:buNone/>
            </a:pPr>
            <a:r>
              <a:rPr lang="en-US" sz="1700" dirty="0"/>
              <a:t>#Adding label as alcohol percentage to group the alcohol concentration </a:t>
            </a:r>
          </a:p>
          <a:p>
            <a:pPr marL="45720" indent="0">
              <a:buNone/>
            </a:pPr>
            <a:r>
              <a:rPr lang="en-US" sz="1700" dirty="0"/>
              <a:t>	 Wine_List$label &lt;- ifelse(Wine_List$alcohol &lt;=9, 'light', ifelse(</a:t>
            </a:r>
          </a:p>
          <a:p>
            <a:pPr marL="45720" indent="0">
              <a:buNone/>
            </a:pPr>
            <a:r>
              <a:rPr lang="en-US" sz="1700" dirty="0"/>
              <a:t> 	 Wine_List$alcohol &lt;=12, 'medium', 'strong’))</a:t>
            </a:r>
          </a:p>
          <a:p>
            <a:pPr marL="45720" indent="0">
              <a:buNone/>
            </a:pPr>
            <a:r>
              <a:rPr lang="en-US" sz="1700" dirty="0"/>
              <a:t>	Wine_List$label &lt;- ordered(Wine_List$label,</a:t>
            </a:r>
          </a:p>
          <a:p>
            <a:pPr marL="45720" indent="0">
              <a:buNone/>
            </a:pPr>
            <a:r>
              <a:rPr lang="en-US" sz="1700" dirty="0"/>
              <a:t>                            levels = c('light', 'medium', 'strong'))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0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8300A40-F1EF-4346-96A4-C0824C52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914400"/>
          </a:xfrm>
        </p:spPr>
        <p:txBody>
          <a:bodyPr>
            <a:normAutofit/>
          </a:bodyPr>
          <a:lstStyle/>
          <a:p>
            <a:r>
              <a:rPr lang="en-US" sz="2800" dirty="0"/>
              <a:t>Univariate</a:t>
            </a:r>
            <a:br>
              <a:rPr lang="en-US" sz="2800" dirty="0"/>
            </a:br>
            <a:r>
              <a:rPr lang="en-US" sz="2800" dirty="0"/>
              <a:t>Analysis</a:t>
            </a:r>
            <a:endParaRPr lang="en-NZ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6A84C1-8DCA-494C-A2AA-FF3C5E346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43" y="198783"/>
            <a:ext cx="7209183" cy="5973417"/>
          </a:xfrm>
        </p:spPr>
        <p:txBody>
          <a:bodyPr>
            <a:normAutofit/>
          </a:bodyPr>
          <a:lstStyle/>
          <a:p>
            <a:r>
              <a:rPr lang="en-GB" dirty="0"/>
              <a:t>Frequency</a:t>
            </a:r>
          </a:p>
          <a:p>
            <a:pPr marL="45720" indent="0">
              <a:buNone/>
            </a:pPr>
            <a:endParaRPr lang="en-GB" dirty="0"/>
          </a:p>
          <a:p>
            <a:pPr marL="2148840" lvl="7" indent="0">
              <a:buNone/>
            </a:pPr>
            <a:r>
              <a:rPr lang="en-GB" sz="1400" dirty="0"/>
              <a:t>table(Wine_List$rating)</a:t>
            </a:r>
          </a:p>
          <a:p>
            <a:pPr marL="2148840" lvl="7" indent="0">
              <a:buNone/>
            </a:pPr>
            <a:r>
              <a:rPr lang="en-GB" sz="1400" dirty="0"/>
              <a:t>  </a:t>
            </a:r>
          </a:p>
          <a:p>
            <a:pPr marL="2148840" lvl="7" indent="0">
              <a:buNone/>
            </a:pPr>
            <a:r>
              <a:rPr lang="en-GB" sz="1400" dirty="0"/>
              <a:t>    bad    average    good </a:t>
            </a:r>
          </a:p>
          <a:p>
            <a:pPr marL="2148840" lvl="7" indent="0">
              <a:buNone/>
            </a:pPr>
            <a:r>
              <a:rPr lang="en-GB" sz="1400" dirty="0"/>
              <a:t>    173      2963       825 </a:t>
            </a:r>
          </a:p>
          <a:p>
            <a:pPr marL="2148840" lvl="7" indent="0">
              <a:buNone/>
            </a:pPr>
            <a:endParaRPr lang="en-GB" sz="1400" dirty="0"/>
          </a:p>
          <a:p>
            <a:pPr marL="2148840" lvl="7" indent="0">
              <a:buNone/>
            </a:pPr>
            <a:endParaRPr lang="en-GB" sz="1400" dirty="0"/>
          </a:p>
          <a:p>
            <a:pPr marL="2148840" lvl="7" indent="0">
              <a:buNone/>
            </a:pPr>
            <a:r>
              <a:rPr lang="en-GB" sz="1400" dirty="0"/>
              <a:t>table(Wine_List$quality)</a:t>
            </a:r>
          </a:p>
          <a:p>
            <a:pPr marL="2148840" lvl="7" indent="0">
              <a:buNone/>
            </a:pPr>
            <a:r>
              <a:rPr lang="en-GB" sz="1400" dirty="0"/>
              <a:t> </a:t>
            </a:r>
          </a:p>
          <a:p>
            <a:pPr marL="2148840" lvl="7" indent="0">
              <a:buNone/>
            </a:pPr>
            <a:r>
              <a:rPr lang="en-GB" sz="1400" dirty="0"/>
              <a:t>    3       4         5          6           7         8        9 </a:t>
            </a:r>
          </a:p>
          <a:p>
            <a:pPr marL="2148840" lvl="7" indent="0">
              <a:buNone/>
            </a:pPr>
            <a:r>
              <a:rPr lang="en-GB" sz="1400" dirty="0"/>
              <a:t>  20    153   1175   1788    689    131      5 </a:t>
            </a:r>
          </a:p>
          <a:p>
            <a:pPr marL="2148840" lvl="7" indent="0">
              <a:buNone/>
            </a:pPr>
            <a:endParaRPr lang="en-GB" sz="1400" dirty="0"/>
          </a:p>
          <a:p>
            <a:pPr marL="2148840" lvl="7" indent="0">
              <a:buNone/>
            </a:pPr>
            <a:endParaRPr lang="en-GB" sz="1400" dirty="0"/>
          </a:p>
          <a:p>
            <a:pPr marL="2148840" lvl="7" indent="0">
              <a:buNone/>
            </a:pPr>
            <a:r>
              <a:rPr lang="en-GB" sz="1400" dirty="0"/>
              <a:t>table(Wine_List$label)</a:t>
            </a:r>
          </a:p>
          <a:p>
            <a:pPr marL="2148840" lvl="7" indent="0">
              <a:buNone/>
            </a:pPr>
            <a:r>
              <a:rPr lang="en-GB" sz="1400" dirty="0"/>
              <a:t>   light     medium     strong </a:t>
            </a:r>
          </a:p>
          <a:p>
            <a:pPr marL="2148840" lvl="7" indent="0">
              <a:buNone/>
            </a:pPr>
            <a:r>
              <a:rPr lang="en-GB" sz="1400" dirty="0"/>
              <a:t>   315        3031           615 </a:t>
            </a:r>
            <a:endParaRPr lang="en-NZ" sz="1400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6317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Univariate</a:t>
            </a:r>
            <a:br>
              <a:rPr lang="en-US" sz="2800" dirty="0"/>
            </a:br>
            <a:r>
              <a:rPr lang="en-US" sz="2800" dirty="0"/>
              <a:t>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598B65-E3BE-4115-8B5B-DAEE2331C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331304"/>
            <a:ext cx="7434470" cy="5840896"/>
          </a:xfrm>
        </p:spPr>
        <p:txBody>
          <a:bodyPr>
            <a:normAutofit/>
          </a:bodyPr>
          <a:lstStyle/>
          <a:p>
            <a:r>
              <a:rPr lang="en-NZ" dirty="0"/>
              <a:t>Percentage</a:t>
            </a:r>
          </a:p>
          <a:p>
            <a:pPr marL="45720" indent="0">
              <a:buNone/>
            </a:pPr>
            <a:r>
              <a:rPr lang="en-GB" sz="1400" dirty="0"/>
              <a:t>     100*(table(Wine_List$rating)/sum(table(Wine_List$rating)))</a:t>
            </a:r>
          </a:p>
          <a:p>
            <a:pPr marL="45720" indent="0">
              <a:buNone/>
            </a:pPr>
            <a:r>
              <a:rPr lang="en-GB" sz="1400" dirty="0"/>
              <a:t>          bad               average            good </a:t>
            </a:r>
          </a:p>
          <a:p>
            <a:pPr marL="45720" indent="0">
              <a:buNone/>
            </a:pPr>
            <a:r>
              <a:rPr lang="en-GB" sz="1400" dirty="0"/>
              <a:t>     4.367584      74.804342      20.828074 </a:t>
            </a:r>
          </a:p>
          <a:p>
            <a:pPr marL="45720" indent="0">
              <a:buNone/>
            </a:pPr>
            <a:endParaRPr lang="en-GB" sz="1400" dirty="0"/>
          </a:p>
          <a:p>
            <a:pPr marL="45720" indent="0">
              <a:buNone/>
            </a:pPr>
            <a:r>
              <a:rPr lang="en-GB" sz="1400" dirty="0"/>
              <a:t>100*(table(Wine_List$quality)/sum(table(Wine_List$quality)))</a:t>
            </a:r>
          </a:p>
          <a:p>
            <a:pPr marL="45720" indent="0">
              <a:buNone/>
            </a:pPr>
            <a:r>
              <a:rPr lang="en-GB" sz="1400" dirty="0"/>
              <a:t>         3                       4                      5                         6                        7                          8                     9 </a:t>
            </a:r>
          </a:p>
          <a:p>
            <a:pPr marL="45720" indent="0">
              <a:buNone/>
            </a:pPr>
            <a:r>
              <a:rPr lang="en-GB" sz="1400" dirty="0"/>
              <a:t> 0.5049230   3.8626609   29.6642262   45.1401161   17.3945973    3.3072456    0.1262307 </a:t>
            </a:r>
          </a:p>
          <a:p>
            <a:pPr marL="45720" indent="0">
              <a:buNone/>
            </a:pPr>
            <a:endParaRPr lang="en-GB" sz="1400" dirty="0"/>
          </a:p>
          <a:p>
            <a:pPr marL="45720" indent="0">
              <a:buNone/>
            </a:pPr>
            <a:r>
              <a:rPr lang="en-GB" sz="1400" dirty="0"/>
              <a:t> 100*(table(Wine_List$label)/sum(table(Wine_List$label)))</a:t>
            </a:r>
          </a:p>
          <a:p>
            <a:pPr marL="45720" indent="0">
              <a:buNone/>
            </a:pPr>
            <a:r>
              <a:rPr lang="en-GB" sz="1400" dirty="0"/>
              <a:t>    light              medium           strong </a:t>
            </a:r>
          </a:p>
          <a:p>
            <a:pPr marL="45720" indent="0">
              <a:buNone/>
            </a:pPr>
            <a:r>
              <a:rPr lang="en-GB" sz="1400" dirty="0"/>
              <a:t> 7.952537     76.521081     15.526382</a:t>
            </a:r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11467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Univariate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pic>
        <p:nvPicPr>
          <p:cNvPr id="6" name="Picture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8B89AA-8459-4DF5-9D6C-C689B4B04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1" y="422031"/>
            <a:ext cx="6907237" cy="6105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004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3496FF-2CB1-4C96-B050-1A73070C8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>
            <a:normAutofit/>
          </a:bodyPr>
          <a:lstStyle/>
          <a:p>
            <a:r>
              <a:rPr lang="en-US" sz="2800" dirty="0"/>
              <a:t>Univariate</a:t>
            </a:r>
            <a:br>
              <a:rPr lang="en-US" sz="2800" dirty="0"/>
            </a:br>
            <a:r>
              <a:rPr lang="en-US" sz="2800" dirty="0"/>
              <a:t>Analysis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108B05C-4FAE-4A8A-9BE2-16E5F7D7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/>
          <a:lstStyle/>
          <a:p>
            <a:r>
              <a:rPr lang="en-US" dirty="0"/>
              <a:t>Bar Chart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B41DDA-01BA-4EB3-B7EC-2533E101C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9" y="1704733"/>
            <a:ext cx="6734061" cy="3106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881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red line presentation (widescreen).potx" id="{8018D45A-0B59-4186-B046-1FF8092889B6}" vid="{86C2525B-C90B-4FD6-8D61-5E85FA833A06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E8B90D32B08345B4A99FA14EA6D6BC" ma:contentTypeVersion="4" ma:contentTypeDescription="Create a new document." ma:contentTypeScope="" ma:versionID="543a7f8e0160b04ac18a8ece4f326399">
  <xsd:schema xmlns:xsd="http://www.w3.org/2001/XMLSchema" xmlns:xs="http://www.w3.org/2001/XMLSchema" xmlns:p="http://schemas.microsoft.com/office/2006/metadata/properties" xmlns:ns3="e1ed48da-efce-45e7-802a-da6f3c76691b" targetNamespace="http://schemas.microsoft.com/office/2006/metadata/properties" ma:root="true" ma:fieldsID="f5370ff60cd203c295a6cbc6e51531c8" ns3:_="">
    <xsd:import namespace="e1ed48da-efce-45e7-802a-da6f3c76691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ed48da-efce-45e7-802a-da6f3c7669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E9F92C-0A4D-49A0-AA72-5C91219E66AF}">
  <ds:schemaRefs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e1ed48da-efce-45e7-802a-da6f3c76691b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F81E928-3A3E-48E4-88E1-831D867446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976643-6AD3-4CFD-A708-95E897A7B9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ed48da-efce-45e7-802a-da6f3c7669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954</Words>
  <Application>Microsoft Office PowerPoint</Application>
  <PresentationFormat>Widescreen</PresentationFormat>
  <Paragraphs>156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Cambria</vt:lpstr>
      <vt:lpstr>Red Line Business 16x9</vt:lpstr>
      <vt:lpstr>WHITE WINE DATA Analysis</vt:lpstr>
      <vt:lpstr>Dataset introduction</vt:lpstr>
      <vt:lpstr>Data Import</vt:lpstr>
      <vt:lpstr>Data Cleansing</vt:lpstr>
      <vt:lpstr>Data preprocessing</vt:lpstr>
      <vt:lpstr>Univariate Analysis</vt:lpstr>
      <vt:lpstr>Univariate Analysis</vt:lpstr>
      <vt:lpstr>Univariate Analysis</vt:lpstr>
      <vt:lpstr>Univariate Analysis</vt:lpstr>
      <vt:lpstr>Univariate Analysis</vt:lpstr>
      <vt:lpstr>Univariate Analysis</vt:lpstr>
      <vt:lpstr>Bivariate Analysis</vt:lpstr>
      <vt:lpstr>Bivariate Analysis</vt:lpstr>
      <vt:lpstr>Bivariate Analysis</vt:lpstr>
      <vt:lpstr>bivariate Analysis</vt:lpstr>
      <vt:lpstr>bivariate Analysis</vt:lpstr>
      <vt:lpstr>bivariate Analysis  Scatter Plot and linear regression</vt:lpstr>
      <vt:lpstr>bivariate Analysis  Scatter Plot and linear regression</vt:lpstr>
      <vt:lpstr>Multivariate Analysis</vt:lpstr>
      <vt:lpstr>Result Interpretation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WINE DATA Analysis</dc:title>
  <dc:creator>Priya Payyadi Surendran</dc:creator>
  <cp:lastModifiedBy>Priya Payyadi Surendran</cp:lastModifiedBy>
  <cp:revision>21</cp:revision>
  <dcterms:created xsi:type="dcterms:W3CDTF">2020-06-15T10:28:48Z</dcterms:created>
  <dcterms:modified xsi:type="dcterms:W3CDTF">2020-06-15T11:14:25Z</dcterms:modified>
</cp:coreProperties>
</file>