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74" d="100"/>
          <a:sy n="74" d="100"/>
        </p:scale>
        <p:origin x="4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7/6/2015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7/6/2015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server:944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6824" y="2369713"/>
            <a:ext cx="9298546" cy="605308"/>
          </a:xfrm>
        </p:spPr>
        <p:txBody>
          <a:bodyPr>
            <a:normAutofit/>
          </a:bodyPr>
          <a:lstStyle/>
          <a:p>
            <a:r>
              <a:rPr lang="en-US" sz="2400" dirty="0" smtClean="0">
                <a:latin typeface="Calibri" panose="020F0502020204030204" pitchFamily="34" charset="0"/>
                <a:ea typeface="ＭＳ Ｐゴシック" panose="020B0600070205080204" pitchFamily="34" charset="-128"/>
                <a:cs typeface="Arial" panose="020B0604020202020204" pitchFamily="34" charset="0"/>
              </a:rPr>
              <a:t>Software as a services </a:t>
            </a:r>
            <a:r>
              <a:rPr lang="en-US" sz="2400" dirty="0">
                <a:latin typeface="Calibri" panose="020F0502020204030204" pitchFamily="34" charset="0"/>
                <a:ea typeface="ＭＳ Ｐゴシック" panose="020B0600070205080204" pitchFamily="34" charset="-128"/>
                <a:cs typeface="Arial" panose="020B0604020202020204" pitchFamily="34" charset="0"/>
              </a:rPr>
              <a:t>Installation of Agent and </a:t>
            </a:r>
            <a:r>
              <a:rPr lang="en-US" sz="2400" dirty="0" smtClean="0">
                <a:latin typeface="Calibri" panose="020F0502020204030204" pitchFamily="34" charset="0"/>
                <a:ea typeface="ＭＳ Ｐゴシック" panose="020B0600070205080204" pitchFamily="34" charset="-128"/>
                <a:cs typeface="Arial" panose="020B0604020202020204" pitchFamily="34" charset="0"/>
              </a:rPr>
              <a:t>MIN Server</a:t>
            </a:r>
            <a:endParaRPr lang="en-US" sz="2400" dirty="0"/>
          </a:p>
        </p:txBody>
      </p:sp>
      <p:sp>
        <p:nvSpPr>
          <p:cNvPr id="3" name="Subtitle 2"/>
          <p:cNvSpPr>
            <a:spLocks noGrp="1"/>
          </p:cNvSpPr>
          <p:nvPr>
            <p:ph type="subTitle" idx="1"/>
          </p:nvPr>
        </p:nvSpPr>
        <p:spPr>
          <a:xfrm>
            <a:off x="7680960" y="4819425"/>
            <a:ext cx="3302598" cy="882127"/>
          </a:xfrm>
        </p:spPr>
        <p:txBody>
          <a:bodyPr>
            <a:noAutofit/>
          </a:bodyPr>
          <a:lstStyle/>
          <a:p>
            <a:r>
              <a:rPr lang="en-US" sz="2400" cap="all" dirty="0">
                <a:ln w="3175" cmpd="sng">
                  <a:noFill/>
                </a:ln>
                <a:solidFill>
                  <a:schemeClr val="tx1"/>
                </a:solidFill>
                <a:latin typeface="Calibri" panose="020F0502020204030204" pitchFamily="34" charset="0"/>
                <a:ea typeface="ＭＳ Ｐゴシック" panose="020B0600070205080204" pitchFamily="34" charset="-128"/>
                <a:cs typeface="Arial" panose="020B0604020202020204" pitchFamily="34" charset="0"/>
              </a:rPr>
              <a:t>Sreenivasulu Reddy</a:t>
            </a:r>
          </a:p>
        </p:txBody>
      </p:sp>
    </p:spTree>
    <p:extLst>
      <p:ext uri="{BB962C8B-B14F-4D97-AF65-F5344CB8AC3E}">
        <p14:creationId xmlns:p14="http://schemas.microsoft.com/office/powerpoint/2010/main" val="2646458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579549" y="5679583"/>
            <a:ext cx="6606862" cy="850006"/>
          </a:xfrm>
        </p:spPr>
        <p:txBody>
          <a:bodyPr>
            <a:normAutofit/>
          </a:bodyPr>
          <a:lstStyle/>
          <a:p>
            <a:pPr marL="285750" indent="-285750">
              <a:spcBef>
                <a:spcPct val="20000"/>
              </a:spcBef>
              <a:spcAft>
                <a:spcPts val="600"/>
              </a:spcAft>
              <a:buClr>
                <a:schemeClr val="tx1"/>
              </a:buClr>
              <a:buSzPct val="80000"/>
              <a:buFont typeface="Wingdings" panose="05000000000000000000" pitchFamily="2" charset="2"/>
              <a:buChar char="v"/>
            </a:pPr>
            <a:r>
              <a:rPr lang="en-US" sz="1600" cap="none" dirty="0" smtClean="0">
                <a:latin typeface="+mn-lt"/>
                <a:ea typeface="+mn-ea"/>
                <a:cs typeface="+mn-cs"/>
              </a:rPr>
              <a:t>This is explain how you can install SaaS Agent on windows.</a:t>
            </a:r>
            <a:br>
              <a:rPr lang="en-US" sz="1600" cap="none" dirty="0" smtClean="0">
                <a:latin typeface="+mn-lt"/>
                <a:ea typeface="+mn-ea"/>
                <a:cs typeface="+mn-cs"/>
              </a:rPr>
            </a:br>
            <a:r>
              <a:rPr lang="en-US" sz="1600" cap="none" dirty="0" smtClean="0">
                <a:latin typeface="+mn-lt"/>
                <a:ea typeface="+mn-ea"/>
                <a:cs typeface="+mn-cs"/>
              </a:rPr>
              <a:t>Go </a:t>
            </a:r>
            <a:r>
              <a:rPr lang="en-US" sz="1600" cap="none" dirty="0">
                <a:latin typeface="+mn-lt"/>
                <a:ea typeface="+mn-ea"/>
                <a:cs typeface="+mn-cs"/>
              </a:rPr>
              <a:t>to Agent installer path from command </a:t>
            </a:r>
            <a:r>
              <a:rPr lang="en-US" sz="1600" cap="none" dirty="0" smtClean="0">
                <a:latin typeface="+mn-lt"/>
                <a:ea typeface="+mn-ea"/>
                <a:cs typeface="+mn-cs"/>
              </a:rPr>
              <a:t>prompt.</a:t>
            </a:r>
            <a:br>
              <a:rPr lang="en-US" sz="1600" cap="none" dirty="0" smtClean="0">
                <a:latin typeface="+mn-lt"/>
                <a:ea typeface="+mn-ea"/>
                <a:cs typeface="+mn-cs"/>
              </a:rPr>
            </a:br>
            <a:endParaRPr lang="en-US" sz="1600" cap="none" dirty="0">
              <a:latin typeface="+mn-lt"/>
              <a:ea typeface="+mn-ea"/>
              <a:cs typeface="+mn-cs"/>
            </a:endParaRPr>
          </a:p>
        </p:txBody>
      </p:sp>
      <p:sp>
        <p:nvSpPr>
          <p:cNvPr id="3" name="Content Placeholder 2"/>
          <p:cNvSpPr>
            <a:spLocks noGrp="1"/>
          </p:cNvSpPr>
          <p:nvPr>
            <p:ph idx="1"/>
          </p:nvPr>
        </p:nvSpPr>
        <p:spPr>
          <a:xfrm>
            <a:off x="355001" y="316043"/>
            <a:ext cx="6927925" cy="566084"/>
          </a:xfrm>
        </p:spPr>
        <p:txBody>
          <a:bodyPr>
            <a:normAutofit/>
          </a:bodyPr>
          <a:lstStyle/>
          <a:p>
            <a:r>
              <a:rPr lang="en-US" sz="2400" dirty="0">
                <a:solidFill>
                  <a:schemeClr val="tx1"/>
                </a:solidFill>
              </a:rPr>
              <a:t>Installation of </a:t>
            </a:r>
            <a:r>
              <a:rPr lang="en-US" sz="2400" dirty="0" smtClean="0">
                <a:solidFill>
                  <a:schemeClr val="tx1"/>
                </a:solidFill>
              </a:rPr>
              <a:t>SaaS Agent </a:t>
            </a:r>
            <a:r>
              <a:rPr lang="en-US" sz="2400" dirty="0">
                <a:solidFill>
                  <a:schemeClr val="tx1"/>
                </a:solidFill>
              </a:rPr>
              <a:t>on Windows</a:t>
            </a:r>
          </a:p>
        </p:txBody>
      </p:sp>
      <p:pic>
        <p:nvPicPr>
          <p:cNvPr id="7" name="Picture 6"/>
          <p:cNvPicPr>
            <a:picLocks noChangeAspect="1"/>
          </p:cNvPicPr>
          <p:nvPr/>
        </p:nvPicPr>
        <p:blipFill>
          <a:blip r:embed="rId2"/>
          <a:stretch>
            <a:fillRect/>
          </a:stretch>
        </p:blipFill>
        <p:spPr>
          <a:xfrm>
            <a:off x="355002" y="1066800"/>
            <a:ext cx="7264998" cy="4364182"/>
          </a:xfrm>
          <a:prstGeom prst="rect">
            <a:avLst/>
          </a:prstGeom>
        </p:spPr>
      </p:pic>
    </p:spTree>
    <p:extLst>
      <p:ext uri="{BB962C8B-B14F-4D97-AF65-F5344CB8AC3E}">
        <p14:creationId xmlns:p14="http://schemas.microsoft.com/office/powerpoint/2010/main" val="331339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074276"/>
            <a:ext cx="10674954" cy="1532586"/>
          </a:xfrm>
        </p:spPr>
        <p:txBody>
          <a:bodyPr>
            <a:normAutofit fontScale="90000"/>
          </a:bodyPr>
          <a:lstStyle/>
          <a:p>
            <a:r>
              <a:rPr lang="en-US" sz="1800" cap="none" dirty="0" smtClean="0">
                <a:solidFill>
                  <a:schemeClr val="bg2">
                    <a:lumMod val="75000"/>
                  </a:schemeClr>
                </a:solidFill>
              </a:rPr>
              <a:t/>
            </a:r>
            <a:br>
              <a:rPr lang="en-US" sz="1800" cap="none" dirty="0" smtClean="0">
                <a:solidFill>
                  <a:schemeClr val="bg2">
                    <a:lumMod val="75000"/>
                  </a:schemeClr>
                </a:solidFill>
              </a:rPr>
            </a:br>
            <a:r>
              <a:rPr lang="en-US" sz="1800" cap="none" dirty="0">
                <a:latin typeface="+mn-lt"/>
                <a:ea typeface="+mn-ea"/>
                <a:cs typeface="+mn-cs"/>
              </a:rPr>
              <a:t>Execute this command ‘installAPMAgents.bat’ it will list out the all available agents then select the agent select types ,if your agent selection is correct then select 1(yes) and specify the installation directory(by default or Manual(D:\IBM\APM))</a:t>
            </a:r>
            <a:br>
              <a:rPr lang="en-US" sz="1800" cap="none" dirty="0">
                <a:latin typeface="+mn-lt"/>
                <a:ea typeface="+mn-ea"/>
                <a:cs typeface="+mn-cs"/>
              </a:rPr>
            </a:br>
            <a:r>
              <a:rPr lang="en-US" sz="1800" cap="none" dirty="0"/>
              <a:t/>
            </a:r>
            <a:br>
              <a:rPr lang="en-US" sz="1800" cap="none" dirty="0"/>
            </a:br>
            <a:r>
              <a:rPr lang="en-US" sz="1800" cap="none" dirty="0">
                <a:solidFill>
                  <a:schemeClr val="bg2">
                    <a:lumMod val="75000"/>
                  </a:schemeClr>
                </a:solidFill>
              </a:rPr>
              <a:t/>
            </a:r>
            <a:br>
              <a:rPr lang="en-US" sz="1800" cap="none" dirty="0">
                <a:solidFill>
                  <a:schemeClr val="bg2">
                    <a:lumMod val="75000"/>
                  </a:schemeClr>
                </a:solidFill>
              </a:rPr>
            </a:br>
            <a:endParaRPr lang="en-US" sz="1800" dirty="0"/>
          </a:p>
        </p:txBody>
      </p:sp>
      <p:sp>
        <p:nvSpPr>
          <p:cNvPr id="6" name="Content Placeholder 5"/>
          <p:cNvSpPr>
            <a:spLocks noGrp="1"/>
          </p:cNvSpPr>
          <p:nvPr>
            <p:ph idx="1"/>
          </p:nvPr>
        </p:nvSpPr>
        <p:spPr>
          <a:xfrm>
            <a:off x="684212" y="685800"/>
            <a:ext cx="6315075" cy="4156656"/>
          </a:xfrm>
        </p:spPr>
        <p:txBody>
          <a:bodyPr/>
          <a:lstStyle/>
          <a:p>
            <a:endParaRPr lang="en-US" dirty="0"/>
          </a:p>
        </p:txBody>
      </p:sp>
      <p:pic>
        <p:nvPicPr>
          <p:cNvPr id="7" name="Picture 6"/>
          <p:cNvPicPr>
            <a:picLocks noChangeAspect="1"/>
          </p:cNvPicPr>
          <p:nvPr/>
        </p:nvPicPr>
        <p:blipFill>
          <a:blip r:embed="rId2"/>
          <a:stretch>
            <a:fillRect/>
          </a:stretch>
        </p:blipFill>
        <p:spPr>
          <a:xfrm>
            <a:off x="684212" y="453980"/>
            <a:ext cx="6741824" cy="4548830"/>
          </a:xfrm>
          <a:prstGeom prst="rect">
            <a:avLst/>
          </a:prstGeom>
        </p:spPr>
      </p:pic>
    </p:spTree>
    <p:extLst>
      <p:ext uri="{BB962C8B-B14F-4D97-AF65-F5344CB8AC3E}">
        <p14:creationId xmlns:p14="http://schemas.microsoft.com/office/powerpoint/2010/main" val="2193223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438660"/>
            <a:ext cx="7777208" cy="2807594"/>
          </a:xfrm>
        </p:spPr>
        <p:txBody>
          <a:bodyPr>
            <a:normAutofit/>
          </a:bodyPr>
          <a:lstStyle/>
          <a:p>
            <a:pPr marL="285750" indent="-285750">
              <a:spcBef>
                <a:spcPct val="20000"/>
              </a:spcBef>
              <a:spcAft>
                <a:spcPts val="600"/>
              </a:spcAft>
              <a:buClr>
                <a:schemeClr val="tx1"/>
              </a:buClr>
              <a:buSzPct val="80000"/>
              <a:buFont typeface="Wingdings" panose="05000000000000000000" pitchFamily="2" charset="2"/>
              <a:buChar char="v"/>
            </a:pPr>
            <a:r>
              <a:rPr lang="en-US" sz="1600" cap="none" dirty="0">
                <a:latin typeface="+mn-lt"/>
                <a:ea typeface="+mn-ea"/>
                <a:cs typeface="+mn-cs"/>
              </a:rPr>
              <a:t>For license agreement accept select 1(yes) then enter tab installation will be started</a:t>
            </a:r>
            <a:r>
              <a:rPr lang="en-US" sz="1600" cap="none" dirty="0" smtClean="0">
                <a:latin typeface="+mn-lt"/>
                <a:ea typeface="+mn-ea"/>
                <a:cs typeface="+mn-cs"/>
              </a:rPr>
              <a:t>.</a:t>
            </a:r>
            <a:br>
              <a:rPr lang="en-US" sz="1600" cap="none" dirty="0" smtClean="0">
                <a:latin typeface="+mn-lt"/>
                <a:ea typeface="+mn-ea"/>
                <a:cs typeface="+mn-cs"/>
              </a:rPr>
            </a:br>
            <a:r>
              <a:rPr lang="en-US" sz="1600" cap="none" dirty="0">
                <a:latin typeface="+mn-lt"/>
                <a:ea typeface="+mn-ea"/>
                <a:cs typeface="+mn-cs"/>
              </a:rPr>
              <a:t>When you run the batch file with “install” option it runs the prereqcheck first and then runs the installation. </a:t>
            </a:r>
            <a:br>
              <a:rPr lang="en-US" sz="1600" cap="none" dirty="0">
                <a:latin typeface="+mn-lt"/>
                <a:ea typeface="+mn-ea"/>
                <a:cs typeface="+mn-cs"/>
              </a:rPr>
            </a:br>
            <a:r>
              <a:rPr lang="en-US" sz="1600" cap="none" dirty="0">
                <a:latin typeface="+mn-lt"/>
                <a:ea typeface="+mn-ea"/>
                <a:cs typeface="+mn-cs"/>
              </a:rPr>
              <a:t>If prereqcheck is not required. Set SKIP_PRECHECK env variable to Y to proceed without precheck.</a:t>
            </a:r>
            <a:br>
              <a:rPr lang="en-US" sz="1600" cap="none" dirty="0">
                <a:latin typeface="+mn-lt"/>
                <a:ea typeface="+mn-ea"/>
                <a:cs typeface="+mn-cs"/>
              </a:rPr>
            </a:br>
            <a:r>
              <a:rPr lang="en-US" sz="1600" cap="none" dirty="0" smtClean="0">
                <a:latin typeface="+mn-lt"/>
                <a:ea typeface="+mn-ea"/>
                <a:cs typeface="+mn-cs"/>
              </a:rPr>
              <a:t>This </a:t>
            </a:r>
            <a:r>
              <a:rPr lang="en-US" sz="1600" cap="none" dirty="0">
                <a:latin typeface="+mn-lt"/>
                <a:ea typeface="+mn-ea"/>
                <a:cs typeface="+mn-cs"/>
              </a:rPr>
              <a:t>before running &lt;your-agent&gt;.bat run following command</a:t>
            </a:r>
            <a:br>
              <a:rPr lang="en-US" sz="1600" cap="none" dirty="0">
                <a:latin typeface="+mn-lt"/>
                <a:ea typeface="+mn-ea"/>
                <a:cs typeface="+mn-cs"/>
              </a:rPr>
            </a:br>
            <a:r>
              <a:rPr lang="en-US" sz="1600" cap="none" dirty="0">
                <a:latin typeface="+mn-lt"/>
                <a:ea typeface="+mn-ea"/>
                <a:cs typeface="+mn-cs"/>
              </a:rPr>
              <a:t>SET SKIP_PRECHECK=Y</a:t>
            </a:r>
          </a:p>
        </p:txBody>
      </p:sp>
      <p:pic>
        <p:nvPicPr>
          <p:cNvPr id="4" name="Content Placeholder 3"/>
          <p:cNvPicPr>
            <a:picLocks noGrp="1" noChangeAspect="1"/>
          </p:cNvPicPr>
          <p:nvPr>
            <p:ph idx="1"/>
          </p:nvPr>
        </p:nvPicPr>
        <p:blipFill>
          <a:blip r:embed="rId2"/>
          <a:stretch>
            <a:fillRect/>
          </a:stretch>
        </p:blipFill>
        <p:spPr>
          <a:xfrm>
            <a:off x="684211" y="527732"/>
            <a:ext cx="7212879" cy="3142137"/>
          </a:xfrm>
          <a:prstGeom prst="rect">
            <a:avLst/>
          </a:prstGeom>
        </p:spPr>
      </p:pic>
    </p:spTree>
    <p:extLst>
      <p:ext uri="{BB962C8B-B14F-4D97-AF65-F5344CB8AC3E}">
        <p14:creationId xmlns:p14="http://schemas.microsoft.com/office/powerpoint/2010/main" val="3392584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749636"/>
            <a:ext cx="8534400" cy="568037"/>
          </a:xfrm>
        </p:spPr>
        <p:txBody>
          <a:bodyPr>
            <a:normAutofit/>
          </a:bodyPr>
          <a:lstStyle/>
          <a:p>
            <a:r>
              <a:rPr lang="en-US" sz="1600" cap="none" dirty="0" smtClean="0">
                <a:latin typeface="+mn-lt"/>
                <a:ea typeface="+mn-ea"/>
                <a:cs typeface="+mn-cs"/>
              </a:rPr>
              <a:t>Prerequisite scanner and </a:t>
            </a:r>
            <a:r>
              <a:rPr lang="en-US" sz="1600" cap="none" dirty="0"/>
              <a:t>OS Agent</a:t>
            </a:r>
            <a:r>
              <a:rPr lang="en-US" sz="1600" cap="none" dirty="0" smtClean="0">
                <a:latin typeface="+mn-lt"/>
                <a:ea typeface="+mn-ea"/>
                <a:cs typeface="+mn-cs"/>
              </a:rPr>
              <a:t> is completed successfully</a:t>
            </a:r>
            <a:endParaRPr lang="en-US" sz="1600" cap="none" dirty="0">
              <a:latin typeface="+mn-lt"/>
              <a:ea typeface="+mn-ea"/>
              <a:cs typeface="+mn-cs"/>
            </a:endParaRPr>
          </a:p>
        </p:txBody>
      </p:sp>
      <p:pic>
        <p:nvPicPr>
          <p:cNvPr id="4" name="Content Placeholder 3"/>
          <p:cNvPicPr>
            <a:picLocks noGrp="1" noChangeAspect="1"/>
          </p:cNvPicPr>
          <p:nvPr>
            <p:ph idx="1"/>
          </p:nvPr>
        </p:nvPicPr>
        <p:blipFill>
          <a:blip r:embed="rId2"/>
          <a:stretch>
            <a:fillRect/>
          </a:stretch>
        </p:blipFill>
        <p:spPr>
          <a:xfrm>
            <a:off x="684211" y="334851"/>
            <a:ext cx="7379133" cy="5227309"/>
          </a:xfrm>
          <a:prstGeom prst="rect">
            <a:avLst/>
          </a:prstGeom>
        </p:spPr>
      </p:pic>
    </p:spTree>
    <p:extLst>
      <p:ext uri="{BB962C8B-B14F-4D97-AF65-F5344CB8AC3E}">
        <p14:creationId xmlns:p14="http://schemas.microsoft.com/office/powerpoint/2010/main" val="1790683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264727"/>
            <a:ext cx="8534400" cy="706582"/>
          </a:xfrm>
        </p:spPr>
        <p:txBody>
          <a:bodyPr>
            <a:normAutofit/>
          </a:bodyPr>
          <a:lstStyle/>
          <a:p>
            <a:r>
              <a:rPr lang="en-US" sz="1600" cap="none" dirty="0" smtClean="0">
                <a:latin typeface="+mn-lt"/>
                <a:ea typeface="+mn-ea"/>
                <a:cs typeface="+mn-cs"/>
              </a:rPr>
              <a:t>Prerequisite and SQL SaaS agent is installed successfully</a:t>
            </a:r>
            <a:endParaRPr lang="en-US" sz="1600" cap="none" dirty="0">
              <a:latin typeface="+mn-lt"/>
              <a:ea typeface="+mn-ea"/>
              <a:cs typeface="+mn-cs"/>
            </a:endParaRPr>
          </a:p>
        </p:txBody>
      </p:sp>
      <p:pic>
        <p:nvPicPr>
          <p:cNvPr id="4" name="Content Placeholder 3"/>
          <p:cNvPicPr>
            <a:picLocks noGrp="1" noChangeAspect="1"/>
          </p:cNvPicPr>
          <p:nvPr>
            <p:ph idx="1"/>
          </p:nvPr>
        </p:nvPicPr>
        <p:blipFill>
          <a:blip r:embed="rId2"/>
          <a:stretch>
            <a:fillRect/>
          </a:stretch>
        </p:blipFill>
        <p:spPr>
          <a:xfrm>
            <a:off x="684212" y="505495"/>
            <a:ext cx="7420697" cy="4605330"/>
          </a:xfrm>
          <a:prstGeom prst="rect">
            <a:avLst/>
          </a:prstGeom>
        </p:spPr>
      </p:pic>
    </p:spTree>
    <p:extLst>
      <p:ext uri="{BB962C8B-B14F-4D97-AF65-F5344CB8AC3E}">
        <p14:creationId xmlns:p14="http://schemas.microsoft.com/office/powerpoint/2010/main" val="9922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3851563"/>
            <a:ext cx="9837827" cy="1607127"/>
          </a:xfrm>
        </p:spPr>
        <p:txBody>
          <a:bodyPr>
            <a:normAutofit/>
          </a:bodyPr>
          <a:lstStyle/>
          <a:p>
            <a:r>
              <a:rPr lang="en-US" sz="1600" cap="none" dirty="0" smtClean="0">
                <a:latin typeface="+mn-lt"/>
                <a:ea typeface="+mn-ea"/>
                <a:cs typeface="+mn-cs"/>
              </a:rPr>
              <a:t>Configure Instances on MTEMS window and then start the agent .</a:t>
            </a:r>
            <a:br>
              <a:rPr lang="en-US" sz="1600" cap="none" dirty="0" smtClean="0">
                <a:latin typeface="+mn-lt"/>
                <a:ea typeface="+mn-ea"/>
                <a:cs typeface="+mn-cs"/>
              </a:rPr>
            </a:br>
            <a:r>
              <a:rPr lang="en-US" sz="1600" cap="none" dirty="0" smtClean="0">
                <a:latin typeface="+mn-lt"/>
                <a:ea typeface="+mn-ea"/>
                <a:cs typeface="+mn-cs"/>
              </a:rPr>
              <a:t>Check the required XML files are generated in candle home path i:e ‘C:\IBM\APM\</a:t>
            </a:r>
            <a:r>
              <a:rPr lang="en-US" sz="1600" cap="none" dirty="0" err="1" smtClean="0">
                <a:latin typeface="+mn-lt"/>
                <a:ea typeface="+mn-ea"/>
                <a:cs typeface="+mn-cs"/>
              </a:rPr>
              <a:t>localconfig</a:t>
            </a:r>
            <a:r>
              <a:rPr lang="en-US" sz="1600" cap="none" dirty="0" smtClean="0">
                <a:latin typeface="+mn-lt"/>
                <a:ea typeface="+mn-ea"/>
                <a:cs typeface="+mn-cs"/>
              </a:rPr>
              <a:t>’ file. If its downloaded all required XML files on Agent machine then we can able to see instance data on APMUI Portal. Or else we can able to see our instances data on portal.</a:t>
            </a:r>
            <a:endParaRPr lang="en-US" sz="1600" cap="none" dirty="0">
              <a:latin typeface="+mn-lt"/>
              <a:ea typeface="+mn-ea"/>
              <a:cs typeface="+mn-cs"/>
            </a:endParaRPr>
          </a:p>
        </p:txBody>
      </p:sp>
      <p:pic>
        <p:nvPicPr>
          <p:cNvPr id="4" name="Content Placeholder 3"/>
          <p:cNvPicPr>
            <a:picLocks noGrp="1" noChangeAspect="1"/>
          </p:cNvPicPr>
          <p:nvPr>
            <p:ph idx="1"/>
          </p:nvPr>
        </p:nvPicPr>
        <p:blipFill>
          <a:blip r:embed="rId2"/>
          <a:stretch>
            <a:fillRect/>
          </a:stretch>
        </p:blipFill>
        <p:spPr>
          <a:xfrm>
            <a:off x="684212" y="540913"/>
            <a:ext cx="9567964" cy="3185960"/>
          </a:xfrm>
          <a:prstGeom prst="rect">
            <a:avLst/>
          </a:prstGeom>
        </p:spPr>
      </p:pic>
    </p:spTree>
    <p:extLst>
      <p:ext uri="{BB962C8B-B14F-4D97-AF65-F5344CB8AC3E}">
        <p14:creationId xmlns:p14="http://schemas.microsoft.com/office/powerpoint/2010/main" val="1612621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291" y="4904509"/>
            <a:ext cx="8484321" cy="720436"/>
          </a:xfrm>
        </p:spPr>
        <p:txBody>
          <a:bodyPr>
            <a:normAutofit/>
          </a:bodyPr>
          <a:lstStyle/>
          <a:p>
            <a:r>
              <a:rPr lang="en-US" sz="1600" cap="none" dirty="0" smtClean="0">
                <a:latin typeface="+mn-lt"/>
                <a:ea typeface="+mn-ea"/>
                <a:cs typeface="+mn-cs"/>
              </a:rPr>
              <a:t>See the above screenshot for OQ agent XML files.</a:t>
            </a:r>
            <a:endParaRPr lang="en-US" sz="1600" cap="none" dirty="0">
              <a:latin typeface="+mn-lt"/>
              <a:ea typeface="+mn-ea"/>
              <a:cs typeface="+mn-cs"/>
            </a:endParaRPr>
          </a:p>
        </p:txBody>
      </p:sp>
      <p:pic>
        <p:nvPicPr>
          <p:cNvPr id="4" name="Content Placeholder 3"/>
          <p:cNvPicPr>
            <a:picLocks noGrp="1" noChangeAspect="1"/>
          </p:cNvPicPr>
          <p:nvPr>
            <p:ph idx="1"/>
          </p:nvPr>
        </p:nvPicPr>
        <p:blipFill>
          <a:blip r:embed="rId2"/>
          <a:stretch>
            <a:fillRect/>
          </a:stretch>
        </p:blipFill>
        <p:spPr>
          <a:xfrm>
            <a:off x="734291" y="450761"/>
            <a:ext cx="8484321" cy="4211391"/>
          </a:xfrm>
          <a:prstGeom prst="rect">
            <a:avLst/>
          </a:prstGeom>
        </p:spPr>
      </p:pic>
    </p:spTree>
    <p:extLst>
      <p:ext uri="{BB962C8B-B14F-4D97-AF65-F5344CB8AC3E}">
        <p14:creationId xmlns:p14="http://schemas.microsoft.com/office/powerpoint/2010/main" val="2558483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471055"/>
            <a:ext cx="9502978" cy="1343889"/>
          </a:xfrm>
        </p:spPr>
        <p:txBody>
          <a:bodyPr>
            <a:noAutofit/>
          </a:bodyPr>
          <a:lstStyle/>
          <a:p>
            <a:r>
              <a:rPr lang="en-US" sz="1600" cap="none" dirty="0">
                <a:latin typeface="+mn-lt"/>
                <a:ea typeface="+mn-ea"/>
                <a:cs typeface="+mn-cs"/>
              </a:rPr>
              <a:t>The configuration completed.</a:t>
            </a:r>
            <a:br>
              <a:rPr lang="en-US" sz="1600" cap="none" dirty="0">
                <a:latin typeface="+mn-lt"/>
                <a:ea typeface="+mn-ea"/>
                <a:cs typeface="+mn-cs"/>
              </a:rPr>
            </a:br>
            <a:r>
              <a:rPr lang="en-US" sz="1600" cap="none" dirty="0">
                <a:latin typeface="+mn-lt"/>
                <a:ea typeface="+mn-ea"/>
                <a:cs typeface="+mn-cs"/>
              </a:rPr>
              <a:t>Rest of the configuration needs to be done from the UI. Login to UI </a:t>
            </a:r>
            <a:r>
              <a:rPr lang="en-US" sz="1600" cap="none" dirty="0">
                <a:latin typeface="+mn-lt"/>
                <a:ea typeface="+mn-ea"/>
                <a:cs typeface="+mn-cs"/>
                <a:hlinkClick r:id="rId2"/>
              </a:rPr>
              <a:t>https://server:9443</a:t>
            </a:r>
            <a:r>
              <a:rPr lang="en-US" sz="1600" cap="none" dirty="0">
                <a:latin typeface="+mn-lt"/>
                <a:ea typeface="+mn-ea"/>
                <a:cs typeface="+mn-cs"/>
              </a:rPr>
              <a:t> to start the configuration </a:t>
            </a:r>
            <a:r>
              <a:rPr lang="en-US" sz="1600" cap="none" dirty="0" smtClean="0">
                <a:latin typeface="+mn-lt"/>
                <a:ea typeface="+mn-ea"/>
                <a:cs typeface="+mn-cs"/>
              </a:rPr>
              <a:t>wizard</a:t>
            </a:r>
            <a:br>
              <a:rPr lang="en-US" sz="1600" cap="none" dirty="0" smtClean="0">
                <a:latin typeface="+mn-lt"/>
                <a:ea typeface="+mn-ea"/>
                <a:cs typeface="+mn-cs"/>
              </a:rPr>
            </a:br>
            <a:r>
              <a:rPr lang="en-US" sz="1600" cap="none" dirty="0" smtClean="0">
                <a:latin typeface="+mn-lt"/>
                <a:ea typeface="+mn-ea"/>
                <a:cs typeface="+mn-cs"/>
              </a:rPr>
              <a:t>Give the User name and password of IBM Performances portal and click on GO button.(Default credential of user name: </a:t>
            </a:r>
            <a:r>
              <a:rPr lang="en-US" sz="1600" cap="none" dirty="0" err="1" smtClean="0">
                <a:latin typeface="+mn-lt"/>
                <a:ea typeface="+mn-ea"/>
                <a:cs typeface="+mn-cs"/>
              </a:rPr>
              <a:t>apmadmin</a:t>
            </a:r>
            <a:r>
              <a:rPr lang="en-US" sz="1600" cap="none" dirty="0" smtClean="0">
                <a:latin typeface="+mn-lt"/>
                <a:ea typeface="+mn-ea"/>
                <a:cs typeface="+mn-cs"/>
              </a:rPr>
              <a:t> ,password: </a:t>
            </a:r>
            <a:r>
              <a:rPr lang="en-US" sz="1600" cap="none" dirty="0" err="1" smtClean="0">
                <a:latin typeface="+mn-lt"/>
                <a:ea typeface="+mn-ea"/>
                <a:cs typeface="+mn-cs"/>
              </a:rPr>
              <a:t>apmpass</a:t>
            </a:r>
            <a:endParaRPr lang="en-US" sz="1600" cap="none" dirty="0">
              <a:latin typeface="+mn-lt"/>
              <a:ea typeface="+mn-ea"/>
              <a:cs typeface="+mn-cs"/>
            </a:endParaRPr>
          </a:p>
        </p:txBody>
      </p:sp>
      <p:sp>
        <p:nvSpPr>
          <p:cNvPr id="5" name="Content Placeholder 4"/>
          <p:cNvSpPr>
            <a:spLocks noGrp="1"/>
          </p:cNvSpPr>
          <p:nvPr>
            <p:ph idx="1"/>
          </p:nvPr>
        </p:nvSpPr>
        <p:spPr>
          <a:xfrm rot="10800000" flipV="1">
            <a:off x="684212" y="2029688"/>
            <a:ext cx="8534400" cy="4371111"/>
          </a:xfrm>
        </p:spPr>
        <p:txBody>
          <a:bodyPr/>
          <a:lstStyle/>
          <a:p>
            <a:endParaRPr lang="en-US" dirty="0"/>
          </a:p>
        </p:txBody>
      </p:sp>
      <p:pic>
        <p:nvPicPr>
          <p:cNvPr id="6" name="Picture 5"/>
          <p:cNvPicPr>
            <a:picLocks noChangeAspect="1"/>
          </p:cNvPicPr>
          <p:nvPr/>
        </p:nvPicPr>
        <p:blipFill>
          <a:blip r:embed="rId3"/>
          <a:stretch>
            <a:fillRect/>
          </a:stretch>
        </p:blipFill>
        <p:spPr>
          <a:xfrm>
            <a:off x="684211" y="2029689"/>
            <a:ext cx="9502978" cy="4371111"/>
          </a:xfrm>
          <a:prstGeom prst="rect">
            <a:avLst/>
          </a:prstGeom>
        </p:spPr>
      </p:pic>
    </p:spTree>
    <p:extLst>
      <p:ext uri="{BB962C8B-B14F-4D97-AF65-F5344CB8AC3E}">
        <p14:creationId xmlns:p14="http://schemas.microsoft.com/office/powerpoint/2010/main" val="698213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9705</TotalTime>
  <Words>86</Words>
  <Application>Microsoft Office PowerPoint</Application>
  <PresentationFormat>Widescreen</PresentationFormat>
  <Paragraphs>11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ＭＳ Ｐゴシック</vt:lpstr>
      <vt:lpstr>Arial</vt:lpstr>
      <vt:lpstr>Calibri</vt:lpstr>
      <vt:lpstr>Century Gothic</vt:lpstr>
      <vt:lpstr>Wingdings</vt:lpstr>
      <vt:lpstr>Wingdings 3</vt:lpstr>
      <vt:lpstr>Slice</vt:lpstr>
      <vt:lpstr>Software as a services Installation of Agent and MIN Server</vt:lpstr>
      <vt:lpstr>This is explain how you can install SaaS Agent on windows. Go to Agent installer path from command prompt. </vt:lpstr>
      <vt:lpstr> Execute this command ‘installAPMAgents.bat’ it will list out the all available agents then select the agent select types ,if your agent selection is correct then select 1(yes) and specify the installation directory(by default or Manual(D:\IBM\APM))   </vt:lpstr>
      <vt:lpstr>For license agreement accept select 1(yes) then enter tab installation will be started. When you run the batch file with “install” option it runs the prereqcheck first and then runs the installation.  If prereqcheck is not required. Set SKIP_PRECHECK env variable to Y to proceed without precheck. This before running &lt;your-agent&gt;.bat run following command SET SKIP_PRECHECK=Y</vt:lpstr>
      <vt:lpstr>Prerequisite scanner and OS Agent is completed successfully</vt:lpstr>
      <vt:lpstr>Prerequisite and SQL SaaS agent is installed successfully</vt:lpstr>
      <vt:lpstr>Configure Instances on MTEMS window and then start the agent . Check the required XML files are generated in candle home path i:e ‘C:\IBM\APM\localconfig’ file. If its downloaded all required XML files on Agent machine then we can able to see instance data on APMUI Portal. Or else we can able to see our instances data on portal.</vt:lpstr>
      <vt:lpstr>See the above screenshot for OQ agent XML files.</vt:lpstr>
      <vt:lpstr>The configuration completed. Rest of the configuration needs to be done from the UI. Login to UI https://server:9443 to start the configuration wizard Give the User name and password of IBM Performances portal and click on GO button.(Default credential of user name: apmadmin ,password: apmpass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SaaS Installation of Agent and MIN Server</dc:title>
  <dc:creator>Sreenivasulu Reddy</dc:creator>
  <cp:lastModifiedBy>Sreenivasulu Reddy</cp:lastModifiedBy>
  <cp:revision>21</cp:revision>
  <dcterms:created xsi:type="dcterms:W3CDTF">2015-03-03T04:52:03Z</dcterms:created>
  <dcterms:modified xsi:type="dcterms:W3CDTF">2015-07-06T09:04:58Z</dcterms:modified>
</cp:coreProperties>
</file>