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64" r:id="rId2"/>
    <p:sldId id="257" r:id="rId3"/>
    <p:sldId id="260" r:id="rId4"/>
    <p:sldId id="282" r:id="rId5"/>
    <p:sldId id="283" r:id="rId6"/>
    <p:sldId id="284" r:id="rId7"/>
    <p:sldId id="285" r:id="rId8"/>
    <p:sldId id="259" r:id="rId9"/>
    <p:sldId id="271" r:id="rId10"/>
    <p:sldId id="273" r:id="rId11"/>
    <p:sldId id="274" r:id="rId12"/>
    <p:sldId id="276" r:id="rId13"/>
    <p:sldId id="286" r:id="rId14"/>
    <p:sldId id="275" r:id="rId15"/>
    <p:sldId id="272" r:id="rId16"/>
    <p:sldId id="287" r:id="rId17"/>
    <p:sldId id="289" r:id="rId18"/>
    <p:sldId id="288" r:id="rId19"/>
    <p:sldId id="290" r:id="rId20"/>
    <p:sldId id="262" r:id="rId21"/>
    <p:sldId id="291" r:id="rId22"/>
    <p:sldId id="292" r:id="rId23"/>
    <p:sldId id="295" r:id="rId24"/>
    <p:sldId id="297" r:id="rId25"/>
    <p:sldId id="296"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5/30/2022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5188688" y="-1"/>
            <a:ext cx="7000137" cy="68580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5/30/2022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5/30/2022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5/30/2022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t>5/30/2022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anose="020B0604020202020204"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anose="020B0604020202020204"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3pPr>
      <a:lvl4pPr marL="868680" indent="-182880" algn="l" defTabSz="914400" rtl="0" eaLnBrk="1" latinLnBrk="0" hangingPunct="1">
        <a:lnSpc>
          <a:spcPct val="90000"/>
        </a:lnSpc>
        <a:spcBef>
          <a:spcPts val="600"/>
        </a:spcBef>
        <a:buSzPct val="100000"/>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1624" y="1770296"/>
            <a:ext cx="6984776" cy="1569660"/>
          </a:xfrm>
          <a:prstGeom prst="rect">
            <a:avLst/>
          </a:prstGeom>
          <a:noFill/>
        </p:spPr>
        <p:txBody>
          <a:bodyPr wrap="square" rtlCol="0">
            <a:spAutoFit/>
          </a:bodyPr>
          <a:lstStyle/>
          <a:p>
            <a:pPr algn="ctr"/>
            <a:r>
              <a:rPr lang="en-IN" sz="3200" dirty="0"/>
              <a:t>LUNG </a:t>
            </a:r>
            <a:r>
              <a:rPr lang="en-IN" sz="3200"/>
              <a:t>CANCER DETECTION USING </a:t>
            </a:r>
            <a:r>
              <a:rPr lang="en-IN" sz="3200" dirty="0"/>
              <a:t>MACHINE LEARNING </a:t>
            </a:r>
          </a:p>
          <a:p>
            <a:pPr algn="ctr"/>
            <a:endParaRPr lang="en-IN" sz="3200" dirty="0"/>
          </a:p>
        </p:txBody>
      </p:sp>
      <p:sp>
        <p:nvSpPr>
          <p:cNvPr id="3" name="TextBox 2"/>
          <p:cNvSpPr txBox="1"/>
          <p:nvPr/>
        </p:nvSpPr>
        <p:spPr>
          <a:xfrm>
            <a:off x="623392" y="5151675"/>
            <a:ext cx="3384376" cy="369332"/>
          </a:xfrm>
          <a:prstGeom prst="rect">
            <a:avLst/>
          </a:prstGeom>
          <a:noFill/>
        </p:spPr>
        <p:txBody>
          <a:bodyPr wrap="square" rtlCol="0">
            <a:spAutoFit/>
          </a:bodyPr>
          <a:lstStyle/>
          <a:p>
            <a:r>
              <a:rPr lang="en-IN" dirty="0"/>
              <a:t>Project Guide: Dr. Sairamesh L</a:t>
            </a:r>
          </a:p>
        </p:txBody>
      </p:sp>
      <p:sp>
        <p:nvSpPr>
          <p:cNvPr id="4" name="TextBox 3"/>
          <p:cNvSpPr txBox="1"/>
          <p:nvPr/>
        </p:nvSpPr>
        <p:spPr>
          <a:xfrm>
            <a:off x="8328248" y="5059342"/>
            <a:ext cx="3384376" cy="923330"/>
          </a:xfrm>
          <a:prstGeom prst="rect">
            <a:avLst/>
          </a:prstGeom>
          <a:noFill/>
        </p:spPr>
        <p:txBody>
          <a:bodyPr wrap="square" rtlCol="0">
            <a:spAutoFit/>
          </a:bodyPr>
          <a:lstStyle/>
          <a:p>
            <a:r>
              <a:rPr lang="en-IN" dirty="0"/>
              <a:t>Presented by</a:t>
            </a:r>
          </a:p>
          <a:p>
            <a:r>
              <a:rPr lang="en-IN" dirty="0"/>
              <a:t>Muthupriya P </a:t>
            </a:r>
          </a:p>
          <a:p>
            <a:r>
              <a:rPr lang="en-IN" dirty="0"/>
              <a:t>2019202035 (R)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Overall Architecture</a:t>
            </a:r>
          </a:p>
        </p:txBody>
      </p:sp>
      <p:pic>
        <p:nvPicPr>
          <p:cNvPr id="7" name="Picture 7"/>
          <p:cNvPicPr>
            <a:picLocks noGrp="1" noChangeAspect="1"/>
          </p:cNvPicPr>
          <p:nvPr>
            <p:ph sz="half" idx="2"/>
          </p:nvPr>
        </p:nvPicPr>
        <p:blipFill rotWithShape="1">
          <a:blip r:embed="rId2"/>
          <a:srcRect l="16087" t="22691" r="24618" b="15856"/>
          <a:stretch>
            <a:fillRect/>
          </a:stretch>
        </p:blipFill>
        <p:spPr bwMode="auto">
          <a:xfrm>
            <a:off x="2351405" y="1844675"/>
            <a:ext cx="7870190" cy="4426585"/>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List of Modules</a:t>
            </a:r>
          </a:p>
        </p:txBody>
      </p:sp>
      <p:sp>
        <p:nvSpPr>
          <p:cNvPr id="7" name="Content Placeholder 2"/>
          <p:cNvSpPr>
            <a:spLocks noGrp="1"/>
          </p:cNvSpPr>
          <p:nvPr>
            <p:ph sz="half" idx="1"/>
          </p:nvPr>
        </p:nvSpPr>
        <p:spPr>
          <a:xfrm>
            <a:off x="1066800" y="1825625"/>
            <a:ext cx="9535795" cy="4963795"/>
          </a:xfrm>
        </p:spPr>
        <p:txBody>
          <a:bodyPr/>
          <a:lstStyle/>
          <a:p>
            <a:pPr marL="0" indent="0">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 Data Acquisition</a:t>
            </a: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 Pre-processing</a:t>
            </a: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 Feature extraction</a:t>
            </a: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 Classification</a:t>
            </a: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 Prediction</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Data Acquisition</a:t>
            </a:r>
          </a:p>
        </p:txBody>
      </p:sp>
      <p:sp>
        <p:nvSpPr>
          <p:cNvPr id="7" name="Content Placeholder 2"/>
          <p:cNvSpPr>
            <a:spLocks noGrp="1"/>
          </p:cNvSpPr>
          <p:nvPr>
            <p:ph sz="half" idx="1"/>
          </p:nvPr>
        </p:nvSpPr>
        <p:spPr>
          <a:xfrm>
            <a:off x="1066800" y="1828764"/>
            <a:ext cx="9535795" cy="4963795"/>
          </a:xfrm>
        </p:spPr>
        <p:txBody>
          <a:bodyPr/>
          <a:lstStyle/>
          <a:p>
            <a:pPr algn="just"/>
            <a:r>
              <a:rPr lang="en-US" b="0" i="0" dirty="0">
                <a:effectLst/>
                <a:latin typeface="Calibri" panose="020F0502020204030204" pitchFamily="34" charset="0"/>
                <a:cs typeface="Calibri" panose="020F0502020204030204" pitchFamily="34" charset="0"/>
              </a:rPr>
              <a:t>CT image is preferred for lung cancer detection rather than other available medical images.</a:t>
            </a:r>
          </a:p>
          <a:p>
            <a:pPr algn="just"/>
            <a:r>
              <a:rPr lang="en-US" b="0" i="0" dirty="0">
                <a:effectLst/>
                <a:latin typeface="Calibri" panose="020F0502020204030204" pitchFamily="34" charset="0"/>
                <a:cs typeface="Calibri" panose="020F0502020204030204" pitchFamily="34" charset="0"/>
              </a:rPr>
              <a:t> There are many publicly available databases build to help the researcher. They can utilize those datasets for training and testing of their algorithms and models. Among those databases, most commonly used are LIDC, TCIA, and Kaggle.</a:t>
            </a:r>
            <a:endParaRPr lang="en-IN" dirty="0">
              <a:latin typeface="Calibri" panose="020F0502020204030204" pitchFamily="34" charset="0"/>
              <a:ea typeface="Calibri" panose="020F0502020204030204" pitchFamily="34" charset="0"/>
              <a:cs typeface="Calibri" panose="020F0502020204030204" pitchFamily="34" charset="0"/>
            </a:endParaRPr>
          </a:p>
          <a:p>
            <a:pPr algn="just"/>
            <a:r>
              <a:rPr lang="en-IN" dirty="0">
                <a:latin typeface="Calibri" panose="020F0502020204030204" pitchFamily="34" charset="0"/>
                <a:ea typeface="Calibri" panose="020F0502020204030204" pitchFamily="34" charset="0"/>
                <a:cs typeface="Times New Roman" panose="02020603050405020304" pitchFamily="18" charset="0"/>
              </a:rPr>
              <a:t>Using </a:t>
            </a:r>
            <a:r>
              <a:rPr lang="en-IN" dirty="0" err="1">
                <a:latin typeface="Calibri" panose="020F0502020204030204" pitchFamily="34" charset="0"/>
                <a:ea typeface="Calibri" panose="020F0502020204030204" pitchFamily="34" charset="0"/>
                <a:cs typeface="Times New Roman" panose="02020603050405020304" pitchFamily="18" charset="0"/>
              </a:rPr>
              <a:t>os</a:t>
            </a:r>
            <a:r>
              <a:rPr lang="en-IN" dirty="0">
                <a:latin typeface="Calibri" panose="020F0502020204030204" pitchFamily="34" charset="0"/>
                <a:ea typeface="Calibri" panose="020F0502020204030204" pitchFamily="34" charset="0"/>
                <a:cs typeface="Times New Roman" panose="02020603050405020304" pitchFamily="18" charset="0"/>
              </a:rPr>
              <a:t> python library the data is append into the system for further image processing and classification. </a:t>
            </a:r>
          </a:p>
          <a:p>
            <a:pPr algn="just"/>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Pre-Processing</a:t>
            </a:r>
          </a:p>
        </p:txBody>
      </p:sp>
      <p:sp>
        <p:nvSpPr>
          <p:cNvPr id="7" name="Content Placeholder 2"/>
          <p:cNvSpPr>
            <a:spLocks noGrp="1"/>
          </p:cNvSpPr>
          <p:nvPr>
            <p:ph sz="half" idx="1"/>
          </p:nvPr>
        </p:nvSpPr>
        <p:spPr>
          <a:xfrm>
            <a:off x="1066800" y="1825625"/>
            <a:ext cx="9535795" cy="4963795"/>
          </a:xfrm>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The Pre-processing makes the data more reliable to use it. Some filters like median filter are used to clean, smooth, eliminate noise.</a:t>
            </a:r>
          </a:p>
          <a:p>
            <a:r>
              <a:rPr lang="en-US" dirty="0">
                <a:latin typeface="Calibri" panose="020F0502020204030204" pitchFamily="34" charset="0"/>
                <a:ea typeface="Calibri" panose="020F0502020204030204" pitchFamily="34" charset="0"/>
                <a:cs typeface="Times New Roman" panose="02020603050405020304" pitchFamily="18" charset="0"/>
              </a:rPr>
              <a:t>Gabor filter is used for texture analysis. watershed algorithm is used for segmentation.</a:t>
            </a: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rotWithShape="1">
          <a:blip r:embed="rId2"/>
          <a:srcRect l="16334" t="24800" r="39369" b="34250"/>
          <a:stretch>
            <a:fillRect/>
          </a:stretch>
        </p:blipFill>
        <p:spPr>
          <a:xfrm>
            <a:off x="2855640" y="3717032"/>
            <a:ext cx="5400600" cy="28083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Feature Extraction</a:t>
            </a:r>
          </a:p>
        </p:txBody>
      </p:sp>
      <p:sp>
        <p:nvSpPr>
          <p:cNvPr id="7" name="Content Placeholder 2"/>
          <p:cNvSpPr>
            <a:spLocks noGrp="1"/>
          </p:cNvSpPr>
          <p:nvPr>
            <p:ph sz="half" idx="1"/>
          </p:nvPr>
        </p:nvSpPr>
        <p:spPr>
          <a:xfrm>
            <a:off x="1066800" y="1825625"/>
            <a:ext cx="9535795" cy="4963795"/>
          </a:xfrm>
        </p:spPr>
        <p:txBody>
          <a:bodyPr>
            <a:norm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Binarization is the process of changing the color of the pixel values into two classes such as black and white.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rotWithShape="1">
          <a:blip r:embed="rId2"/>
          <a:srcRect l="8750" t="41600" r="47637" b="15350"/>
          <a:stretch>
            <a:fillRect/>
          </a:stretch>
        </p:blipFill>
        <p:spPr>
          <a:xfrm>
            <a:off x="2423591" y="3284984"/>
            <a:ext cx="6256411" cy="34737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Classification</a:t>
            </a:r>
          </a:p>
        </p:txBody>
      </p:sp>
      <p:sp>
        <p:nvSpPr>
          <p:cNvPr id="13" name="Content Placeholder 2"/>
          <p:cNvSpPr>
            <a:spLocks noGrp="1"/>
          </p:cNvSpPr>
          <p:nvPr>
            <p:ph sz="half" idx="1"/>
          </p:nvPr>
        </p:nvSpPr>
        <p:spPr>
          <a:xfrm>
            <a:off x="1066800" y="1790294"/>
            <a:ext cx="9535795" cy="4963795"/>
          </a:xfrm>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SVM is a supervised machine learning algorithm which can be used for classification or regression problems.</a:t>
            </a:r>
          </a:p>
          <a:p>
            <a:r>
              <a:rPr lang="en-IN" dirty="0">
                <a:latin typeface="Calibri" panose="020F0502020204030204" pitchFamily="34" charset="0"/>
                <a:ea typeface="Calibri" panose="020F0502020204030204" pitchFamily="34" charset="0"/>
                <a:cs typeface="Times New Roman" panose="02020603050405020304" pitchFamily="18" charset="0"/>
              </a:rPr>
              <a:t>Here, the processed data undergoes train and test.</a:t>
            </a:r>
          </a:p>
          <a:p>
            <a:pPr marL="0" indent="0">
              <a:buNone/>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p:cNvSpPr txBox="1"/>
          <p:nvPr/>
        </p:nvSpPr>
        <p:spPr>
          <a:xfrm>
            <a:off x="1066800" y="1825625"/>
            <a:ext cx="9535795" cy="49637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anose="020B0604020202020204"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anose="020B0604020202020204" pitchFamily="34" charset="0"/>
              <a:buChar char="▪"/>
              <a:defRPr sz="1800" kern="1200">
                <a:solidFill>
                  <a:schemeClr val="tx1">
                    <a:lumMod val="75000"/>
                    <a:lumOff val="25000"/>
                  </a:schemeClr>
                </a:solidFill>
                <a:latin typeface="+mn-lt"/>
                <a:ea typeface="+mn-ea"/>
                <a:cs typeface="+mn-cs"/>
              </a:defRPr>
            </a:lvl3pPr>
            <a:lvl4pPr marL="868680" indent="-18288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9pPr>
          </a:lstStyle>
          <a:p>
            <a:endParaRPr lang="en-IN"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endParaRPr>
          </a:p>
          <a:p>
            <a:pPr>
              <a:defRPr/>
            </a:pPr>
            <a:endParaRPr lang="en-IN"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rotWithShape="1">
          <a:blip r:embed="rId2"/>
          <a:srcRect l="22263" t="46015" r="53445" b="17276"/>
          <a:stretch>
            <a:fillRect/>
          </a:stretch>
        </p:blipFill>
        <p:spPr>
          <a:xfrm>
            <a:off x="3215680" y="3429000"/>
            <a:ext cx="3672408" cy="31215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SVM</a:t>
            </a:r>
          </a:p>
        </p:txBody>
      </p:sp>
      <p:sp>
        <p:nvSpPr>
          <p:cNvPr id="7" name="Content Placeholder 2"/>
          <p:cNvSpPr>
            <a:spLocks noGrp="1"/>
          </p:cNvSpPr>
          <p:nvPr>
            <p:ph sz="half" idx="1"/>
          </p:nvPr>
        </p:nvSpPr>
        <p:spPr>
          <a:xfrm>
            <a:off x="1066800" y="1825625"/>
            <a:ext cx="9535795" cy="4963795"/>
          </a:xfrm>
        </p:spPr>
        <p:txBody>
          <a:bodyPr/>
          <a:lstStyle/>
          <a:p>
            <a:r>
              <a:rPr lang="en-IN" dirty="0">
                <a:latin typeface="Calibri" panose="020F0502020204030204" pitchFamily="34" charset="0"/>
                <a:ea typeface="Calibri" panose="020F0502020204030204" pitchFamily="34" charset="0"/>
                <a:cs typeface="Times New Roman" panose="02020603050405020304" pitchFamily="18" charset="0"/>
              </a:rPr>
              <a:t>Step1: start.</a:t>
            </a:r>
          </a:p>
          <a:p>
            <a:r>
              <a:rPr lang="en-IN" dirty="0">
                <a:latin typeface="Calibri" panose="020F0502020204030204" pitchFamily="34" charset="0"/>
                <a:ea typeface="Calibri" panose="020F0502020204030204" pitchFamily="34" charset="0"/>
                <a:cs typeface="Times New Roman" panose="02020603050405020304" pitchFamily="18" charset="0"/>
              </a:rPr>
              <a:t>Step2: Read the dataset.</a:t>
            </a:r>
          </a:p>
          <a:p>
            <a:r>
              <a:rPr lang="en-IN" dirty="0">
                <a:latin typeface="Calibri" panose="020F0502020204030204" pitchFamily="34" charset="0"/>
                <a:ea typeface="Calibri" panose="020F0502020204030204" pitchFamily="34" charset="0"/>
                <a:cs typeface="Times New Roman" panose="02020603050405020304" pitchFamily="18" charset="0"/>
              </a:rPr>
              <a:t>Step3: Label the data if necessary.</a:t>
            </a:r>
          </a:p>
          <a:p>
            <a:r>
              <a:rPr lang="en-IN" dirty="0">
                <a:latin typeface="Calibri" panose="020F0502020204030204" pitchFamily="34" charset="0"/>
                <a:ea typeface="Calibri" panose="020F0502020204030204" pitchFamily="34" charset="0"/>
                <a:cs typeface="Times New Roman" panose="02020603050405020304" pitchFamily="18" charset="0"/>
              </a:rPr>
              <a:t>Step4: Split the data for train(75%) and test (25%).</a:t>
            </a:r>
          </a:p>
          <a:p>
            <a:r>
              <a:rPr lang="en-IN" dirty="0">
                <a:latin typeface="Calibri" panose="020F0502020204030204" pitchFamily="34" charset="0"/>
                <a:ea typeface="Calibri" panose="020F0502020204030204" pitchFamily="34" charset="0"/>
                <a:cs typeface="Times New Roman" panose="02020603050405020304" pitchFamily="18" charset="0"/>
              </a:rPr>
              <a:t>Step5: Train the data.</a:t>
            </a:r>
          </a:p>
          <a:p>
            <a:r>
              <a:rPr lang="en-IN" dirty="0">
                <a:latin typeface="Calibri" panose="020F0502020204030204" pitchFamily="34" charset="0"/>
                <a:ea typeface="Calibri" panose="020F0502020204030204" pitchFamily="34" charset="0"/>
                <a:cs typeface="Times New Roman" panose="02020603050405020304" pitchFamily="18" charset="0"/>
              </a:rPr>
              <a:t>Step6: After trained the data successfully, Test the data.</a:t>
            </a:r>
          </a:p>
          <a:p>
            <a:r>
              <a:rPr lang="en-IN" dirty="0">
                <a:latin typeface="Calibri" panose="020F0502020204030204" pitchFamily="34" charset="0"/>
                <a:ea typeface="Calibri" panose="020F0502020204030204" pitchFamily="34" charset="0"/>
                <a:cs typeface="Times New Roman" panose="02020603050405020304" pitchFamily="18" charset="0"/>
              </a:rPr>
              <a:t>Step7: Check accuracy.</a:t>
            </a:r>
          </a:p>
          <a:p>
            <a:r>
              <a:rPr lang="en-IN" dirty="0">
                <a:latin typeface="Calibri" panose="020F0502020204030204" pitchFamily="34" charset="0"/>
                <a:ea typeface="Calibri" panose="020F0502020204030204" pitchFamily="34" charset="0"/>
                <a:cs typeface="Times New Roman" panose="02020603050405020304" pitchFamily="18" charset="0"/>
              </a:rPr>
              <a:t>Step8: End.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CNN</a:t>
            </a:r>
          </a:p>
        </p:txBody>
      </p:sp>
      <p:sp>
        <p:nvSpPr>
          <p:cNvPr id="13" name="Content Placeholder 2"/>
          <p:cNvSpPr>
            <a:spLocks noGrp="1"/>
          </p:cNvSpPr>
          <p:nvPr>
            <p:ph sz="half" idx="1"/>
          </p:nvPr>
        </p:nvSpPr>
        <p:spPr>
          <a:xfrm>
            <a:off x="1066800" y="1790294"/>
            <a:ext cx="9535795" cy="4963795"/>
          </a:xfrm>
        </p:spPr>
        <p:txBody>
          <a:bodyPr/>
          <a:lstStyle/>
          <a:p>
            <a:pPr algn="just"/>
            <a:r>
              <a:rPr lang="en-US" dirty="0">
                <a:latin typeface="Calibri" panose="020F0502020204030204" pitchFamily="34" charset="0"/>
                <a:ea typeface="Calibri" panose="020F0502020204030204" pitchFamily="34" charset="0"/>
                <a:cs typeface="Times New Roman" panose="02020603050405020304" pitchFamily="18" charset="0"/>
              </a:rPr>
              <a:t>Convolutional Neural Networks is the subdomain of Machine Learning which is Deep Learning. </a:t>
            </a:r>
          </a:p>
          <a:p>
            <a:pPr algn="just"/>
            <a:r>
              <a:rPr lang="en-US" dirty="0">
                <a:latin typeface="Calibri" panose="020F0502020204030204" pitchFamily="34" charset="0"/>
                <a:ea typeface="Calibri" panose="020F0502020204030204" pitchFamily="34" charset="0"/>
                <a:cs typeface="Times New Roman" panose="02020603050405020304" pitchFamily="18" charset="0"/>
              </a:rPr>
              <a:t>It can take an input image, assign importance (learnable weights and biases) to various aspects/objects in the image and be able to differentiate one from the other.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p:cNvSpPr txBox="1"/>
          <p:nvPr/>
        </p:nvSpPr>
        <p:spPr>
          <a:xfrm>
            <a:off x="1066800" y="1825625"/>
            <a:ext cx="9535795" cy="49637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anose="020B0604020202020204"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anose="020B0604020202020204" pitchFamily="34" charset="0"/>
              <a:buChar char="▪"/>
              <a:defRPr sz="1800" kern="1200">
                <a:solidFill>
                  <a:schemeClr val="tx1">
                    <a:lumMod val="75000"/>
                    <a:lumOff val="25000"/>
                  </a:schemeClr>
                </a:solidFill>
                <a:latin typeface="+mn-lt"/>
                <a:ea typeface="+mn-ea"/>
                <a:cs typeface="+mn-cs"/>
              </a:defRPr>
            </a:lvl3pPr>
            <a:lvl4pPr marL="868680" indent="-18288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9pPr>
          </a:lstStyle>
          <a:p>
            <a:endParaRPr lang="en-IN"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endParaRPr>
          </a:p>
          <a:p>
            <a:pPr>
              <a:defRPr/>
            </a:pPr>
            <a:endParaRPr lang="en-IN"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7893DB2-2D42-BC7F-6D75-982B465E11BF}"/>
              </a:ext>
            </a:extLst>
          </p:cNvPr>
          <p:cNvPicPr>
            <a:picLocks noChangeAspect="1"/>
          </p:cNvPicPr>
          <p:nvPr/>
        </p:nvPicPr>
        <p:blipFill>
          <a:blip r:embed="rId2"/>
          <a:stretch>
            <a:fillRect/>
          </a:stretch>
        </p:blipFill>
        <p:spPr>
          <a:xfrm>
            <a:off x="2342308" y="3789040"/>
            <a:ext cx="7282083" cy="29989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CNN</a:t>
            </a:r>
          </a:p>
        </p:txBody>
      </p:sp>
      <p:sp>
        <p:nvSpPr>
          <p:cNvPr id="7" name="Content Placeholder 2"/>
          <p:cNvSpPr>
            <a:spLocks noGrp="1"/>
          </p:cNvSpPr>
          <p:nvPr>
            <p:ph sz="half" idx="1"/>
          </p:nvPr>
        </p:nvSpPr>
        <p:spPr>
          <a:xfrm>
            <a:off x="1066800" y="1825625"/>
            <a:ext cx="9535795" cy="4963795"/>
          </a:xfrm>
        </p:spPr>
        <p:txBody>
          <a:bodyPr/>
          <a:lstStyle/>
          <a:p>
            <a:r>
              <a:rPr lang="en-IN" dirty="0">
                <a:latin typeface="Calibri" panose="020F0502020204030204" pitchFamily="34" charset="0"/>
                <a:ea typeface="Calibri" panose="020F0502020204030204" pitchFamily="34" charset="0"/>
                <a:cs typeface="Times New Roman" panose="02020603050405020304" pitchFamily="18" charset="0"/>
              </a:rPr>
              <a:t>Step1: start.</a:t>
            </a:r>
          </a:p>
          <a:p>
            <a:r>
              <a:rPr lang="en-IN" dirty="0">
                <a:latin typeface="Calibri" panose="020F0502020204030204" pitchFamily="34" charset="0"/>
                <a:ea typeface="Calibri" panose="020F0502020204030204" pitchFamily="34" charset="0"/>
                <a:cs typeface="Times New Roman" panose="02020603050405020304" pitchFamily="18" charset="0"/>
              </a:rPr>
              <a:t>Step2: Load the dataset.</a:t>
            </a:r>
          </a:p>
          <a:p>
            <a:r>
              <a:rPr lang="en-IN" dirty="0">
                <a:latin typeface="Calibri" panose="020F0502020204030204" pitchFamily="34" charset="0"/>
                <a:ea typeface="Calibri" panose="020F0502020204030204" pitchFamily="34" charset="0"/>
                <a:cs typeface="Times New Roman" panose="02020603050405020304" pitchFamily="18" charset="0"/>
              </a:rPr>
              <a:t>Step3: Label the data if necessary.</a:t>
            </a:r>
          </a:p>
          <a:p>
            <a:r>
              <a:rPr lang="en-IN" dirty="0">
                <a:latin typeface="Calibri" panose="020F0502020204030204" pitchFamily="34" charset="0"/>
                <a:ea typeface="Calibri" panose="020F0502020204030204" pitchFamily="34" charset="0"/>
                <a:cs typeface="Times New Roman" panose="02020603050405020304" pitchFamily="18" charset="0"/>
              </a:rPr>
              <a:t>Step4: Split the data for train and test.</a:t>
            </a:r>
          </a:p>
          <a:p>
            <a:r>
              <a:rPr lang="en-IN" dirty="0">
                <a:latin typeface="Calibri" panose="020F0502020204030204" pitchFamily="34" charset="0"/>
                <a:ea typeface="Calibri" panose="020F0502020204030204" pitchFamily="34" charset="0"/>
                <a:cs typeface="Times New Roman" panose="02020603050405020304" pitchFamily="18" charset="0"/>
              </a:rPr>
              <a:t>Step5: Create the model.</a:t>
            </a:r>
          </a:p>
          <a:p>
            <a:r>
              <a:rPr lang="en-IN" dirty="0">
                <a:latin typeface="Calibri" panose="020F0502020204030204" pitchFamily="34" charset="0"/>
                <a:ea typeface="Calibri" panose="020F0502020204030204" pitchFamily="34" charset="0"/>
                <a:cs typeface="Times New Roman" panose="02020603050405020304" pitchFamily="18" charset="0"/>
              </a:rPr>
              <a:t>Step6: Fit the data in the model and train it.</a:t>
            </a:r>
          </a:p>
          <a:p>
            <a:r>
              <a:rPr lang="en-IN" dirty="0">
                <a:latin typeface="Calibri" panose="020F0502020204030204" pitchFamily="34" charset="0"/>
                <a:ea typeface="Calibri" panose="020F0502020204030204" pitchFamily="34" charset="0"/>
                <a:cs typeface="Times New Roman" panose="02020603050405020304" pitchFamily="18" charset="0"/>
              </a:rPr>
              <a:t>Step7: Check accuracy.</a:t>
            </a:r>
          </a:p>
          <a:p>
            <a:r>
              <a:rPr lang="en-IN" dirty="0">
                <a:latin typeface="Calibri" panose="020F0502020204030204" pitchFamily="34" charset="0"/>
                <a:ea typeface="Calibri" panose="020F0502020204030204" pitchFamily="34" charset="0"/>
                <a:cs typeface="Times New Roman" panose="02020603050405020304" pitchFamily="18" charset="0"/>
              </a:rPr>
              <a:t>Step8: End.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Prediction</a:t>
            </a:r>
          </a:p>
        </p:txBody>
      </p:sp>
      <p:sp>
        <p:nvSpPr>
          <p:cNvPr id="7" name="Content Placeholder 2"/>
          <p:cNvSpPr>
            <a:spLocks noGrp="1"/>
          </p:cNvSpPr>
          <p:nvPr>
            <p:ph sz="half" idx="1"/>
          </p:nvPr>
        </p:nvSpPr>
        <p:spPr>
          <a:xfrm>
            <a:off x="1066800" y="1825625"/>
            <a:ext cx="9535795" cy="4963795"/>
          </a:xfrm>
        </p:spPr>
        <p:txBody>
          <a:bodyPr/>
          <a:lstStyle/>
          <a:p>
            <a:pPr algn="just"/>
            <a:r>
              <a:rPr lang="en-US" dirty="0">
                <a:latin typeface="Calibri" panose="020F0502020204030204" pitchFamily="34" charset="0"/>
                <a:ea typeface="Calibri" panose="020F0502020204030204" pitchFamily="34" charset="0"/>
                <a:cs typeface="Times New Roman" panose="02020603050405020304" pitchFamily="18" charset="0"/>
              </a:rPr>
              <a:t>A new image is passed to the trained model for prediction. This image undergoes all image pre-processing techniques to bring it to the format of trained data. </a:t>
            </a:r>
          </a:p>
          <a:p>
            <a:pPr algn="just"/>
            <a:r>
              <a:rPr lang="en-US" dirty="0">
                <a:latin typeface="Calibri" panose="020F0502020204030204" pitchFamily="34" charset="0"/>
                <a:ea typeface="Calibri" panose="020F0502020204030204" pitchFamily="34" charset="0"/>
                <a:cs typeface="Times New Roman" panose="02020603050405020304" pitchFamily="18" charset="0"/>
              </a:rPr>
              <a:t>Then the image is classified based by trained model and results are shown whether the tumor is cancerous or noncancerous. </a:t>
            </a:r>
          </a:p>
          <a:p>
            <a:pPr algn="just"/>
            <a:r>
              <a:rPr lang="en-US" dirty="0">
                <a:latin typeface="Calibri" panose="020F0502020204030204" pitchFamily="34" charset="0"/>
                <a:ea typeface="Calibri" panose="020F0502020204030204" pitchFamily="34" charset="0"/>
                <a:cs typeface="Times New Roman" panose="02020603050405020304" pitchFamily="18" charset="0"/>
              </a:rPr>
              <a:t>If the tumor is cancerous then its type also shown in result.</a:t>
            </a:r>
          </a:p>
          <a:p>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844824"/>
            <a:ext cx="9144000" cy="4572001"/>
          </a:xfrm>
        </p:spPr>
        <p:txBody>
          <a:bodyPr/>
          <a:lstStyle/>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Lung cancer is one of the dangerous and life taking disease in the world. However, early diagnosis and treatment can save life. </a:t>
            </a:r>
          </a:p>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Although, CT scan imaging is best imaging technique in medical field, it is difficult for doctors to interpret and identify the cancer from CT scan images. </a:t>
            </a:r>
          </a:p>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Therefore, computer aided diagnosis can be helpful for doctors to identify the cancerous cells accurately.</a:t>
            </a:r>
            <a:endParaRPr lang="en-US" dirty="0"/>
          </a:p>
        </p:txBody>
      </p:sp>
      <p:sp>
        <p:nvSpPr>
          <p:cNvPr id="5" name="Title 4"/>
          <p:cNvSpPr>
            <a:spLocks noGrp="1"/>
          </p:cNvSpPr>
          <p:nvPr>
            <p:ph type="title"/>
          </p:nvPr>
        </p:nvSpPr>
        <p:spPr/>
        <p:txBody>
          <a:bodyPr/>
          <a:lstStyle/>
          <a:p>
            <a:r>
              <a:rPr lang="en-IN" dirty="0"/>
              <a:t>Motivation and Objective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Based Output Screenshots</a:t>
            </a:r>
          </a:p>
        </p:txBody>
      </p:sp>
      <p:pic>
        <p:nvPicPr>
          <p:cNvPr id="4" name="Picture 3"/>
          <p:cNvPicPr>
            <a:picLocks noChangeAspect="1"/>
          </p:cNvPicPr>
          <p:nvPr/>
        </p:nvPicPr>
        <p:blipFill rotWithShape="1">
          <a:blip r:embed="rId2"/>
          <a:srcRect l="14564" t="49999" r="48818" b="16401"/>
          <a:stretch>
            <a:fillRect/>
          </a:stretch>
        </p:blipFill>
        <p:spPr>
          <a:xfrm>
            <a:off x="2063552" y="2996952"/>
            <a:ext cx="5022558" cy="2592288"/>
          </a:xfrm>
          <a:prstGeom prst="rect">
            <a:avLst/>
          </a:prstGeom>
        </p:spPr>
      </p:pic>
      <p:sp>
        <p:nvSpPr>
          <p:cNvPr id="5" name="TextBox 4"/>
          <p:cNvSpPr txBox="1"/>
          <p:nvPr/>
        </p:nvSpPr>
        <p:spPr>
          <a:xfrm>
            <a:off x="814744" y="1772816"/>
            <a:ext cx="9721080" cy="738664"/>
          </a:xfrm>
          <a:prstGeom prst="rect">
            <a:avLst/>
          </a:prstGeom>
          <a:noFill/>
        </p:spPr>
        <p:txBody>
          <a:bodyPr wrap="square" rtlCol="0">
            <a:spAutoFit/>
          </a:bodyPr>
          <a:lstStyle/>
          <a:p>
            <a:r>
              <a:rPr lang="en-IN" sz="2400" dirty="0">
                <a:solidFill>
                  <a:schemeClr val="tx1">
                    <a:lumMod val="75000"/>
                    <a:lumOff val="25000"/>
                  </a:schemeClr>
                </a:solidFill>
                <a:latin typeface="Calibri" panose="020F0502020204030204" pitchFamily="34" charset="0"/>
                <a:cs typeface="Calibri" panose="020F0502020204030204" pitchFamily="34" charset="0"/>
              </a:rPr>
              <a:t>Pre-Processing:</a:t>
            </a:r>
          </a:p>
          <a:p>
            <a:r>
              <a:rPr lang="en-IN" dirty="0">
                <a:solidFill>
                  <a:schemeClr val="tx1">
                    <a:lumMod val="75000"/>
                    <a:lumOff val="25000"/>
                  </a:schemeClr>
                </a:solidFill>
                <a:latin typeface="Calibri" panose="020F0502020204030204" pitchFamily="34" charset="0"/>
                <a:cs typeface="Calibri" panose="020F0502020204030204" pitchFamily="34" charset="0"/>
              </a:rPr>
              <a:t>Median Filter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Based Output Screenshots</a:t>
            </a:r>
          </a:p>
        </p:txBody>
      </p:sp>
      <p:sp>
        <p:nvSpPr>
          <p:cNvPr id="5" name="TextBox 4"/>
          <p:cNvSpPr txBox="1"/>
          <p:nvPr/>
        </p:nvSpPr>
        <p:spPr>
          <a:xfrm>
            <a:off x="814744" y="1772816"/>
            <a:ext cx="9721080" cy="461665"/>
          </a:xfrm>
          <a:prstGeom prst="rect">
            <a:avLst/>
          </a:prstGeom>
          <a:noFill/>
        </p:spPr>
        <p:txBody>
          <a:bodyPr wrap="square" rtlCol="0">
            <a:spAutoFit/>
          </a:bodyPr>
          <a:lstStyle/>
          <a:p>
            <a:r>
              <a:rPr lang="en-IN" sz="2400" dirty="0">
                <a:solidFill>
                  <a:schemeClr val="tx1">
                    <a:lumMod val="75000"/>
                    <a:lumOff val="25000"/>
                  </a:schemeClr>
                </a:solidFill>
                <a:latin typeface="Calibri" panose="020F0502020204030204" pitchFamily="34" charset="0"/>
                <a:cs typeface="Calibri" panose="020F0502020204030204" pitchFamily="34" charset="0"/>
              </a:rPr>
              <a:t>Binarization</a:t>
            </a:r>
          </a:p>
        </p:txBody>
      </p:sp>
      <p:pic>
        <p:nvPicPr>
          <p:cNvPr id="4" name="Picture 3"/>
          <p:cNvPicPr>
            <a:picLocks noChangeAspect="1"/>
          </p:cNvPicPr>
          <p:nvPr/>
        </p:nvPicPr>
        <p:blipFill rotWithShape="1">
          <a:blip r:embed="rId2"/>
          <a:srcRect l="19879" t="44750" r="60631" b="24801"/>
          <a:stretch>
            <a:fillRect/>
          </a:stretch>
        </p:blipFill>
        <p:spPr>
          <a:xfrm>
            <a:off x="2423592" y="2708920"/>
            <a:ext cx="3456384" cy="30374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Based Output Screenshots</a:t>
            </a:r>
          </a:p>
        </p:txBody>
      </p:sp>
      <p:sp>
        <p:nvSpPr>
          <p:cNvPr id="5" name="TextBox 4"/>
          <p:cNvSpPr txBox="1"/>
          <p:nvPr/>
        </p:nvSpPr>
        <p:spPr>
          <a:xfrm>
            <a:off x="814744" y="1772816"/>
            <a:ext cx="9721080" cy="461665"/>
          </a:xfrm>
          <a:prstGeom prst="rect">
            <a:avLst/>
          </a:prstGeom>
          <a:noFill/>
        </p:spPr>
        <p:txBody>
          <a:bodyPr wrap="square" rtlCol="0">
            <a:spAutoFit/>
          </a:bodyPr>
          <a:lstStyle/>
          <a:p>
            <a:r>
              <a:rPr lang="en-IN" sz="2400" dirty="0">
                <a:solidFill>
                  <a:schemeClr val="tx1">
                    <a:lumMod val="75000"/>
                    <a:lumOff val="25000"/>
                  </a:schemeClr>
                </a:solidFill>
                <a:latin typeface="Calibri" panose="020F0502020204030204" pitchFamily="34" charset="0"/>
                <a:cs typeface="Calibri" panose="020F0502020204030204" pitchFamily="34" charset="0"/>
              </a:rPr>
              <a:t>Prediction</a:t>
            </a:r>
          </a:p>
        </p:txBody>
      </p:sp>
      <p:pic>
        <p:nvPicPr>
          <p:cNvPr id="6" name="Picture 5"/>
          <p:cNvPicPr>
            <a:picLocks noChangeAspect="1"/>
          </p:cNvPicPr>
          <p:nvPr/>
        </p:nvPicPr>
        <p:blipFill rotWithShape="1">
          <a:blip r:embed="rId2"/>
          <a:srcRect l="12791" t="37657" r="37006" b="37400"/>
          <a:stretch>
            <a:fillRect/>
          </a:stretch>
        </p:blipFill>
        <p:spPr>
          <a:xfrm>
            <a:off x="1559496" y="2582514"/>
            <a:ext cx="8439564" cy="23586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Based Output Screenshots</a:t>
            </a:r>
          </a:p>
        </p:txBody>
      </p:sp>
      <p:sp>
        <p:nvSpPr>
          <p:cNvPr id="5" name="TextBox 4"/>
          <p:cNvSpPr txBox="1"/>
          <p:nvPr/>
        </p:nvSpPr>
        <p:spPr>
          <a:xfrm>
            <a:off x="814744" y="1772816"/>
            <a:ext cx="9721080" cy="461665"/>
          </a:xfrm>
          <a:prstGeom prst="rect">
            <a:avLst/>
          </a:prstGeom>
          <a:noFill/>
        </p:spPr>
        <p:txBody>
          <a:bodyPr wrap="square" rtlCol="0">
            <a:spAutoFit/>
          </a:bodyPr>
          <a:lstStyle/>
          <a:p>
            <a:r>
              <a:rPr lang="en-IN" sz="2400" dirty="0">
                <a:solidFill>
                  <a:schemeClr val="tx1">
                    <a:lumMod val="75000"/>
                    <a:lumOff val="25000"/>
                  </a:schemeClr>
                </a:solidFill>
                <a:latin typeface="Calibri" panose="020F0502020204030204" pitchFamily="34" charset="0"/>
                <a:cs typeface="Calibri" panose="020F0502020204030204" pitchFamily="34" charset="0"/>
              </a:rPr>
              <a:t>SVM</a:t>
            </a:r>
          </a:p>
        </p:txBody>
      </p:sp>
      <p:pic>
        <p:nvPicPr>
          <p:cNvPr id="4" name="Picture 3"/>
          <p:cNvPicPr>
            <a:picLocks noChangeAspect="1"/>
          </p:cNvPicPr>
          <p:nvPr/>
        </p:nvPicPr>
        <p:blipFill rotWithShape="1">
          <a:blip r:embed="rId2"/>
          <a:srcRect l="14563" t="32582" r="24603" b="12201"/>
          <a:stretch>
            <a:fillRect/>
          </a:stretch>
        </p:blipFill>
        <p:spPr>
          <a:xfrm>
            <a:off x="1631504" y="2241640"/>
            <a:ext cx="9041582" cy="46163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Based Output Screenshots</a:t>
            </a:r>
          </a:p>
        </p:txBody>
      </p:sp>
      <p:sp>
        <p:nvSpPr>
          <p:cNvPr id="5" name="TextBox 4"/>
          <p:cNvSpPr txBox="1"/>
          <p:nvPr/>
        </p:nvSpPr>
        <p:spPr>
          <a:xfrm>
            <a:off x="814744" y="1772816"/>
            <a:ext cx="9721080" cy="461665"/>
          </a:xfrm>
          <a:prstGeom prst="rect">
            <a:avLst/>
          </a:prstGeom>
          <a:noFill/>
        </p:spPr>
        <p:txBody>
          <a:bodyPr wrap="square" rtlCol="0">
            <a:spAutoFit/>
          </a:bodyPr>
          <a:lstStyle/>
          <a:p>
            <a:r>
              <a:rPr lang="en-IN" sz="2400" dirty="0">
                <a:solidFill>
                  <a:schemeClr val="tx1">
                    <a:lumMod val="75000"/>
                    <a:lumOff val="25000"/>
                  </a:schemeClr>
                </a:solidFill>
                <a:latin typeface="Calibri" panose="020F0502020204030204" pitchFamily="34" charset="0"/>
                <a:cs typeface="Calibri" panose="020F0502020204030204" pitchFamily="34" charset="0"/>
              </a:rPr>
              <a:t>CNN</a:t>
            </a:r>
          </a:p>
        </p:txBody>
      </p:sp>
      <p:pic>
        <p:nvPicPr>
          <p:cNvPr id="6" name="Picture 5">
            <a:extLst>
              <a:ext uri="{FF2B5EF4-FFF2-40B4-BE49-F238E27FC236}">
                <a16:creationId xmlns:a16="http://schemas.microsoft.com/office/drawing/2014/main" id="{48C31769-22E6-F7F0-3B71-B1E511AC56F3}"/>
              </a:ext>
            </a:extLst>
          </p:cNvPr>
          <p:cNvPicPr>
            <a:picLocks noChangeAspect="1"/>
          </p:cNvPicPr>
          <p:nvPr/>
        </p:nvPicPr>
        <p:blipFill rotWithShape="1">
          <a:blip r:embed="rId2"/>
          <a:srcRect l="13584" t="25851" r="33354" b="58400"/>
          <a:stretch/>
        </p:blipFill>
        <p:spPr>
          <a:xfrm>
            <a:off x="1066799" y="2420888"/>
            <a:ext cx="8194523" cy="1368152"/>
          </a:xfrm>
          <a:prstGeom prst="rect">
            <a:avLst/>
          </a:prstGeom>
        </p:spPr>
      </p:pic>
      <p:pic>
        <p:nvPicPr>
          <p:cNvPr id="8" name="Picture 7">
            <a:extLst>
              <a:ext uri="{FF2B5EF4-FFF2-40B4-BE49-F238E27FC236}">
                <a16:creationId xmlns:a16="http://schemas.microsoft.com/office/drawing/2014/main" id="{CE53A795-5E25-43F7-8B44-D68E1BA9982D}"/>
              </a:ext>
            </a:extLst>
          </p:cNvPr>
          <p:cNvPicPr>
            <a:picLocks noChangeAspect="1"/>
          </p:cNvPicPr>
          <p:nvPr/>
        </p:nvPicPr>
        <p:blipFill rotWithShape="1">
          <a:blip r:embed="rId2"/>
          <a:srcRect l="14563" t="64700" r="42322" b="25850"/>
          <a:stretch/>
        </p:blipFill>
        <p:spPr>
          <a:xfrm>
            <a:off x="1127448" y="4365104"/>
            <a:ext cx="8176908" cy="1008112"/>
          </a:xfrm>
          <a:prstGeom prst="rect">
            <a:avLst/>
          </a:prstGeom>
        </p:spPr>
      </p:pic>
    </p:spTree>
    <p:extLst>
      <p:ext uri="{BB962C8B-B14F-4D97-AF65-F5344CB8AC3E}">
        <p14:creationId xmlns:p14="http://schemas.microsoft.com/office/powerpoint/2010/main" val="208087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5" name="TextBox 4"/>
          <p:cNvSpPr txBox="1"/>
          <p:nvPr/>
        </p:nvSpPr>
        <p:spPr>
          <a:xfrm>
            <a:off x="451697" y="1556792"/>
            <a:ext cx="10393824" cy="4493538"/>
          </a:xfrm>
          <a:prstGeom prst="rect">
            <a:avLst/>
          </a:prstGeom>
          <a:noFill/>
        </p:spPr>
        <p:txBody>
          <a:bodyPr wrap="square" rtlCol="0">
            <a:spAutoFit/>
          </a:bodyPr>
          <a:lstStyle/>
          <a:p>
            <a:r>
              <a:rPr lang="en-IN" sz="2200" dirty="0">
                <a:solidFill>
                  <a:schemeClr val="tx1">
                    <a:lumMod val="75000"/>
                    <a:lumOff val="25000"/>
                  </a:schemeClr>
                </a:solidFill>
                <a:latin typeface="Calibri" panose="020F0502020204030204" pitchFamily="34" charset="0"/>
                <a:cs typeface="Calibri" panose="020F0502020204030204" pitchFamily="34" charset="0"/>
              </a:rPr>
              <a:t>[1] </a:t>
            </a:r>
            <a:r>
              <a:rPr lang="en-IN" sz="2200" dirty="0" err="1">
                <a:solidFill>
                  <a:schemeClr val="tx1">
                    <a:lumMod val="75000"/>
                    <a:lumOff val="25000"/>
                  </a:schemeClr>
                </a:solidFill>
                <a:latin typeface="Calibri" panose="020F0502020204030204" pitchFamily="34" charset="0"/>
                <a:cs typeface="Calibri" panose="020F0502020204030204" pitchFamily="34" charset="0"/>
              </a:rPr>
              <a:t>Dr.</a:t>
            </a:r>
            <a:r>
              <a:rPr lang="en-IN" sz="2200" dirty="0">
                <a:solidFill>
                  <a:schemeClr val="tx1">
                    <a:lumMod val="75000"/>
                    <a:lumOff val="25000"/>
                  </a:schemeClr>
                </a:solidFill>
                <a:latin typeface="Calibri" panose="020F0502020204030204" pitchFamily="34" charset="0"/>
                <a:cs typeface="Calibri" panose="020F0502020204030204" pitchFamily="34" charset="0"/>
              </a:rPr>
              <a:t> M. Sangeetha, Department of Information Technology “Classification of lung cancer”</a:t>
            </a:r>
          </a:p>
          <a:p>
            <a:r>
              <a:rPr lang="en-IN" sz="2200" dirty="0">
                <a:solidFill>
                  <a:schemeClr val="tx1">
                    <a:lumMod val="75000"/>
                    <a:lumOff val="25000"/>
                  </a:schemeClr>
                </a:solidFill>
                <a:latin typeface="Calibri" panose="020F0502020204030204" pitchFamily="34" charset="0"/>
                <a:cs typeface="Calibri" panose="020F0502020204030204" pitchFamily="34" charset="0"/>
              </a:rPr>
              <a:t>in International Journal of Engineering Research &amp; Technology,2020.</a:t>
            </a:r>
          </a:p>
          <a:p>
            <a:r>
              <a:rPr lang="en-IN" sz="2200" dirty="0">
                <a:solidFill>
                  <a:schemeClr val="tx1">
                    <a:lumMod val="75000"/>
                    <a:lumOff val="25000"/>
                  </a:schemeClr>
                </a:solidFill>
                <a:latin typeface="Calibri" panose="020F0502020204030204" pitchFamily="34" charset="0"/>
                <a:cs typeface="Calibri" panose="020F0502020204030204" pitchFamily="34" charset="0"/>
              </a:rPr>
              <a:t>[2] </a:t>
            </a:r>
            <a:r>
              <a:rPr lang="en-IN" sz="2200" dirty="0" err="1">
                <a:solidFill>
                  <a:schemeClr val="tx1">
                    <a:lumMod val="75000"/>
                    <a:lumOff val="25000"/>
                  </a:schemeClr>
                </a:solidFill>
                <a:latin typeface="Calibri" panose="020F0502020204030204" pitchFamily="34" charset="0"/>
                <a:cs typeface="Calibri" panose="020F0502020204030204" pitchFamily="34" charset="0"/>
              </a:rPr>
              <a:t>Pratyaksh</a:t>
            </a:r>
            <a:r>
              <a:rPr lang="en-IN" sz="2200" dirty="0">
                <a:solidFill>
                  <a:schemeClr val="tx1">
                    <a:lumMod val="75000"/>
                    <a:lumOff val="25000"/>
                  </a:schemeClr>
                </a:solidFill>
                <a:latin typeface="Calibri" panose="020F0502020204030204" pitchFamily="34" charset="0"/>
                <a:cs typeface="Calibri" panose="020F0502020204030204" pitchFamily="34" charset="0"/>
              </a:rPr>
              <a:t> Jain, “Lungs Cancer Detection System” in IRJET,2020.</a:t>
            </a:r>
          </a:p>
          <a:p>
            <a:r>
              <a:rPr lang="en-IN" sz="2200" dirty="0">
                <a:solidFill>
                  <a:schemeClr val="tx1">
                    <a:lumMod val="75000"/>
                    <a:lumOff val="25000"/>
                  </a:schemeClr>
                </a:solidFill>
                <a:latin typeface="Calibri" panose="020F0502020204030204" pitchFamily="34" charset="0"/>
                <a:cs typeface="Calibri" panose="020F0502020204030204" pitchFamily="34" charset="0"/>
              </a:rPr>
              <a:t>[3] F. Taher, N. Prakash, A. </a:t>
            </a:r>
            <a:r>
              <a:rPr lang="en-IN" sz="2200" dirty="0" err="1">
                <a:solidFill>
                  <a:schemeClr val="tx1">
                    <a:lumMod val="75000"/>
                    <a:lumOff val="25000"/>
                  </a:schemeClr>
                </a:solidFill>
                <a:latin typeface="Calibri" panose="020F0502020204030204" pitchFamily="34" charset="0"/>
                <a:cs typeface="Calibri" panose="020F0502020204030204" pitchFamily="34" charset="0"/>
              </a:rPr>
              <a:t>Shaffie</a:t>
            </a:r>
            <a:r>
              <a:rPr lang="en-IN" sz="2200" dirty="0">
                <a:solidFill>
                  <a:schemeClr val="tx1">
                    <a:lumMod val="75000"/>
                    <a:lumOff val="25000"/>
                  </a:schemeClr>
                </a:solidFill>
                <a:latin typeface="Calibri" panose="020F0502020204030204" pitchFamily="34" charset="0"/>
                <a:cs typeface="Calibri" panose="020F0502020204030204" pitchFamily="34" charset="0"/>
              </a:rPr>
              <a:t>, A. Soliman, A. El-Baz, “An Overview of Lung Cancer</a:t>
            </a:r>
          </a:p>
          <a:p>
            <a:r>
              <a:rPr lang="en-IN" sz="2200" dirty="0">
                <a:solidFill>
                  <a:schemeClr val="tx1">
                    <a:lumMod val="75000"/>
                    <a:lumOff val="25000"/>
                  </a:schemeClr>
                </a:solidFill>
                <a:latin typeface="Calibri" panose="020F0502020204030204" pitchFamily="34" charset="0"/>
                <a:cs typeface="Calibri" panose="020F0502020204030204" pitchFamily="34" charset="0"/>
              </a:rPr>
              <a:t>Classification Algorithms and their Performances” in IAENG International Journal of</a:t>
            </a:r>
          </a:p>
          <a:p>
            <a:r>
              <a:rPr lang="en-IN" sz="2200" dirty="0">
                <a:solidFill>
                  <a:schemeClr val="tx1">
                    <a:lumMod val="75000"/>
                    <a:lumOff val="25000"/>
                  </a:schemeClr>
                </a:solidFill>
                <a:latin typeface="Calibri" panose="020F0502020204030204" pitchFamily="34" charset="0"/>
                <a:cs typeface="Calibri" panose="020F0502020204030204" pitchFamily="34" charset="0"/>
              </a:rPr>
              <a:t>Computer Science,2021.</a:t>
            </a:r>
          </a:p>
          <a:p>
            <a:r>
              <a:rPr lang="en-IN" sz="2200" dirty="0">
                <a:solidFill>
                  <a:schemeClr val="tx1">
                    <a:lumMod val="75000"/>
                    <a:lumOff val="25000"/>
                  </a:schemeClr>
                </a:solidFill>
                <a:latin typeface="Calibri" panose="020F0502020204030204" pitchFamily="34" charset="0"/>
                <a:cs typeface="Calibri" panose="020F0502020204030204" pitchFamily="34" charset="0"/>
              </a:rPr>
              <a:t>[4] </a:t>
            </a:r>
            <a:r>
              <a:rPr lang="en-IN" sz="2200" dirty="0" err="1">
                <a:solidFill>
                  <a:schemeClr val="tx1">
                    <a:lumMod val="75000"/>
                    <a:lumOff val="25000"/>
                  </a:schemeClr>
                </a:solidFill>
                <a:latin typeface="Calibri" panose="020F0502020204030204" pitchFamily="34" charset="0"/>
                <a:cs typeface="Calibri" panose="020F0502020204030204" pitchFamily="34" charset="0"/>
              </a:rPr>
              <a:t>Prerana</a:t>
            </a:r>
            <a:r>
              <a:rPr lang="en-IN" sz="2200" dirty="0">
                <a:solidFill>
                  <a:schemeClr val="tx1">
                    <a:lumMod val="75000"/>
                    <a:lumOff val="25000"/>
                  </a:schemeClr>
                </a:solidFill>
                <a:latin typeface="Calibri" panose="020F0502020204030204" pitchFamily="34" charset="0"/>
                <a:cs typeface="Calibri" panose="020F0502020204030204" pitchFamily="34" charset="0"/>
              </a:rPr>
              <a:t> Prajapati, Vedika </a:t>
            </a:r>
            <a:r>
              <a:rPr lang="en-IN" sz="2200" dirty="0" err="1">
                <a:solidFill>
                  <a:schemeClr val="tx1">
                    <a:lumMod val="75000"/>
                    <a:lumOff val="25000"/>
                  </a:schemeClr>
                </a:solidFill>
                <a:latin typeface="Calibri" panose="020F0502020204030204" pitchFamily="34" charset="0"/>
                <a:cs typeface="Calibri" panose="020F0502020204030204" pitchFamily="34" charset="0"/>
              </a:rPr>
              <a:t>Hande</a:t>
            </a:r>
            <a:r>
              <a:rPr lang="en-IN" sz="2200" dirty="0">
                <a:solidFill>
                  <a:schemeClr val="tx1">
                    <a:lumMod val="75000"/>
                    <a:lumOff val="25000"/>
                  </a:schemeClr>
                </a:solidFill>
                <a:latin typeface="Calibri" panose="020F0502020204030204" pitchFamily="34" charset="0"/>
                <a:cs typeface="Calibri" panose="020F0502020204030204" pitchFamily="34" charset="0"/>
              </a:rPr>
              <a:t>, Aarti </a:t>
            </a:r>
            <a:r>
              <a:rPr lang="en-IN" sz="2200" dirty="0" err="1">
                <a:solidFill>
                  <a:schemeClr val="tx1">
                    <a:lumMod val="75000"/>
                    <a:lumOff val="25000"/>
                  </a:schemeClr>
                </a:solidFill>
                <a:latin typeface="Calibri" panose="020F0502020204030204" pitchFamily="34" charset="0"/>
                <a:cs typeface="Calibri" panose="020F0502020204030204" pitchFamily="34" charset="0"/>
              </a:rPr>
              <a:t>Ingale</a:t>
            </a:r>
            <a:r>
              <a:rPr lang="en-IN" sz="2200" dirty="0">
                <a:solidFill>
                  <a:schemeClr val="tx1">
                    <a:lumMod val="75000"/>
                    <a:lumOff val="25000"/>
                  </a:schemeClr>
                </a:solidFill>
                <a:latin typeface="Calibri" panose="020F0502020204030204" pitchFamily="34" charset="0"/>
                <a:cs typeface="Calibri" panose="020F0502020204030204" pitchFamily="34" charset="0"/>
              </a:rPr>
              <a:t>, Sanjeev Dwivedi, “Lung Cancer Detection</a:t>
            </a:r>
          </a:p>
          <a:p>
            <a:r>
              <a:rPr lang="en-IN" sz="2200" dirty="0">
                <a:solidFill>
                  <a:schemeClr val="tx1">
                    <a:lumMod val="75000"/>
                    <a:lumOff val="25000"/>
                  </a:schemeClr>
                </a:solidFill>
                <a:latin typeface="Calibri" panose="020F0502020204030204" pitchFamily="34" charset="0"/>
                <a:cs typeface="Calibri" panose="020F0502020204030204" pitchFamily="34" charset="0"/>
              </a:rPr>
              <a:t>and Classification Using SVM” in JETIR,2019.</a:t>
            </a:r>
          </a:p>
          <a:p>
            <a:r>
              <a:rPr lang="en-IN" sz="2200" dirty="0">
                <a:solidFill>
                  <a:schemeClr val="tx1">
                    <a:lumMod val="75000"/>
                    <a:lumOff val="25000"/>
                  </a:schemeClr>
                </a:solidFill>
                <a:latin typeface="Calibri" panose="020F0502020204030204" pitchFamily="34" charset="0"/>
                <a:cs typeface="Calibri" panose="020F0502020204030204" pitchFamily="34" charset="0"/>
              </a:rPr>
              <a:t>[5] Pragya Chaturvedi, “Prediction and Classification of Lung Cancer Using Machine Learning</a:t>
            </a:r>
          </a:p>
          <a:p>
            <a:r>
              <a:rPr lang="en-IN" sz="2200" dirty="0">
                <a:solidFill>
                  <a:schemeClr val="tx1">
                    <a:lumMod val="75000"/>
                    <a:lumOff val="25000"/>
                  </a:schemeClr>
                </a:solidFill>
                <a:latin typeface="Calibri" panose="020F0502020204030204" pitchFamily="34" charset="0"/>
                <a:cs typeface="Calibri" panose="020F0502020204030204" pitchFamily="34" charset="0"/>
              </a:rPr>
              <a:t>Techniques” in IOP Conference Series: Materials Science and Engineering,2021.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67608" y="2905780"/>
            <a:ext cx="3960440" cy="523220"/>
          </a:xfrm>
          <a:prstGeom prst="rect">
            <a:avLst/>
          </a:prstGeom>
          <a:noFill/>
        </p:spPr>
        <p:txBody>
          <a:bodyPr wrap="square" rtlCol="0">
            <a:spAutoFit/>
          </a:bodyPr>
          <a:lstStyle/>
          <a:p>
            <a:r>
              <a:rPr lang="en-IN" sz="2800" dirty="0"/>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7" name="Content Placeholder 2"/>
          <p:cNvSpPr>
            <a:spLocks noGrp="1"/>
          </p:cNvSpPr>
          <p:nvPr>
            <p:ph idx="1"/>
          </p:nvPr>
        </p:nvSpPr>
        <p:spPr>
          <a:xfrm>
            <a:off x="1524000" y="1844824"/>
            <a:ext cx="9144000" cy="4572001"/>
          </a:xfrm>
        </p:spPr>
        <p:txBody>
          <a:bodyPr/>
          <a:lstStyle/>
          <a:p>
            <a:pPr algn="just"/>
            <a:r>
              <a:rPr lang="en-US" dirty="0">
                <a:latin typeface="Calibri" panose="020F0502020204030204" pitchFamily="34" charset="0"/>
                <a:ea typeface="Calibri" panose="020F0502020204030204" pitchFamily="34" charset="0"/>
                <a:cs typeface="Times New Roman" panose="02020603050405020304" pitchFamily="18" charset="0"/>
              </a:rPr>
              <a:t>Machine learning (ML) allows software applications to become more accurate at predicting outcomes without being explicitly programmed to do so. </a:t>
            </a:r>
          </a:p>
          <a:p>
            <a:pPr algn="just"/>
            <a:r>
              <a:rPr lang="en-US" dirty="0">
                <a:latin typeface="Calibri" panose="020F0502020204030204" pitchFamily="34" charset="0"/>
                <a:ea typeface="Calibri" panose="020F0502020204030204" pitchFamily="34" charset="0"/>
                <a:cs typeface="Times New Roman" panose="02020603050405020304" pitchFamily="18" charset="0"/>
              </a:rPr>
              <a:t>Machine learning algorithms use historical data as input to predict new output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Impacts and Significance</a:t>
            </a:r>
          </a:p>
        </p:txBody>
      </p:sp>
      <p:sp>
        <p:nvSpPr>
          <p:cNvPr id="7" name="Content Placeholder 2"/>
          <p:cNvSpPr>
            <a:spLocks noGrp="1"/>
          </p:cNvSpPr>
          <p:nvPr>
            <p:ph idx="1"/>
          </p:nvPr>
        </p:nvSpPr>
        <p:spPr>
          <a:xfrm>
            <a:off x="1524000" y="1844824"/>
            <a:ext cx="9144000" cy="4572001"/>
          </a:xfrm>
        </p:spPr>
        <p:txBody>
          <a:bodyPr>
            <a:normAutofit/>
          </a:bodyPr>
          <a:lstStyle/>
          <a:p>
            <a:pPr algn="just"/>
            <a:r>
              <a:rPr lang="en-US" dirty="0">
                <a:latin typeface="Calibri" panose="020F0502020204030204" pitchFamily="34" charset="0"/>
                <a:ea typeface="Calibri" panose="020F0502020204030204" pitchFamily="34" charset="0"/>
                <a:cs typeface="Times New Roman" panose="02020603050405020304" pitchFamily="18" charset="0"/>
              </a:rPr>
              <a:t>Machine learning has several practical applications that drive the kind of real business results - such as time and money savings.</a:t>
            </a:r>
          </a:p>
          <a:p>
            <a:pPr algn="just"/>
            <a:r>
              <a:rPr lang="en-US" dirty="0">
                <a:latin typeface="Calibri" panose="020F0502020204030204" pitchFamily="34" charset="0"/>
                <a:ea typeface="Calibri" panose="020F0502020204030204" pitchFamily="34" charset="0"/>
                <a:cs typeface="Times New Roman" panose="02020603050405020304" pitchFamily="18" charset="0"/>
              </a:rPr>
              <a:t>Healthcare: It helps healthcare researchers to analyze data points and suggest outcomes. </a:t>
            </a:r>
          </a:p>
          <a:p>
            <a:pPr algn="just"/>
            <a:r>
              <a:rPr lang="en-US" dirty="0">
                <a:latin typeface="Calibri" panose="020F0502020204030204" pitchFamily="34" charset="0"/>
                <a:ea typeface="Calibri" panose="020F0502020204030204" pitchFamily="34" charset="0"/>
                <a:cs typeface="Times New Roman" panose="02020603050405020304" pitchFamily="18" charset="0"/>
              </a:rPr>
              <a:t>Automation: It helps machines to perform repetitive tasks without human intervention.</a:t>
            </a: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graphicFrame>
        <p:nvGraphicFramePr>
          <p:cNvPr id="5" name="Table 6"/>
          <p:cNvGraphicFramePr>
            <a:graphicFrameLocks noGrp="1"/>
          </p:cNvGraphicFramePr>
          <p:nvPr/>
        </p:nvGraphicFramePr>
        <p:xfrm>
          <a:off x="551384" y="2132856"/>
          <a:ext cx="11089231" cy="3925864"/>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3240360">
                  <a:extLst>
                    <a:ext uri="{9D8B030D-6E8A-4147-A177-3AD203B41FA5}">
                      <a16:colId xmlns:a16="http://schemas.microsoft.com/office/drawing/2014/main" val="20001"/>
                    </a:ext>
                  </a:extLst>
                </a:gridCol>
                <a:gridCol w="4752528">
                  <a:extLst>
                    <a:ext uri="{9D8B030D-6E8A-4147-A177-3AD203B41FA5}">
                      <a16:colId xmlns:a16="http://schemas.microsoft.com/office/drawing/2014/main" val="20002"/>
                    </a:ext>
                  </a:extLst>
                </a:gridCol>
                <a:gridCol w="2232247">
                  <a:extLst>
                    <a:ext uri="{9D8B030D-6E8A-4147-A177-3AD203B41FA5}">
                      <a16:colId xmlns:a16="http://schemas.microsoft.com/office/drawing/2014/main" val="20003"/>
                    </a:ext>
                  </a:extLst>
                </a:gridCol>
              </a:tblGrid>
              <a:tr h="999784">
                <a:tc>
                  <a:txBody>
                    <a:bodyPr/>
                    <a:lstStyle/>
                    <a:p>
                      <a:pPr algn="ctr"/>
                      <a:r>
                        <a:rPr lang="en-IN" dirty="0" err="1"/>
                        <a:t>S.No</a:t>
                      </a:r>
                      <a:r>
                        <a:rPr lang="en-IN" dirty="0"/>
                        <a:t>.</a:t>
                      </a:r>
                    </a:p>
                  </a:txBody>
                  <a:tcPr/>
                </a:tc>
                <a:tc>
                  <a:txBody>
                    <a:bodyPr/>
                    <a:lstStyle/>
                    <a:p>
                      <a:pPr algn="ctr"/>
                      <a:r>
                        <a:rPr lang="en-IN" dirty="0"/>
                        <a:t>Author name &amp; paper title</a:t>
                      </a:r>
                    </a:p>
                  </a:txBody>
                  <a:tcPr/>
                </a:tc>
                <a:tc>
                  <a:txBody>
                    <a:bodyPr/>
                    <a:lstStyle/>
                    <a:p>
                      <a:pPr algn="ctr"/>
                      <a:r>
                        <a:rPr lang="en-IN" dirty="0"/>
                        <a:t>Concept in the paper</a:t>
                      </a:r>
                    </a:p>
                  </a:txBody>
                  <a:tcPr/>
                </a:tc>
                <a:tc>
                  <a:txBody>
                    <a:bodyPr/>
                    <a:lstStyle/>
                    <a:p>
                      <a:pPr algn="ctr"/>
                      <a:r>
                        <a:rPr lang="en-IN" dirty="0"/>
                        <a:t>Paper details</a:t>
                      </a:r>
                    </a:p>
                  </a:txBody>
                  <a:tcPr/>
                </a:tc>
                <a:extLst>
                  <a:ext uri="{0D108BD9-81ED-4DB2-BD59-A6C34878D82A}">
                    <a16:rowId xmlns:a16="http://schemas.microsoft.com/office/drawing/2014/main" val="10000"/>
                  </a:ext>
                </a:extLst>
              </a:tr>
              <a:tr h="728408">
                <a:tc>
                  <a:txBody>
                    <a:bodyPr/>
                    <a:lstStyle/>
                    <a:p>
                      <a:r>
                        <a:rPr lang="en-IN" dirty="0"/>
                        <a:t>1</a:t>
                      </a:r>
                    </a:p>
                  </a:txBody>
                  <a:tcPr/>
                </a:tc>
                <a:tc>
                  <a:txBody>
                    <a:bodyPr/>
                    <a:lstStyle/>
                    <a:p>
                      <a:r>
                        <a:rPr lang="en-US" dirty="0"/>
                        <a:t>Pragya Chaturvedi, “Prediction and Classification of Lung Cancer Using Machine Learning</a:t>
                      </a:r>
                    </a:p>
                    <a:p>
                      <a:r>
                        <a:rPr lang="en-US" dirty="0"/>
                        <a:t>Techniques”</a:t>
                      </a:r>
                      <a:endParaRPr lang="en-IN" dirty="0"/>
                    </a:p>
                  </a:txBody>
                  <a:tcPr/>
                </a:tc>
                <a:tc>
                  <a:txBody>
                    <a:bodyPr/>
                    <a:lstStyle/>
                    <a:p>
                      <a:r>
                        <a:rPr lang="en-IN" dirty="0"/>
                        <a:t>Comparative study of various image processing techniques and image  classification algorithms with Results.</a:t>
                      </a:r>
                    </a:p>
                  </a:txBody>
                  <a:tcPr/>
                </a:tc>
                <a:tc>
                  <a:txBody>
                    <a:bodyPr/>
                    <a:lstStyle/>
                    <a:p>
                      <a:r>
                        <a:rPr lang="en-US" dirty="0"/>
                        <a:t>IOP Conference Series: Materials Science and Engineering,2021.</a:t>
                      </a:r>
                      <a:endParaRPr lang="en-IN" dirty="0"/>
                    </a:p>
                  </a:txBody>
                  <a:tcPr/>
                </a:tc>
                <a:extLst>
                  <a:ext uri="{0D108BD9-81ED-4DB2-BD59-A6C34878D82A}">
                    <a16:rowId xmlns:a16="http://schemas.microsoft.com/office/drawing/2014/main" val="10001"/>
                  </a:ext>
                </a:extLst>
              </a:tr>
              <a:tr h="648072">
                <a:tc>
                  <a:txBody>
                    <a:bodyPr/>
                    <a:lstStyle/>
                    <a:p>
                      <a:r>
                        <a:rPr lang="en-IN" dirty="0"/>
                        <a:t>2</a:t>
                      </a:r>
                    </a:p>
                  </a:txBody>
                  <a:tcPr/>
                </a:tc>
                <a:tc>
                  <a:txBody>
                    <a:bodyPr/>
                    <a:lstStyle/>
                    <a:p>
                      <a:r>
                        <a:rPr lang="en-IN" dirty="0" err="1"/>
                        <a:t>Prerana</a:t>
                      </a:r>
                      <a:r>
                        <a:rPr lang="en-IN" dirty="0"/>
                        <a:t> Prajapati, Vedika </a:t>
                      </a:r>
                      <a:r>
                        <a:rPr lang="en-IN" dirty="0" err="1"/>
                        <a:t>Hande</a:t>
                      </a:r>
                      <a:r>
                        <a:rPr lang="en-IN" dirty="0"/>
                        <a:t>, Aarti </a:t>
                      </a:r>
                      <a:r>
                        <a:rPr lang="en-IN" dirty="0" err="1"/>
                        <a:t>Ingale</a:t>
                      </a:r>
                      <a:r>
                        <a:rPr lang="en-IN" dirty="0"/>
                        <a:t>, Sanjeev Dwivedi,</a:t>
                      </a:r>
                      <a:r>
                        <a:rPr lang="en-US" dirty="0"/>
                        <a:t> “Lung Cancer Detection</a:t>
                      </a:r>
                    </a:p>
                    <a:p>
                      <a:r>
                        <a:rPr lang="en-US" dirty="0"/>
                        <a:t>and Classification Using SVM” </a:t>
                      </a:r>
                      <a:endParaRPr lang="en-IN" dirty="0"/>
                    </a:p>
                  </a:txBody>
                  <a:tcPr/>
                </a:tc>
                <a:tc>
                  <a:txBody>
                    <a:bodyPr/>
                    <a:lstStyle/>
                    <a:p>
                      <a:r>
                        <a:rPr lang="en-IN" dirty="0"/>
                        <a:t>Implementation of SVM classifier is discussed. Detailed explanation about steps involved in lung cancer detection using SVM.</a:t>
                      </a:r>
                    </a:p>
                  </a:txBody>
                  <a:tcPr/>
                </a:tc>
                <a:tc>
                  <a:txBody>
                    <a:bodyPr/>
                    <a:lstStyle/>
                    <a:p>
                      <a:r>
                        <a:rPr lang="en-US" dirty="0"/>
                        <a:t>Journal of Emerging Technologies and Innovative Research (JETIR),2019.</a:t>
                      </a:r>
                      <a:endParaRPr lang="en-IN" dirty="0"/>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graphicFrame>
        <p:nvGraphicFramePr>
          <p:cNvPr id="5" name="Table 6"/>
          <p:cNvGraphicFramePr>
            <a:graphicFrameLocks noGrp="1"/>
          </p:cNvGraphicFramePr>
          <p:nvPr/>
        </p:nvGraphicFramePr>
        <p:xfrm>
          <a:off x="551384" y="2132856"/>
          <a:ext cx="11089231" cy="3925864"/>
        </p:xfrm>
        <a:graphic>
          <a:graphicData uri="http://schemas.openxmlformats.org/drawingml/2006/table">
            <a:tbl>
              <a:tblPr firstRow="1" bandRow="1">
                <a:tableStyleId>{5C22544A-7EE6-4342-B048-85BDC9FD1C3A}</a:tableStyleId>
              </a:tblPr>
              <a:tblGrid>
                <a:gridCol w="879342">
                  <a:extLst>
                    <a:ext uri="{9D8B030D-6E8A-4147-A177-3AD203B41FA5}">
                      <a16:colId xmlns:a16="http://schemas.microsoft.com/office/drawing/2014/main" val="20000"/>
                    </a:ext>
                  </a:extLst>
                </a:gridCol>
                <a:gridCol w="3225114">
                  <a:extLst>
                    <a:ext uri="{9D8B030D-6E8A-4147-A177-3AD203B41FA5}">
                      <a16:colId xmlns:a16="http://schemas.microsoft.com/office/drawing/2014/main" val="20001"/>
                    </a:ext>
                  </a:extLst>
                </a:gridCol>
                <a:gridCol w="4752528">
                  <a:extLst>
                    <a:ext uri="{9D8B030D-6E8A-4147-A177-3AD203B41FA5}">
                      <a16:colId xmlns:a16="http://schemas.microsoft.com/office/drawing/2014/main" val="20002"/>
                    </a:ext>
                  </a:extLst>
                </a:gridCol>
                <a:gridCol w="2232247">
                  <a:extLst>
                    <a:ext uri="{9D8B030D-6E8A-4147-A177-3AD203B41FA5}">
                      <a16:colId xmlns:a16="http://schemas.microsoft.com/office/drawing/2014/main" val="20003"/>
                    </a:ext>
                  </a:extLst>
                </a:gridCol>
              </a:tblGrid>
              <a:tr h="999784">
                <a:tc>
                  <a:txBody>
                    <a:bodyPr/>
                    <a:lstStyle/>
                    <a:p>
                      <a:pPr algn="ctr"/>
                      <a:r>
                        <a:rPr lang="en-IN" dirty="0" err="1"/>
                        <a:t>S.No</a:t>
                      </a:r>
                      <a:r>
                        <a:rPr lang="en-IN" dirty="0"/>
                        <a:t>.</a:t>
                      </a:r>
                    </a:p>
                  </a:txBody>
                  <a:tcPr/>
                </a:tc>
                <a:tc>
                  <a:txBody>
                    <a:bodyPr/>
                    <a:lstStyle/>
                    <a:p>
                      <a:pPr algn="ctr"/>
                      <a:r>
                        <a:rPr lang="en-IN" dirty="0"/>
                        <a:t>Author name &amp; paper title</a:t>
                      </a:r>
                    </a:p>
                  </a:txBody>
                  <a:tcPr/>
                </a:tc>
                <a:tc>
                  <a:txBody>
                    <a:bodyPr/>
                    <a:lstStyle/>
                    <a:p>
                      <a:pPr algn="ctr"/>
                      <a:r>
                        <a:rPr lang="en-IN" dirty="0"/>
                        <a:t>Concept in the paper</a:t>
                      </a:r>
                    </a:p>
                  </a:txBody>
                  <a:tcPr/>
                </a:tc>
                <a:tc>
                  <a:txBody>
                    <a:bodyPr/>
                    <a:lstStyle/>
                    <a:p>
                      <a:pPr algn="ctr"/>
                      <a:r>
                        <a:rPr lang="en-IN" dirty="0"/>
                        <a:t>Paper details</a:t>
                      </a:r>
                    </a:p>
                  </a:txBody>
                  <a:tcPr/>
                </a:tc>
                <a:extLst>
                  <a:ext uri="{0D108BD9-81ED-4DB2-BD59-A6C34878D82A}">
                    <a16:rowId xmlns:a16="http://schemas.microsoft.com/office/drawing/2014/main" val="10000"/>
                  </a:ext>
                </a:extLst>
              </a:tr>
              <a:tr h="0">
                <a:tc>
                  <a:txBody>
                    <a:bodyPr/>
                    <a:lstStyle/>
                    <a:p>
                      <a:r>
                        <a:rPr lang="en-IN" dirty="0"/>
                        <a:t>3</a:t>
                      </a:r>
                    </a:p>
                  </a:txBody>
                  <a:tcPr/>
                </a:tc>
                <a:tc>
                  <a:txBody>
                    <a:bodyPr/>
                    <a:lstStyle/>
                    <a:p>
                      <a:r>
                        <a:rPr lang="en-US" dirty="0"/>
                        <a:t>F. Taher, N. Prakash, A. </a:t>
                      </a:r>
                      <a:r>
                        <a:rPr lang="en-US" dirty="0" err="1"/>
                        <a:t>Shaffie</a:t>
                      </a:r>
                      <a:r>
                        <a:rPr lang="en-US" dirty="0"/>
                        <a:t>, A. Soliman, A. El-Baz, “An Overview of Lung Cancer</a:t>
                      </a:r>
                    </a:p>
                    <a:p>
                      <a:r>
                        <a:rPr lang="en-US" dirty="0"/>
                        <a:t>Classification Algorithms and their Performances”</a:t>
                      </a:r>
                      <a:endParaRPr lang="en-IN" dirty="0"/>
                    </a:p>
                  </a:txBody>
                  <a:tcPr/>
                </a:tc>
                <a:tc>
                  <a:txBody>
                    <a:bodyPr/>
                    <a:lstStyle/>
                    <a:p>
                      <a:r>
                        <a:rPr lang="en-IN" dirty="0"/>
                        <a:t>Various image classification algorithms are discussed and their performance are compared.</a:t>
                      </a:r>
                    </a:p>
                  </a:txBody>
                  <a:tcPr/>
                </a:tc>
                <a:tc>
                  <a:txBody>
                    <a:bodyPr/>
                    <a:lstStyle/>
                    <a:p>
                      <a:r>
                        <a:rPr lang="en-US" dirty="0"/>
                        <a:t>IAENG International Journal of</a:t>
                      </a:r>
                    </a:p>
                    <a:p>
                      <a:r>
                        <a:rPr lang="en-US" dirty="0"/>
                        <a:t>Computer Science,2021..</a:t>
                      </a:r>
                      <a:endParaRPr lang="en-IN" dirty="0"/>
                    </a:p>
                  </a:txBody>
                  <a:tcPr/>
                </a:tc>
                <a:extLst>
                  <a:ext uri="{0D108BD9-81ED-4DB2-BD59-A6C34878D82A}">
                    <a16:rowId xmlns:a16="http://schemas.microsoft.com/office/drawing/2014/main" val="10001"/>
                  </a:ext>
                </a:extLst>
              </a:tr>
              <a:tr h="648072">
                <a:tc>
                  <a:txBody>
                    <a:bodyPr/>
                    <a:lstStyle/>
                    <a:p>
                      <a:r>
                        <a:rPr lang="en-IN" dirty="0"/>
                        <a:t>4</a:t>
                      </a:r>
                    </a:p>
                  </a:txBody>
                  <a:tcPr/>
                </a:tc>
                <a:tc>
                  <a:txBody>
                    <a:bodyPr/>
                    <a:lstStyle/>
                    <a:p>
                      <a:r>
                        <a:rPr lang="en-IN" sz="1800" b="0" i="0" u="none" strike="noStrike" kern="1200" dirty="0" err="1">
                          <a:solidFill>
                            <a:schemeClr val="tx1"/>
                          </a:solidFill>
                          <a:effectLst/>
                          <a:latin typeface="+mn-lt"/>
                          <a:ea typeface="+mn-ea"/>
                          <a:cs typeface="+mn-cs"/>
                        </a:rPr>
                        <a:t>R.Sathishkumar</a:t>
                      </a:r>
                      <a:r>
                        <a:rPr lang="en-IN" sz="1800" b="0" i="0" u="none" strike="noStrike" kern="1200" dirty="0">
                          <a:solidFill>
                            <a:schemeClr val="tx1"/>
                          </a:solidFill>
                          <a:effectLst/>
                          <a:latin typeface="+mn-lt"/>
                          <a:ea typeface="+mn-ea"/>
                          <a:cs typeface="+mn-cs"/>
                        </a:rPr>
                        <a:t>,</a:t>
                      </a:r>
                      <a:r>
                        <a:rPr lang="en-IN" sz="1800" b="0" i="0" kern="1200" dirty="0">
                          <a:solidFill>
                            <a:schemeClr val="tx1"/>
                          </a:solidFill>
                          <a:effectLst/>
                          <a:latin typeface="+mn-lt"/>
                          <a:ea typeface="+mn-ea"/>
                          <a:cs typeface="+mn-cs"/>
                        </a:rPr>
                        <a:t>  </a:t>
                      </a:r>
                    </a:p>
                    <a:p>
                      <a:r>
                        <a:rPr lang="en-IN" sz="1800" b="0" i="0" u="none" strike="noStrike" kern="1200" dirty="0" err="1">
                          <a:solidFill>
                            <a:schemeClr val="tx1"/>
                          </a:solidFill>
                          <a:effectLst/>
                          <a:latin typeface="+mn-lt"/>
                          <a:ea typeface="+mn-ea"/>
                          <a:cs typeface="+mn-cs"/>
                        </a:rPr>
                        <a:t>K.Kalaiarasan</a:t>
                      </a:r>
                      <a:r>
                        <a:rPr lang="en-IN" sz="1800" b="0" i="0" u="none" strike="noStrike" kern="1200" dirty="0">
                          <a:solidFill>
                            <a:schemeClr val="tx1"/>
                          </a:solidFill>
                          <a:effectLst/>
                          <a:latin typeface="+mn-lt"/>
                          <a:ea typeface="+mn-ea"/>
                          <a:cs typeface="+mn-cs"/>
                        </a:rPr>
                        <a:t>,</a:t>
                      </a:r>
                      <a:r>
                        <a:rPr lang="en-IN" sz="1800" b="0" i="0" kern="1200" dirty="0">
                          <a:solidFill>
                            <a:schemeClr val="tx1"/>
                          </a:solidFill>
                          <a:effectLst/>
                          <a:latin typeface="+mn-lt"/>
                          <a:ea typeface="+mn-ea"/>
                          <a:cs typeface="+mn-cs"/>
                        </a:rPr>
                        <a:t> </a:t>
                      </a:r>
                      <a:r>
                        <a:rPr lang="en-IN" sz="1800" b="0" i="0" u="sng" kern="1200" dirty="0" err="1">
                          <a:solidFill>
                            <a:schemeClr val="tx1"/>
                          </a:solidFill>
                          <a:effectLst/>
                          <a:latin typeface="+mn-lt"/>
                          <a:ea typeface="+mn-ea"/>
                          <a:cs typeface="+mn-cs"/>
                        </a:rPr>
                        <a:t>A.prabakaran,</a:t>
                      </a:r>
                      <a:r>
                        <a:rPr lang="en-IN" sz="1800" b="0" i="0" u="none" strike="noStrike" kern="1200" dirty="0" err="1">
                          <a:solidFill>
                            <a:schemeClr val="tx1"/>
                          </a:solidFill>
                          <a:effectLst/>
                          <a:latin typeface="+mn-lt"/>
                          <a:ea typeface="+mn-ea"/>
                          <a:cs typeface="+mn-cs"/>
                        </a:rPr>
                        <a:t>M</a:t>
                      </a:r>
                      <a:r>
                        <a:rPr lang="en-IN" sz="1800" b="0" i="0" u="none" strike="noStrike" kern="1200" dirty="0">
                          <a:solidFill>
                            <a:schemeClr val="tx1"/>
                          </a:solidFill>
                          <a:effectLst/>
                          <a:latin typeface="+mn-lt"/>
                          <a:ea typeface="+mn-ea"/>
                          <a:cs typeface="+mn-cs"/>
                        </a:rPr>
                        <a:t>. Aravind,</a:t>
                      </a:r>
                      <a:r>
                        <a:rPr lang="en-US" sz="1800" b="0" i="0" u="none" strike="noStrike" kern="1200" dirty="0">
                          <a:solidFill>
                            <a:schemeClr val="tx1"/>
                          </a:solidFill>
                          <a:effectLst/>
                          <a:latin typeface="+mn-lt"/>
                          <a:ea typeface="+mn-ea"/>
                          <a:cs typeface="+mn-cs"/>
                        </a:rPr>
                        <a:t> “Detection of Lung Cancer using SVM Classifier and KNN Algorithm”</a:t>
                      </a:r>
                      <a:endParaRPr lang="en-IN" dirty="0">
                        <a:solidFill>
                          <a:schemeClr val="tx1"/>
                        </a:solidFill>
                      </a:endParaRPr>
                    </a:p>
                  </a:txBody>
                  <a:tcPr/>
                </a:tc>
                <a:tc>
                  <a:txBody>
                    <a:bodyPr/>
                    <a:lstStyle/>
                    <a:p>
                      <a:r>
                        <a:rPr lang="en-IN" dirty="0"/>
                        <a:t>Implementation of SVM classifier is discussed. Detailed explanation about steps involved in lung cancer detection using SVM.</a:t>
                      </a:r>
                    </a:p>
                  </a:txBody>
                  <a:tcPr/>
                </a:tc>
                <a:tc>
                  <a:txBody>
                    <a:bodyPr/>
                    <a:lstStyle/>
                    <a:p>
                      <a:r>
                        <a:rPr lang="en-US" dirty="0"/>
                        <a:t>IEEE,2019.</a:t>
                      </a:r>
                      <a:endParaRPr lang="en-IN" dirty="0"/>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graphicFrame>
        <p:nvGraphicFramePr>
          <p:cNvPr id="5" name="Table 6"/>
          <p:cNvGraphicFramePr>
            <a:graphicFrameLocks noGrp="1"/>
          </p:cNvGraphicFramePr>
          <p:nvPr/>
        </p:nvGraphicFramePr>
        <p:xfrm>
          <a:off x="551384" y="2132856"/>
          <a:ext cx="11089231" cy="3651544"/>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3240360">
                  <a:extLst>
                    <a:ext uri="{9D8B030D-6E8A-4147-A177-3AD203B41FA5}">
                      <a16:colId xmlns:a16="http://schemas.microsoft.com/office/drawing/2014/main" val="20001"/>
                    </a:ext>
                  </a:extLst>
                </a:gridCol>
                <a:gridCol w="4752528">
                  <a:extLst>
                    <a:ext uri="{9D8B030D-6E8A-4147-A177-3AD203B41FA5}">
                      <a16:colId xmlns:a16="http://schemas.microsoft.com/office/drawing/2014/main" val="20002"/>
                    </a:ext>
                  </a:extLst>
                </a:gridCol>
                <a:gridCol w="2232247">
                  <a:extLst>
                    <a:ext uri="{9D8B030D-6E8A-4147-A177-3AD203B41FA5}">
                      <a16:colId xmlns:a16="http://schemas.microsoft.com/office/drawing/2014/main" val="20003"/>
                    </a:ext>
                  </a:extLst>
                </a:gridCol>
              </a:tblGrid>
              <a:tr h="999784">
                <a:tc>
                  <a:txBody>
                    <a:bodyPr/>
                    <a:lstStyle/>
                    <a:p>
                      <a:pPr algn="ctr"/>
                      <a:r>
                        <a:rPr lang="en-IN" dirty="0" err="1"/>
                        <a:t>S.No</a:t>
                      </a:r>
                      <a:r>
                        <a:rPr lang="en-IN" dirty="0"/>
                        <a:t>.</a:t>
                      </a:r>
                    </a:p>
                  </a:txBody>
                  <a:tcPr/>
                </a:tc>
                <a:tc>
                  <a:txBody>
                    <a:bodyPr/>
                    <a:lstStyle/>
                    <a:p>
                      <a:pPr algn="ctr"/>
                      <a:r>
                        <a:rPr lang="en-IN" dirty="0"/>
                        <a:t>Author name &amp; paper title</a:t>
                      </a:r>
                    </a:p>
                  </a:txBody>
                  <a:tcPr/>
                </a:tc>
                <a:tc>
                  <a:txBody>
                    <a:bodyPr/>
                    <a:lstStyle/>
                    <a:p>
                      <a:pPr algn="ctr"/>
                      <a:r>
                        <a:rPr lang="en-IN" dirty="0"/>
                        <a:t>Concept in the paper</a:t>
                      </a:r>
                    </a:p>
                  </a:txBody>
                  <a:tcPr/>
                </a:tc>
                <a:tc>
                  <a:txBody>
                    <a:bodyPr/>
                    <a:lstStyle/>
                    <a:p>
                      <a:pPr algn="ctr"/>
                      <a:r>
                        <a:rPr lang="en-IN" dirty="0"/>
                        <a:t>Paper details</a:t>
                      </a:r>
                    </a:p>
                  </a:txBody>
                  <a:tcPr/>
                </a:tc>
                <a:extLst>
                  <a:ext uri="{0D108BD9-81ED-4DB2-BD59-A6C34878D82A}">
                    <a16:rowId xmlns:a16="http://schemas.microsoft.com/office/drawing/2014/main" val="10000"/>
                  </a:ext>
                </a:extLst>
              </a:tr>
              <a:tr h="0">
                <a:tc>
                  <a:txBody>
                    <a:bodyPr/>
                    <a:lstStyle/>
                    <a:p>
                      <a:r>
                        <a:rPr lang="en-IN" dirty="0"/>
                        <a:t>5</a:t>
                      </a:r>
                    </a:p>
                  </a:txBody>
                  <a:tcPr/>
                </a:tc>
                <a:tc>
                  <a:txBody>
                    <a:bodyPr/>
                    <a:lstStyle/>
                    <a:p>
                      <a:r>
                        <a:rPr lang="en-IN" dirty="0"/>
                        <a:t>Radhika </a:t>
                      </a:r>
                      <a:r>
                        <a:rPr lang="en-IN" dirty="0" err="1"/>
                        <a:t>P.R.,Rakhi</a:t>
                      </a:r>
                      <a:r>
                        <a:rPr lang="en-IN" dirty="0"/>
                        <a:t> A.S. Nair, Veena G, “</a:t>
                      </a:r>
                      <a:r>
                        <a:rPr lang="en-US" dirty="0"/>
                        <a:t>A Comparative Study of Lung Cancer Detection using Machine Learning Algorithms</a:t>
                      </a:r>
                      <a:r>
                        <a:rPr lang="en-IN" dirty="0"/>
                        <a:t>”</a:t>
                      </a:r>
                    </a:p>
                  </a:txBody>
                  <a:tcPr/>
                </a:tc>
                <a:tc>
                  <a:txBody>
                    <a:bodyPr/>
                    <a:lstStyle/>
                    <a:p>
                      <a:r>
                        <a:rPr lang="en-IN" dirty="0"/>
                        <a:t>Various image classification algorithms are discussed and their performance are compared.</a:t>
                      </a:r>
                    </a:p>
                  </a:txBody>
                  <a:tcPr/>
                </a:tc>
                <a:tc>
                  <a:txBody>
                    <a:bodyPr/>
                    <a:lstStyle/>
                    <a:p>
                      <a:r>
                        <a:rPr lang="en-US" dirty="0"/>
                        <a:t>IEEE,2019.</a:t>
                      </a:r>
                      <a:endParaRPr lang="en-IN" dirty="0"/>
                    </a:p>
                  </a:txBody>
                  <a:tcPr/>
                </a:tc>
                <a:extLst>
                  <a:ext uri="{0D108BD9-81ED-4DB2-BD59-A6C34878D82A}">
                    <a16:rowId xmlns:a16="http://schemas.microsoft.com/office/drawing/2014/main" val="10001"/>
                  </a:ext>
                </a:extLst>
              </a:tr>
              <a:tr h="648072">
                <a:tc>
                  <a:txBody>
                    <a:bodyPr/>
                    <a:lstStyle/>
                    <a:p>
                      <a:r>
                        <a:rPr lang="en-IN" dirty="0"/>
                        <a:t>6</a:t>
                      </a:r>
                    </a:p>
                  </a:txBody>
                  <a:tcPr/>
                </a:tc>
                <a:tc>
                  <a:txBody>
                    <a:bodyPr/>
                    <a:lstStyle/>
                    <a:p>
                      <a:r>
                        <a:rPr lang="en-IN" dirty="0">
                          <a:solidFill>
                            <a:schemeClr val="tx1"/>
                          </a:solidFill>
                        </a:rPr>
                        <a:t>Anjali </a:t>
                      </a:r>
                      <a:r>
                        <a:rPr lang="en-IN" dirty="0" err="1">
                          <a:solidFill>
                            <a:schemeClr val="tx1"/>
                          </a:solidFill>
                        </a:rPr>
                        <a:t>Sevani,Hardik</a:t>
                      </a:r>
                      <a:r>
                        <a:rPr lang="en-IN" dirty="0">
                          <a:solidFill>
                            <a:schemeClr val="tx1"/>
                          </a:solidFill>
                        </a:rPr>
                        <a:t> Modi, “</a:t>
                      </a:r>
                      <a:r>
                        <a:rPr lang="en-US" dirty="0">
                          <a:solidFill>
                            <a:schemeClr val="tx1"/>
                          </a:solidFill>
                        </a:rPr>
                        <a:t>Implementation of Image Processing Techniques for Identifying Different</a:t>
                      </a:r>
                    </a:p>
                    <a:p>
                      <a:r>
                        <a:rPr lang="en-US" dirty="0">
                          <a:solidFill>
                            <a:schemeClr val="tx1"/>
                          </a:solidFill>
                        </a:rPr>
                        <a:t>Stages of Lung Cancer </a:t>
                      </a:r>
                      <a:r>
                        <a:rPr lang="en-IN" dirty="0">
                          <a:solidFill>
                            <a:schemeClr val="tx1"/>
                          </a:solidFill>
                        </a:rPr>
                        <a:t>”</a:t>
                      </a:r>
                    </a:p>
                  </a:txBody>
                  <a:tcPr/>
                </a:tc>
                <a:tc>
                  <a:txBody>
                    <a:bodyPr/>
                    <a:lstStyle/>
                    <a:p>
                      <a:r>
                        <a:rPr lang="en-IN" dirty="0"/>
                        <a:t>Various Image processing techniques are discussed to find the diameter of the tumour and stage of cancer is determined based it.</a:t>
                      </a:r>
                    </a:p>
                  </a:txBody>
                  <a:tcPr/>
                </a:tc>
                <a:tc>
                  <a:txBody>
                    <a:bodyPr/>
                    <a:lstStyle/>
                    <a:p>
                      <a:r>
                        <a:rPr lang="en-US" dirty="0"/>
                        <a:t>International Journal of Applied Engineering Research,2018.</a:t>
                      </a:r>
                      <a:endParaRPr lang="en-IN" dirty="0"/>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Dataset Details</a:t>
            </a:r>
          </a:p>
        </p:txBody>
      </p:sp>
      <p:sp>
        <p:nvSpPr>
          <p:cNvPr id="5" name="TextBox 4"/>
          <p:cNvSpPr txBox="1"/>
          <p:nvPr/>
        </p:nvSpPr>
        <p:spPr>
          <a:xfrm>
            <a:off x="1199456" y="1916832"/>
            <a:ext cx="9649072" cy="3111621"/>
          </a:xfrm>
          <a:prstGeom prst="rect">
            <a:avLst/>
          </a:prstGeom>
          <a:noFill/>
        </p:spPr>
        <p:txBody>
          <a:bodyPr wrap="square" rtlCol="0">
            <a:spAutoFit/>
          </a:bodyPr>
          <a:lstStyle/>
          <a:p>
            <a:pPr marL="228600" marR="0" lvl="0" indent="-228600" algn="just" defTabSz="914400" rtl="0" eaLnBrk="1" fontAlgn="auto" latinLnBrk="0" hangingPunct="1">
              <a:lnSpc>
                <a:spcPct val="90000"/>
              </a:lnSpc>
              <a:spcBef>
                <a:spcPts val="1800"/>
              </a:spcBef>
              <a:spcAft>
                <a:spcPts val="0"/>
              </a:spcAft>
              <a:buClrTx/>
              <a:buSzPct val="100000"/>
              <a:buFont typeface="Arial" panose="020B0604020202020204" pitchFamily="34" charset="0"/>
              <a:buChar char="▪"/>
              <a:defRPr/>
            </a:pPr>
            <a:r>
              <a:rPr kumimoji="0" lang="en-US"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Times New Roman" panose="02020603050405020304" pitchFamily="18" charset="0"/>
              </a:rPr>
              <a:t>CT image is preferred for lung cancer detection rather than other available medical images.</a:t>
            </a:r>
          </a:p>
          <a:p>
            <a:pPr marL="228600" marR="0" lvl="0" indent="-228600" algn="just" defTabSz="914400" rtl="0" eaLnBrk="1" fontAlgn="auto" latinLnBrk="0" hangingPunct="1">
              <a:lnSpc>
                <a:spcPct val="90000"/>
              </a:lnSpc>
              <a:spcBef>
                <a:spcPts val="1800"/>
              </a:spcBef>
              <a:spcAft>
                <a:spcPts val="0"/>
              </a:spcAft>
              <a:buClrTx/>
              <a:buSzPct val="100000"/>
              <a:buFont typeface="Arial" panose="020B0604020202020204" pitchFamily="34" charset="0"/>
              <a:buChar char="▪"/>
              <a:defRPr/>
            </a:pPr>
            <a:r>
              <a:rPr kumimoji="0" lang="en-US"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Times New Roman" panose="02020603050405020304" pitchFamily="18" charset="0"/>
              </a:rPr>
              <a:t>There are many publicly available databases build to help the researcher. They can utilize those datasets for training and testing of their algorithms and models. </a:t>
            </a:r>
          </a:p>
          <a:p>
            <a:pPr marL="228600" marR="0" lvl="0" indent="-228600" algn="just" defTabSz="914400" rtl="0" eaLnBrk="1" fontAlgn="auto" latinLnBrk="0" hangingPunct="1">
              <a:lnSpc>
                <a:spcPct val="90000"/>
              </a:lnSpc>
              <a:spcBef>
                <a:spcPts val="1800"/>
              </a:spcBef>
              <a:spcAft>
                <a:spcPts val="0"/>
              </a:spcAft>
              <a:buClrTx/>
              <a:buSzPct val="100000"/>
              <a:buFont typeface="Arial" panose="020B0604020202020204" pitchFamily="34" charset="0"/>
              <a:buChar char="▪"/>
              <a:defRPr/>
            </a:pPr>
            <a:r>
              <a:rPr kumimoji="0" lang="en-US"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Times New Roman" panose="02020603050405020304" pitchFamily="18" charset="0"/>
              </a:rPr>
              <a:t>Among those databases, most commonly used are LIDC, TCIA, and Kaggle.</a:t>
            </a:r>
          </a:p>
          <a:p>
            <a:pPr marL="228600" marR="0" lvl="0" indent="-228600" algn="just" defTabSz="914400" rtl="0" eaLnBrk="1" fontAlgn="auto" latinLnBrk="0" hangingPunct="1">
              <a:lnSpc>
                <a:spcPct val="90000"/>
              </a:lnSpc>
              <a:spcBef>
                <a:spcPts val="1800"/>
              </a:spcBef>
              <a:spcAft>
                <a:spcPts val="0"/>
              </a:spcAft>
              <a:buClrTx/>
              <a:buSzPct val="100000"/>
              <a:buFont typeface="Arial" panose="020B0604020202020204" pitchFamily="34" charset="0"/>
              <a:buChar char="▪"/>
              <a:defRPr/>
            </a:pPr>
            <a:r>
              <a:rPr lang="en-US" sz="2400"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rPr>
              <a:t>CT scan images are in png format.</a:t>
            </a:r>
            <a:endParaRPr kumimoji="0" lang="en-US"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Implementation and Framework</a:t>
            </a:r>
          </a:p>
        </p:txBody>
      </p:sp>
      <p:sp>
        <p:nvSpPr>
          <p:cNvPr id="7" name="Content Placeholder 2"/>
          <p:cNvSpPr>
            <a:spLocks noGrp="1"/>
          </p:cNvSpPr>
          <p:nvPr>
            <p:ph sz="half" idx="1"/>
          </p:nvPr>
        </p:nvSpPr>
        <p:spPr>
          <a:xfrm>
            <a:off x="1066800" y="1825625"/>
            <a:ext cx="9535795" cy="4963795"/>
          </a:xfrm>
        </p:spPr>
        <p:txBody>
          <a:bodyPr/>
          <a:lstStyle/>
          <a:p>
            <a:r>
              <a:rPr kumimoji="0" lang="en-IN"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Times New Roman" panose="02020603050405020304" pitchFamily="18" charset="0"/>
              </a:rPr>
              <a:t>Language Used: </a:t>
            </a:r>
            <a:r>
              <a:rPr kumimoji="0" lang="en-IN" sz="2400" b="0" i="0" u="none" strike="noStrike" kern="1200" cap="none" spc="0" normalizeH="0" baseline="0" noProof="0" dirty="0" err="1">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Times New Roman" panose="02020603050405020304" pitchFamily="18" charset="0"/>
              </a:rPr>
              <a:t>Py</a:t>
            </a:r>
            <a:r>
              <a:rPr lang="en-IN"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rPr>
              <a:t>thon</a:t>
            </a:r>
          </a:p>
          <a:p>
            <a:r>
              <a:rPr kumimoji="0" lang="en-IN"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Times New Roman" panose="02020603050405020304" pitchFamily="18" charset="0"/>
              </a:rPr>
              <a:t>Tool: Jupyter notebook</a:t>
            </a:r>
          </a:p>
          <a:p>
            <a:pPr marL="0" indent="0">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38</TotalTime>
  <Words>1210</Words>
  <Application>Microsoft Office PowerPoint</Application>
  <PresentationFormat>Widescreen</PresentationFormat>
  <Paragraphs>147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Franklin Gothic Medium</vt:lpstr>
      <vt:lpstr>Medical Design 16x9</vt:lpstr>
      <vt:lpstr>PowerPoint Presentation</vt:lpstr>
      <vt:lpstr>Motivation and Objective</vt:lpstr>
      <vt:lpstr>Introduction</vt:lpstr>
      <vt:lpstr>Impacts and Significance</vt:lpstr>
      <vt:lpstr>Literature Review</vt:lpstr>
      <vt:lpstr>Literature Review</vt:lpstr>
      <vt:lpstr>Literature Review</vt:lpstr>
      <vt:lpstr>Dataset Details</vt:lpstr>
      <vt:lpstr>Implementation and Framework</vt:lpstr>
      <vt:lpstr>Overall Architecture</vt:lpstr>
      <vt:lpstr>List of Modules</vt:lpstr>
      <vt:lpstr>Data Acquisition</vt:lpstr>
      <vt:lpstr>Pre-Processing</vt:lpstr>
      <vt:lpstr>Feature Extraction</vt:lpstr>
      <vt:lpstr>Classification</vt:lpstr>
      <vt:lpstr>SVM</vt:lpstr>
      <vt:lpstr>CNN</vt:lpstr>
      <vt:lpstr>CNN</vt:lpstr>
      <vt:lpstr>Prediction</vt:lpstr>
      <vt:lpstr>Module Based Output Screenshots</vt:lpstr>
      <vt:lpstr>Module Based Output Screenshots</vt:lpstr>
      <vt:lpstr>Module Based Output Screenshots</vt:lpstr>
      <vt:lpstr>Module Based Output Screenshots</vt:lpstr>
      <vt:lpstr>Module Based Output Screenshots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MUTHUPRIYA P</dc:creator>
  <cp:lastModifiedBy>MUTHUPRIYA P</cp:lastModifiedBy>
  <cp:revision>85</cp:revision>
  <dcterms:created xsi:type="dcterms:W3CDTF">2022-03-18T01:07:00Z</dcterms:created>
  <dcterms:modified xsi:type="dcterms:W3CDTF">2022-05-30T03:07:48Z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A7FF8E66B24C4D82BFE60E0522860979</vt:lpwstr>
  </property>
  <property fmtid="{D5CDD505-2E9C-101B-9397-08002B2CF9AE}" pid="3" name="KSOProductBuildVer">
    <vt:lpwstr>1033-11.2.0.10451</vt:lpwstr>
  </property>
</Properties>
</file>