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66" r:id="rId7"/>
    <p:sldId id="270" r:id="rId8"/>
    <p:sldId id="271" r:id="rId9"/>
    <p:sldId id="273" r:id="rId10"/>
    <p:sldId id="272" r:id="rId11"/>
    <p:sldId id="260" r:id="rId12"/>
    <p:sldId id="25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781"/>
  </p:normalViewPr>
  <p:slideViewPr>
    <p:cSldViewPr snapToGrid="0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8CF42-1259-9544-B404-A16A8110301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3BAB2-F224-424C-869E-AE41A60976C5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Potential Client- Ms Alexandra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Kolishnyick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B20EAD-2261-924B-997E-0012D74F89D8}" type="parTrans" cxnId="{15203392-C76C-B840-8595-5C01DFA4FC59}">
      <dgm:prSet/>
      <dgm:spPr/>
      <dgm:t>
        <a:bodyPr/>
        <a:lstStyle/>
        <a:p>
          <a:endParaRPr lang="en-GB"/>
        </a:p>
      </dgm:t>
    </dgm:pt>
    <dgm:pt modelId="{7A10D55D-AA8E-7D40-ACBB-F972E2AC1644}" type="sibTrans" cxnId="{15203392-C76C-B840-8595-5C01DFA4FC59}">
      <dgm:prSet/>
      <dgm:spPr/>
      <dgm:t>
        <a:bodyPr/>
        <a:lstStyle/>
        <a:p>
          <a:endParaRPr lang="en-GB"/>
        </a:p>
      </dgm:t>
    </dgm:pt>
    <dgm:pt modelId="{B1958531-7BE6-9A4E-B9C3-AEB605E03A7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Daughter of a famous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Ukranian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business tycoon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7E97E-AA2D-C04E-8ECD-BACB769CFC13}" type="parTrans" cxnId="{E7CABAF4-F128-CB45-A22A-E46E0FE13553}">
      <dgm:prSet/>
      <dgm:spPr/>
      <dgm:t>
        <a:bodyPr/>
        <a:lstStyle/>
        <a:p>
          <a:endParaRPr lang="en-GB"/>
        </a:p>
      </dgm:t>
    </dgm:pt>
    <dgm:pt modelId="{D4249226-089A-FD48-901B-B328EC7E6BA9}" type="sibTrans" cxnId="{E7CABAF4-F128-CB45-A22A-E46E0FE13553}">
      <dgm:prSet/>
      <dgm:spPr/>
      <dgm:t>
        <a:bodyPr/>
        <a:lstStyle/>
        <a:p>
          <a:endParaRPr lang="en-GB"/>
        </a:p>
      </dgm:t>
    </dgm:pt>
    <dgm:pt modelId="{4F7A3951-257C-5A44-BB42-4764B117AAA5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Based in </a:t>
          </a:r>
          <a:r>
            <a:rPr lang="en-US" sz="1600" b="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for her schooling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578CB4-24D2-6244-BAF6-AEDFC1E2A353}" type="parTrans" cxnId="{471A73DB-0C70-8D47-AAB3-768291072A8D}">
      <dgm:prSet/>
      <dgm:spPr/>
      <dgm:t>
        <a:bodyPr/>
        <a:lstStyle/>
        <a:p>
          <a:endParaRPr lang="en-GB"/>
        </a:p>
      </dgm:t>
    </dgm:pt>
    <dgm:pt modelId="{58582FAF-D136-7F4C-AB08-807C582D0673}" type="sibTrans" cxnId="{471A73DB-0C70-8D47-AAB3-768291072A8D}">
      <dgm:prSet/>
      <dgm:spPr/>
      <dgm:t>
        <a:bodyPr/>
        <a:lstStyle/>
        <a:p>
          <a:endParaRPr lang="en-GB"/>
        </a:p>
      </dgm:t>
    </dgm:pt>
    <dgm:pt modelId="{D4EF8F82-8403-0045-9D7F-24AFE43AF414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Believes in humble and simple living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D461D8-834C-154E-A2D0-0B2D8BA5D8DC}" type="parTrans" cxnId="{95738779-2D22-4340-BAB3-B2A4F349FC50}">
      <dgm:prSet/>
      <dgm:spPr/>
      <dgm:t>
        <a:bodyPr/>
        <a:lstStyle/>
        <a:p>
          <a:endParaRPr lang="en-GB"/>
        </a:p>
      </dgm:t>
    </dgm:pt>
    <dgm:pt modelId="{0B8A0F88-ABC5-5444-A2E1-B4416102E41A}" type="sibTrans" cxnId="{95738779-2D22-4340-BAB3-B2A4F349FC50}">
      <dgm:prSet/>
      <dgm:spPr/>
      <dgm:t>
        <a:bodyPr/>
        <a:lstStyle/>
        <a:p>
          <a:endParaRPr lang="en-GB"/>
        </a:p>
      </dgm:t>
    </dgm:pt>
    <dgm:pt modelId="{B57CE994-0C42-B34F-9C96-C5741335CA14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Future Goals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EA777F-0C0E-B044-9910-4AE42B48B18E}" type="parTrans" cxnId="{5109FC21-29F9-114E-9349-3B2D32A56F87}">
      <dgm:prSet/>
      <dgm:spPr/>
      <dgm:t>
        <a:bodyPr/>
        <a:lstStyle/>
        <a:p>
          <a:endParaRPr lang="en-GB"/>
        </a:p>
      </dgm:t>
    </dgm:pt>
    <dgm:pt modelId="{A2DACEF2-E7AA-A749-9F32-FAE0F3F71C6A}" type="sibTrans" cxnId="{5109FC21-29F9-114E-9349-3B2D32A56F87}">
      <dgm:prSet/>
      <dgm:spPr/>
      <dgm:t>
        <a:bodyPr/>
        <a:lstStyle/>
        <a:p>
          <a:endParaRPr lang="en-GB"/>
        </a:p>
      </dgm:t>
    </dgm:pt>
    <dgm:pt modelId="{8D959DE4-225C-DE4D-85B2-6666C5E237A4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Presently pursuing Bachelor’s and a good student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4490DA-5EC8-A446-BF75-14ABDA56A48B}" type="parTrans" cxnId="{A6EFEFDC-DC30-5047-9416-CF02A59EB5A2}">
      <dgm:prSet/>
      <dgm:spPr/>
      <dgm:t>
        <a:bodyPr/>
        <a:lstStyle/>
        <a:p>
          <a:endParaRPr lang="en-GB"/>
        </a:p>
      </dgm:t>
    </dgm:pt>
    <dgm:pt modelId="{84B954E7-4FEC-AD4D-B965-762BDD39E8F2}" type="sibTrans" cxnId="{A6EFEFDC-DC30-5047-9416-CF02A59EB5A2}">
      <dgm:prSet/>
      <dgm:spPr/>
      <dgm:t>
        <a:bodyPr/>
        <a:lstStyle/>
        <a:p>
          <a:endParaRPr lang="en-GB"/>
        </a:p>
      </dgm:t>
    </dgm:pt>
    <dgm:pt modelId="{6AE68A71-1645-8949-A86D-0FECA13D2990}">
      <dgm:prSet custT="1"/>
      <dgm:spPr/>
      <dgm:t>
        <a:bodyPr/>
        <a:lstStyle/>
        <a:p>
          <a:r>
            <a:rPr lang="en-US" sz="1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en-US" sz="1600" b="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ntends to form a NGO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with friends to support sub-Saharan African Region after college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FFBCAB-35E0-1743-964B-107957CB0A56}" type="parTrans" cxnId="{A84A8269-229E-AA47-AD87-54C0F6E6A656}">
      <dgm:prSet/>
      <dgm:spPr/>
      <dgm:t>
        <a:bodyPr/>
        <a:lstStyle/>
        <a:p>
          <a:endParaRPr lang="en-GB"/>
        </a:p>
      </dgm:t>
    </dgm:pt>
    <dgm:pt modelId="{89C6070F-05EE-2A4F-B874-BF6EAC5576C7}" type="sibTrans" cxnId="{A84A8269-229E-AA47-AD87-54C0F6E6A656}">
      <dgm:prSet/>
      <dgm:spPr/>
      <dgm:t>
        <a:bodyPr/>
        <a:lstStyle/>
        <a:p>
          <a:endParaRPr lang="en-GB"/>
        </a:p>
      </dgm:t>
    </dgm:pt>
    <dgm:pt modelId="{9550B868-9FCB-3441-91AC-5717EBC648AF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Emotionally supported by family on the NGO cause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EBD565-E764-C64C-9B8B-232F04BA0102}" type="parTrans" cxnId="{5A3BF374-896F-2541-BCC8-91BC10DE37D2}">
      <dgm:prSet/>
      <dgm:spPr/>
      <dgm:t>
        <a:bodyPr/>
        <a:lstStyle/>
        <a:p>
          <a:endParaRPr lang="en-GB"/>
        </a:p>
      </dgm:t>
    </dgm:pt>
    <dgm:pt modelId="{DA9A0AB5-770E-9C40-86E8-AFDC1724352E}" type="sibTrans" cxnId="{5A3BF374-896F-2541-BCC8-91BC10DE37D2}">
      <dgm:prSet/>
      <dgm:spPr/>
      <dgm:t>
        <a:bodyPr/>
        <a:lstStyle/>
        <a:p>
          <a:endParaRPr lang="en-GB"/>
        </a:p>
      </dgm:t>
    </dgm:pt>
    <dgm:pt modelId="{A25C59FA-50B0-6A4F-9B4A-9FB3789DA96B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Financials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FE669-466D-D24F-A775-1F36FD30051F}" type="parTrans" cxnId="{438B9091-EA6B-A44E-B2B7-7A6ABB9D40CC}">
      <dgm:prSet/>
      <dgm:spPr/>
      <dgm:t>
        <a:bodyPr/>
        <a:lstStyle/>
        <a:p>
          <a:endParaRPr lang="en-GB"/>
        </a:p>
      </dgm:t>
    </dgm:pt>
    <dgm:pt modelId="{58AA47CE-A9D7-1246-8DB9-05304A4BFE46}" type="sibTrans" cxnId="{438B9091-EA6B-A44E-B2B7-7A6ABB9D40CC}">
      <dgm:prSet/>
      <dgm:spPr/>
      <dgm:t>
        <a:bodyPr/>
        <a:lstStyle/>
        <a:p>
          <a:endParaRPr lang="en-GB"/>
        </a:p>
      </dgm:t>
    </dgm:pt>
    <dgm:pt modelId="{B6045E52-8368-AA43-B5BF-790962E2928D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Huge savings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from money sent by parents for expenses till date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F06575-9D96-0047-8659-22D9AE305B38}" type="parTrans" cxnId="{4A1C12E4-9D1C-E04F-B547-5E497F1F44FB}">
      <dgm:prSet/>
      <dgm:spPr/>
      <dgm:t>
        <a:bodyPr/>
        <a:lstStyle/>
        <a:p>
          <a:endParaRPr lang="en-GB"/>
        </a:p>
      </dgm:t>
    </dgm:pt>
    <dgm:pt modelId="{5574E115-09EC-744F-8C20-383058640618}" type="sibTrans" cxnId="{4A1C12E4-9D1C-E04F-B547-5E497F1F44FB}">
      <dgm:prSet/>
      <dgm:spPr/>
      <dgm:t>
        <a:bodyPr/>
        <a:lstStyle/>
        <a:p>
          <a:endParaRPr lang="en-GB"/>
        </a:p>
      </dgm:t>
    </dgm:pt>
    <dgm:pt modelId="{684992B1-61AD-DA46-ADAA-34C1AD0970F3}">
      <dgm:prSet custT="1"/>
      <dgm:spPr/>
      <dgm:t>
        <a:bodyPr/>
        <a:lstStyle/>
        <a:p>
          <a:r>
            <a:rPr lang="en-US" sz="1600" b="0" i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Wants to invest the saved money during her college to use the matured amount for NGO</a:t>
          </a:r>
          <a:endParaRPr lang="en-IN" sz="1600" b="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D0DF7C-1DAB-3742-8C5B-926285B6E9C8}" type="parTrans" cxnId="{CB8170D7-0F13-3742-A7CB-ED7BA310EAF1}">
      <dgm:prSet/>
      <dgm:spPr/>
      <dgm:t>
        <a:bodyPr/>
        <a:lstStyle/>
        <a:p>
          <a:endParaRPr lang="en-GB"/>
        </a:p>
      </dgm:t>
    </dgm:pt>
    <dgm:pt modelId="{A966416F-CD0F-0F44-B9AC-83DAB08C6F96}" type="sibTrans" cxnId="{CB8170D7-0F13-3742-A7CB-ED7BA310EAF1}">
      <dgm:prSet/>
      <dgm:spPr/>
      <dgm:t>
        <a:bodyPr/>
        <a:lstStyle/>
        <a:p>
          <a:endParaRPr lang="en-GB"/>
        </a:p>
      </dgm:t>
    </dgm:pt>
    <dgm:pt modelId="{70D0D4AF-EDBA-ED4E-9DFE-23CF8301BC91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Has refused help from parents in establishing the NGO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64E11F-5E3B-C04C-99C0-85154ADFA357}" type="parTrans" cxnId="{3F9D13DB-5A98-0140-8198-8B2FA986EE53}">
      <dgm:prSet/>
      <dgm:spPr/>
      <dgm:t>
        <a:bodyPr/>
        <a:lstStyle/>
        <a:p>
          <a:endParaRPr lang="en-GB"/>
        </a:p>
      </dgm:t>
    </dgm:pt>
    <dgm:pt modelId="{C840333B-8735-BD46-900F-03173452D47A}" type="sibTrans" cxnId="{3F9D13DB-5A98-0140-8198-8B2FA986EE53}">
      <dgm:prSet/>
      <dgm:spPr/>
      <dgm:t>
        <a:bodyPr/>
        <a:lstStyle/>
        <a:p>
          <a:endParaRPr lang="en-GB"/>
        </a:p>
      </dgm:t>
    </dgm:pt>
    <dgm:pt modelId="{F442981B-7083-064E-837B-F5F172F540D4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Investor Persona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73365E-7350-144A-9FD0-C8502D1368DD}" type="parTrans" cxnId="{01732A4F-6FBA-4B4C-A42C-B2DBE35F9878}">
      <dgm:prSet/>
      <dgm:spPr/>
      <dgm:t>
        <a:bodyPr/>
        <a:lstStyle/>
        <a:p>
          <a:endParaRPr lang="en-GB"/>
        </a:p>
      </dgm:t>
    </dgm:pt>
    <dgm:pt modelId="{5F3CF7B9-7E47-4C4F-BA56-44769F36148A}" type="sibTrans" cxnId="{01732A4F-6FBA-4B4C-A42C-B2DBE35F9878}">
      <dgm:prSet/>
      <dgm:spPr/>
      <dgm:t>
        <a:bodyPr/>
        <a:lstStyle/>
        <a:p>
          <a:endParaRPr lang="en-GB"/>
        </a:p>
      </dgm:t>
    </dgm:pt>
    <dgm:pt modelId="{69DB1EA9-F8E9-E443-A2A5-85F879E3AC68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Not eager to disclose any information on investment amount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12C9F-8471-0A4A-8A9F-9936B30D12BA}" type="parTrans" cxnId="{079F6BCE-31E6-4945-9D78-D4AB8B53B693}">
      <dgm:prSet/>
      <dgm:spPr/>
      <dgm:t>
        <a:bodyPr/>
        <a:lstStyle/>
        <a:p>
          <a:endParaRPr lang="en-GB"/>
        </a:p>
      </dgm:t>
    </dgm:pt>
    <dgm:pt modelId="{D981B417-5EC0-5C4A-B05F-AB3E2746A6BD}" type="sibTrans" cxnId="{079F6BCE-31E6-4945-9D78-D4AB8B53B693}">
      <dgm:prSet/>
      <dgm:spPr/>
      <dgm:t>
        <a:bodyPr/>
        <a:lstStyle/>
        <a:p>
          <a:endParaRPr lang="en-GB"/>
        </a:p>
      </dgm:t>
    </dgm:pt>
    <dgm:pt modelId="{AC7EB9D4-2DA2-524B-BAEF-ED6A053832C4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Wants a comprehensive report on metrics used to devise the investment strategy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69967-8AB0-4249-8210-E8333D667904}" type="parTrans" cxnId="{6BA2FE99-7BE7-BA40-8688-FE9391E2A28E}">
      <dgm:prSet/>
      <dgm:spPr/>
      <dgm:t>
        <a:bodyPr/>
        <a:lstStyle/>
        <a:p>
          <a:endParaRPr lang="en-GB"/>
        </a:p>
      </dgm:t>
    </dgm:pt>
    <dgm:pt modelId="{E3AE030C-5B0E-624A-BBFB-7ED73A737E08}" type="sibTrans" cxnId="{6BA2FE99-7BE7-BA40-8688-FE9391E2A28E}">
      <dgm:prSet/>
      <dgm:spPr/>
      <dgm:t>
        <a:bodyPr/>
        <a:lstStyle/>
        <a:p>
          <a:endParaRPr lang="en-GB"/>
        </a:p>
      </dgm:t>
    </dgm:pt>
    <dgm:pt modelId="{FA97DD70-7FE6-6F4E-B91C-6395E3195C60}">
      <dgm:prSet custT="1"/>
      <dgm:spPr/>
      <dgm:t>
        <a:bodyPr/>
        <a:lstStyle/>
        <a:p>
          <a:r>
            <a:rPr lang="en-US" sz="1600" b="0" i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Risk Profile: Wants to invest in stocks which show promise but are also stable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09B2C5-7D18-6A4F-80C6-42C8CB0C4EDF}" type="parTrans" cxnId="{89B30EED-3BD0-FC40-8A67-ABE54C941868}">
      <dgm:prSet/>
      <dgm:spPr/>
    </dgm:pt>
    <dgm:pt modelId="{C47D767B-2BF4-7D4B-8547-B823F22D9109}" type="sibTrans" cxnId="{89B30EED-3BD0-FC40-8A67-ABE54C941868}">
      <dgm:prSet/>
      <dgm:spPr/>
    </dgm:pt>
    <dgm:pt modelId="{0853169C-BE3F-2146-B48B-A32EC3EF4746}" type="pres">
      <dgm:prSet presAssocID="{3DE8CF42-1259-9544-B404-A16A81103012}" presName="Name0" presStyleCnt="0">
        <dgm:presLayoutVars>
          <dgm:dir/>
          <dgm:resizeHandles val="exact"/>
        </dgm:presLayoutVars>
      </dgm:prSet>
      <dgm:spPr/>
    </dgm:pt>
    <dgm:pt modelId="{7722EAE2-AA10-684A-B06E-AB3F1892A408}" type="pres">
      <dgm:prSet presAssocID="{2163BAB2-F224-424C-869E-AE41A60976C5}" presName="composite" presStyleCnt="0"/>
      <dgm:spPr/>
    </dgm:pt>
    <dgm:pt modelId="{15F0A510-B39E-A64B-A435-CD0289F6A012}" type="pres">
      <dgm:prSet presAssocID="{2163BAB2-F224-424C-869E-AE41A60976C5}" presName="rect1" presStyleLbl="trAlignAcc1" presStyleIdx="0" presStyleCnt="4" custScaleY="140273" custLinFactNeighborX="-1482" custLinFactNeighborY="-14104">
        <dgm:presLayoutVars>
          <dgm:bulletEnabled val="1"/>
        </dgm:presLayoutVars>
      </dgm:prSet>
      <dgm:spPr/>
    </dgm:pt>
    <dgm:pt modelId="{FE934DA1-7F36-9841-BF3D-25317A7C0F5B}" type="pres">
      <dgm:prSet presAssocID="{2163BAB2-F224-424C-869E-AE41A60976C5}" presName="rect2" presStyleLbl="fgImgPlace1" presStyleIdx="0" presStyleCnt="4"/>
      <dgm:spPr/>
    </dgm:pt>
    <dgm:pt modelId="{F41D2FA8-335A-8047-90A8-7AE143EB88C6}" type="pres">
      <dgm:prSet presAssocID="{7A10D55D-AA8E-7D40-ACBB-F972E2AC1644}" presName="sibTrans" presStyleCnt="0"/>
      <dgm:spPr/>
    </dgm:pt>
    <dgm:pt modelId="{FA57D6AD-8701-2147-8D8B-290D8AF985BA}" type="pres">
      <dgm:prSet presAssocID="{B57CE994-0C42-B34F-9C96-C5741335CA14}" presName="composite" presStyleCnt="0"/>
      <dgm:spPr/>
    </dgm:pt>
    <dgm:pt modelId="{47DF6B04-C86D-8348-B061-17F025762D42}" type="pres">
      <dgm:prSet presAssocID="{B57CE994-0C42-B34F-9C96-C5741335CA14}" presName="rect1" presStyleLbl="trAlignAcc1" presStyleIdx="1" presStyleCnt="4" custScaleY="139643" custLinFactNeighborX="-968" custLinFactNeighborY="-14700">
        <dgm:presLayoutVars>
          <dgm:bulletEnabled val="1"/>
        </dgm:presLayoutVars>
      </dgm:prSet>
      <dgm:spPr/>
    </dgm:pt>
    <dgm:pt modelId="{2338C79B-C50B-7840-AC33-24D80D44944D}" type="pres">
      <dgm:prSet presAssocID="{B57CE994-0C42-B34F-9C96-C5741335CA14}" presName="rect2" presStyleLbl="fgImgPlace1" presStyleIdx="1" presStyleCnt="4"/>
      <dgm:spPr/>
    </dgm:pt>
    <dgm:pt modelId="{9D4092B6-C79E-A946-96AC-A494B2719F30}" type="pres">
      <dgm:prSet presAssocID="{A2DACEF2-E7AA-A749-9F32-FAE0F3F71C6A}" presName="sibTrans" presStyleCnt="0"/>
      <dgm:spPr/>
    </dgm:pt>
    <dgm:pt modelId="{7F980FCA-8304-BE42-B50B-FBC3A611100A}" type="pres">
      <dgm:prSet presAssocID="{A25C59FA-50B0-6A4F-9B4A-9FB3789DA96B}" presName="composite" presStyleCnt="0"/>
      <dgm:spPr/>
    </dgm:pt>
    <dgm:pt modelId="{DE0355DE-D2AF-A34B-961E-FE68B505EE29}" type="pres">
      <dgm:prSet presAssocID="{A25C59FA-50B0-6A4F-9B4A-9FB3789DA96B}" presName="rect1" presStyleLbl="trAlignAcc1" presStyleIdx="2" presStyleCnt="4" custScaleY="147849" custLinFactNeighborY="1548">
        <dgm:presLayoutVars>
          <dgm:bulletEnabled val="1"/>
        </dgm:presLayoutVars>
      </dgm:prSet>
      <dgm:spPr/>
    </dgm:pt>
    <dgm:pt modelId="{EC91263C-1C26-C442-B379-02C98B798635}" type="pres">
      <dgm:prSet presAssocID="{A25C59FA-50B0-6A4F-9B4A-9FB3789DA96B}" presName="rect2" presStyleLbl="fgImgPlace1" presStyleIdx="2" presStyleCnt="4"/>
      <dgm:spPr/>
    </dgm:pt>
    <dgm:pt modelId="{06D65203-9EB2-3A48-8795-CC42A0001154}" type="pres">
      <dgm:prSet presAssocID="{58AA47CE-A9D7-1246-8DB9-05304A4BFE46}" presName="sibTrans" presStyleCnt="0"/>
      <dgm:spPr/>
    </dgm:pt>
    <dgm:pt modelId="{94536E83-A168-934F-8976-386F16C5B8BB}" type="pres">
      <dgm:prSet presAssocID="{F442981B-7083-064E-837B-F5F172F540D4}" presName="composite" presStyleCnt="0"/>
      <dgm:spPr/>
    </dgm:pt>
    <dgm:pt modelId="{33919E79-DFF3-5F4C-876B-D09354584F4A}" type="pres">
      <dgm:prSet presAssocID="{F442981B-7083-064E-837B-F5F172F540D4}" presName="rect1" presStyleLbl="trAlignAcc1" presStyleIdx="3" presStyleCnt="4" custScaleY="145922" custLinFactNeighborX="-242" custLinFactNeighborY="1735">
        <dgm:presLayoutVars>
          <dgm:bulletEnabled val="1"/>
        </dgm:presLayoutVars>
      </dgm:prSet>
      <dgm:spPr/>
    </dgm:pt>
    <dgm:pt modelId="{3BD40002-24D1-2E46-B751-543BCBF1E152}" type="pres">
      <dgm:prSet presAssocID="{F442981B-7083-064E-837B-F5F172F540D4}" presName="rect2" presStyleLbl="fgImgPlace1" presStyleIdx="3" presStyleCnt="4"/>
      <dgm:spPr/>
    </dgm:pt>
  </dgm:ptLst>
  <dgm:cxnLst>
    <dgm:cxn modelId="{FF48F610-091F-954A-9E8D-4E5597F88724}" type="presOf" srcId="{B57CE994-0C42-B34F-9C96-C5741335CA14}" destId="{47DF6B04-C86D-8348-B061-17F025762D42}" srcOrd="0" destOrd="0" presId="urn:microsoft.com/office/officeart/2008/layout/PictureStrips"/>
    <dgm:cxn modelId="{2B8D4211-7254-F74F-BE78-EEA9915ADCEA}" type="presOf" srcId="{B6045E52-8368-AA43-B5BF-790962E2928D}" destId="{DE0355DE-D2AF-A34B-961E-FE68B505EE29}" srcOrd="0" destOrd="1" presId="urn:microsoft.com/office/officeart/2008/layout/PictureStrips"/>
    <dgm:cxn modelId="{5109FC21-29F9-114E-9349-3B2D32A56F87}" srcId="{3DE8CF42-1259-9544-B404-A16A81103012}" destId="{B57CE994-0C42-B34F-9C96-C5741335CA14}" srcOrd="1" destOrd="0" parTransId="{28EA777F-0C0E-B044-9910-4AE42B48B18E}" sibTransId="{A2DACEF2-E7AA-A749-9F32-FAE0F3F71C6A}"/>
    <dgm:cxn modelId="{11C62B2F-A4AF-3E4A-8FDC-4F29DE21F9BA}" type="presOf" srcId="{FA97DD70-7FE6-6F4E-B91C-6395E3195C60}" destId="{33919E79-DFF3-5F4C-876B-D09354584F4A}" srcOrd="0" destOrd="2" presId="urn:microsoft.com/office/officeart/2008/layout/PictureStrips"/>
    <dgm:cxn modelId="{57EE6235-37F0-064F-8E42-6F5B84B41F17}" type="presOf" srcId="{2163BAB2-F224-424C-869E-AE41A60976C5}" destId="{15F0A510-B39E-A64B-A435-CD0289F6A012}" srcOrd="0" destOrd="0" presId="urn:microsoft.com/office/officeart/2008/layout/PictureStrips"/>
    <dgm:cxn modelId="{23527F3A-1CA1-2C46-AF4C-0310561A1A9C}" type="presOf" srcId="{D4EF8F82-8403-0045-9D7F-24AFE43AF414}" destId="{15F0A510-B39E-A64B-A435-CD0289F6A012}" srcOrd="0" destOrd="3" presId="urn:microsoft.com/office/officeart/2008/layout/PictureStrips"/>
    <dgm:cxn modelId="{D651A63D-7FE8-064C-8DCF-9D2097C674E8}" type="presOf" srcId="{70D0D4AF-EDBA-ED4E-9DFE-23CF8301BC91}" destId="{DE0355DE-D2AF-A34B-961E-FE68B505EE29}" srcOrd="0" destOrd="3" presId="urn:microsoft.com/office/officeart/2008/layout/PictureStrips"/>
    <dgm:cxn modelId="{01732A4F-6FBA-4B4C-A42C-B2DBE35F9878}" srcId="{3DE8CF42-1259-9544-B404-A16A81103012}" destId="{F442981B-7083-064E-837B-F5F172F540D4}" srcOrd="3" destOrd="0" parTransId="{2373365E-7350-144A-9FD0-C8502D1368DD}" sibTransId="{5F3CF7B9-7E47-4C4F-BA56-44769F36148A}"/>
    <dgm:cxn modelId="{B91AE351-82A3-9148-8B4C-ABCBDE41CCB5}" type="presOf" srcId="{3DE8CF42-1259-9544-B404-A16A81103012}" destId="{0853169C-BE3F-2146-B48B-A32EC3EF4746}" srcOrd="0" destOrd="0" presId="urn:microsoft.com/office/officeart/2008/layout/PictureStrips"/>
    <dgm:cxn modelId="{A84A8269-229E-AA47-AD87-54C0F6E6A656}" srcId="{B57CE994-0C42-B34F-9C96-C5741335CA14}" destId="{6AE68A71-1645-8949-A86D-0FECA13D2990}" srcOrd="1" destOrd="0" parTransId="{80FFBCAB-35E0-1743-964B-107957CB0A56}" sibTransId="{89C6070F-05EE-2A4F-B874-BF6EAC5576C7}"/>
    <dgm:cxn modelId="{5A3BF374-896F-2541-BCC8-91BC10DE37D2}" srcId="{B57CE994-0C42-B34F-9C96-C5741335CA14}" destId="{9550B868-9FCB-3441-91AC-5717EBC648AF}" srcOrd="2" destOrd="0" parTransId="{3FEBD565-E764-C64C-9B8B-232F04BA0102}" sibTransId="{DA9A0AB5-770E-9C40-86E8-AFDC1724352E}"/>
    <dgm:cxn modelId="{16985475-7C0C-8343-B102-D416B2A17192}" type="presOf" srcId="{684992B1-61AD-DA46-ADAA-34C1AD0970F3}" destId="{DE0355DE-D2AF-A34B-961E-FE68B505EE29}" srcOrd="0" destOrd="2" presId="urn:microsoft.com/office/officeart/2008/layout/PictureStrips"/>
    <dgm:cxn modelId="{95738779-2D22-4340-BAB3-B2A4F349FC50}" srcId="{2163BAB2-F224-424C-869E-AE41A60976C5}" destId="{D4EF8F82-8403-0045-9D7F-24AFE43AF414}" srcOrd="2" destOrd="0" parTransId="{8BD461D8-834C-154E-A2D0-0B2D8BA5D8DC}" sibTransId="{0B8A0F88-ABC5-5444-A2E1-B4416102E41A}"/>
    <dgm:cxn modelId="{72E1047F-6842-004A-8121-E7C58F6AB628}" type="presOf" srcId="{A25C59FA-50B0-6A4F-9B4A-9FB3789DA96B}" destId="{DE0355DE-D2AF-A34B-961E-FE68B505EE29}" srcOrd="0" destOrd="0" presId="urn:microsoft.com/office/officeart/2008/layout/PictureStrips"/>
    <dgm:cxn modelId="{F7401391-F314-C94A-BC1D-5E5A163CCEE8}" type="presOf" srcId="{69DB1EA9-F8E9-E443-A2A5-85F879E3AC68}" destId="{33919E79-DFF3-5F4C-876B-D09354584F4A}" srcOrd="0" destOrd="1" presId="urn:microsoft.com/office/officeart/2008/layout/PictureStrips"/>
    <dgm:cxn modelId="{438B9091-EA6B-A44E-B2B7-7A6ABB9D40CC}" srcId="{3DE8CF42-1259-9544-B404-A16A81103012}" destId="{A25C59FA-50B0-6A4F-9B4A-9FB3789DA96B}" srcOrd="2" destOrd="0" parTransId="{1B0FE669-466D-D24F-A775-1F36FD30051F}" sibTransId="{58AA47CE-A9D7-1246-8DB9-05304A4BFE46}"/>
    <dgm:cxn modelId="{15203392-C76C-B840-8595-5C01DFA4FC59}" srcId="{3DE8CF42-1259-9544-B404-A16A81103012}" destId="{2163BAB2-F224-424C-869E-AE41A60976C5}" srcOrd="0" destOrd="0" parTransId="{18B20EAD-2261-924B-997E-0012D74F89D8}" sibTransId="{7A10D55D-AA8E-7D40-ACBB-F972E2AC1644}"/>
    <dgm:cxn modelId="{E73B0F95-9A07-C54F-9CBF-D3A6FE901C86}" type="presOf" srcId="{AC7EB9D4-2DA2-524B-BAEF-ED6A053832C4}" destId="{33919E79-DFF3-5F4C-876B-D09354584F4A}" srcOrd="0" destOrd="3" presId="urn:microsoft.com/office/officeart/2008/layout/PictureStrips"/>
    <dgm:cxn modelId="{6BA2FE99-7BE7-BA40-8688-FE9391E2A28E}" srcId="{F442981B-7083-064E-837B-F5F172F540D4}" destId="{AC7EB9D4-2DA2-524B-BAEF-ED6A053832C4}" srcOrd="2" destOrd="0" parTransId="{09669967-8AB0-4249-8210-E8333D667904}" sibTransId="{E3AE030C-5B0E-624A-BBFB-7ED73A737E08}"/>
    <dgm:cxn modelId="{8AB483B9-07E9-954E-91D9-6E23C8115293}" type="presOf" srcId="{B1958531-7BE6-9A4E-B9C3-AEB605E03A79}" destId="{15F0A510-B39E-A64B-A435-CD0289F6A012}" srcOrd="0" destOrd="1" presId="urn:microsoft.com/office/officeart/2008/layout/PictureStrips"/>
    <dgm:cxn modelId="{ED04B1BA-6F7F-2249-A061-8BE982C85011}" type="presOf" srcId="{9550B868-9FCB-3441-91AC-5717EBC648AF}" destId="{47DF6B04-C86D-8348-B061-17F025762D42}" srcOrd="0" destOrd="3" presId="urn:microsoft.com/office/officeart/2008/layout/PictureStrips"/>
    <dgm:cxn modelId="{079F6BCE-31E6-4945-9D78-D4AB8B53B693}" srcId="{F442981B-7083-064E-837B-F5F172F540D4}" destId="{69DB1EA9-F8E9-E443-A2A5-85F879E3AC68}" srcOrd="0" destOrd="0" parTransId="{2C912C9F-8471-0A4A-8A9F-9936B30D12BA}" sibTransId="{D981B417-5EC0-5C4A-B05F-AB3E2746A6BD}"/>
    <dgm:cxn modelId="{CB8170D7-0F13-3742-A7CB-ED7BA310EAF1}" srcId="{A25C59FA-50B0-6A4F-9B4A-9FB3789DA96B}" destId="{684992B1-61AD-DA46-ADAA-34C1AD0970F3}" srcOrd="1" destOrd="0" parTransId="{42D0DF7C-1DAB-3742-8C5B-926285B6E9C8}" sibTransId="{A966416F-CD0F-0F44-B9AC-83DAB08C6F96}"/>
    <dgm:cxn modelId="{1FD74DD9-75A3-514C-B46E-EE28BBE50A2A}" type="presOf" srcId="{4F7A3951-257C-5A44-BB42-4764B117AAA5}" destId="{15F0A510-B39E-A64B-A435-CD0289F6A012}" srcOrd="0" destOrd="2" presId="urn:microsoft.com/office/officeart/2008/layout/PictureStrips"/>
    <dgm:cxn modelId="{3F9D13DB-5A98-0140-8198-8B2FA986EE53}" srcId="{A25C59FA-50B0-6A4F-9B4A-9FB3789DA96B}" destId="{70D0D4AF-EDBA-ED4E-9DFE-23CF8301BC91}" srcOrd="2" destOrd="0" parTransId="{AF64E11F-5E3B-C04C-99C0-85154ADFA357}" sibTransId="{C840333B-8735-BD46-900F-03173452D47A}"/>
    <dgm:cxn modelId="{B7713FDB-BA64-FA46-BBBD-62B6863CF2CF}" type="presOf" srcId="{F442981B-7083-064E-837B-F5F172F540D4}" destId="{33919E79-DFF3-5F4C-876B-D09354584F4A}" srcOrd="0" destOrd="0" presId="urn:microsoft.com/office/officeart/2008/layout/PictureStrips"/>
    <dgm:cxn modelId="{471A73DB-0C70-8D47-AAB3-768291072A8D}" srcId="{2163BAB2-F224-424C-869E-AE41A60976C5}" destId="{4F7A3951-257C-5A44-BB42-4764B117AAA5}" srcOrd="1" destOrd="0" parTransId="{5E578CB4-24D2-6244-BAF6-AEDFC1E2A353}" sibTransId="{58582FAF-D136-7F4C-AB08-807C582D0673}"/>
    <dgm:cxn modelId="{A6EFEFDC-DC30-5047-9416-CF02A59EB5A2}" srcId="{B57CE994-0C42-B34F-9C96-C5741335CA14}" destId="{8D959DE4-225C-DE4D-85B2-6666C5E237A4}" srcOrd="0" destOrd="0" parTransId="{D14490DA-5EC8-A446-BF75-14ABDA56A48B}" sibTransId="{84B954E7-4FEC-AD4D-B965-762BDD39E8F2}"/>
    <dgm:cxn modelId="{4A1C12E4-9D1C-E04F-B547-5E497F1F44FB}" srcId="{A25C59FA-50B0-6A4F-9B4A-9FB3789DA96B}" destId="{B6045E52-8368-AA43-B5BF-790962E2928D}" srcOrd="0" destOrd="0" parTransId="{E2F06575-9D96-0047-8659-22D9AE305B38}" sibTransId="{5574E115-09EC-744F-8C20-383058640618}"/>
    <dgm:cxn modelId="{89B30EED-3BD0-FC40-8A67-ABE54C941868}" srcId="{F442981B-7083-064E-837B-F5F172F540D4}" destId="{FA97DD70-7FE6-6F4E-B91C-6395E3195C60}" srcOrd="1" destOrd="0" parTransId="{B109B2C5-7D18-6A4F-80C6-42C8CB0C4EDF}" sibTransId="{C47D767B-2BF4-7D4B-8547-B823F22D9109}"/>
    <dgm:cxn modelId="{A0753DEE-269B-324F-A024-267D8CB3B792}" type="presOf" srcId="{6AE68A71-1645-8949-A86D-0FECA13D2990}" destId="{47DF6B04-C86D-8348-B061-17F025762D42}" srcOrd="0" destOrd="2" presId="urn:microsoft.com/office/officeart/2008/layout/PictureStrips"/>
    <dgm:cxn modelId="{E7CABAF4-F128-CB45-A22A-E46E0FE13553}" srcId="{2163BAB2-F224-424C-869E-AE41A60976C5}" destId="{B1958531-7BE6-9A4E-B9C3-AEB605E03A79}" srcOrd="0" destOrd="0" parTransId="{D0A7E97E-AA2D-C04E-8ECD-BACB769CFC13}" sibTransId="{D4249226-089A-FD48-901B-B328EC7E6BA9}"/>
    <dgm:cxn modelId="{EBEDE0F9-C65E-524E-9C44-C87DC3669DCC}" type="presOf" srcId="{8D959DE4-225C-DE4D-85B2-6666C5E237A4}" destId="{47DF6B04-C86D-8348-B061-17F025762D42}" srcOrd="0" destOrd="1" presId="urn:microsoft.com/office/officeart/2008/layout/PictureStrips"/>
    <dgm:cxn modelId="{7BF95CC0-1605-1444-96DD-4B80A8F9824E}" type="presParOf" srcId="{0853169C-BE3F-2146-B48B-A32EC3EF4746}" destId="{7722EAE2-AA10-684A-B06E-AB3F1892A408}" srcOrd="0" destOrd="0" presId="urn:microsoft.com/office/officeart/2008/layout/PictureStrips"/>
    <dgm:cxn modelId="{E9675BAB-0BC6-B344-B454-E7B5F115CA5A}" type="presParOf" srcId="{7722EAE2-AA10-684A-B06E-AB3F1892A408}" destId="{15F0A510-B39E-A64B-A435-CD0289F6A012}" srcOrd="0" destOrd="0" presId="urn:microsoft.com/office/officeart/2008/layout/PictureStrips"/>
    <dgm:cxn modelId="{BC56C557-4BC0-CD4B-876D-197D3D5940B1}" type="presParOf" srcId="{7722EAE2-AA10-684A-B06E-AB3F1892A408}" destId="{FE934DA1-7F36-9841-BF3D-25317A7C0F5B}" srcOrd="1" destOrd="0" presId="urn:microsoft.com/office/officeart/2008/layout/PictureStrips"/>
    <dgm:cxn modelId="{DB026B62-4F4B-AB49-910A-45EC7CF64A3A}" type="presParOf" srcId="{0853169C-BE3F-2146-B48B-A32EC3EF4746}" destId="{F41D2FA8-335A-8047-90A8-7AE143EB88C6}" srcOrd="1" destOrd="0" presId="urn:microsoft.com/office/officeart/2008/layout/PictureStrips"/>
    <dgm:cxn modelId="{80E14B05-658B-7F41-BDE2-2D1451DE9E43}" type="presParOf" srcId="{0853169C-BE3F-2146-B48B-A32EC3EF4746}" destId="{FA57D6AD-8701-2147-8D8B-290D8AF985BA}" srcOrd="2" destOrd="0" presId="urn:microsoft.com/office/officeart/2008/layout/PictureStrips"/>
    <dgm:cxn modelId="{C10BB86F-8860-814C-86C0-A71F52A13442}" type="presParOf" srcId="{FA57D6AD-8701-2147-8D8B-290D8AF985BA}" destId="{47DF6B04-C86D-8348-B061-17F025762D42}" srcOrd="0" destOrd="0" presId="urn:microsoft.com/office/officeart/2008/layout/PictureStrips"/>
    <dgm:cxn modelId="{30C56684-3B77-884F-9523-7EF6BFA28C3D}" type="presParOf" srcId="{FA57D6AD-8701-2147-8D8B-290D8AF985BA}" destId="{2338C79B-C50B-7840-AC33-24D80D44944D}" srcOrd="1" destOrd="0" presId="urn:microsoft.com/office/officeart/2008/layout/PictureStrips"/>
    <dgm:cxn modelId="{F00731FB-C5BD-8540-8036-69451E9C868E}" type="presParOf" srcId="{0853169C-BE3F-2146-B48B-A32EC3EF4746}" destId="{9D4092B6-C79E-A946-96AC-A494B2719F30}" srcOrd="3" destOrd="0" presId="urn:microsoft.com/office/officeart/2008/layout/PictureStrips"/>
    <dgm:cxn modelId="{0EABBA42-17E0-C64A-BFF1-CEBD08495026}" type="presParOf" srcId="{0853169C-BE3F-2146-B48B-A32EC3EF4746}" destId="{7F980FCA-8304-BE42-B50B-FBC3A611100A}" srcOrd="4" destOrd="0" presId="urn:microsoft.com/office/officeart/2008/layout/PictureStrips"/>
    <dgm:cxn modelId="{4CF12ACC-2E82-904D-A77B-2B3592CF69BB}" type="presParOf" srcId="{7F980FCA-8304-BE42-B50B-FBC3A611100A}" destId="{DE0355DE-D2AF-A34B-961E-FE68B505EE29}" srcOrd="0" destOrd="0" presId="urn:microsoft.com/office/officeart/2008/layout/PictureStrips"/>
    <dgm:cxn modelId="{B4CD8B20-7DD1-E54D-825A-C0A4C9FE0F8D}" type="presParOf" srcId="{7F980FCA-8304-BE42-B50B-FBC3A611100A}" destId="{EC91263C-1C26-C442-B379-02C98B798635}" srcOrd="1" destOrd="0" presId="urn:microsoft.com/office/officeart/2008/layout/PictureStrips"/>
    <dgm:cxn modelId="{3A401CCD-4FE4-CF44-A7BA-2CBF9200DD9B}" type="presParOf" srcId="{0853169C-BE3F-2146-B48B-A32EC3EF4746}" destId="{06D65203-9EB2-3A48-8795-CC42A0001154}" srcOrd="5" destOrd="0" presId="urn:microsoft.com/office/officeart/2008/layout/PictureStrips"/>
    <dgm:cxn modelId="{509E2B09-AB7B-DF43-A1DC-D51353A7348B}" type="presParOf" srcId="{0853169C-BE3F-2146-B48B-A32EC3EF4746}" destId="{94536E83-A168-934F-8976-386F16C5B8BB}" srcOrd="6" destOrd="0" presId="urn:microsoft.com/office/officeart/2008/layout/PictureStrips"/>
    <dgm:cxn modelId="{5B8D3937-790C-8242-ADA9-7E4BC492D4EF}" type="presParOf" srcId="{94536E83-A168-934F-8976-386F16C5B8BB}" destId="{33919E79-DFF3-5F4C-876B-D09354584F4A}" srcOrd="0" destOrd="0" presId="urn:microsoft.com/office/officeart/2008/layout/PictureStrips"/>
    <dgm:cxn modelId="{A262B669-B829-8E4B-8ACC-13273E69C7FF}" type="presParOf" srcId="{94536E83-A168-934F-8976-386F16C5B8BB}" destId="{3BD40002-24D1-2E46-B751-543BCBF1E15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0716B-496A-7A40-81BA-688B1A2937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E06B48-4DFD-8F42-A09C-9068EC9E6B78}">
      <dgm:prSet/>
      <dgm:spPr/>
      <dgm:t>
        <a:bodyPr/>
        <a:lstStyle/>
        <a:p>
          <a:r>
            <a:rPr lang="en-IN" dirty="0"/>
            <a:t>Understanding the Client and the challenges using 5Ws+HOW Framework</a:t>
          </a:r>
        </a:p>
      </dgm:t>
    </dgm:pt>
    <dgm:pt modelId="{2B3D4540-7A0E-014F-82C2-E1A84ABD8B34}" type="parTrans" cxnId="{3BB79A56-0EE2-C341-9823-9319F8507376}">
      <dgm:prSet/>
      <dgm:spPr/>
      <dgm:t>
        <a:bodyPr/>
        <a:lstStyle/>
        <a:p>
          <a:endParaRPr lang="en-GB"/>
        </a:p>
      </dgm:t>
    </dgm:pt>
    <dgm:pt modelId="{06DE1CB8-BFC4-0442-A3C0-705156D26114}" type="sibTrans" cxnId="{3BB79A56-0EE2-C341-9823-9319F8507376}">
      <dgm:prSet/>
      <dgm:spPr/>
      <dgm:t>
        <a:bodyPr/>
        <a:lstStyle/>
        <a:p>
          <a:endParaRPr lang="en-GB" dirty="0"/>
        </a:p>
      </dgm:t>
    </dgm:pt>
    <dgm:pt modelId="{F7BE02E9-0CB1-474D-82DF-1C0E0A6E66C1}">
      <dgm:prSet/>
      <dgm:spPr/>
      <dgm:t>
        <a:bodyPr/>
        <a:lstStyle/>
        <a:p>
          <a:r>
            <a:rPr lang="en-US" dirty="0"/>
            <a:t>Data Understanding and Preparation</a:t>
          </a:r>
          <a:endParaRPr lang="en-IN" dirty="0"/>
        </a:p>
      </dgm:t>
    </dgm:pt>
    <dgm:pt modelId="{98067167-4180-D540-9302-0E6A08C6D43A}" type="parTrans" cxnId="{A1771F7F-0D9A-A947-BBC6-E48C65B7D3CF}">
      <dgm:prSet/>
      <dgm:spPr/>
      <dgm:t>
        <a:bodyPr/>
        <a:lstStyle/>
        <a:p>
          <a:endParaRPr lang="en-GB"/>
        </a:p>
      </dgm:t>
    </dgm:pt>
    <dgm:pt modelId="{F179A75B-979A-7442-AECF-DCADDF8E0EFF}" type="sibTrans" cxnId="{A1771F7F-0D9A-A947-BBC6-E48C65B7D3CF}">
      <dgm:prSet/>
      <dgm:spPr/>
      <dgm:t>
        <a:bodyPr/>
        <a:lstStyle/>
        <a:p>
          <a:endParaRPr lang="en-GB" dirty="0"/>
        </a:p>
      </dgm:t>
    </dgm:pt>
    <dgm:pt modelId="{C9F1B5E1-E228-F945-9B89-242778BED626}">
      <dgm:prSet/>
      <dgm:spPr/>
      <dgm:t>
        <a:bodyPr/>
        <a:lstStyle/>
        <a:p>
          <a:r>
            <a:rPr lang="en-IN" dirty="0"/>
            <a:t>Data Exploration and Visualisation</a:t>
          </a:r>
        </a:p>
      </dgm:t>
    </dgm:pt>
    <dgm:pt modelId="{F011B91B-A8E9-6349-B956-C5E590F59139}" type="parTrans" cxnId="{A311E4B3-166A-8A4C-8C07-96B81C7AF573}">
      <dgm:prSet/>
      <dgm:spPr/>
      <dgm:t>
        <a:bodyPr/>
        <a:lstStyle/>
        <a:p>
          <a:endParaRPr lang="en-GB"/>
        </a:p>
      </dgm:t>
    </dgm:pt>
    <dgm:pt modelId="{AAE2DAA7-4920-8A4E-840D-1B8798B8D906}" type="sibTrans" cxnId="{A311E4B3-166A-8A4C-8C07-96B81C7AF573}">
      <dgm:prSet/>
      <dgm:spPr/>
      <dgm:t>
        <a:bodyPr/>
        <a:lstStyle/>
        <a:p>
          <a:endParaRPr lang="en-GB" dirty="0"/>
        </a:p>
      </dgm:t>
    </dgm:pt>
    <dgm:pt modelId="{39A20DD7-0419-5340-A3F2-63EC4E85E0FC}">
      <dgm:prSet/>
      <dgm:spPr/>
      <dgm:t>
        <a:bodyPr/>
        <a:lstStyle/>
        <a:p>
          <a:r>
            <a:rPr lang="en-US" dirty="0"/>
            <a:t>Stock Analysis and Portfolio Management using CAPM</a:t>
          </a:r>
          <a:endParaRPr lang="en-IN" dirty="0"/>
        </a:p>
      </dgm:t>
    </dgm:pt>
    <dgm:pt modelId="{6E0FF009-DA72-7646-BDFC-B71632956F2E}" type="parTrans" cxnId="{33F4B841-1EE6-254A-90F4-46E784FB9189}">
      <dgm:prSet/>
      <dgm:spPr/>
      <dgm:t>
        <a:bodyPr/>
        <a:lstStyle/>
        <a:p>
          <a:endParaRPr lang="en-GB"/>
        </a:p>
      </dgm:t>
    </dgm:pt>
    <dgm:pt modelId="{C8464975-DA7F-024D-AE55-5454F704C1E9}" type="sibTrans" cxnId="{33F4B841-1EE6-254A-90F4-46E784FB9189}">
      <dgm:prSet/>
      <dgm:spPr/>
      <dgm:t>
        <a:bodyPr/>
        <a:lstStyle/>
        <a:p>
          <a:endParaRPr lang="en-GB" dirty="0"/>
        </a:p>
      </dgm:t>
    </dgm:pt>
    <dgm:pt modelId="{1EF1FD96-FF9C-654B-8AF9-EAD0CA9377A8}">
      <dgm:prSet/>
      <dgm:spPr/>
      <dgm:t>
        <a:bodyPr/>
        <a:lstStyle/>
        <a:p>
          <a:r>
            <a:rPr lang="en-US" dirty="0"/>
            <a:t>Stock Price Prediction- Validation</a:t>
          </a:r>
        </a:p>
        <a:p>
          <a:endParaRPr lang="en-IN" dirty="0"/>
        </a:p>
      </dgm:t>
    </dgm:pt>
    <dgm:pt modelId="{A533B64A-F9DB-EA4D-A237-0DACE27EE47D}" type="parTrans" cxnId="{57A23F9D-904D-234B-9069-23E567F4AB7A}">
      <dgm:prSet/>
      <dgm:spPr/>
      <dgm:t>
        <a:bodyPr/>
        <a:lstStyle/>
        <a:p>
          <a:endParaRPr lang="en-GB"/>
        </a:p>
      </dgm:t>
    </dgm:pt>
    <dgm:pt modelId="{71509178-5F82-BA47-9E7D-EF74AECCBEF9}" type="sibTrans" cxnId="{57A23F9D-904D-234B-9069-23E567F4AB7A}">
      <dgm:prSet/>
      <dgm:spPr/>
      <dgm:t>
        <a:bodyPr/>
        <a:lstStyle/>
        <a:p>
          <a:endParaRPr lang="en-GB" dirty="0"/>
        </a:p>
      </dgm:t>
    </dgm:pt>
    <dgm:pt modelId="{1BD15894-2F28-7C49-ABB1-704136A73EAA}">
      <dgm:prSet/>
      <dgm:spPr/>
      <dgm:t>
        <a:bodyPr/>
        <a:lstStyle/>
        <a:p>
          <a:r>
            <a:rPr lang="en-GB" dirty="0"/>
            <a:t>Reporting and Conclusion</a:t>
          </a:r>
        </a:p>
      </dgm:t>
    </dgm:pt>
    <dgm:pt modelId="{A68782DB-2908-4640-99CB-E290EE9976BB}" type="parTrans" cxnId="{AA929A47-21C2-EF42-B32A-ADBE129C6A23}">
      <dgm:prSet/>
      <dgm:spPr/>
      <dgm:t>
        <a:bodyPr/>
        <a:lstStyle/>
        <a:p>
          <a:endParaRPr lang="en-GB"/>
        </a:p>
      </dgm:t>
    </dgm:pt>
    <dgm:pt modelId="{44436A6C-2AA3-7C4D-BD21-B4CE648144B6}" type="sibTrans" cxnId="{AA929A47-21C2-EF42-B32A-ADBE129C6A23}">
      <dgm:prSet/>
      <dgm:spPr/>
      <dgm:t>
        <a:bodyPr/>
        <a:lstStyle/>
        <a:p>
          <a:endParaRPr lang="en-GB"/>
        </a:p>
      </dgm:t>
    </dgm:pt>
    <dgm:pt modelId="{25FC3E5F-4F93-BB4E-BE11-505B44204C16}" type="pres">
      <dgm:prSet presAssocID="{C260716B-496A-7A40-81BA-688B1A293702}" presName="Name0" presStyleCnt="0">
        <dgm:presLayoutVars>
          <dgm:dir/>
          <dgm:resizeHandles val="exact"/>
        </dgm:presLayoutVars>
      </dgm:prSet>
      <dgm:spPr/>
    </dgm:pt>
    <dgm:pt modelId="{AFAC33A3-103B-D249-AE5A-2F25FF8A986D}" type="pres">
      <dgm:prSet presAssocID="{94E06B48-4DFD-8F42-A09C-9068EC9E6B78}" presName="node" presStyleLbl="node1" presStyleIdx="0" presStyleCnt="6">
        <dgm:presLayoutVars>
          <dgm:bulletEnabled val="1"/>
        </dgm:presLayoutVars>
      </dgm:prSet>
      <dgm:spPr/>
    </dgm:pt>
    <dgm:pt modelId="{7C821B13-F24A-164D-B6B5-4B2CBBAB95EF}" type="pres">
      <dgm:prSet presAssocID="{06DE1CB8-BFC4-0442-A3C0-705156D26114}" presName="sibTrans" presStyleLbl="sibTrans2D1" presStyleIdx="0" presStyleCnt="5"/>
      <dgm:spPr/>
    </dgm:pt>
    <dgm:pt modelId="{DDDA45A6-9113-0E4D-A244-CC1018B74192}" type="pres">
      <dgm:prSet presAssocID="{06DE1CB8-BFC4-0442-A3C0-705156D26114}" presName="connectorText" presStyleLbl="sibTrans2D1" presStyleIdx="0" presStyleCnt="5"/>
      <dgm:spPr/>
    </dgm:pt>
    <dgm:pt modelId="{357B89AD-63AD-FF4A-A1C2-C9F2FB578465}" type="pres">
      <dgm:prSet presAssocID="{F7BE02E9-0CB1-474D-82DF-1C0E0A6E66C1}" presName="node" presStyleLbl="node1" presStyleIdx="1" presStyleCnt="6">
        <dgm:presLayoutVars>
          <dgm:bulletEnabled val="1"/>
        </dgm:presLayoutVars>
      </dgm:prSet>
      <dgm:spPr/>
    </dgm:pt>
    <dgm:pt modelId="{B16D2C34-92DF-EE4C-A1C5-34A29C5CB088}" type="pres">
      <dgm:prSet presAssocID="{F179A75B-979A-7442-AECF-DCADDF8E0EFF}" presName="sibTrans" presStyleLbl="sibTrans2D1" presStyleIdx="1" presStyleCnt="5"/>
      <dgm:spPr/>
    </dgm:pt>
    <dgm:pt modelId="{D1473DE7-4320-D146-BA96-629C4FC1DAFA}" type="pres">
      <dgm:prSet presAssocID="{F179A75B-979A-7442-AECF-DCADDF8E0EFF}" presName="connectorText" presStyleLbl="sibTrans2D1" presStyleIdx="1" presStyleCnt="5"/>
      <dgm:spPr/>
    </dgm:pt>
    <dgm:pt modelId="{4767B794-68E7-384D-8F08-3474F88BA402}" type="pres">
      <dgm:prSet presAssocID="{C9F1B5E1-E228-F945-9B89-242778BED626}" presName="node" presStyleLbl="node1" presStyleIdx="2" presStyleCnt="6">
        <dgm:presLayoutVars>
          <dgm:bulletEnabled val="1"/>
        </dgm:presLayoutVars>
      </dgm:prSet>
      <dgm:spPr/>
    </dgm:pt>
    <dgm:pt modelId="{67C8F43C-0B6F-BB4D-BFA9-E43812DEC3F5}" type="pres">
      <dgm:prSet presAssocID="{AAE2DAA7-4920-8A4E-840D-1B8798B8D906}" presName="sibTrans" presStyleLbl="sibTrans2D1" presStyleIdx="2" presStyleCnt="5"/>
      <dgm:spPr/>
    </dgm:pt>
    <dgm:pt modelId="{82CC2C42-6CB3-6F42-9DA3-822813C010CD}" type="pres">
      <dgm:prSet presAssocID="{AAE2DAA7-4920-8A4E-840D-1B8798B8D906}" presName="connectorText" presStyleLbl="sibTrans2D1" presStyleIdx="2" presStyleCnt="5"/>
      <dgm:spPr/>
    </dgm:pt>
    <dgm:pt modelId="{DABC2709-BE62-4747-A441-DB46130E60C8}" type="pres">
      <dgm:prSet presAssocID="{39A20DD7-0419-5340-A3F2-63EC4E85E0FC}" presName="node" presStyleLbl="node1" presStyleIdx="3" presStyleCnt="6">
        <dgm:presLayoutVars>
          <dgm:bulletEnabled val="1"/>
        </dgm:presLayoutVars>
      </dgm:prSet>
      <dgm:spPr/>
    </dgm:pt>
    <dgm:pt modelId="{18CF2E78-3431-1444-90E8-871746AA6C86}" type="pres">
      <dgm:prSet presAssocID="{C8464975-DA7F-024D-AE55-5454F704C1E9}" presName="sibTrans" presStyleLbl="sibTrans2D1" presStyleIdx="3" presStyleCnt="5"/>
      <dgm:spPr/>
    </dgm:pt>
    <dgm:pt modelId="{D610FA1C-8819-1E44-B348-AAE92F5505B7}" type="pres">
      <dgm:prSet presAssocID="{C8464975-DA7F-024D-AE55-5454F704C1E9}" presName="connectorText" presStyleLbl="sibTrans2D1" presStyleIdx="3" presStyleCnt="5"/>
      <dgm:spPr/>
    </dgm:pt>
    <dgm:pt modelId="{C449E420-A1F9-2548-AE11-B46F9634626E}" type="pres">
      <dgm:prSet presAssocID="{1EF1FD96-FF9C-654B-8AF9-EAD0CA9377A8}" presName="node" presStyleLbl="node1" presStyleIdx="4" presStyleCnt="6">
        <dgm:presLayoutVars>
          <dgm:bulletEnabled val="1"/>
        </dgm:presLayoutVars>
      </dgm:prSet>
      <dgm:spPr/>
    </dgm:pt>
    <dgm:pt modelId="{7D590A24-7692-4643-81FB-28BC048AC6A1}" type="pres">
      <dgm:prSet presAssocID="{71509178-5F82-BA47-9E7D-EF74AECCBEF9}" presName="sibTrans" presStyleLbl="sibTrans2D1" presStyleIdx="4" presStyleCnt="5"/>
      <dgm:spPr/>
    </dgm:pt>
    <dgm:pt modelId="{9112A488-AD52-4041-8D37-7753303A4110}" type="pres">
      <dgm:prSet presAssocID="{71509178-5F82-BA47-9E7D-EF74AECCBEF9}" presName="connectorText" presStyleLbl="sibTrans2D1" presStyleIdx="4" presStyleCnt="5"/>
      <dgm:spPr/>
    </dgm:pt>
    <dgm:pt modelId="{0CF750D1-E94C-4F44-BF50-AD46D932404A}" type="pres">
      <dgm:prSet presAssocID="{1BD15894-2F28-7C49-ABB1-704136A73EAA}" presName="node" presStyleLbl="node1" presStyleIdx="5" presStyleCnt="6">
        <dgm:presLayoutVars>
          <dgm:bulletEnabled val="1"/>
        </dgm:presLayoutVars>
      </dgm:prSet>
      <dgm:spPr/>
    </dgm:pt>
  </dgm:ptLst>
  <dgm:cxnLst>
    <dgm:cxn modelId="{D52DE50D-B3F5-1844-846E-7C7E103721B9}" type="presOf" srcId="{AAE2DAA7-4920-8A4E-840D-1B8798B8D906}" destId="{82CC2C42-6CB3-6F42-9DA3-822813C010CD}" srcOrd="1" destOrd="0" presId="urn:microsoft.com/office/officeart/2005/8/layout/process1"/>
    <dgm:cxn modelId="{ABD3B819-30C9-FA42-9262-8C631834CEB6}" type="presOf" srcId="{06DE1CB8-BFC4-0442-A3C0-705156D26114}" destId="{7C821B13-F24A-164D-B6B5-4B2CBBAB95EF}" srcOrd="0" destOrd="0" presId="urn:microsoft.com/office/officeart/2005/8/layout/process1"/>
    <dgm:cxn modelId="{4E84012B-0347-4942-93FC-E08CD2F72257}" type="presOf" srcId="{AAE2DAA7-4920-8A4E-840D-1B8798B8D906}" destId="{67C8F43C-0B6F-BB4D-BFA9-E43812DEC3F5}" srcOrd="0" destOrd="0" presId="urn:microsoft.com/office/officeart/2005/8/layout/process1"/>
    <dgm:cxn modelId="{8C78FE31-9584-394C-8C2A-0BCDE5B25B23}" type="presOf" srcId="{1BD15894-2F28-7C49-ABB1-704136A73EAA}" destId="{0CF750D1-E94C-4F44-BF50-AD46D932404A}" srcOrd="0" destOrd="0" presId="urn:microsoft.com/office/officeart/2005/8/layout/process1"/>
    <dgm:cxn modelId="{F3C6E232-68DD-514A-8FDF-A3DA820399D0}" type="presOf" srcId="{F179A75B-979A-7442-AECF-DCADDF8E0EFF}" destId="{D1473DE7-4320-D146-BA96-629C4FC1DAFA}" srcOrd="1" destOrd="0" presId="urn:microsoft.com/office/officeart/2005/8/layout/process1"/>
    <dgm:cxn modelId="{33F4B841-1EE6-254A-90F4-46E784FB9189}" srcId="{C260716B-496A-7A40-81BA-688B1A293702}" destId="{39A20DD7-0419-5340-A3F2-63EC4E85E0FC}" srcOrd="3" destOrd="0" parTransId="{6E0FF009-DA72-7646-BDFC-B71632956F2E}" sibTransId="{C8464975-DA7F-024D-AE55-5454F704C1E9}"/>
    <dgm:cxn modelId="{AA929A47-21C2-EF42-B32A-ADBE129C6A23}" srcId="{C260716B-496A-7A40-81BA-688B1A293702}" destId="{1BD15894-2F28-7C49-ABB1-704136A73EAA}" srcOrd="5" destOrd="0" parTransId="{A68782DB-2908-4640-99CB-E290EE9976BB}" sibTransId="{44436A6C-2AA3-7C4D-BD21-B4CE648144B6}"/>
    <dgm:cxn modelId="{41E1F74C-5DBE-764E-95C8-58EBBFAB0B28}" type="presOf" srcId="{C8464975-DA7F-024D-AE55-5454F704C1E9}" destId="{D610FA1C-8819-1E44-B348-AAE92F5505B7}" srcOrd="1" destOrd="0" presId="urn:microsoft.com/office/officeart/2005/8/layout/process1"/>
    <dgm:cxn modelId="{3BB79A56-0EE2-C341-9823-9319F8507376}" srcId="{C260716B-496A-7A40-81BA-688B1A293702}" destId="{94E06B48-4DFD-8F42-A09C-9068EC9E6B78}" srcOrd="0" destOrd="0" parTransId="{2B3D4540-7A0E-014F-82C2-E1A84ABD8B34}" sibTransId="{06DE1CB8-BFC4-0442-A3C0-705156D26114}"/>
    <dgm:cxn modelId="{A04B9059-9CAA-084E-9D8F-710E083F18AB}" type="presOf" srcId="{F7BE02E9-0CB1-474D-82DF-1C0E0A6E66C1}" destId="{357B89AD-63AD-FF4A-A1C2-C9F2FB578465}" srcOrd="0" destOrd="0" presId="urn:microsoft.com/office/officeart/2005/8/layout/process1"/>
    <dgm:cxn modelId="{D2038873-EF80-6A45-828D-5B132222651F}" type="presOf" srcId="{F179A75B-979A-7442-AECF-DCADDF8E0EFF}" destId="{B16D2C34-92DF-EE4C-A1C5-34A29C5CB088}" srcOrd="0" destOrd="0" presId="urn:microsoft.com/office/officeart/2005/8/layout/process1"/>
    <dgm:cxn modelId="{7C97037A-8ABB-784F-878F-A6EE2F9EE6A7}" type="presOf" srcId="{71509178-5F82-BA47-9E7D-EF74AECCBEF9}" destId="{7D590A24-7692-4643-81FB-28BC048AC6A1}" srcOrd="0" destOrd="0" presId="urn:microsoft.com/office/officeart/2005/8/layout/process1"/>
    <dgm:cxn modelId="{A1771F7F-0D9A-A947-BBC6-E48C65B7D3CF}" srcId="{C260716B-496A-7A40-81BA-688B1A293702}" destId="{F7BE02E9-0CB1-474D-82DF-1C0E0A6E66C1}" srcOrd="1" destOrd="0" parTransId="{98067167-4180-D540-9302-0E6A08C6D43A}" sibTransId="{F179A75B-979A-7442-AECF-DCADDF8E0EFF}"/>
    <dgm:cxn modelId="{2A19B095-E86D-E64D-8167-5605AAAE2D86}" type="presOf" srcId="{1EF1FD96-FF9C-654B-8AF9-EAD0CA9377A8}" destId="{C449E420-A1F9-2548-AE11-B46F9634626E}" srcOrd="0" destOrd="0" presId="urn:microsoft.com/office/officeart/2005/8/layout/process1"/>
    <dgm:cxn modelId="{57A23F9D-904D-234B-9069-23E567F4AB7A}" srcId="{C260716B-496A-7A40-81BA-688B1A293702}" destId="{1EF1FD96-FF9C-654B-8AF9-EAD0CA9377A8}" srcOrd="4" destOrd="0" parTransId="{A533B64A-F9DB-EA4D-A237-0DACE27EE47D}" sibTransId="{71509178-5F82-BA47-9E7D-EF74AECCBEF9}"/>
    <dgm:cxn modelId="{D60A69A3-7498-104F-A173-35464FEF2738}" type="presOf" srcId="{C8464975-DA7F-024D-AE55-5454F704C1E9}" destId="{18CF2E78-3431-1444-90E8-871746AA6C86}" srcOrd="0" destOrd="0" presId="urn:microsoft.com/office/officeart/2005/8/layout/process1"/>
    <dgm:cxn modelId="{994D79B3-96CF-8846-BFC9-60E1442CCEE2}" type="presOf" srcId="{C260716B-496A-7A40-81BA-688B1A293702}" destId="{25FC3E5F-4F93-BB4E-BE11-505B44204C16}" srcOrd="0" destOrd="0" presId="urn:microsoft.com/office/officeart/2005/8/layout/process1"/>
    <dgm:cxn modelId="{A311E4B3-166A-8A4C-8C07-96B81C7AF573}" srcId="{C260716B-496A-7A40-81BA-688B1A293702}" destId="{C9F1B5E1-E228-F945-9B89-242778BED626}" srcOrd="2" destOrd="0" parTransId="{F011B91B-A8E9-6349-B956-C5E590F59139}" sibTransId="{AAE2DAA7-4920-8A4E-840D-1B8798B8D906}"/>
    <dgm:cxn modelId="{A3980BC6-9CFB-5547-A0D7-3C9D23105A63}" type="presOf" srcId="{39A20DD7-0419-5340-A3F2-63EC4E85E0FC}" destId="{DABC2709-BE62-4747-A441-DB46130E60C8}" srcOrd="0" destOrd="0" presId="urn:microsoft.com/office/officeart/2005/8/layout/process1"/>
    <dgm:cxn modelId="{1511ECE2-07FB-D449-9F0D-02F83B9C5B1A}" type="presOf" srcId="{C9F1B5E1-E228-F945-9B89-242778BED626}" destId="{4767B794-68E7-384D-8F08-3474F88BA402}" srcOrd="0" destOrd="0" presId="urn:microsoft.com/office/officeart/2005/8/layout/process1"/>
    <dgm:cxn modelId="{54BBD7E7-BA80-244B-8C2B-F1177B18E2D1}" type="presOf" srcId="{71509178-5F82-BA47-9E7D-EF74AECCBEF9}" destId="{9112A488-AD52-4041-8D37-7753303A4110}" srcOrd="1" destOrd="0" presId="urn:microsoft.com/office/officeart/2005/8/layout/process1"/>
    <dgm:cxn modelId="{222674FB-3F2A-E24D-B87C-A24D712ABD99}" type="presOf" srcId="{06DE1CB8-BFC4-0442-A3C0-705156D26114}" destId="{DDDA45A6-9113-0E4D-A244-CC1018B74192}" srcOrd="1" destOrd="0" presId="urn:microsoft.com/office/officeart/2005/8/layout/process1"/>
    <dgm:cxn modelId="{CEC8D5FE-E053-F845-AB21-D9125C588DCD}" type="presOf" srcId="{94E06B48-4DFD-8F42-A09C-9068EC9E6B78}" destId="{AFAC33A3-103B-D249-AE5A-2F25FF8A986D}" srcOrd="0" destOrd="0" presId="urn:microsoft.com/office/officeart/2005/8/layout/process1"/>
    <dgm:cxn modelId="{758DC708-38F1-D447-8872-D3BADD1CCB9B}" type="presParOf" srcId="{25FC3E5F-4F93-BB4E-BE11-505B44204C16}" destId="{AFAC33A3-103B-D249-AE5A-2F25FF8A986D}" srcOrd="0" destOrd="0" presId="urn:microsoft.com/office/officeart/2005/8/layout/process1"/>
    <dgm:cxn modelId="{5D0ECCAD-79E3-6C41-B191-B09B06F86722}" type="presParOf" srcId="{25FC3E5F-4F93-BB4E-BE11-505B44204C16}" destId="{7C821B13-F24A-164D-B6B5-4B2CBBAB95EF}" srcOrd="1" destOrd="0" presId="urn:microsoft.com/office/officeart/2005/8/layout/process1"/>
    <dgm:cxn modelId="{21BEEBFB-78BE-E841-82E4-B0B8C65EAD1D}" type="presParOf" srcId="{7C821B13-F24A-164D-B6B5-4B2CBBAB95EF}" destId="{DDDA45A6-9113-0E4D-A244-CC1018B74192}" srcOrd="0" destOrd="0" presId="urn:microsoft.com/office/officeart/2005/8/layout/process1"/>
    <dgm:cxn modelId="{E5B594FC-48C4-B740-948E-FD3463C28171}" type="presParOf" srcId="{25FC3E5F-4F93-BB4E-BE11-505B44204C16}" destId="{357B89AD-63AD-FF4A-A1C2-C9F2FB578465}" srcOrd="2" destOrd="0" presId="urn:microsoft.com/office/officeart/2005/8/layout/process1"/>
    <dgm:cxn modelId="{40A53EDB-BAB1-844A-AA2F-E68629D82438}" type="presParOf" srcId="{25FC3E5F-4F93-BB4E-BE11-505B44204C16}" destId="{B16D2C34-92DF-EE4C-A1C5-34A29C5CB088}" srcOrd="3" destOrd="0" presId="urn:microsoft.com/office/officeart/2005/8/layout/process1"/>
    <dgm:cxn modelId="{08E0F286-F9EF-B645-BEA8-E95E0534A919}" type="presParOf" srcId="{B16D2C34-92DF-EE4C-A1C5-34A29C5CB088}" destId="{D1473DE7-4320-D146-BA96-629C4FC1DAFA}" srcOrd="0" destOrd="0" presId="urn:microsoft.com/office/officeart/2005/8/layout/process1"/>
    <dgm:cxn modelId="{42DF1690-2998-1F4B-83A6-CEB3BB2EA8B1}" type="presParOf" srcId="{25FC3E5F-4F93-BB4E-BE11-505B44204C16}" destId="{4767B794-68E7-384D-8F08-3474F88BA402}" srcOrd="4" destOrd="0" presId="urn:microsoft.com/office/officeart/2005/8/layout/process1"/>
    <dgm:cxn modelId="{4F196D77-6B2A-7E40-AA2C-BCD26C876969}" type="presParOf" srcId="{25FC3E5F-4F93-BB4E-BE11-505B44204C16}" destId="{67C8F43C-0B6F-BB4D-BFA9-E43812DEC3F5}" srcOrd="5" destOrd="0" presId="urn:microsoft.com/office/officeart/2005/8/layout/process1"/>
    <dgm:cxn modelId="{DC33061F-ABE9-C441-8547-37EB22FCEDBE}" type="presParOf" srcId="{67C8F43C-0B6F-BB4D-BFA9-E43812DEC3F5}" destId="{82CC2C42-6CB3-6F42-9DA3-822813C010CD}" srcOrd="0" destOrd="0" presId="urn:microsoft.com/office/officeart/2005/8/layout/process1"/>
    <dgm:cxn modelId="{2DBE80BD-EB2D-F64B-98A9-B4B8DC72C6E9}" type="presParOf" srcId="{25FC3E5F-4F93-BB4E-BE11-505B44204C16}" destId="{DABC2709-BE62-4747-A441-DB46130E60C8}" srcOrd="6" destOrd="0" presId="urn:microsoft.com/office/officeart/2005/8/layout/process1"/>
    <dgm:cxn modelId="{80431670-F9CB-C448-B4A2-B438EF085562}" type="presParOf" srcId="{25FC3E5F-4F93-BB4E-BE11-505B44204C16}" destId="{18CF2E78-3431-1444-90E8-871746AA6C86}" srcOrd="7" destOrd="0" presId="urn:microsoft.com/office/officeart/2005/8/layout/process1"/>
    <dgm:cxn modelId="{9AB012B9-F41B-2241-9099-DBE8961E8D50}" type="presParOf" srcId="{18CF2E78-3431-1444-90E8-871746AA6C86}" destId="{D610FA1C-8819-1E44-B348-AAE92F5505B7}" srcOrd="0" destOrd="0" presId="urn:microsoft.com/office/officeart/2005/8/layout/process1"/>
    <dgm:cxn modelId="{0CFF7C91-B419-B246-AFDE-0E21242DC8A0}" type="presParOf" srcId="{25FC3E5F-4F93-BB4E-BE11-505B44204C16}" destId="{C449E420-A1F9-2548-AE11-B46F9634626E}" srcOrd="8" destOrd="0" presId="urn:microsoft.com/office/officeart/2005/8/layout/process1"/>
    <dgm:cxn modelId="{B5D883C8-DE10-424A-AACC-4E4E6D47CDE0}" type="presParOf" srcId="{25FC3E5F-4F93-BB4E-BE11-505B44204C16}" destId="{7D590A24-7692-4643-81FB-28BC048AC6A1}" srcOrd="9" destOrd="0" presId="urn:microsoft.com/office/officeart/2005/8/layout/process1"/>
    <dgm:cxn modelId="{68115087-AFC4-AA4A-8099-BC8D8A299CBA}" type="presParOf" srcId="{7D590A24-7692-4643-81FB-28BC048AC6A1}" destId="{9112A488-AD52-4041-8D37-7753303A4110}" srcOrd="0" destOrd="0" presId="urn:microsoft.com/office/officeart/2005/8/layout/process1"/>
    <dgm:cxn modelId="{846707F9-8D28-8945-89B1-A594B20C2571}" type="presParOf" srcId="{25FC3E5F-4F93-BB4E-BE11-505B44204C16}" destId="{0CF750D1-E94C-4F44-BF50-AD46D932404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0A510-B39E-A64B-A435-CD0289F6A012}">
      <dsp:nvSpPr>
        <dsp:cNvPr id="0" name=""/>
        <dsp:cNvSpPr/>
      </dsp:nvSpPr>
      <dsp:spPr>
        <a:xfrm>
          <a:off x="127453" y="411345"/>
          <a:ext cx="4722697" cy="20702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638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Potential Client- Ms Alexandra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Kolishnyick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Daughter of a famous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Ukranian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business tycoon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Based in </a:t>
          </a:r>
          <a:r>
            <a:rPr lang="en-US" sz="1600" b="0" u="sng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for her schooling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Believes in humble and simple living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453" y="411345"/>
        <a:ext cx="4722697" cy="2070209"/>
      </dsp:txXfrm>
    </dsp:sp>
    <dsp:sp modelId="{FE934DA1-7F36-9841-BF3D-25317A7C0F5B}">
      <dsp:nvSpPr>
        <dsp:cNvPr id="0" name=""/>
        <dsp:cNvSpPr/>
      </dsp:nvSpPr>
      <dsp:spPr>
        <a:xfrm>
          <a:off x="664" y="703504"/>
          <a:ext cx="1033090" cy="15496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F6B04-C86D-8348-B061-17F025762D42}">
      <dsp:nvSpPr>
        <dsp:cNvPr id="0" name=""/>
        <dsp:cNvSpPr/>
      </dsp:nvSpPr>
      <dsp:spPr>
        <a:xfrm>
          <a:off x="5346472" y="407198"/>
          <a:ext cx="4722697" cy="20609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638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Future Goals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Presently pursuing Bachelor’s and a good student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en-US" sz="1600" b="0" i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ntends to form a NGO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with friends to support sub-Saharan African Region after college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Emotionally supported by family on the NGO cause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6472" y="407198"/>
        <a:ext cx="4722697" cy="2060911"/>
      </dsp:txXfrm>
    </dsp:sp>
    <dsp:sp modelId="{2338C79B-C50B-7840-AC33-24D80D44944D}">
      <dsp:nvSpPr>
        <dsp:cNvPr id="0" name=""/>
        <dsp:cNvSpPr/>
      </dsp:nvSpPr>
      <dsp:spPr>
        <a:xfrm>
          <a:off x="5195408" y="703504"/>
          <a:ext cx="1033090" cy="15496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355DE-D2AF-A34B-961E-FE68B505EE29}">
      <dsp:nvSpPr>
        <dsp:cNvPr id="0" name=""/>
        <dsp:cNvSpPr/>
      </dsp:nvSpPr>
      <dsp:spPr>
        <a:xfrm>
          <a:off x="197443" y="2881455"/>
          <a:ext cx="4722697" cy="2182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638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Financials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Huge savings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from money sent by parents for expenses till date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u="sng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Wants to invest the saved money during her college to use the matured amount for NGO</a:t>
          </a:r>
          <a:endParaRPr lang="en-IN" sz="1600" b="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Has refused help from parents in establishing the NGO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443" y="2881455"/>
        <a:ext cx="4722697" cy="2182019"/>
      </dsp:txXfrm>
    </dsp:sp>
    <dsp:sp modelId="{EC91263C-1C26-C442-B379-02C98B798635}">
      <dsp:nvSpPr>
        <dsp:cNvPr id="0" name=""/>
        <dsp:cNvSpPr/>
      </dsp:nvSpPr>
      <dsp:spPr>
        <a:xfrm>
          <a:off x="664" y="2998520"/>
          <a:ext cx="1033090" cy="15496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19E79-DFF3-5F4C-876B-D09354584F4A}">
      <dsp:nvSpPr>
        <dsp:cNvPr id="0" name=""/>
        <dsp:cNvSpPr/>
      </dsp:nvSpPr>
      <dsp:spPr>
        <a:xfrm>
          <a:off x="5380759" y="2898435"/>
          <a:ext cx="4722697" cy="21535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638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Investor Persona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Not eager to disclose any information on investment amount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u="sng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Risk Profile: Wants to invest in stocks which show promise but are also stable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Wants a comprehensive report on metrics used to devise the investment strategy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80759" y="2898435"/>
        <a:ext cx="4722697" cy="2153579"/>
      </dsp:txXfrm>
    </dsp:sp>
    <dsp:sp modelId="{3BD40002-24D1-2E46-B751-543BCBF1E152}">
      <dsp:nvSpPr>
        <dsp:cNvPr id="0" name=""/>
        <dsp:cNvSpPr/>
      </dsp:nvSpPr>
      <dsp:spPr>
        <a:xfrm>
          <a:off x="5195408" y="2998520"/>
          <a:ext cx="1033090" cy="15496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C33A3-103B-D249-AE5A-2F25FF8A986D}">
      <dsp:nvSpPr>
        <dsp:cNvPr id="0" name=""/>
        <dsp:cNvSpPr/>
      </dsp:nvSpPr>
      <dsp:spPr>
        <a:xfrm>
          <a:off x="0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Understanding the Client and the challenges using 5Ws+HOW Framework</a:t>
          </a:r>
        </a:p>
      </dsp:txBody>
      <dsp:txXfrm>
        <a:off x="32023" y="639782"/>
        <a:ext cx="1138253" cy="1029294"/>
      </dsp:txXfrm>
    </dsp:sp>
    <dsp:sp modelId="{7C821B13-F24A-164D-B6B5-4B2CBBAB95EF}">
      <dsp:nvSpPr>
        <dsp:cNvPr id="0" name=""/>
        <dsp:cNvSpPr/>
      </dsp:nvSpPr>
      <dsp:spPr>
        <a:xfrm>
          <a:off x="1322529" y="1005344"/>
          <a:ext cx="254887" cy="298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1322529" y="1064978"/>
        <a:ext cx="178421" cy="178902"/>
      </dsp:txXfrm>
    </dsp:sp>
    <dsp:sp modelId="{357B89AD-63AD-FF4A-A1C2-C9F2FB578465}">
      <dsp:nvSpPr>
        <dsp:cNvPr id="0" name=""/>
        <dsp:cNvSpPr/>
      </dsp:nvSpPr>
      <dsp:spPr>
        <a:xfrm>
          <a:off x="1683218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Understanding and Preparation</a:t>
          </a:r>
          <a:endParaRPr lang="en-IN" sz="1100" kern="1200" dirty="0"/>
        </a:p>
      </dsp:txBody>
      <dsp:txXfrm>
        <a:off x="1715241" y="639782"/>
        <a:ext cx="1138253" cy="1029294"/>
      </dsp:txXfrm>
    </dsp:sp>
    <dsp:sp modelId="{B16D2C34-92DF-EE4C-A1C5-34A29C5CB088}">
      <dsp:nvSpPr>
        <dsp:cNvPr id="0" name=""/>
        <dsp:cNvSpPr/>
      </dsp:nvSpPr>
      <dsp:spPr>
        <a:xfrm>
          <a:off x="3005748" y="1005344"/>
          <a:ext cx="254887" cy="298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3005748" y="1064978"/>
        <a:ext cx="178421" cy="178902"/>
      </dsp:txXfrm>
    </dsp:sp>
    <dsp:sp modelId="{4767B794-68E7-384D-8F08-3474F88BA402}">
      <dsp:nvSpPr>
        <dsp:cNvPr id="0" name=""/>
        <dsp:cNvSpPr/>
      </dsp:nvSpPr>
      <dsp:spPr>
        <a:xfrm>
          <a:off x="3366437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Exploration and Visualisation</a:t>
          </a:r>
        </a:p>
      </dsp:txBody>
      <dsp:txXfrm>
        <a:off x="3398460" y="639782"/>
        <a:ext cx="1138253" cy="1029294"/>
      </dsp:txXfrm>
    </dsp:sp>
    <dsp:sp modelId="{67C8F43C-0B6F-BB4D-BFA9-E43812DEC3F5}">
      <dsp:nvSpPr>
        <dsp:cNvPr id="0" name=""/>
        <dsp:cNvSpPr/>
      </dsp:nvSpPr>
      <dsp:spPr>
        <a:xfrm>
          <a:off x="4688967" y="1005344"/>
          <a:ext cx="254887" cy="298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4688967" y="1064978"/>
        <a:ext cx="178421" cy="178902"/>
      </dsp:txXfrm>
    </dsp:sp>
    <dsp:sp modelId="{DABC2709-BE62-4747-A441-DB46130E60C8}">
      <dsp:nvSpPr>
        <dsp:cNvPr id="0" name=""/>
        <dsp:cNvSpPr/>
      </dsp:nvSpPr>
      <dsp:spPr>
        <a:xfrm>
          <a:off x="5049656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Stock Analysis and Portfolio Management using CAPM</a:t>
          </a:r>
          <a:endParaRPr lang="en-IN" sz="1100" kern="1200" dirty="0"/>
        </a:p>
      </dsp:txBody>
      <dsp:txXfrm>
        <a:off x="5081679" y="639782"/>
        <a:ext cx="1138253" cy="1029294"/>
      </dsp:txXfrm>
    </dsp:sp>
    <dsp:sp modelId="{18CF2E78-3431-1444-90E8-871746AA6C86}">
      <dsp:nvSpPr>
        <dsp:cNvPr id="0" name=""/>
        <dsp:cNvSpPr/>
      </dsp:nvSpPr>
      <dsp:spPr>
        <a:xfrm>
          <a:off x="6372186" y="1005344"/>
          <a:ext cx="254887" cy="298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6372186" y="1064978"/>
        <a:ext cx="178421" cy="178902"/>
      </dsp:txXfrm>
    </dsp:sp>
    <dsp:sp modelId="{C449E420-A1F9-2548-AE11-B46F9634626E}">
      <dsp:nvSpPr>
        <dsp:cNvPr id="0" name=""/>
        <dsp:cNvSpPr/>
      </dsp:nvSpPr>
      <dsp:spPr>
        <a:xfrm>
          <a:off x="6732875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Stock Price Prediction- Validation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6764898" y="639782"/>
        <a:ext cx="1138253" cy="1029294"/>
      </dsp:txXfrm>
    </dsp:sp>
    <dsp:sp modelId="{7D590A24-7692-4643-81FB-28BC048AC6A1}">
      <dsp:nvSpPr>
        <dsp:cNvPr id="0" name=""/>
        <dsp:cNvSpPr/>
      </dsp:nvSpPr>
      <dsp:spPr>
        <a:xfrm>
          <a:off x="8055404" y="1005344"/>
          <a:ext cx="254887" cy="298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8055404" y="1064978"/>
        <a:ext cx="178421" cy="178902"/>
      </dsp:txXfrm>
    </dsp:sp>
    <dsp:sp modelId="{0CF750D1-E94C-4F44-BF50-AD46D932404A}">
      <dsp:nvSpPr>
        <dsp:cNvPr id="0" name=""/>
        <dsp:cNvSpPr/>
      </dsp:nvSpPr>
      <dsp:spPr>
        <a:xfrm>
          <a:off x="8416094" y="607759"/>
          <a:ext cx="1202299" cy="10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Reporting and Conclusion</a:t>
          </a:r>
        </a:p>
      </dsp:txBody>
      <dsp:txXfrm>
        <a:off x="8448117" y="639782"/>
        <a:ext cx="1138253" cy="102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C3BEC6-C00E-4095-A0DF-0C151B78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Investment Proposal to Ms Alexandra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5AFFCBEF-DC3A-3233-9F20-54B287BDA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5" r="4224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EA36EE-2E3B-7DDA-71F1-DBCCB9E90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Managers </a:t>
            </a: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Achuta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Mukund Harsha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Priya G Rao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Rahul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Panpatil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7E29-69BF-2666-414F-CF4C1BD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  <a:cs typeface="Arial" panose="020B0604020202020204" pitchFamily="34" charset="0"/>
              </a:rPr>
              <a:t>Upward trend in Machine Learning models built on Apple and Google Stock</a:t>
            </a:r>
          </a:p>
        </p:txBody>
      </p:sp>
      <p:pic>
        <p:nvPicPr>
          <p:cNvPr id="5" name="Picture 4" descr="A graph showing the price of a company&#10;&#10;Description automatically generated">
            <a:extLst>
              <a:ext uri="{FF2B5EF4-FFF2-40B4-BE49-F238E27FC236}">
                <a16:creationId xmlns:a16="http://schemas.microsoft.com/office/drawing/2014/main" id="{5C38D60C-B37C-9CCA-5F01-0510D882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4426505"/>
            <a:ext cx="7772400" cy="2431495"/>
          </a:xfrm>
          <a:prstGeom prst="rect">
            <a:avLst/>
          </a:prstGeom>
        </p:spPr>
      </p:pic>
      <p:pic>
        <p:nvPicPr>
          <p:cNvPr id="7" name="Picture 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6DC88DB8-7DF7-E4CB-C38A-6CE5595F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32350"/>
            <a:ext cx="7772400" cy="242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79377-524B-A0AE-6DA8-CE6F15EE7D51}"/>
              </a:ext>
            </a:extLst>
          </p:cNvPr>
          <p:cNvSpPr txBox="1"/>
          <p:nvPr/>
        </p:nvSpPr>
        <p:spPr>
          <a:xfrm>
            <a:off x="8641080" y="1394460"/>
            <a:ext cx="2868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Multivariate VAR Model built can be used for Stock Price Prediction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is built using Price and Relative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built for Apple Stock has a MAPE 14.55 of and RMSE of 16.61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built for Google Stock has a MAPE 7.41and RMSE of 105.76</a:t>
            </a:r>
          </a:p>
        </p:txBody>
      </p:sp>
    </p:spTree>
    <p:extLst>
      <p:ext uri="{BB962C8B-B14F-4D97-AF65-F5344CB8AC3E}">
        <p14:creationId xmlns:p14="http://schemas.microsoft.com/office/powerpoint/2010/main" val="118601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2DD-FF35-66A3-E0B4-1FB3E6CF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1" y="114824"/>
            <a:ext cx="8911687" cy="128089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9857-1819-4F0B-8637-F7D448F6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891" y="1481559"/>
            <a:ext cx="9351721" cy="44296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Financial goal of the client can be achieved by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Investment in Apple and Google Stock in equal proportion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portfolio can yield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Annualized Return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18.28%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 model shows Apple Stock has the potential to yield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yearly return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18.59%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return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4 years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on Google Stock shows that the stock can yield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17.98%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yearly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return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105.08%</a:t>
            </a:r>
          </a:p>
          <a:p>
            <a:pPr marL="457200" lvl="1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Perdiodic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Review of the Investment Portfolio at quarterly intervals 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0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31B2-11A5-9488-A8F7-B2346A72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1198"/>
            <a:ext cx="10389919" cy="947515"/>
          </a:xfrm>
        </p:spPr>
        <p:txBody>
          <a:bodyPr/>
          <a:lstStyle/>
          <a:p>
            <a:r>
              <a:rPr lang="en-US" b="1" dirty="0"/>
              <a:t>Appendix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246F558-DB4E-1FFD-566E-23477FD29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246371"/>
              </p:ext>
            </p:extLst>
          </p:nvPr>
        </p:nvGraphicFramePr>
        <p:xfrm>
          <a:off x="1640156" y="1463040"/>
          <a:ext cx="9618394" cy="230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528BFF-C2FB-7452-4D91-7B96A6FFBE7C}"/>
              </a:ext>
            </a:extLst>
          </p:cNvPr>
          <p:cNvSpPr txBox="1"/>
          <p:nvPr/>
        </p:nvSpPr>
        <p:spPr>
          <a:xfrm>
            <a:off x="1725930" y="1371600"/>
            <a:ext cx="25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31072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BB0C-05A1-61DD-5D03-49C0C05D0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620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2" name="Picture 51" descr="Magnifying glass showing decling performance">
            <a:extLst>
              <a:ext uri="{FF2B5EF4-FFF2-40B4-BE49-F238E27FC236}">
                <a16:creationId xmlns:a16="http://schemas.microsoft.com/office/drawing/2014/main" id="{4039ECF6-60DE-F89C-AE5B-223E9155A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A35A0F-0CF9-09BE-4BD0-0B72FC77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A571-5F1F-9E3D-60C0-90876DE2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954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BD97-BBDD-520F-7AEE-B3B6AC6D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280890"/>
          </a:xfrm>
        </p:spPr>
        <p:txBody>
          <a:bodyPr/>
          <a:lstStyle/>
          <a:p>
            <a:r>
              <a:rPr lang="en-US" b="1"/>
              <a:t>Background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D0B7BD-8501-C8DE-8EDB-F6B85742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4623"/>
              </p:ext>
            </p:extLst>
          </p:nvPr>
        </p:nvGraphicFramePr>
        <p:xfrm>
          <a:off x="1245870" y="891540"/>
          <a:ext cx="10115550" cy="566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E839E740-02AE-8503-980B-B41C8097E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5870" y="2128838"/>
            <a:ext cx="914400" cy="914400"/>
          </a:xfrm>
          <a:prstGeom prst="rect">
            <a:avLst/>
          </a:prstGeom>
        </p:spPr>
      </p:pic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C086E30A-9D97-9F02-7195-AFEF217CEA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7475" y="1943100"/>
            <a:ext cx="914400" cy="914400"/>
          </a:xfrm>
          <a:prstGeom prst="rect">
            <a:avLst/>
          </a:prstGeom>
        </p:spPr>
      </p:pic>
      <p:pic>
        <p:nvPicPr>
          <p:cNvPr id="17" name="Graphic 16" descr="Office worker female outline">
            <a:extLst>
              <a:ext uri="{FF2B5EF4-FFF2-40B4-BE49-F238E27FC236}">
                <a16:creationId xmlns:a16="http://schemas.microsoft.com/office/drawing/2014/main" id="{6E7B9EFC-22DA-EB4C-7A12-5D3938465C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7475" y="4127777"/>
            <a:ext cx="914400" cy="914400"/>
          </a:xfrm>
          <a:prstGeom prst="rect">
            <a:avLst/>
          </a:prstGeom>
        </p:spPr>
      </p:pic>
      <p:pic>
        <p:nvPicPr>
          <p:cNvPr id="23" name="Graphic 22" descr="Dollar with solid fill">
            <a:extLst>
              <a:ext uri="{FF2B5EF4-FFF2-40B4-BE49-F238E27FC236}">
                <a16:creationId xmlns:a16="http://schemas.microsoft.com/office/drawing/2014/main" id="{BE0FA04C-F37B-01D1-DD0B-7BE133E2E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45870" y="4280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4212-F328-9B68-BBA7-BAC992B1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855" y="222179"/>
            <a:ext cx="8911687" cy="1280890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772D-759D-6616-725F-AB58D609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142" y="1325850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our shared understanding of performance metrics  of stocks in various sectors and market index S&amp;P500 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Formulate an investment strategy inline with the financial goals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recommendations for investments in stocks offering stable returns consistently.</a:t>
            </a:r>
          </a:p>
        </p:txBody>
      </p:sp>
    </p:spTree>
    <p:extLst>
      <p:ext uri="{BB962C8B-B14F-4D97-AF65-F5344CB8AC3E}">
        <p14:creationId xmlns:p14="http://schemas.microsoft.com/office/powerpoint/2010/main" val="303006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9AB9-CF2A-3703-0CFD-36797DF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152692"/>
            <a:ext cx="8911687" cy="111209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Arial" panose="020B0604020202020204" pitchFamily="34" charset="0"/>
              </a:rPr>
              <a:t>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700B-7DAD-5397-55AD-09247284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5918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stocks outperform market index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Apple, Google and Amazon has consistently outperformed Market Index S&amp;P 500 since mid 2015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during the pandemic, technology stock have recovered after the initial  setback in early 2020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Fluctuations are less in Apple and Google stocks.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7D5E1-6A84-8C42-3764-6C5310B9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3337560"/>
            <a:ext cx="6083300" cy="3201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BD48-D495-6478-7C94-F94732D43F70}"/>
              </a:ext>
            </a:extLst>
          </p:cNvPr>
          <p:cNvSpPr txBox="1"/>
          <p:nvPr/>
        </p:nvSpPr>
        <p:spPr>
          <a:xfrm>
            <a:off x="8289608" y="6243643"/>
            <a:ext cx="265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 Prices have been normalized to bring it a comparable scale</a:t>
            </a:r>
          </a:p>
        </p:txBody>
      </p:sp>
    </p:spTree>
    <p:extLst>
      <p:ext uri="{BB962C8B-B14F-4D97-AF65-F5344CB8AC3E}">
        <p14:creationId xmlns:p14="http://schemas.microsoft.com/office/powerpoint/2010/main" val="4862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983C-2D56-7F19-9BE6-46679E6D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56" y="0"/>
            <a:ext cx="10029624" cy="857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+mn-lt"/>
                <a:cs typeface="Arial" panose="020B0604020202020204" pitchFamily="34" charset="0"/>
              </a:rPr>
              <a:t>Annualized and Cumulative Returns</a:t>
            </a:r>
            <a:br>
              <a:rPr lang="en-US" sz="3000" b="1" u="sng" dirty="0">
                <a:latin typeface="+mn-lt"/>
                <a:cs typeface="Arial" panose="020B0604020202020204" pitchFamily="34" charset="0"/>
              </a:rPr>
            </a:b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6FA24-949C-3D34-9AE7-720496535583}"/>
              </a:ext>
            </a:extLst>
          </p:cNvPr>
          <p:cNvSpPr txBox="1"/>
          <p:nvPr/>
        </p:nvSpPr>
        <p:spPr>
          <a:xfrm>
            <a:off x="1577340" y="74295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Though stocks in Aviation Sector have higher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Annualized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Return than Market Index,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umulative  Returns are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Suisse and Deutsche Bank in Finance Sector have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Annualized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Bausch Health has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Cumulative Returns and higher dispersion from Mean Returns.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4D4EF-2472-BC8E-B740-382637EB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0" y="2714627"/>
            <a:ext cx="6063190" cy="414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4EB1E5-D05A-5A44-02A1-4CF549F0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714627"/>
            <a:ext cx="5974080" cy="41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9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983C-2D56-7F19-9BE6-46679E6D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56" y="0"/>
            <a:ext cx="10029624" cy="857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+mn-lt"/>
                <a:cs typeface="Arial" panose="020B0604020202020204" pitchFamily="34" charset="0"/>
              </a:rPr>
              <a:t>Annualized Risk and Sharpe Ratio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6FA24-949C-3D34-9AE7-720496535583}"/>
              </a:ext>
            </a:extLst>
          </p:cNvPr>
          <p:cNvSpPr txBox="1"/>
          <p:nvPr/>
        </p:nvSpPr>
        <p:spPr>
          <a:xfrm>
            <a:off x="1577340" y="742950"/>
            <a:ext cx="1028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Technology Stocks have moderate risk but higher Sharpe Ratio indicating returns compensate the risk undertaken.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Among technology stocks, Amazon is riskier(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Annualized Risk -31.57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with more fluctuations in returns.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Aviation and Finance Sector stocks are highly risky.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810A7-304B-7FBA-9308-980523B2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" y="2553970"/>
            <a:ext cx="6041709" cy="430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2252E-6393-7D45-D850-C2D42615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91" y="2569210"/>
            <a:ext cx="6041709" cy="43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983C-2D56-7F19-9BE6-46679E6D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56" y="0"/>
            <a:ext cx="10029624" cy="857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+mn-lt"/>
                <a:cs typeface="Arial" panose="020B0604020202020204" pitchFamily="34" charset="0"/>
              </a:rPr>
              <a:t>Beta and Expected Return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6FA24-949C-3D34-9AE7-720496535583}"/>
              </a:ext>
            </a:extLst>
          </p:cNvPr>
          <p:cNvSpPr txBox="1"/>
          <p:nvPr/>
        </p:nvSpPr>
        <p:spPr>
          <a:xfrm>
            <a:off x="1577340" y="742950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Stocks have a Beta around 1 ; Expected Returns close to Market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Riskier stocks in Aviation and Finance Sector have high Beta and promise higher Returns but poor past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66B0-AD78-ABA3-6A70-41056645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665594"/>
            <a:ext cx="5844540" cy="4192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17F891-3D2D-C503-9E00-38B77AF7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665594"/>
            <a:ext cx="6035040" cy="41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4A4A9C0B-E1B4-CD40-4AA4-79BBC867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4099542"/>
            <a:ext cx="7772400" cy="16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D7E29-69BF-2666-414F-CF4C1BD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9241204" cy="9944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  <a:cs typeface="Arial" panose="020B0604020202020204" pitchFamily="34" charset="0"/>
              </a:rPr>
              <a:t>Portfolio Mix Comparison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4F333EE-22AC-292D-5599-132ADA57DC03}"/>
              </a:ext>
            </a:extLst>
          </p:cNvPr>
          <p:cNvSpPr/>
          <p:nvPr/>
        </p:nvSpPr>
        <p:spPr>
          <a:xfrm>
            <a:off x="2004060" y="4998003"/>
            <a:ext cx="7627620" cy="3804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01071-1242-6C83-88A5-78944184B7AB}"/>
              </a:ext>
            </a:extLst>
          </p:cNvPr>
          <p:cNvSpPr txBox="1"/>
          <p:nvPr/>
        </p:nvSpPr>
        <p:spPr>
          <a:xfrm>
            <a:off x="1863065" y="5898654"/>
            <a:ext cx="8355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 in Google and Apple Stock for stable and consistent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EF1F9-D049-2C35-A926-14F00E05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665621"/>
            <a:ext cx="7772400" cy="1410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1FACC-5A0D-F076-24E3-382EE20C238B}"/>
              </a:ext>
            </a:extLst>
          </p:cNvPr>
          <p:cNvSpPr txBox="1"/>
          <p:nvPr/>
        </p:nvSpPr>
        <p:spPr>
          <a:xfrm>
            <a:off x="1640156" y="2072108"/>
            <a:ext cx="8189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Return from portfolio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Technology Stocks – 12.59%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stock is very volatile ; Expected Returns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12.28%) i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less than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Returns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Return has weak correlation with S&amp;P500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Portfolio improves(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12.74%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if we drop Amazon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84B95-BB9B-F66C-00F7-32118F799231}"/>
              </a:ext>
            </a:extLst>
          </p:cNvPr>
          <p:cNvSpPr txBox="1"/>
          <p:nvPr/>
        </p:nvSpPr>
        <p:spPr>
          <a:xfrm>
            <a:off x="1863065" y="3726180"/>
            <a:ext cx="669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Portfolio comprising Apple and Google Stock</a:t>
            </a:r>
          </a:p>
        </p:txBody>
      </p:sp>
    </p:spTree>
    <p:extLst>
      <p:ext uri="{BB962C8B-B14F-4D97-AF65-F5344CB8AC3E}">
        <p14:creationId xmlns:p14="http://schemas.microsoft.com/office/powerpoint/2010/main" val="2193239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6632</TotalTime>
  <Words>637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Investment Proposal to Ms Alexandra</vt:lpstr>
      <vt:lpstr>Agenda</vt:lpstr>
      <vt:lpstr>Background</vt:lpstr>
      <vt:lpstr>Objective</vt:lpstr>
      <vt:lpstr>Key Finding</vt:lpstr>
      <vt:lpstr>Annualized and Cumulative Returns </vt:lpstr>
      <vt:lpstr>Annualized Risk and Sharpe Ratio</vt:lpstr>
      <vt:lpstr>Beta and Expected Return</vt:lpstr>
      <vt:lpstr>Portfolio Mix Comparison</vt:lpstr>
      <vt:lpstr>Upward trend in Machine Learning models built on Apple and Google Stock</vt:lpstr>
      <vt:lpstr>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ajithnarasimhan@gmail.com</dc:creator>
  <cp:lastModifiedBy>ajithnarasimhan@gmail.com</cp:lastModifiedBy>
  <cp:revision>87</cp:revision>
  <dcterms:created xsi:type="dcterms:W3CDTF">2024-01-31T08:01:04Z</dcterms:created>
  <dcterms:modified xsi:type="dcterms:W3CDTF">2024-05-07T03:42:50Z</dcterms:modified>
</cp:coreProperties>
</file>