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Roboto Slab" panose="020B0604020202020204" charset="0"/>
      <p:regular r:id="rId9"/>
      <p:bold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Inputs: </a:t>
            </a:r>
            <a:r>
              <a:rPr lang="en-US" sz="1600" dirty="0"/>
              <a:t>Collects customer financial data—credit score, missed payments, credit utilization, debt-to-income ratio—to assess delinquency risk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Decision Logic: </a:t>
            </a:r>
            <a:r>
              <a:rPr lang="en-US" sz="1600" dirty="0"/>
              <a:t>Uses business rules + AI predictions (</a:t>
            </a:r>
            <a:r>
              <a:rPr lang="en-US" sz="1600" dirty="0" err="1"/>
              <a:t>XGBoost</a:t>
            </a:r>
            <a:r>
              <a:rPr lang="en-US" sz="1600" dirty="0"/>
              <a:t>) to classify customers as low, medium, or high risk for intervention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Actions:</a:t>
            </a:r>
          </a:p>
          <a:p>
            <a:pPr marL="114300" indent="0">
              <a:buNone/>
            </a:pPr>
            <a:r>
              <a:rPr lang="en-US" sz="1600" dirty="0" smtClean="0"/>
              <a:t>                =&gt;  Low </a:t>
            </a:r>
            <a:r>
              <a:rPr lang="en-US" sz="1600" dirty="0"/>
              <a:t>Risk: Gentle reminders &amp; budgeting </a:t>
            </a:r>
            <a:r>
              <a:rPr lang="en-US" sz="1600" dirty="0" smtClean="0"/>
              <a:t>tips.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=&gt;  Medium </a:t>
            </a:r>
            <a:r>
              <a:rPr lang="en-US" sz="1600" dirty="0"/>
              <a:t>Risk: Flexible payment </a:t>
            </a:r>
            <a:r>
              <a:rPr lang="en-US" sz="1600" dirty="0" smtClean="0"/>
              <a:t>options</a:t>
            </a:r>
            <a:r>
              <a:rPr lang="en-US" sz="1600" dirty="0"/>
              <a:t>.</a:t>
            </a:r>
          </a:p>
          <a:p>
            <a:pPr marL="114300" indent="0">
              <a:buNone/>
            </a:pPr>
            <a:r>
              <a:rPr lang="en-US" sz="1600" dirty="0" smtClean="0"/>
              <a:t>                =&gt;  High </a:t>
            </a:r>
            <a:r>
              <a:rPr lang="en-US" sz="1600" dirty="0"/>
              <a:t>Risk: Urgent alerts &amp; repayment restructuring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Learning Loop: </a:t>
            </a:r>
            <a:r>
              <a:rPr lang="en-US" sz="1600" dirty="0"/>
              <a:t>Continuously updates risk profiles, improves intervention strategies, and ensures fairness through audits.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328613"/>
            <a:ext cx="83682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of Agentic AI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28006"/>
              </p:ext>
            </p:extLst>
          </p:nvPr>
        </p:nvGraphicFramePr>
        <p:xfrm>
          <a:off x="1150143" y="1109663"/>
          <a:ext cx="7143750" cy="3962400"/>
        </p:xfrm>
        <a:graphic>
          <a:graphicData uri="http://schemas.openxmlformats.org/drawingml/2006/table">
            <a:tbl>
              <a:tblPr firstRow="1" bandRow="1">
                <a:tableStyleId>{2E584E98-F22C-4E6F-8C55-6CFEC2229C57}</a:tableStyleId>
              </a:tblPr>
              <a:tblGrid>
                <a:gridCol w="3571875">
                  <a:extLst>
                    <a:ext uri="{9D8B030D-6E8A-4147-A177-3AD203B41FA5}">
                      <a16:colId xmlns:a16="http://schemas.microsoft.com/office/drawing/2014/main" val="3021809537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667722527"/>
                    </a:ext>
                  </a:extLst>
                </a:gridCol>
              </a:tblGrid>
              <a:tr h="27311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Autonomous AI Actions: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Human Oversight: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03880"/>
                  </a:ext>
                </a:extLst>
              </a:tr>
              <a:tr h="6554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Risk scoring &amp; delinquency prediction – AI classifies customers based on financial patterns.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Final approval of hardship plans – Humans assess complex cases requiring flexibility.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52331"/>
                  </a:ext>
                </a:extLst>
              </a:tr>
              <a:tr h="6554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Sending payment reminders &amp; alerts – Automated emails and SMS for upcoming due dates.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Customer dispute handling – Humans resolve disputes involving billing errors or special cases.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3970"/>
                  </a:ext>
                </a:extLst>
              </a:tr>
              <a:tr h="6554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Monitoring credit utilization &amp; missed payments – AI continuously updates risk profiles.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Policy adjustments &amp; ethical audits – Humans ensure fairness and regulatory compliance.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90035"/>
                  </a:ext>
                </a:extLst>
              </a:tr>
              <a:tr h="6554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Early intervention triggers (custom repayment plans) – AI suggests options for struggling customers.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Negotiation for large overdue balances – Humans finalize terms for high-risk cases.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14983"/>
                  </a:ext>
                </a:extLst>
              </a:tr>
              <a:tr h="6554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Adaptive learning &amp; model updates – AI refines predictions based on past customer behavior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Handling escalations &amp; collections disputes – Humans oversee legal and sensitive recovery processes.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0948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Fairness Audits &amp; Bias Detection</a:t>
            </a:r>
            <a:r>
              <a:rPr lang="en-US" sz="1600" dirty="0"/>
              <a:t> – Regularly review model predictions to prevent biases against customer demographics (e.g., income, employment status).</a:t>
            </a:r>
          </a:p>
          <a:p>
            <a:r>
              <a:rPr lang="en-US" sz="1600" b="1" dirty="0" err="1"/>
              <a:t>Explainability</a:t>
            </a:r>
            <a:r>
              <a:rPr lang="en-US" sz="1600" b="1" dirty="0"/>
              <a:t> &amp; Transparency</a:t>
            </a:r>
            <a:r>
              <a:rPr lang="en-US" sz="1600" dirty="0"/>
              <a:t> – Use </a:t>
            </a:r>
            <a:r>
              <a:rPr lang="en-US" sz="1600" b="1" dirty="0"/>
              <a:t>SHAP values</a:t>
            </a:r>
            <a:r>
              <a:rPr lang="en-US" sz="1600" dirty="0"/>
              <a:t> to provide clear reasoning behind delinquency predictions, ensuring customers understand their risk scores.</a:t>
            </a:r>
          </a:p>
          <a:p>
            <a:r>
              <a:rPr lang="en-US" sz="1600" b="1" dirty="0"/>
              <a:t>Regulatory Compliance</a:t>
            </a:r>
            <a:r>
              <a:rPr lang="en-US" sz="1600" dirty="0"/>
              <a:t> – Adhere to </a:t>
            </a:r>
            <a:r>
              <a:rPr lang="en-US" sz="1600" b="1" dirty="0"/>
              <a:t>ECOA, GDPR, Fair Credit Reporting Act (FCRA)</a:t>
            </a:r>
            <a:r>
              <a:rPr lang="en-US" sz="1600" dirty="0"/>
              <a:t> to protect customer rights and maintain ethical financial practices.</a:t>
            </a:r>
          </a:p>
          <a:p>
            <a:r>
              <a:rPr lang="en-US" sz="1600" b="1" dirty="0"/>
              <a:t>Human Oversight in Critical Decisions</a:t>
            </a:r>
            <a:r>
              <a:rPr lang="en-US" sz="1600" dirty="0"/>
              <a:t> – Maintain human-in-the-loop review for </a:t>
            </a:r>
            <a:r>
              <a:rPr lang="en-US" sz="1600" b="1" dirty="0"/>
              <a:t>hardship cases, escalations, and dispute resolution</a:t>
            </a:r>
            <a:r>
              <a:rPr lang="en-US" sz="1600" dirty="0"/>
              <a:t>, ensuring fairness beyond algorithmic judgment.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Business Impact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Business KPIs (Quantitative Outcomes)</a:t>
            </a:r>
          </a:p>
          <a:p>
            <a:r>
              <a:rPr lang="en-US" sz="1600" b="1" dirty="0"/>
              <a:t>15% reduction in delinquency rates</a:t>
            </a:r>
            <a:r>
              <a:rPr lang="en-US" sz="1600" dirty="0"/>
              <a:t> through early intervention strategies.</a:t>
            </a:r>
          </a:p>
          <a:p>
            <a:r>
              <a:rPr lang="en-US" sz="1600" b="1" dirty="0"/>
              <a:t>20% increase in repayment success rates</a:t>
            </a:r>
            <a:r>
              <a:rPr lang="en-US" sz="1600" dirty="0"/>
              <a:t> among high-risk customers using AI-driven tailored repayment plans.</a:t>
            </a:r>
          </a:p>
          <a:p>
            <a:r>
              <a:rPr lang="en-US" sz="1600" b="1" dirty="0"/>
              <a:t>30% reduction in manual workload</a:t>
            </a:r>
            <a:r>
              <a:rPr lang="en-US" sz="1600" dirty="0"/>
              <a:t> for collections teams, allowing staff to focus on complex cases.</a:t>
            </a:r>
          </a:p>
          <a:p>
            <a:r>
              <a:rPr lang="en-US" sz="1600" b="1" dirty="0"/>
              <a:t>Cost savings in collections operations</a:t>
            </a:r>
            <a:r>
              <a:rPr lang="en-US" sz="1600" dirty="0"/>
              <a:t> due to automation and improved efficiency.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GB" sz="1600" dirty="0"/>
          </a:p>
          <a:p>
            <a:pPr>
              <a:buNone/>
            </a:pP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Expected Business </a:t>
            </a:r>
            <a:r>
              <a:rPr lang="en" dirty="0" smtClean="0"/>
              <a:t>Impact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Customer Outcomes (Qualitative Impact)</a:t>
            </a:r>
          </a:p>
          <a:p>
            <a:r>
              <a:rPr lang="en-US" b="1" dirty="0"/>
              <a:t>Improved trust &amp; transparency</a:t>
            </a:r>
            <a:r>
              <a:rPr lang="en-US" dirty="0"/>
              <a:t> by ensuring fair, explainable AI-driven decisions.</a:t>
            </a:r>
          </a:p>
          <a:p>
            <a:r>
              <a:rPr lang="en-US" b="1" dirty="0"/>
              <a:t>Better financial outcomes</a:t>
            </a:r>
            <a:r>
              <a:rPr lang="en-US" dirty="0"/>
              <a:t> through proactive assistance rather than reactive penalties.</a:t>
            </a:r>
          </a:p>
          <a:p>
            <a:r>
              <a:rPr lang="en-US" b="1" dirty="0"/>
              <a:t>Scalable collections process</a:t>
            </a:r>
            <a:r>
              <a:rPr lang="en-US" dirty="0"/>
              <a:t> that adapts to evolving customer needs while maintaining ethical oversight.</a:t>
            </a:r>
          </a:p>
          <a:p>
            <a:r>
              <a:rPr lang="en-US" b="1" dirty="0"/>
              <a:t>Enhanced customer experience</a:t>
            </a:r>
            <a:r>
              <a:rPr lang="en-US" dirty="0"/>
              <a:t> with personalized repayment solutions tailored to financial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713</Words>
  <Application>Microsoft Office PowerPoint</Application>
  <PresentationFormat>On-screen Show (16:9)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Slab</vt:lpstr>
      <vt:lpstr>Arial</vt:lpstr>
      <vt:lpstr>Roboto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</dc:title>
  <dc:creator>Lenovo</dc:creator>
  <cp:lastModifiedBy>Lenovo</cp:lastModifiedBy>
  <cp:revision>5</cp:revision>
  <dcterms:modified xsi:type="dcterms:W3CDTF">2025-06-11T13:24:17Z</dcterms:modified>
</cp:coreProperties>
</file>