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73" r:id="rId7"/>
    <p:sldId id="261" r:id="rId8"/>
    <p:sldId id="274" r:id="rId9"/>
    <p:sldId id="263" r:id="rId10"/>
    <p:sldId id="266" r:id="rId11"/>
    <p:sldId id="272" r:id="rId12"/>
    <p:sldId id="268" r:id="rId13"/>
    <p:sldId id="269" r:id="rId14"/>
    <p:sldId id="270" r:id="rId15"/>
    <p:sldId id="293" r:id="rId16"/>
    <p:sldId id="275" r:id="rId17"/>
    <p:sldId id="276" r:id="rId18"/>
    <p:sldId id="294" r:id="rId19"/>
    <p:sldId id="277" r:id="rId20"/>
    <p:sldId id="278" r:id="rId21"/>
    <p:sldId id="279" r:id="rId22"/>
    <p:sldId id="280" r:id="rId23"/>
    <p:sldId id="281" r:id="rId24"/>
    <p:sldId id="282" r:id="rId25"/>
    <p:sldId id="283" r:id="rId26"/>
    <p:sldId id="285" r:id="rId27"/>
    <p:sldId id="284" r:id="rId28"/>
    <p:sldId id="286" r:id="rId29"/>
    <p:sldId id="287" r:id="rId30"/>
    <p:sldId id="288" r:id="rId31"/>
    <p:sldId id="290" r:id="rId32"/>
    <p:sldId id="291" r:id="rId33"/>
    <p:sldId id="289" r:id="rId34"/>
    <p:sldId id="27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p:restoredTop sz="94694"/>
  </p:normalViewPr>
  <p:slideViewPr>
    <p:cSldViewPr snapToGrid="0">
      <p:cViewPr varScale="1">
        <p:scale>
          <a:sx n="81" d="100"/>
          <a:sy n="81" d="100"/>
        </p:scale>
        <p:origin x="200"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11F47-F1CE-0340-BEE8-50C79F956748}" type="datetimeFigureOut">
              <a:rPr lang="en-US" smtClean="0"/>
              <a:t>5/1/25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7DA5B-84B2-114F-B0B2-E2E493FD37FA}" type="slidenum">
              <a:rPr lang="en-US" smtClean="0"/>
              <a:t>‹#›</a:t>
            </a:fld>
            <a:endParaRPr lang="en-US"/>
          </a:p>
        </p:txBody>
      </p:sp>
    </p:spTree>
    <p:extLst>
      <p:ext uri="{BB962C8B-B14F-4D97-AF65-F5344CB8AC3E}">
        <p14:creationId xmlns:p14="http://schemas.microsoft.com/office/powerpoint/2010/main" val="257939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7DA5B-84B2-114F-B0B2-E2E493FD37FA}" type="slidenum">
              <a:rPr lang="en-US" smtClean="0"/>
              <a:t>27</a:t>
            </a:fld>
            <a:endParaRPr lang="en-US"/>
          </a:p>
        </p:txBody>
      </p:sp>
    </p:spTree>
    <p:extLst>
      <p:ext uri="{BB962C8B-B14F-4D97-AF65-F5344CB8AC3E}">
        <p14:creationId xmlns:p14="http://schemas.microsoft.com/office/powerpoint/2010/main" val="392137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69430933_Cryptocurrency_Price_Prediction_Based_on_ARIMA_Random_Forest_and_LSTM_Algorithm?utm_source=chatgpt.com" TargetMode="External"/><Relationship Id="rId2" Type="http://schemas.openxmlformats.org/officeDocument/2006/relationships/hyperlink" Target="https://www.kaggle.com/datasets/heidarmirhajisadati/ethereum-historical-data-2018-2024" TargetMode="External"/><Relationship Id="rId1" Type="http://schemas.openxmlformats.org/officeDocument/2006/relationships/slideLayout" Target="../slideLayouts/slideLayout2.xml"/><Relationship Id="rId5" Type="http://schemas.openxmlformats.org/officeDocument/2006/relationships/hyperlink" Target="https://chaoslabs.xyz/posts/edge-proofs-ai-powered-prediction-market-oracles?utm_source=chatgpt.com" TargetMode="External"/><Relationship Id="rId4" Type="http://schemas.openxmlformats.org/officeDocument/2006/relationships/hyperlink" Target="https://arxiv.org/abs/1810.06696?utm_source=chatgp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abs/1810.06696?utm_source=chatgpt.com" TargetMode="External"/><Relationship Id="rId7" Type="http://schemas.openxmlformats.org/officeDocument/2006/relationships/hyperlink" Target="https://www.investing.com/crypto/ethereum/historical-data" TargetMode="External"/><Relationship Id="rId2" Type="http://schemas.openxmlformats.org/officeDocument/2006/relationships/hyperlink" Target="https://www.researchgate.net/publication/369430933_Cryptocurrency_Price_Prediction_Based_on_ARIMA_Random_Forest_and_LSTM_Algorithm?utm_source=chatgpt.com" TargetMode="External"/><Relationship Id="rId1" Type="http://schemas.openxmlformats.org/officeDocument/2006/relationships/slideLayout" Target="../slideLayouts/slideLayout2.xml"/><Relationship Id="rId6" Type="http://schemas.openxmlformats.org/officeDocument/2006/relationships/hyperlink" Target="https://etherscan.io/chart/gasprice" TargetMode="External"/><Relationship Id="rId5" Type="http://schemas.openxmlformats.org/officeDocument/2006/relationships/hyperlink" Target="https://ethresear.ch/t/manipulation-resistant-prediction-market-derivatives-with-language-models/20660" TargetMode="External"/><Relationship Id="rId4" Type="http://schemas.openxmlformats.org/officeDocument/2006/relationships/hyperlink" Target="https://chaoslabs.xyz/posts/edge-proofs-ai-powered-prediction-market-oracles?utm_source=chatgpt.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4C8-E229-36B0-9184-FF45CB5BCE2B}"/>
              </a:ext>
            </a:extLst>
          </p:cNvPr>
          <p:cNvSpPr>
            <a:spLocks noGrp="1"/>
          </p:cNvSpPr>
          <p:nvPr>
            <p:ph type="ctrTitle"/>
          </p:nvPr>
        </p:nvSpPr>
        <p:spPr>
          <a:xfrm>
            <a:off x="1093076" y="662151"/>
            <a:ext cx="8307052" cy="5160580"/>
          </a:xfrm>
        </p:spPr>
        <p:txBody>
          <a:bodyPr/>
          <a:lstStyle/>
          <a:p>
            <a:pPr algn="ct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r>
              <a:rPr lang="en-US" sz="4400" dirty="0">
                <a:solidFill>
                  <a:srgbClr val="000000"/>
                </a:solidFill>
                <a:effectLst/>
                <a:latin typeface="Arial" panose="020B0604020202020204" pitchFamily="34" charset="0"/>
                <a:cs typeface="Arial" panose="020B0604020202020204" pitchFamily="34" charset="0"/>
              </a:rPr>
              <a:t>Manipulation-Resistant Ethereum Price Prediction</a:t>
            </a:r>
            <a:br>
              <a:rPr lang="en-US" sz="4400" dirty="0">
                <a:solidFill>
                  <a:srgbClr val="000000"/>
                </a:solidFill>
                <a:effectLst/>
                <a:latin typeface="Arial" panose="020B0604020202020204" pitchFamily="34" charset="0"/>
                <a:cs typeface="Arial" panose="020B0604020202020204" pitchFamily="34" charset="0"/>
              </a:rPr>
            </a:br>
            <a:r>
              <a:rPr lang="en-US" sz="4400" dirty="0">
                <a:solidFill>
                  <a:srgbClr val="000000"/>
                </a:solidFill>
                <a:effectLst/>
                <a:latin typeface="Arial" panose="020B0604020202020204" pitchFamily="34" charset="0"/>
                <a:cs typeface="Arial" panose="020B0604020202020204" pitchFamily="34" charset="0"/>
              </a:rPr>
              <a:t>Using Large Language Models</a:t>
            </a:r>
            <a:br>
              <a:rPr lang="en-US" sz="4400" dirty="0">
                <a:solidFill>
                  <a:srgbClr val="000000"/>
                </a:solidFill>
                <a:effectLst/>
                <a:latin typeface="Arial" panose="020B0604020202020204" pitchFamily="34" charset="0"/>
                <a:cs typeface="Arial" panose="020B0604020202020204" pitchFamily="34" charset="0"/>
              </a:rPr>
            </a:br>
            <a:br>
              <a:rPr lang="en-US" sz="4400" dirty="0">
                <a:solidFill>
                  <a:srgbClr val="000000"/>
                </a:solidFill>
                <a:effectLst/>
                <a:latin typeface="Arial" panose="020B0604020202020204" pitchFamily="34" charset="0"/>
                <a:cs typeface="Arial" panose="020B0604020202020204" pitchFamily="34" charset="0"/>
              </a:rPr>
            </a:br>
            <a:r>
              <a:rPr lang="en-US" sz="2000" b="1" i="1" dirty="0">
                <a:effectLst/>
                <a:latin typeface="Arial" panose="020B0604020202020204" pitchFamily="34" charset="0"/>
                <a:cs typeface="Arial" panose="020B0604020202020204" pitchFamily="34" charset="0"/>
              </a:rPr>
              <a:t>Priya Roy</a:t>
            </a:r>
            <a:br>
              <a:rPr lang="en-US" sz="4400" dirty="0">
                <a:solidFill>
                  <a:srgbClr val="000000"/>
                </a:solidFill>
                <a:effectLst/>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49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C8347-76E4-548E-49D0-A148CB544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4AC16-721F-3149-F0ED-4E085E56BDE7}"/>
              </a:ext>
            </a:extLst>
          </p:cNvPr>
          <p:cNvSpPr>
            <a:spLocks noGrp="1"/>
          </p:cNvSpPr>
          <p:nvPr>
            <p:ph type="title"/>
          </p:nvPr>
        </p:nvSpPr>
        <p:spPr>
          <a:xfrm>
            <a:off x="664634" y="318532"/>
            <a:ext cx="8596668" cy="1320800"/>
          </a:xfrm>
        </p:spPr>
        <p:txBody>
          <a:bodyPr/>
          <a:lstStyle/>
          <a:p>
            <a:r>
              <a:rPr lang="en-US" dirty="0"/>
              <a:t>LSTM - Dataset with Blockchain Analytics</a:t>
            </a:r>
          </a:p>
        </p:txBody>
      </p:sp>
      <p:pic>
        <p:nvPicPr>
          <p:cNvPr id="4" name="Content Placeholder 3">
            <a:extLst>
              <a:ext uri="{FF2B5EF4-FFF2-40B4-BE49-F238E27FC236}">
                <a16:creationId xmlns:a16="http://schemas.microsoft.com/office/drawing/2014/main" id="{75267602-695F-5248-25FE-0B808D4FDA9F}"/>
              </a:ext>
            </a:extLst>
          </p:cNvPr>
          <p:cNvPicPr>
            <a:picLocks noGrp="1" noChangeAspect="1"/>
          </p:cNvPicPr>
          <p:nvPr>
            <p:ph idx="1"/>
          </p:nvPr>
        </p:nvPicPr>
        <p:blipFill>
          <a:blip r:embed="rId2"/>
          <a:stretch>
            <a:fillRect/>
          </a:stretch>
        </p:blipFill>
        <p:spPr>
          <a:xfrm>
            <a:off x="768350" y="1412796"/>
            <a:ext cx="8134350" cy="2549604"/>
          </a:xfrm>
          <a:prstGeom prst="rect">
            <a:avLst/>
          </a:prstGeom>
          <a:ln>
            <a:solidFill>
              <a:schemeClr val="tx1"/>
            </a:solidFill>
          </a:ln>
        </p:spPr>
      </p:pic>
      <p:sp>
        <p:nvSpPr>
          <p:cNvPr id="6" name="TextBox 5">
            <a:extLst>
              <a:ext uri="{FF2B5EF4-FFF2-40B4-BE49-F238E27FC236}">
                <a16:creationId xmlns:a16="http://schemas.microsoft.com/office/drawing/2014/main" id="{972499D5-C66E-40BB-8162-42A1EDE92BE1}"/>
              </a:ext>
            </a:extLst>
          </p:cNvPr>
          <p:cNvSpPr txBox="1"/>
          <p:nvPr/>
        </p:nvSpPr>
        <p:spPr>
          <a:xfrm>
            <a:off x="768350" y="978932"/>
            <a:ext cx="6108700" cy="369332"/>
          </a:xfrm>
          <a:prstGeom prst="rect">
            <a:avLst/>
          </a:prstGeom>
          <a:noFill/>
        </p:spPr>
        <p:txBody>
          <a:bodyPr wrap="square">
            <a:spAutoFit/>
          </a:bodyPr>
          <a:lstStyle/>
          <a:p>
            <a:r>
              <a:rPr lang="en-US" b="0" i="0" dirty="0">
                <a:effectLst/>
                <a:latin typeface="Menlo" panose="020B0609030804020204" pitchFamily="49" charset="0"/>
              </a:rPr>
              <a:t>MAE: 115.55 RMSE: 144.28</a:t>
            </a:r>
            <a:endParaRPr lang="en-US" dirty="0"/>
          </a:p>
        </p:txBody>
      </p:sp>
      <p:pic>
        <p:nvPicPr>
          <p:cNvPr id="7" name="Picture 6">
            <a:extLst>
              <a:ext uri="{FF2B5EF4-FFF2-40B4-BE49-F238E27FC236}">
                <a16:creationId xmlns:a16="http://schemas.microsoft.com/office/drawing/2014/main" id="{96AFD433-61CF-A494-B78B-E45FD2AA5A06}"/>
              </a:ext>
            </a:extLst>
          </p:cNvPr>
          <p:cNvPicPr>
            <a:picLocks noChangeAspect="1"/>
          </p:cNvPicPr>
          <p:nvPr/>
        </p:nvPicPr>
        <p:blipFill>
          <a:blip r:embed="rId3"/>
          <a:stretch>
            <a:fillRect/>
          </a:stretch>
        </p:blipFill>
        <p:spPr>
          <a:xfrm>
            <a:off x="768350" y="3962400"/>
            <a:ext cx="8134350" cy="2810102"/>
          </a:xfrm>
          <a:prstGeom prst="rect">
            <a:avLst/>
          </a:prstGeom>
          <a:ln>
            <a:solidFill>
              <a:schemeClr val="tx1"/>
            </a:solidFill>
          </a:ln>
        </p:spPr>
      </p:pic>
    </p:spTree>
    <p:extLst>
      <p:ext uri="{BB962C8B-B14F-4D97-AF65-F5344CB8AC3E}">
        <p14:creationId xmlns:p14="http://schemas.microsoft.com/office/powerpoint/2010/main" val="29967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31709-B133-147C-FCA7-68040E78A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5D80D-423A-F4C4-4F8D-6BA966A68BFE}"/>
              </a:ext>
            </a:extLst>
          </p:cNvPr>
          <p:cNvSpPr>
            <a:spLocks noGrp="1"/>
          </p:cNvSpPr>
          <p:nvPr>
            <p:ph type="title"/>
          </p:nvPr>
        </p:nvSpPr>
        <p:spPr>
          <a:xfrm>
            <a:off x="461434" y="156238"/>
            <a:ext cx="11159066" cy="1320800"/>
          </a:xfrm>
        </p:spPr>
        <p:txBody>
          <a:bodyPr/>
          <a:lstStyle/>
          <a:p>
            <a:r>
              <a:rPr lang="en-US" dirty="0"/>
              <a:t>LLMs – GPT 4.0 Dataset without Blockchain Analytics</a:t>
            </a:r>
          </a:p>
        </p:txBody>
      </p:sp>
      <p:pic>
        <p:nvPicPr>
          <p:cNvPr id="6" name="Content Placeholder 5">
            <a:extLst>
              <a:ext uri="{FF2B5EF4-FFF2-40B4-BE49-F238E27FC236}">
                <a16:creationId xmlns:a16="http://schemas.microsoft.com/office/drawing/2014/main" id="{6C5C7A55-1E3D-9F71-D04F-42F70FD58301}"/>
              </a:ext>
            </a:extLst>
          </p:cNvPr>
          <p:cNvPicPr>
            <a:picLocks noGrp="1" noChangeAspect="1"/>
          </p:cNvPicPr>
          <p:nvPr>
            <p:ph idx="1"/>
          </p:nvPr>
        </p:nvPicPr>
        <p:blipFill>
          <a:blip r:embed="rId2"/>
          <a:stretch>
            <a:fillRect/>
          </a:stretch>
        </p:blipFill>
        <p:spPr>
          <a:xfrm>
            <a:off x="571500" y="1188123"/>
            <a:ext cx="7696200" cy="2550319"/>
          </a:xfrm>
          <a:prstGeom prst="rect">
            <a:avLst/>
          </a:prstGeom>
          <a:ln>
            <a:solidFill>
              <a:schemeClr val="tx1"/>
            </a:solidFill>
          </a:ln>
        </p:spPr>
      </p:pic>
      <p:sp>
        <p:nvSpPr>
          <p:cNvPr id="5" name="TextBox 4">
            <a:extLst>
              <a:ext uri="{FF2B5EF4-FFF2-40B4-BE49-F238E27FC236}">
                <a16:creationId xmlns:a16="http://schemas.microsoft.com/office/drawing/2014/main" id="{302AFE14-44DB-2BF6-47D6-094FE1FF7A51}"/>
              </a:ext>
            </a:extLst>
          </p:cNvPr>
          <p:cNvSpPr txBox="1"/>
          <p:nvPr/>
        </p:nvSpPr>
        <p:spPr>
          <a:xfrm>
            <a:off x="563034" y="816638"/>
            <a:ext cx="6108700" cy="369332"/>
          </a:xfrm>
          <a:prstGeom prst="rect">
            <a:avLst/>
          </a:prstGeom>
          <a:noFill/>
        </p:spPr>
        <p:txBody>
          <a:bodyPr wrap="square">
            <a:spAutoFit/>
          </a:bodyPr>
          <a:lstStyle/>
          <a:p>
            <a:r>
              <a:rPr lang="en-US" b="0" i="0" dirty="0">
                <a:effectLst/>
                <a:latin typeface="Menlo" panose="020B0609030804020204" pitchFamily="49" charset="0"/>
              </a:rPr>
              <a:t>MAE: 1450.63 RMSE: 1889.48</a:t>
            </a:r>
            <a:endParaRPr lang="en-US" dirty="0"/>
          </a:p>
        </p:txBody>
      </p:sp>
      <p:pic>
        <p:nvPicPr>
          <p:cNvPr id="7" name="Picture 6">
            <a:extLst>
              <a:ext uri="{FF2B5EF4-FFF2-40B4-BE49-F238E27FC236}">
                <a16:creationId xmlns:a16="http://schemas.microsoft.com/office/drawing/2014/main" id="{A31A0B10-6939-0C2F-4A0D-A55B77736CCA}"/>
              </a:ext>
            </a:extLst>
          </p:cNvPr>
          <p:cNvPicPr>
            <a:picLocks noChangeAspect="1"/>
          </p:cNvPicPr>
          <p:nvPr/>
        </p:nvPicPr>
        <p:blipFill>
          <a:blip r:embed="rId3"/>
          <a:stretch>
            <a:fillRect/>
          </a:stretch>
        </p:blipFill>
        <p:spPr>
          <a:xfrm>
            <a:off x="563034" y="3911600"/>
            <a:ext cx="7806266" cy="2790162"/>
          </a:xfrm>
          <a:prstGeom prst="rect">
            <a:avLst/>
          </a:prstGeom>
          <a:ln>
            <a:solidFill>
              <a:schemeClr val="tx1"/>
            </a:solidFill>
          </a:ln>
        </p:spPr>
      </p:pic>
    </p:spTree>
    <p:extLst>
      <p:ext uri="{BB962C8B-B14F-4D97-AF65-F5344CB8AC3E}">
        <p14:creationId xmlns:p14="http://schemas.microsoft.com/office/powerpoint/2010/main" val="344065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20F3E-7587-C834-4F12-2CE8D2B80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8387A-63AC-CB8A-7CF0-AA90AD822AE5}"/>
              </a:ext>
            </a:extLst>
          </p:cNvPr>
          <p:cNvSpPr>
            <a:spLocks noGrp="1"/>
          </p:cNvSpPr>
          <p:nvPr>
            <p:ph type="title"/>
          </p:nvPr>
        </p:nvSpPr>
        <p:spPr>
          <a:xfrm>
            <a:off x="588434" y="133866"/>
            <a:ext cx="9774766" cy="1320800"/>
          </a:xfrm>
        </p:spPr>
        <p:txBody>
          <a:bodyPr/>
          <a:lstStyle/>
          <a:p>
            <a:r>
              <a:rPr lang="en-US" dirty="0"/>
              <a:t>LSTM - Dataset without Blockchain Analytics</a:t>
            </a:r>
          </a:p>
        </p:txBody>
      </p:sp>
      <p:pic>
        <p:nvPicPr>
          <p:cNvPr id="4" name="Content Placeholder 3">
            <a:extLst>
              <a:ext uri="{FF2B5EF4-FFF2-40B4-BE49-F238E27FC236}">
                <a16:creationId xmlns:a16="http://schemas.microsoft.com/office/drawing/2014/main" id="{5331D068-9800-FF2F-0AF6-096373B92A6C}"/>
              </a:ext>
            </a:extLst>
          </p:cNvPr>
          <p:cNvPicPr>
            <a:picLocks noGrp="1" noChangeAspect="1"/>
          </p:cNvPicPr>
          <p:nvPr>
            <p:ph idx="1"/>
          </p:nvPr>
        </p:nvPicPr>
        <p:blipFill>
          <a:blip r:embed="rId2"/>
          <a:stretch>
            <a:fillRect/>
          </a:stretch>
        </p:blipFill>
        <p:spPr>
          <a:xfrm>
            <a:off x="688954" y="1170465"/>
            <a:ext cx="7502546" cy="2677636"/>
          </a:xfrm>
          <a:prstGeom prst="rect">
            <a:avLst/>
          </a:prstGeom>
          <a:ln>
            <a:solidFill>
              <a:schemeClr val="tx1"/>
            </a:solidFill>
          </a:ln>
        </p:spPr>
      </p:pic>
      <p:sp>
        <p:nvSpPr>
          <p:cNvPr id="6" name="TextBox 5">
            <a:extLst>
              <a:ext uri="{FF2B5EF4-FFF2-40B4-BE49-F238E27FC236}">
                <a16:creationId xmlns:a16="http://schemas.microsoft.com/office/drawing/2014/main" id="{8948DDFE-8A95-E964-63A8-8DD9D1FD0BDE}"/>
              </a:ext>
            </a:extLst>
          </p:cNvPr>
          <p:cNvSpPr txBox="1"/>
          <p:nvPr/>
        </p:nvSpPr>
        <p:spPr>
          <a:xfrm>
            <a:off x="688954" y="794266"/>
            <a:ext cx="6108700" cy="369332"/>
          </a:xfrm>
          <a:prstGeom prst="rect">
            <a:avLst/>
          </a:prstGeom>
          <a:noFill/>
        </p:spPr>
        <p:txBody>
          <a:bodyPr wrap="square">
            <a:spAutoFit/>
          </a:bodyPr>
          <a:lstStyle/>
          <a:p>
            <a:r>
              <a:rPr lang="en-US" b="0" i="0" dirty="0">
                <a:effectLst/>
                <a:latin typeface="Menlo" panose="020B0609030804020204" pitchFamily="49" charset="0"/>
              </a:rPr>
              <a:t>MAE: 113.29 RMSE: 163.86</a:t>
            </a:r>
            <a:endParaRPr lang="en-US" dirty="0"/>
          </a:p>
        </p:txBody>
      </p:sp>
      <p:pic>
        <p:nvPicPr>
          <p:cNvPr id="7" name="Picture 6">
            <a:extLst>
              <a:ext uri="{FF2B5EF4-FFF2-40B4-BE49-F238E27FC236}">
                <a16:creationId xmlns:a16="http://schemas.microsoft.com/office/drawing/2014/main" id="{747D70DE-D90E-7890-F866-AE4C32FBB25C}"/>
              </a:ext>
            </a:extLst>
          </p:cNvPr>
          <p:cNvPicPr>
            <a:picLocks noChangeAspect="1"/>
          </p:cNvPicPr>
          <p:nvPr/>
        </p:nvPicPr>
        <p:blipFill>
          <a:blip r:embed="rId3"/>
          <a:stretch>
            <a:fillRect/>
          </a:stretch>
        </p:blipFill>
        <p:spPr>
          <a:xfrm>
            <a:off x="688954" y="3854969"/>
            <a:ext cx="7502546" cy="2869166"/>
          </a:xfrm>
          <a:prstGeom prst="rect">
            <a:avLst/>
          </a:prstGeom>
        </p:spPr>
      </p:pic>
    </p:spTree>
    <p:extLst>
      <p:ext uri="{BB962C8B-B14F-4D97-AF65-F5344CB8AC3E}">
        <p14:creationId xmlns:p14="http://schemas.microsoft.com/office/powerpoint/2010/main" val="43766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D815-CCDE-C36D-455D-8C7A4F1A945B}"/>
              </a:ext>
            </a:extLst>
          </p:cNvPr>
          <p:cNvSpPr>
            <a:spLocks noGrp="1"/>
          </p:cNvSpPr>
          <p:nvPr>
            <p:ph type="title"/>
          </p:nvPr>
        </p:nvSpPr>
        <p:spPr/>
        <p:txBody>
          <a:bodyPr/>
          <a:lstStyle/>
          <a:p>
            <a:r>
              <a:rPr lang="en-US" dirty="0"/>
              <a:t>Steps Left</a:t>
            </a:r>
          </a:p>
        </p:txBody>
      </p:sp>
      <p:sp>
        <p:nvSpPr>
          <p:cNvPr id="3" name="Content Placeholder 2">
            <a:extLst>
              <a:ext uri="{FF2B5EF4-FFF2-40B4-BE49-F238E27FC236}">
                <a16:creationId xmlns:a16="http://schemas.microsoft.com/office/drawing/2014/main" id="{7691CB5B-B54F-D974-F11A-A1E094EB5322}"/>
              </a:ext>
            </a:extLst>
          </p:cNvPr>
          <p:cNvSpPr>
            <a:spLocks noGrp="1"/>
          </p:cNvSpPr>
          <p:nvPr>
            <p:ph idx="1"/>
          </p:nvPr>
        </p:nvSpPr>
        <p:spPr/>
        <p:txBody>
          <a:bodyPr/>
          <a:lstStyle/>
          <a:p>
            <a:r>
              <a:rPr lang="en-US" dirty="0"/>
              <a:t>We are left to test both primary and baseline comparison components with and without simulating derivatives for a higher range of epochs to test their reliability, thus increasing the optimizations with repeated training.</a:t>
            </a:r>
          </a:p>
          <a:p>
            <a:r>
              <a:rPr lang="en-US" dirty="0"/>
              <a:t>Will be using more graphical structures like heat maps, </a:t>
            </a:r>
            <a:r>
              <a:rPr lang="en-US" dirty="0" err="1"/>
              <a:t>etc</a:t>
            </a:r>
            <a:r>
              <a:rPr lang="en-US" dirty="0"/>
              <a:t> for better data visualization.</a:t>
            </a:r>
          </a:p>
          <a:p>
            <a:r>
              <a:rPr lang="en-US" dirty="0"/>
              <a:t>Also, the dataset is on a per-day basis and will work on a closer dataset on an hourly basis.</a:t>
            </a:r>
          </a:p>
          <a:p>
            <a:r>
              <a:rPr lang="en-US" dirty="0"/>
              <a:t>Obtain feedback on the progress to date and discuss further plans if they align with the expectations or if any change or steps need to be considered and reflected upon. </a:t>
            </a:r>
          </a:p>
        </p:txBody>
      </p:sp>
    </p:spTree>
    <p:extLst>
      <p:ext uri="{BB962C8B-B14F-4D97-AF65-F5344CB8AC3E}">
        <p14:creationId xmlns:p14="http://schemas.microsoft.com/office/powerpoint/2010/main" val="106625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034E-6585-BEBE-A8EF-8E376BB0122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0E8FB5A-EC46-918F-1B75-3F145ACFD25D}"/>
              </a:ext>
            </a:extLst>
          </p:cNvPr>
          <p:cNvSpPr>
            <a:spLocks noGrp="1"/>
          </p:cNvSpPr>
          <p:nvPr>
            <p:ph idx="1"/>
          </p:nvPr>
        </p:nvSpPr>
        <p:spPr/>
        <p:txBody>
          <a:bodyPr/>
          <a:lstStyle/>
          <a:p>
            <a:r>
              <a:rPr lang="en-US" dirty="0"/>
              <a:t>Conclusion till date </a:t>
            </a:r>
          </a:p>
          <a:p>
            <a:pPr lvl="1"/>
            <a:r>
              <a:rPr lang="en-US" dirty="0"/>
              <a:t>We are able to conclude the performance of LLMs with the on-chain dataset along with blockchain analytics and strong manipulation-resistant details provides the best results when compared to the LSTM models and other weaker datasets which lack reliability.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black">
                    <a:lumMod val="75000"/>
                    <a:lumOff val="25000"/>
                  </a:prstClr>
                </a:solidFill>
                <a:latin typeface="Trebuchet MS" panose="020B0603020202020204"/>
              </a:rPr>
              <a:t>Expected Final Conclusion</a:t>
            </a:r>
          </a:p>
          <a:p>
            <a:pPr lvl="1" indent="-342900">
              <a:buClr>
                <a:srgbClr val="90C226"/>
              </a:buClr>
              <a:defRPr/>
            </a:pPr>
            <a:r>
              <a:rPr lang="en-US" dirty="0">
                <a:solidFill>
                  <a:prstClr val="black">
                    <a:lumMod val="75000"/>
                    <a:lumOff val="25000"/>
                  </a:prstClr>
                </a:solidFill>
                <a:latin typeface="Trebuchet MS" panose="020B0603020202020204"/>
              </a:rPr>
              <a:t>The only remaining steps are to test all the sets of testing to be done with increased epochs to test its actual reliability and predict the performance in the real world.</a:t>
            </a:r>
            <a:endParaRPr lang="en-US" dirty="0"/>
          </a:p>
        </p:txBody>
      </p:sp>
    </p:spTree>
    <p:extLst>
      <p:ext uri="{BB962C8B-B14F-4D97-AF65-F5344CB8AC3E}">
        <p14:creationId xmlns:p14="http://schemas.microsoft.com/office/powerpoint/2010/main" val="22767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65D00-A696-188D-8C76-4C79A5FD3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DBE8C-E547-8103-D4E2-94D00333079A}"/>
              </a:ext>
            </a:extLst>
          </p:cNvPr>
          <p:cNvSpPr>
            <a:spLocks noGrp="1"/>
          </p:cNvSpPr>
          <p:nvPr>
            <p:ph type="ctrTitle"/>
          </p:nvPr>
        </p:nvSpPr>
        <p:spPr>
          <a:xfrm>
            <a:off x="1093076" y="662151"/>
            <a:ext cx="8307052" cy="5160580"/>
          </a:xfrm>
        </p:spPr>
        <p:txBody>
          <a:bodyPr/>
          <a:lstStyle/>
          <a:p>
            <a:pPr algn="ct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r>
              <a:rPr lang="en-US" sz="4400" dirty="0">
                <a:solidFill>
                  <a:srgbClr val="000000"/>
                </a:solidFill>
                <a:effectLst/>
                <a:latin typeface="Arial" panose="020B0604020202020204" pitchFamily="34" charset="0"/>
                <a:cs typeface="Arial" panose="020B0604020202020204" pitchFamily="34" charset="0"/>
              </a:rPr>
              <a:t>Manipulation-Resistant Ethereum Price Prediction</a:t>
            </a:r>
            <a:br>
              <a:rPr lang="en-US" sz="4400" dirty="0">
                <a:solidFill>
                  <a:srgbClr val="000000"/>
                </a:solidFill>
                <a:effectLst/>
                <a:latin typeface="Arial" panose="020B0604020202020204" pitchFamily="34" charset="0"/>
                <a:cs typeface="Arial" panose="020B0604020202020204" pitchFamily="34" charset="0"/>
              </a:rPr>
            </a:br>
            <a:r>
              <a:rPr lang="en-US" sz="4400" dirty="0">
                <a:solidFill>
                  <a:srgbClr val="000000"/>
                </a:solidFill>
                <a:effectLst/>
                <a:latin typeface="Arial" panose="020B0604020202020204" pitchFamily="34" charset="0"/>
                <a:cs typeface="Arial" panose="020B0604020202020204" pitchFamily="34" charset="0"/>
              </a:rPr>
              <a:t>Using Large Language Models</a:t>
            </a:r>
            <a:br>
              <a:rPr lang="en-US" sz="4400" dirty="0">
                <a:solidFill>
                  <a:srgbClr val="000000"/>
                </a:solidFill>
                <a:effectLst/>
                <a:latin typeface="Arial" panose="020B0604020202020204" pitchFamily="34" charset="0"/>
                <a:cs typeface="Arial" panose="020B0604020202020204" pitchFamily="34" charset="0"/>
              </a:rPr>
            </a:br>
            <a:br>
              <a:rPr lang="en-US" sz="4400" dirty="0">
                <a:solidFill>
                  <a:srgbClr val="000000"/>
                </a:solidFill>
                <a:effectLst/>
                <a:latin typeface="Arial" panose="020B0604020202020204" pitchFamily="34" charset="0"/>
                <a:cs typeface="Arial" panose="020B0604020202020204" pitchFamily="34" charset="0"/>
              </a:rPr>
            </a:br>
            <a:r>
              <a:rPr lang="en-US" sz="2000" b="1" i="1" dirty="0">
                <a:effectLst/>
                <a:latin typeface="Arial" panose="020B0604020202020204" pitchFamily="34" charset="0"/>
                <a:cs typeface="Arial" panose="020B0604020202020204" pitchFamily="34" charset="0"/>
              </a:rPr>
              <a:t>Priya Roy</a:t>
            </a:r>
            <a:br>
              <a:rPr lang="en-US" sz="4400" dirty="0">
                <a:solidFill>
                  <a:srgbClr val="000000"/>
                </a:solidFill>
                <a:effectLst/>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21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1272-8D24-EBEC-A5E9-3F9AC419831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17A245-CDB9-1D29-AF3A-1E5C0333A5BC}"/>
              </a:ext>
            </a:extLst>
          </p:cNvPr>
          <p:cNvSpPr>
            <a:spLocks noGrp="1"/>
          </p:cNvSpPr>
          <p:nvPr>
            <p:ph idx="1"/>
          </p:nvPr>
        </p:nvSpPr>
        <p:spPr/>
        <p:txBody>
          <a:bodyPr/>
          <a:lstStyle/>
          <a:p>
            <a:r>
              <a:rPr lang="en-US" dirty="0">
                <a:hlinkClick r:id="rId2"/>
              </a:rPr>
              <a:t>Historical dataset without blockchain metrics</a:t>
            </a:r>
            <a:endParaRPr lang="en-US" dirty="0"/>
          </a:p>
          <a:p>
            <a:r>
              <a:rPr lang="en-US" dirty="0"/>
              <a:t>Related Works</a:t>
            </a:r>
          </a:p>
          <a:p>
            <a:pPr lvl="1"/>
            <a:r>
              <a:rPr lang="en-US" dirty="0">
                <a:hlinkClick r:id="rId3"/>
              </a:rPr>
              <a:t>Traditional Time-Series Forecasting</a:t>
            </a:r>
            <a:endParaRPr lang="en-US" dirty="0"/>
          </a:p>
          <a:p>
            <a:pPr lvl="1"/>
            <a:r>
              <a:rPr lang="en-US" dirty="0">
                <a:hlinkClick r:id="rId4"/>
              </a:rPr>
              <a:t>Blockchain Analytics and Market Derivatives</a:t>
            </a:r>
            <a:endParaRPr lang="en-US" dirty="0"/>
          </a:p>
          <a:p>
            <a:pPr lvl="1"/>
            <a:r>
              <a:rPr lang="en-US" dirty="0">
                <a:hlinkClick r:id="rId5"/>
              </a:rPr>
              <a:t>Manipulation-Resistant Prediction Markets</a:t>
            </a:r>
            <a:endParaRPr lang="en-US" dirty="0"/>
          </a:p>
        </p:txBody>
      </p:sp>
    </p:spTree>
    <p:extLst>
      <p:ext uri="{BB962C8B-B14F-4D97-AF65-F5344CB8AC3E}">
        <p14:creationId xmlns:p14="http://schemas.microsoft.com/office/powerpoint/2010/main" val="303669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7AA5-9A77-6A5B-E6C1-D82F85CA2920}"/>
              </a:ext>
            </a:extLst>
          </p:cNvPr>
          <p:cNvSpPr>
            <a:spLocks noGrp="1"/>
          </p:cNvSpPr>
          <p:nvPr>
            <p:ph type="title"/>
          </p:nvPr>
        </p:nvSpPr>
        <p:spPr>
          <a:xfrm>
            <a:off x="752835" y="2768600"/>
            <a:ext cx="8596668" cy="1320800"/>
          </a:xfrm>
        </p:spPr>
        <p:txBody>
          <a:bodyPr anchor="ctr"/>
          <a:lstStyle/>
          <a:p>
            <a:pPr algn="ctr"/>
            <a:r>
              <a:rPr lang="en-US" dirty="0"/>
              <a:t>Final Presentation</a:t>
            </a:r>
          </a:p>
        </p:txBody>
      </p:sp>
    </p:spTree>
    <p:extLst>
      <p:ext uri="{BB962C8B-B14F-4D97-AF65-F5344CB8AC3E}">
        <p14:creationId xmlns:p14="http://schemas.microsoft.com/office/powerpoint/2010/main" val="359683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80903-4A8A-AA7E-6DF1-2DE6071C6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3A291-D2E7-AE15-06CC-AE2DA5068BDE}"/>
              </a:ext>
            </a:extLst>
          </p:cNvPr>
          <p:cNvSpPr>
            <a:spLocks noGrp="1"/>
          </p:cNvSpPr>
          <p:nvPr>
            <p:ph type="ctrTitle"/>
          </p:nvPr>
        </p:nvSpPr>
        <p:spPr>
          <a:xfrm>
            <a:off x="1093076" y="662151"/>
            <a:ext cx="8307052" cy="5160580"/>
          </a:xfrm>
        </p:spPr>
        <p:txBody>
          <a:bodyPr/>
          <a:lstStyle/>
          <a:p>
            <a:pPr algn="ct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br>
              <a:rPr lang="en-US" dirty="0">
                <a:solidFill>
                  <a:srgbClr val="000000"/>
                </a:solidFill>
                <a:effectLst/>
                <a:latin typeface="Helvetica" pitchFamily="2" charset="0"/>
              </a:rPr>
            </a:br>
            <a:r>
              <a:rPr lang="en-US" sz="4400" dirty="0">
                <a:solidFill>
                  <a:srgbClr val="000000"/>
                </a:solidFill>
                <a:effectLst/>
                <a:latin typeface="Arial" panose="020B0604020202020204" pitchFamily="34" charset="0"/>
                <a:cs typeface="Arial" panose="020B0604020202020204" pitchFamily="34" charset="0"/>
              </a:rPr>
              <a:t>Manipulation-Resistant Ethereum Price Prediction</a:t>
            </a:r>
            <a:br>
              <a:rPr lang="en-US" sz="4400" dirty="0">
                <a:solidFill>
                  <a:srgbClr val="000000"/>
                </a:solidFill>
                <a:effectLst/>
                <a:latin typeface="Arial" panose="020B0604020202020204" pitchFamily="34" charset="0"/>
                <a:cs typeface="Arial" panose="020B0604020202020204" pitchFamily="34" charset="0"/>
              </a:rPr>
            </a:br>
            <a:r>
              <a:rPr lang="en-US" sz="4400" dirty="0">
                <a:solidFill>
                  <a:srgbClr val="000000"/>
                </a:solidFill>
                <a:effectLst/>
                <a:latin typeface="Arial" panose="020B0604020202020204" pitchFamily="34" charset="0"/>
                <a:cs typeface="Arial" panose="020B0604020202020204" pitchFamily="34" charset="0"/>
              </a:rPr>
              <a:t>Using Large Language Models</a:t>
            </a:r>
            <a:br>
              <a:rPr lang="en-US" sz="4400" dirty="0">
                <a:solidFill>
                  <a:srgbClr val="000000"/>
                </a:solidFill>
                <a:effectLst/>
                <a:latin typeface="Arial" panose="020B0604020202020204" pitchFamily="34" charset="0"/>
                <a:cs typeface="Arial" panose="020B0604020202020204" pitchFamily="34" charset="0"/>
              </a:rPr>
            </a:br>
            <a:br>
              <a:rPr lang="en-US" sz="4400" dirty="0">
                <a:solidFill>
                  <a:srgbClr val="000000"/>
                </a:solidFill>
                <a:effectLst/>
                <a:latin typeface="Arial" panose="020B0604020202020204" pitchFamily="34" charset="0"/>
                <a:cs typeface="Arial" panose="020B0604020202020204" pitchFamily="34" charset="0"/>
              </a:rPr>
            </a:br>
            <a:r>
              <a:rPr lang="en-US" sz="2000" b="1" i="1" dirty="0">
                <a:effectLst/>
                <a:latin typeface="Arial" panose="020B0604020202020204" pitchFamily="34" charset="0"/>
                <a:cs typeface="Arial" panose="020B0604020202020204" pitchFamily="34" charset="0"/>
              </a:rPr>
              <a:t>Priya Roy</a:t>
            </a:r>
            <a:br>
              <a:rPr lang="en-US" sz="4400" dirty="0">
                <a:solidFill>
                  <a:srgbClr val="000000"/>
                </a:solidFill>
                <a:effectLst/>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96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7656-655E-672F-8F90-96CACE853D35}"/>
              </a:ext>
            </a:extLst>
          </p:cNvPr>
          <p:cNvSpPr>
            <a:spLocks noGrp="1"/>
          </p:cNvSpPr>
          <p:nvPr>
            <p:ph type="title"/>
          </p:nvPr>
        </p:nvSpPr>
        <p:spPr/>
        <p:txBody>
          <a:bodyPr/>
          <a:lstStyle/>
          <a:p>
            <a:r>
              <a:rPr lang="en-US" dirty="0"/>
              <a:t>Feedback Questions</a:t>
            </a:r>
          </a:p>
        </p:txBody>
      </p:sp>
      <p:sp>
        <p:nvSpPr>
          <p:cNvPr id="3" name="Content Placeholder 2">
            <a:extLst>
              <a:ext uri="{FF2B5EF4-FFF2-40B4-BE49-F238E27FC236}">
                <a16:creationId xmlns:a16="http://schemas.microsoft.com/office/drawing/2014/main" id="{205E3903-1518-8A2C-2575-FBE81AD972A2}"/>
              </a:ext>
            </a:extLst>
          </p:cNvPr>
          <p:cNvSpPr>
            <a:spLocks noGrp="1"/>
          </p:cNvSpPr>
          <p:nvPr>
            <p:ph idx="1"/>
          </p:nvPr>
        </p:nvSpPr>
        <p:spPr/>
        <p:txBody>
          <a:bodyPr>
            <a:normAutofit lnSpcReduction="10000"/>
          </a:bodyPr>
          <a:lstStyle/>
          <a:p>
            <a:r>
              <a:rPr lang="en-US" dirty="0"/>
              <a:t>The main goal of the project is to get accurate next-day price predictions for Ethereum.</a:t>
            </a:r>
          </a:p>
          <a:p>
            <a:r>
              <a:rPr lang="en-US" dirty="0"/>
              <a:t>“E</a:t>
            </a:r>
            <a:r>
              <a:rPr lang="en-US" b="0" i="0" dirty="0">
                <a:solidFill>
                  <a:srgbClr val="363636"/>
                </a:solidFill>
                <a:effectLst/>
                <a:latin typeface="LatoWeb"/>
              </a:rPr>
              <a:t>thereum price predictions are primarily affected by market manipulations” – There are many strong reasons behind this claim, like market volatility where we see </a:t>
            </a:r>
            <a:r>
              <a:rPr lang="en-US" b="1" i="0" dirty="0">
                <a:solidFill>
                  <a:srgbClr val="363636"/>
                </a:solidFill>
                <a:effectLst/>
                <a:latin typeface="LatoWeb"/>
              </a:rPr>
              <a:t>pump and dump</a:t>
            </a:r>
            <a:r>
              <a:rPr lang="en-US" b="0" i="0" dirty="0">
                <a:solidFill>
                  <a:srgbClr val="363636"/>
                </a:solidFill>
                <a:effectLst/>
                <a:latin typeface="LatoWeb"/>
              </a:rPr>
              <a:t> from large holders, </a:t>
            </a:r>
            <a:r>
              <a:rPr lang="en-US" b="1" i="0" dirty="0">
                <a:solidFill>
                  <a:srgbClr val="363636"/>
                </a:solidFill>
                <a:effectLst/>
                <a:latin typeface="LatoWeb"/>
              </a:rPr>
              <a:t>sentiment volatility</a:t>
            </a:r>
            <a:r>
              <a:rPr lang="en-US" b="0" i="0" dirty="0">
                <a:solidFill>
                  <a:srgbClr val="363636"/>
                </a:solidFill>
                <a:effectLst/>
                <a:latin typeface="LatoWeb"/>
              </a:rPr>
              <a:t>, </a:t>
            </a:r>
            <a:r>
              <a:rPr lang="en-US" b="1" i="0" dirty="0">
                <a:solidFill>
                  <a:srgbClr val="363636"/>
                </a:solidFill>
                <a:effectLst/>
                <a:latin typeface="LatoWeb"/>
              </a:rPr>
              <a:t>impulsive buy/sell</a:t>
            </a:r>
            <a:r>
              <a:rPr lang="en-US" b="0" i="0" dirty="0">
                <a:solidFill>
                  <a:srgbClr val="363636"/>
                </a:solidFill>
                <a:effectLst/>
                <a:latin typeface="LatoWeb"/>
              </a:rPr>
              <a:t>, or </a:t>
            </a:r>
            <a:r>
              <a:rPr lang="en-US" b="1" i="0" dirty="0">
                <a:solidFill>
                  <a:srgbClr val="363636"/>
                </a:solidFill>
                <a:effectLst/>
                <a:latin typeface="LatoWeb"/>
              </a:rPr>
              <a:t>unusual fluctuations</a:t>
            </a:r>
            <a:r>
              <a:rPr lang="en-US" b="0" i="0" dirty="0">
                <a:solidFill>
                  <a:srgbClr val="363636"/>
                </a:solidFill>
                <a:effectLst/>
                <a:latin typeface="LatoWeb"/>
              </a:rPr>
              <a:t> in low trade time zones. </a:t>
            </a:r>
          </a:p>
          <a:p>
            <a:r>
              <a:rPr lang="en-US" dirty="0">
                <a:solidFill>
                  <a:srgbClr val="363636"/>
                </a:solidFill>
                <a:latin typeface="LatoWeb"/>
              </a:rPr>
              <a:t>To bridge this gap, I am trying to make the used model manipulation resistant by incorporating on-chain data like gas fees. Manipulations, as in anomalies, can nullify all predictions themselves, but to an extent, not entirely. </a:t>
            </a:r>
          </a:p>
          <a:p>
            <a:r>
              <a:rPr lang="en-US" dirty="0">
                <a:solidFill>
                  <a:srgbClr val="363636"/>
                </a:solidFill>
                <a:latin typeface="LatoWeb"/>
              </a:rPr>
              <a:t>Blockchain Analytics – is an analysis of store data over blockchain, here that is the on-chain data and gas fees. </a:t>
            </a:r>
          </a:p>
          <a:p>
            <a:pPr marL="0" indent="0">
              <a:buNone/>
            </a:pPr>
            <a:r>
              <a:rPr lang="en-US" dirty="0">
                <a:solidFill>
                  <a:srgbClr val="363636"/>
                </a:solidFill>
                <a:latin typeface="LatoWeb"/>
              </a:rPr>
              <a:t>  </a:t>
            </a:r>
            <a:endParaRPr lang="en-US" dirty="0"/>
          </a:p>
        </p:txBody>
      </p:sp>
    </p:spTree>
    <p:extLst>
      <p:ext uri="{BB962C8B-B14F-4D97-AF65-F5344CB8AC3E}">
        <p14:creationId xmlns:p14="http://schemas.microsoft.com/office/powerpoint/2010/main" val="187917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A8C4-8369-3A84-C001-F798769D5102}"/>
              </a:ext>
            </a:extLst>
          </p:cNvPr>
          <p:cNvSpPr>
            <a:spLocks noGrp="1"/>
          </p:cNvSpPr>
          <p:nvPr>
            <p:ph type="title"/>
          </p:nvPr>
        </p:nvSpPr>
        <p:spPr/>
        <p:txBody>
          <a:bodyPr/>
          <a:lstStyle/>
          <a:p>
            <a:r>
              <a:rPr lang="en-US" dirty="0"/>
              <a:t>Highlights</a:t>
            </a:r>
          </a:p>
        </p:txBody>
      </p:sp>
      <p:sp>
        <p:nvSpPr>
          <p:cNvPr id="3" name="Content Placeholder 2">
            <a:extLst>
              <a:ext uri="{FF2B5EF4-FFF2-40B4-BE49-F238E27FC236}">
                <a16:creationId xmlns:a16="http://schemas.microsoft.com/office/drawing/2014/main" id="{F13914EA-D2F1-F515-6DC4-9D7555AC513D}"/>
              </a:ext>
            </a:extLst>
          </p:cNvPr>
          <p:cNvSpPr>
            <a:spLocks noGrp="1"/>
          </p:cNvSpPr>
          <p:nvPr>
            <p:ph idx="1"/>
          </p:nvPr>
        </p:nvSpPr>
        <p:spPr/>
        <p:txBody>
          <a:bodyPr/>
          <a:lstStyle/>
          <a:p>
            <a:r>
              <a:rPr lang="en-US" dirty="0"/>
              <a:t>The project's scope is to build an Ethereum cryptocurrency price prediction model that would be manipulation-resistant. </a:t>
            </a:r>
          </a:p>
          <a:p>
            <a:r>
              <a:rPr lang="en-US" dirty="0"/>
              <a:t>We will be using the Large Language Model (LLM) GPT-4.0 for our predictions. </a:t>
            </a:r>
          </a:p>
          <a:p>
            <a:r>
              <a:rPr lang="en-US" dirty="0"/>
              <a:t>Our primary dataset would be on-chain synthetic data with blockchain analytics.</a:t>
            </a:r>
          </a:p>
          <a:p>
            <a:r>
              <a:rPr lang="en-US" dirty="0"/>
              <a:t>For a baseline comparison, we would use the Ethereum historical dataset that lacks blockchain analytics. Also, we would work on both datasets with LSTM models for prediction comparison.</a:t>
            </a:r>
          </a:p>
          <a:p>
            <a:r>
              <a:rPr lang="en-US" dirty="0"/>
              <a:t>At last, we would be training our primary dataset and models and baseline comparison datasets and models with an increased number of epochs to test their reliability.</a:t>
            </a:r>
          </a:p>
        </p:txBody>
      </p:sp>
    </p:spTree>
    <p:extLst>
      <p:ext uri="{BB962C8B-B14F-4D97-AF65-F5344CB8AC3E}">
        <p14:creationId xmlns:p14="http://schemas.microsoft.com/office/powerpoint/2010/main" val="66083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7997-B5F5-45C3-9749-BE32EAAC5D0B}"/>
              </a:ext>
            </a:extLst>
          </p:cNvPr>
          <p:cNvSpPr>
            <a:spLocks noGrp="1"/>
          </p:cNvSpPr>
          <p:nvPr>
            <p:ph type="title"/>
          </p:nvPr>
        </p:nvSpPr>
        <p:spPr/>
        <p:txBody>
          <a:bodyPr/>
          <a:lstStyle/>
          <a:p>
            <a:r>
              <a:rPr lang="en-US" dirty="0"/>
              <a:t>Reflected / Changed Approach</a:t>
            </a:r>
          </a:p>
        </p:txBody>
      </p:sp>
      <p:sp>
        <p:nvSpPr>
          <p:cNvPr id="3" name="Content Placeholder 2">
            <a:extLst>
              <a:ext uri="{FF2B5EF4-FFF2-40B4-BE49-F238E27FC236}">
                <a16:creationId xmlns:a16="http://schemas.microsoft.com/office/drawing/2014/main" id="{CC7AA9EB-1067-EB83-F845-FBB249D76C41}"/>
              </a:ext>
            </a:extLst>
          </p:cNvPr>
          <p:cNvSpPr>
            <a:spLocks noGrp="1"/>
          </p:cNvSpPr>
          <p:nvPr>
            <p:ph idx="1"/>
          </p:nvPr>
        </p:nvSpPr>
        <p:spPr/>
        <p:txBody>
          <a:bodyPr>
            <a:normAutofit lnSpcReduction="10000"/>
          </a:bodyPr>
          <a:lstStyle/>
          <a:p>
            <a:r>
              <a:rPr lang="en-US" dirty="0"/>
              <a:t>In the previous work, `Actual` Ethereum price consistently increases over time, while `Predicted` values are kept at 0 because of using synthetic data, which had</a:t>
            </a:r>
            <a:r>
              <a:rPr lang="en-US" b="0" i="0" dirty="0">
                <a:solidFill>
                  <a:srgbClr val="363636"/>
                </a:solidFill>
                <a:effectLst/>
                <a:latin typeface="LatoWeb"/>
              </a:rPr>
              <a:t> glitches while getting trained using general LLM logic. </a:t>
            </a:r>
          </a:p>
          <a:p>
            <a:pPr lvl="1"/>
            <a:r>
              <a:rPr lang="en-US" dirty="0">
                <a:solidFill>
                  <a:srgbClr val="363636"/>
                </a:solidFill>
                <a:latin typeface="LatoWeb"/>
              </a:rPr>
              <a:t>Changed the approach to collecting raw historical data for both pricing and gas fees and combined them. </a:t>
            </a:r>
          </a:p>
          <a:p>
            <a:pPr lvl="1"/>
            <a:r>
              <a:rPr lang="en-US" dirty="0">
                <a:solidFill>
                  <a:srgbClr val="363636"/>
                </a:solidFill>
                <a:latin typeface="LatoWeb"/>
              </a:rPr>
              <a:t>Used an API call function to actually call GPT-4o from the Open AI platform, sending it with customized prompts and receiving the next day's predicted prices as responses.</a:t>
            </a:r>
          </a:p>
          <a:p>
            <a:r>
              <a:rPr lang="en-US" dirty="0">
                <a:solidFill>
                  <a:srgbClr val="363636"/>
                </a:solidFill>
                <a:latin typeface="LatoWeb"/>
              </a:rPr>
              <a:t>Simulated Call Option Payoff – A Call option means a holder buys Ethereum at a fixed/strike price. Simulated Payoff means the holder is calculating profit/loss based on predicted and actual prices, which are happening around the fixed price. Used to simulate Ethereum prices to get more accuracy, but it wasn’t.</a:t>
            </a:r>
          </a:p>
          <a:p>
            <a:pPr lvl="1"/>
            <a:r>
              <a:rPr lang="en-US" dirty="0">
                <a:solidFill>
                  <a:srgbClr val="363636"/>
                </a:solidFill>
                <a:latin typeface="LatoWeb"/>
              </a:rPr>
              <a:t>Changed – dropped the concept of using it cause it no longer serves any need in the further analysis.</a:t>
            </a:r>
          </a:p>
          <a:p>
            <a:pPr marL="457200" lvl="1" indent="0">
              <a:buNone/>
            </a:pPr>
            <a:endParaRPr lang="en-US" dirty="0"/>
          </a:p>
        </p:txBody>
      </p:sp>
    </p:spTree>
    <p:extLst>
      <p:ext uri="{BB962C8B-B14F-4D97-AF65-F5344CB8AC3E}">
        <p14:creationId xmlns:p14="http://schemas.microsoft.com/office/powerpoint/2010/main" val="3043205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DC66-F54B-E0EE-C56E-74DD74748E5F}"/>
              </a:ext>
            </a:extLst>
          </p:cNvPr>
          <p:cNvSpPr>
            <a:spLocks noGrp="1"/>
          </p:cNvSpPr>
          <p:nvPr>
            <p:ph type="title"/>
          </p:nvPr>
        </p:nvSpPr>
        <p:spPr/>
        <p:txBody>
          <a:bodyPr/>
          <a:lstStyle/>
          <a:p>
            <a:r>
              <a:rPr lang="en-US" dirty="0"/>
              <a:t>Changed Scope</a:t>
            </a:r>
          </a:p>
        </p:txBody>
      </p:sp>
      <p:sp>
        <p:nvSpPr>
          <p:cNvPr id="3" name="Content Placeholder 2">
            <a:extLst>
              <a:ext uri="{FF2B5EF4-FFF2-40B4-BE49-F238E27FC236}">
                <a16:creationId xmlns:a16="http://schemas.microsoft.com/office/drawing/2014/main" id="{9CCCAC4E-C6EB-A45F-E47F-445F24C8EA99}"/>
              </a:ext>
            </a:extLst>
          </p:cNvPr>
          <p:cNvSpPr>
            <a:spLocks noGrp="1"/>
          </p:cNvSpPr>
          <p:nvPr>
            <p:ph idx="1"/>
          </p:nvPr>
        </p:nvSpPr>
        <p:spPr/>
        <p:txBody>
          <a:bodyPr/>
          <a:lstStyle/>
          <a:p>
            <a:r>
              <a:rPr lang="en-US" dirty="0"/>
              <a:t>Using the raw historical Ethereum pricing dataset and on-chain data to make the model manipulation resistant. </a:t>
            </a:r>
          </a:p>
          <a:p>
            <a:r>
              <a:rPr lang="en-US" dirty="0"/>
              <a:t>Using an API call function approach to use already existing GPT-4o servers to get the predictions by training itself using the provided prompts. Because we cannot replicate LLMs like this, it requires high GPU servers. </a:t>
            </a:r>
          </a:p>
          <a:p>
            <a:r>
              <a:rPr lang="en-US" dirty="0" err="1"/>
              <a:t>Analyse</a:t>
            </a:r>
            <a:r>
              <a:rPr lang="en-US" dirty="0"/>
              <a:t> the plotted outcome against the on-chain data and without it, and observe its </a:t>
            </a:r>
            <a:r>
              <a:rPr lang="en-US" dirty="0" err="1"/>
              <a:t>behaviour</a:t>
            </a:r>
            <a:r>
              <a:rPr lang="en-US" dirty="0"/>
              <a:t>. </a:t>
            </a:r>
          </a:p>
          <a:p>
            <a:r>
              <a:rPr lang="en-US" dirty="0"/>
              <a:t>Expectation is the next day’s price prediction accuracy while using on-chain data should be close to that too, without any anomalies, and the API calls should respond with the predictions appropriately, while the scenario without using the on-chain data should be less performing</a:t>
            </a:r>
          </a:p>
        </p:txBody>
      </p:sp>
    </p:spTree>
    <p:extLst>
      <p:ext uri="{BB962C8B-B14F-4D97-AF65-F5344CB8AC3E}">
        <p14:creationId xmlns:p14="http://schemas.microsoft.com/office/powerpoint/2010/main" val="170426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CE6-43FE-7BD9-5B44-9849AC301BC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6E84C59-F21B-C3FA-2EB9-B7B71834729D}"/>
              </a:ext>
            </a:extLst>
          </p:cNvPr>
          <p:cNvSpPr>
            <a:spLocks noGrp="1"/>
          </p:cNvSpPr>
          <p:nvPr>
            <p:ph idx="1"/>
          </p:nvPr>
        </p:nvSpPr>
        <p:spPr/>
        <p:txBody>
          <a:bodyPr>
            <a:normAutofit lnSpcReduction="10000"/>
          </a:bodyPr>
          <a:lstStyle/>
          <a:p>
            <a:r>
              <a:rPr lang="en-US" dirty="0"/>
              <a:t>A full-fledged combined dataset was difficult to search so especially for on-chain data. </a:t>
            </a:r>
          </a:p>
          <a:p>
            <a:r>
              <a:rPr lang="en-US" dirty="0"/>
              <a:t>The Open AI platform API calls are a paid version for individual projects of as little as $10.</a:t>
            </a:r>
          </a:p>
          <a:p>
            <a:r>
              <a:rPr lang="en-US" dirty="0"/>
              <a:t>While sending the API calls, we need to be cautious and accurate about our prompts; we may need to make multiple calls with improved prompts, just as we do in ChatGPT. And also, we are not preferring ChatGPT since it cannot handle a large dataset in the long run. </a:t>
            </a:r>
          </a:p>
          <a:p>
            <a:r>
              <a:rPr lang="en-US" dirty="0"/>
              <a:t>Also, the data set we are working on should adhere to the guidelines of data types to avoid GPT-4o from getting confused.</a:t>
            </a:r>
          </a:p>
          <a:p>
            <a:r>
              <a:rPr lang="en-US" dirty="0"/>
              <a:t>GPT-4o can give text responses to numeric columns if it is not able to make any predictions. Multiple calls only help this.</a:t>
            </a:r>
          </a:p>
        </p:txBody>
      </p:sp>
    </p:spTree>
    <p:extLst>
      <p:ext uri="{BB962C8B-B14F-4D97-AF65-F5344CB8AC3E}">
        <p14:creationId xmlns:p14="http://schemas.microsoft.com/office/powerpoint/2010/main" val="20677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7EB-5F11-8C12-A2BA-2CA5E6B3DD10}"/>
              </a:ext>
            </a:extLst>
          </p:cNvPr>
          <p:cNvSpPr>
            <a:spLocks noGrp="1"/>
          </p:cNvSpPr>
          <p:nvPr>
            <p:ph type="title"/>
          </p:nvPr>
        </p:nvSpPr>
        <p:spPr/>
        <p:txBody>
          <a:bodyPr/>
          <a:lstStyle/>
          <a:p>
            <a:r>
              <a:rPr lang="en-US" dirty="0"/>
              <a:t>Steps Completed</a:t>
            </a:r>
          </a:p>
        </p:txBody>
      </p:sp>
      <p:sp>
        <p:nvSpPr>
          <p:cNvPr id="3" name="Content Placeholder 2">
            <a:extLst>
              <a:ext uri="{FF2B5EF4-FFF2-40B4-BE49-F238E27FC236}">
                <a16:creationId xmlns:a16="http://schemas.microsoft.com/office/drawing/2014/main" id="{53970449-82DA-6A3B-E525-578F6D6A5A15}"/>
              </a:ext>
            </a:extLst>
          </p:cNvPr>
          <p:cNvSpPr>
            <a:spLocks noGrp="1"/>
          </p:cNvSpPr>
          <p:nvPr>
            <p:ph idx="1"/>
          </p:nvPr>
        </p:nvSpPr>
        <p:spPr/>
        <p:txBody>
          <a:bodyPr/>
          <a:lstStyle/>
          <a:p>
            <a:r>
              <a:rPr lang="en-US" dirty="0"/>
              <a:t>Read and pre-processed the datasets by combining and aligning all the datasets. </a:t>
            </a:r>
          </a:p>
          <a:p>
            <a:r>
              <a:rPr lang="en-US" dirty="0"/>
              <a:t>Applying changes to the units of gas fees to a readable and comparable version, like converting it from Wei to ETH using a formula.</a:t>
            </a:r>
          </a:p>
          <a:p>
            <a:r>
              <a:rPr lang="en-US" dirty="0"/>
              <a:t>Scaling – changed the targeted fields “Price”, “Next Day’s Predicted Price”, and “</a:t>
            </a:r>
            <a:r>
              <a:rPr lang="en-US" dirty="0" err="1"/>
              <a:t>GasFees_Paid</a:t>
            </a:r>
            <a:r>
              <a:rPr lang="en-US" dirty="0"/>
              <a:t>” into a float type and in a consistent range of 0 and 1 so that the different magnitude values are treated equally by the model.</a:t>
            </a:r>
          </a:p>
          <a:p>
            <a:r>
              <a:rPr lang="en-US" dirty="0"/>
              <a:t>Adding customized prompts for GPT-4o.</a:t>
            </a:r>
          </a:p>
          <a:p>
            <a:r>
              <a:rPr lang="en-US" dirty="0"/>
              <a:t>Calling GPT-4o API for having responses on “Next Days Predicted Price”.</a:t>
            </a:r>
          </a:p>
          <a:p>
            <a:r>
              <a:rPr lang="en-US" dirty="0"/>
              <a:t>Evaluating model performance by “Mean Absolute Error”.</a:t>
            </a:r>
          </a:p>
          <a:p>
            <a:r>
              <a:rPr lang="en-US" dirty="0"/>
              <a:t>Plotting for visualizations.</a:t>
            </a:r>
          </a:p>
        </p:txBody>
      </p:sp>
    </p:spTree>
    <p:extLst>
      <p:ext uri="{BB962C8B-B14F-4D97-AF65-F5344CB8AC3E}">
        <p14:creationId xmlns:p14="http://schemas.microsoft.com/office/powerpoint/2010/main" val="137795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5505-4A7F-5C1E-B0B1-45AF839AE237}"/>
              </a:ext>
            </a:extLst>
          </p:cNvPr>
          <p:cNvSpPr>
            <a:spLocks noGrp="1"/>
          </p:cNvSpPr>
          <p:nvPr>
            <p:ph type="title"/>
          </p:nvPr>
        </p:nvSpPr>
        <p:spPr>
          <a:xfrm>
            <a:off x="677334" y="609600"/>
            <a:ext cx="9344490" cy="1320800"/>
          </a:xfrm>
        </p:spPr>
        <p:txBody>
          <a:bodyPr/>
          <a:lstStyle/>
          <a:p>
            <a:r>
              <a:rPr lang="en-US" dirty="0"/>
              <a:t>Datasets with and without On-Chain data</a:t>
            </a:r>
          </a:p>
        </p:txBody>
      </p:sp>
      <p:pic>
        <p:nvPicPr>
          <p:cNvPr id="4" name="Content Placeholder 3">
            <a:extLst>
              <a:ext uri="{FF2B5EF4-FFF2-40B4-BE49-F238E27FC236}">
                <a16:creationId xmlns:a16="http://schemas.microsoft.com/office/drawing/2014/main" id="{90D86687-2BE2-EA5F-8CFB-CE6AB99B112A}"/>
              </a:ext>
            </a:extLst>
          </p:cNvPr>
          <p:cNvPicPr>
            <a:picLocks noGrp="1" noChangeAspect="1"/>
          </p:cNvPicPr>
          <p:nvPr>
            <p:ph idx="1"/>
          </p:nvPr>
        </p:nvPicPr>
        <p:blipFill>
          <a:blip r:embed="rId2"/>
          <a:stretch>
            <a:fillRect/>
          </a:stretch>
        </p:blipFill>
        <p:spPr>
          <a:xfrm>
            <a:off x="646854" y="3811255"/>
            <a:ext cx="9649290" cy="2232692"/>
          </a:xfrm>
          <a:prstGeom prst="rect">
            <a:avLst/>
          </a:prstGeom>
        </p:spPr>
      </p:pic>
      <p:pic>
        <p:nvPicPr>
          <p:cNvPr id="5" name="Picture 4">
            <a:extLst>
              <a:ext uri="{FF2B5EF4-FFF2-40B4-BE49-F238E27FC236}">
                <a16:creationId xmlns:a16="http://schemas.microsoft.com/office/drawing/2014/main" id="{738085A7-BAFB-6F92-A23B-A874CB83A7FA}"/>
              </a:ext>
            </a:extLst>
          </p:cNvPr>
          <p:cNvPicPr>
            <a:picLocks noChangeAspect="1"/>
          </p:cNvPicPr>
          <p:nvPr/>
        </p:nvPicPr>
        <p:blipFill>
          <a:blip r:embed="rId3"/>
          <a:stretch>
            <a:fillRect/>
          </a:stretch>
        </p:blipFill>
        <p:spPr>
          <a:xfrm>
            <a:off x="677334" y="1473200"/>
            <a:ext cx="10990410" cy="1955800"/>
          </a:xfrm>
          <a:prstGeom prst="rect">
            <a:avLst/>
          </a:prstGeom>
        </p:spPr>
      </p:pic>
    </p:spTree>
    <p:extLst>
      <p:ext uri="{BB962C8B-B14F-4D97-AF65-F5344CB8AC3E}">
        <p14:creationId xmlns:p14="http://schemas.microsoft.com/office/powerpoint/2010/main" val="169216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DC4B-1843-6FA5-C1E9-8C46E290F6D3}"/>
              </a:ext>
            </a:extLst>
          </p:cNvPr>
          <p:cNvSpPr>
            <a:spLocks noGrp="1"/>
          </p:cNvSpPr>
          <p:nvPr>
            <p:ph type="title"/>
          </p:nvPr>
        </p:nvSpPr>
        <p:spPr/>
        <p:txBody>
          <a:bodyPr>
            <a:normAutofit fontScale="90000"/>
          </a:bodyPr>
          <a:lstStyle/>
          <a:p>
            <a:r>
              <a:rPr lang="en-US" dirty="0"/>
              <a:t>GPT–4o predictions with On-Chain data </a:t>
            </a:r>
            <a:br>
              <a:rPr lang="en-US" dirty="0"/>
            </a:br>
            <a:br>
              <a:rPr lang="en-US" dirty="0"/>
            </a:br>
            <a:r>
              <a:rPr lang="en-US" sz="2000" dirty="0">
                <a:solidFill>
                  <a:schemeClr val="tx1"/>
                </a:solidFill>
                <a:effectLst/>
                <a:latin typeface="Helvetica Neue" panose="02000503000000020004" pitchFamily="2" charset="0"/>
              </a:rPr>
              <a:t>Mean Absolute Error: 52.90</a:t>
            </a:r>
            <a:br>
              <a:rPr lang="en-US" dirty="0">
                <a:effectLst/>
                <a:latin typeface="Helvetica Neue" panose="02000503000000020004" pitchFamily="2" charset="0"/>
              </a:rPr>
            </a:br>
            <a:endParaRPr lang="en-US" dirty="0"/>
          </a:p>
        </p:txBody>
      </p:sp>
      <p:pic>
        <p:nvPicPr>
          <p:cNvPr id="4" name="Content Placeholder 3">
            <a:extLst>
              <a:ext uri="{FF2B5EF4-FFF2-40B4-BE49-F238E27FC236}">
                <a16:creationId xmlns:a16="http://schemas.microsoft.com/office/drawing/2014/main" id="{9A2765BA-90DF-07B9-7255-967349ABD7AA}"/>
              </a:ext>
            </a:extLst>
          </p:cNvPr>
          <p:cNvPicPr>
            <a:picLocks noGrp="1" noChangeAspect="1"/>
          </p:cNvPicPr>
          <p:nvPr>
            <p:ph idx="1"/>
          </p:nvPr>
        </p:nvPicPr>
        <p:blipFill>
          <a:blip r:embed="rId2"/>
          <a:stretch>
            <a:fillRect/>
          </a:stretch>
        </p:blipFill>
        <p:spPr>
          <a:xfrm>
            <a:off x="677334" y="1930400"/>
            <a:ext cx="10332041" cy="4506976"/>
          </a:xfrm>
          <a:prstGeom prst="rect">
            <a:avLst/>
          </a:prstGeom>
        </p:spPr>
      </p:pic>
    </p:spTree>
    <p:extLst>
      <p:ext uri="{BB962C8B-B14F-4D97-AF65-F5344CB8AC3E}">
        <p14:creationId xmlns:p14="http://schemas.microsoft.com/office/powerpoint/2010/main" val="801819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44D2-9521-070B-7683-276BF275CF89}"/>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EB6BE924-F63F-952C-7D6A-F56982E9B049}"/>
              </a:ext>
            </a:extLst>
          </p:cNvPr>
          <p:cNvSpPr>
            <a:spLocks noGrp="1"/>
          </p:cNvSpPr>
          <p:nvPr>
            <p:ph idx="1"/>
          </p:nvPr>
        </p:nvSpPr>
        <p:spPr/>
        <p:txBody>
          <a:bodyPr/>
          <a:lstStyle/>
          <a:p>
            <a:r>
              <a:rPr lang="en-US" dirty="0"/>
              <a:t>GPT-4o predictions were quite accurate, close enough with reduced absolute errors.</a:t>
            </a:r>
          </a:p>
          <a:p>
            <a:r>
              <a:rPr lang="en-US" dirty="0"/>
              <a:t>The predictions happened just in one single call, there were no anomalies, no vulnerabilities, all prices got predicted for the next day closely with the original pricings for the next day.</a:t>
            </a:r>
          </a:p>
        </p:txBody>
      </p:sp>
    </p:spTree>
    <p:extLst>
      <p:ext uri="{BB962C8B-B14F-4D97-AF65-F5344CB8AC3E}">
        <p14:creationId xmlns:p14="http://schemas.microsoft.com/office/powerpoint/2010/main" val="1867843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99E2-DB08-5E42-ABCA-BE7FF6203047}"/>
              </a:ext>
            </a:extLst>
          </p:cNvPr>
          <p:cNvSpPr>
            <a:spLocks noGrp="1"/>
          </p:cNvSpPr>
          <p:nvPr>
            <p:ph type="title"/>
          </p:nvPr>
        </p:nvSpPr>
        <p:spPr>
          <a:xfrm>
            <a:off x="677333" y="609600"/>
            <a:ext cx="9160349" cy="1320800"/>
          </a:xfrm>
        </p:spPr>
        <p:txBody>
          <a:bodyPr>
            <a:normAutofit fontScale="90000"/>
          </a:bodyPr>
          <a:lstStyle/>
          <a:p>
            <a:r>
              <a:rPr lang="en-US" dirty="0"/>
              <a:t>GPT-4o predictions without On-Chain data</a:t>
            </a:r>
            <a:br>
              <a:rPr lang="en-US" dirty="0"/>
            </a:br>
            <a:br>
              <a:rPr lang="en-US" dirty="0"/>
            </a:br>
            <a:r>
              <a:rPr lang="en-US" sz="2000" dirty="0">
                <a:solidFill>
                  <a:schemeClr val="tx1"/>
                </a:solidFill>
                <a:effectLst/>
                <a:latin typeface="Helvetica Neue" panose="02000503000000020004" pitchFamily="2" charset="0"/>
              </a:rPr>
              <a:t>Mean Absolute Error: 54.79</a:t>
            </a:r>
            <a:endParaRPr lang="en-US" sz="2000" dirty="0"/>
          </a:p>
        </p:txBody>
      </p:sp>
      <p:pic>
        <p:nvPicPr>
          <p:cNvPr id="4" name="Content Placeholder 3">
            <a:extLst>
              <a:ext uri="{FF2B5EF4-FFF2-40B4-BE49-F238E27FC236}">
                <a16:creationId xmlns:a16="http://schemas.microsoft.com/office/drawing/2014/main" id="{F6424CE4-FE89-D601-852B-849B990F91AB}"/>
              </a:ext>
            </a:extLst>
          </p:cNvPr>
          <p:cNvPicPr>
            <a:picLocks noGrp="1" noChangeAspect="1"/>
          </p:cNvPicPr>
          <p:nvPr>
            <p:ph idx="1"/>
          </p:nvPr>
        </p:nvPicPr>
        <p:blipFill>
          <a:blip r:embed="rId3"/>
          <a:stretch>
            <a:fillRect/>
          </a:stretch>
        </p:blipFill>
        <p:spPr>
          <a:xfrm>
            <a:off x="677333" y="1930400"/>
            <a:ext cx="10421591" cy="4318000"/>
          </a:xfrm>
          <a:prstGeom prst="rect">
            <a:avLst/>
          </a:prstGeom>
        </p:spPr>
      </p:pic>
    </p:spTree>
    <p:extLst>
      <p:ext uri="{BB962C8B-B14F-4D97-AF65-F5344CB8AC3E}">
        <p14:creationId xmlns:p14="http://schemas.microsoft.com/office/powerpoint/2010/main" val="2067822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CCCA-DA70-8681-417D-E988DB926C5D}"/>
              </a:ext>
            </a:extLst>
          </p:cNvPr>
          <p:cNvSpPr>
            <a:spLocks noGrp="1"/>
          </p:cNvSpPr>
          <p:nvPr>
            <p:ph type="title"/>
          </p:nvPr>
        </p:nvSpPr>
        <p:spPr/>
        <p:txBody>
          <a:bodyPr/>
          <a:lstStyle/>
          <a:p>
            <a:r>
              <a:rPr lang="en-US" dirty="0"/>
              <a:t>Observations</a:t>
            </a:r>
          </a:p>
        </p:txBody>
      </p:sp>
      <p:pic>
        <p:nvPicPr>
          <p:cNvPr id="4" name="Content Placeholder 3">
            <a:extLst>
              <a:ext uri="{FF2B5EF4-FFF2-40B4-BE49-F238E27FC236}">
                <a16:creationId xmlns:a16="http://schemas.microsoft.com/office/drawing/2014/main" id="{AA2824CB-A0C4-5D51-D2C2-792CE8E2F076}"/>
              </a:ext>
            </a:extLst>
          </p:cNvPr>
          <p:cNvPicPr>
            <a:picLocks noGrp="1" noChangeAspect="1"/>
          </p:cNvPicPr>
          <p:nvPr>
            <p:ph idx="1"/>
          </p:nvPr>
        </p:nvPicPr>
        <p:blipFill>
          <a:blip r:embed="rId2"/>
          <a:stretch>
            <a:fillRect/>
          </a:stretch>
        </p:blipFill>
        <p:spPr>
          <a:xfrm>
            <a:off x="765537" y="1949450"/>
            <a:ext cx="1837266" cy="3416300"/>
          </a:xfrm>
          <a:prstGeom prst="rect">
            <a:avLst/>
          </a:prstGeom>
        </p:spPr>
      </p:pic>
      <p:pic>
        <p:nvPicPr>
          <p:cNvPr id="5" name="Picture 4">
            <a:extLst>
              <a:ext uri="{FF2B5EF4-FFF2-40B4-BE49-F238E27FC236}">
                <a16:creationId xmlns:a16="http://schemas.microsoft.com/office/drawing/2014/main" id="{1C0E7F6E-E690-E4F1-1147-E3CC72F3614D}"/>
              </a:ext>
            </a:extLst>
          </p:cNvPr>
          <p:cNvPicPr>
            <a:picLocks noChangeAspect="1"/>
          </p:cNvPicPr>
          <p:nvPr/>
        </p:nvPicPr>
        <p:blipFill>
          <a:blip r:embed="rId3"/>
          <a:stretch>
            <a:fillRect/>
          </a:stretch>
        </p:blipFill>
        <p:spPr>
          <a:xfrm>
            <a:off x="2917998" y="1911350"/>
            <a:ext cx="1919654" cy="3454400"/>
          </a:xfrm>
          <a:prstGeom prst="rect">
            <a:avLst/>
          </a:prstGeom>
        </p:spPr>
      </p:pic>
      <p:pic>
        <p:nvPicPr>
          <p:cNvPr id="6" name="Picture 5">
            <a:extLst>
              <a:ext uri="{FF2B5EF4-FFF2-40B4-BE49-F238E27FC236}">
                <a16:creationId xmlns:a16="http://schemas.microsoft.com/office/drawing/2014/main" id="{1D12FBBA-68EA-9660-E884-7B1BE5B9454A}"/>
              </a:ext>
            </a:extLst>
          </p:cNvPr>
          <p:cNvPicPr>
            <a:picLocks noChangeAspect="1"/>
          </p:cNvPicPr>
          <p:nvPr/>
        </p:nvPicPr>
        <p:blipFill>
          <a:blip r:embed="rId4"/>
          <a:stretch>
            <a:fillRect/>
          </a:stretch>
        </p:blipFill>
        <p:spPr>
          <a:xfrm>
            <a:off x="5152847" y="1951023"/>
            <a:ext cx="1851196" cy="3454400"/>
          </a:xfrm>
          <a:prstGeom prst="rect">
            <a:avLst/>
          </a:prstGeom>
        </p:spPr>
      </p:pic>
      <p:sp>
        <p:nvSpPr>
          <p:cNvPr id="7" name="Title 1">
            <a:extLst>
              <a:ext uri="{FF2B5EF4-FFF2-40B4-BE49-F238E27FC236}">
                <a16:creationId xmlns:a16="http://schemas.microsoft.com/office/drawing/2014/main" id="{19CA3B8D-37FA-0490-B3E5-B08A1D022290}"/>
              </a:ext>
            </a:extLst>
          </p:cNvPr>
          <p:cNvSpPr txBox="1">
            <a:spLocks/>
          </p:cNvSpPr>
          <p:nvPr/>
        </p:nvSpPr>
        <p:spPr>
          <a:xfrm>
            <a:off x="611620" y="470535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solidFill>
                <a:schemeClr val="tx1"/>
              </a:solidFill>
            </a:endParaRPr>
          </a:p>
        </p:txBody>
      </p:sp>
      <p:sp>
        <p:nvSpPr>
          <p:cNvPr id="9" name="TextBox 8">
            <a:extLst>
              <a:ext uri="{FF2B5EF4-FFF2-40B4-BE49-F238E27FC236}">
                <a16:creationId xmlns:a16="http://schemas.microsoft.com/office/drawing/2014/main" id="{897A74EC-3BC9-8D7F-3584-01814CF7EBDC}"/>
              </a:ext>
            </a:extLst>
          </p:cNvPr>
          <p:cNvSpPr txBox="1"/>
          <p:nvPr/>
        </p:nvSpPr>
        <p:spPr>
          <a:xfrm>
            <a:off x="677334" y="5537368"/>
            <a:ext cx="6470086" cy="1200329"/>
          </a:xfrm>
          <a:prstGeom prst="rect">
            <a:avLst/>
          </a:prstGeom>
          <a:noFill/>
        </p:spPr>
        <p:txBody>
          <a:bodyPr wrap="square">
            <a:spAutoFit/>
          </a:bodyPr>
          <a:lstStyle/>
          <a:p>
            <a:r>
              <a:rPr lang="en-US" sz="1200" dirty="0"/>
              <a:t>What's happening here is GPT-4o is struggling to make predictions for Ethereum's next-day prices. Initially, with each call, it will give messages saying it cannot predict. After a few seconds, we can see predictions happening, but we are able to see multiple “</a:t>
            </a:r>
            <a:r>
              <a:rPr lang="en-US" sz="1200" dirty="0" err="1"/>
              <a:t>NaN</a:t>
            </a:r>
            <a:r>
              <a:rPr lang="en-US" sz="1200" dirty="0"/>
              <a:t>” values, which is nothing but a string from GPT-4o, indicating it's not able to predict. The interesting part is that with each call, there are different rows we can see with “</a:t>
            </a:r>
            <a:r>
              <a:rPr lang="en-US" sz="1200" dirty="0" err="1"/>
              <a:t>NaN</a:t>
            </a:r>
            <a:r>
              <a:rPr lang="en-US" sz="1200" dirty="0"/>
              <a:t>” values. Please note that the predicted values are not shuffling, but the “</a:t>
            </a:r>
            <a:r>
              <a:rPr lang="en-US" sz="1200" dirty="0" err="1"/>
              <a:t>NaN</a:t>
            </a:r>
            <a:r>
              <a:rPr lang="en-US" sz="1200" dirty="0"/>
              <a:t>” values are. </a:t>
            </a:r>
            <a:endParaRPr lang="en-US" sz="1200" dirty="0">
              <a:solidFill>
                <a:schemeClr val="tx1"/>
              </a:solidFill>
            </a:endParaRPr>
          </a:p>
        </p:txBody>
      </p:sp>
      <p:pic>
        <p:nvPicPr>
          <p:cNvPr id="10" name="Picture 9">
            <a:extLst>
              <a:ext uri="{FF2B5EF4-FFF2-40B4-BE49-F238E27FC236}">
                <a16:creationId xmlns:a16="http://schemas.microsoft.com/office/drawing/2014/main" id="{35D3D095-2AFD-3A63-2FE5-E75A98A64F72}"/>
              </a:ext>
            </a:extLst>
          </p:cNvPr>
          <p:cNvPicPr>
            <a:picLocks noChangeAspect="1"/>
          </p:cNvPicPr>
          <p:nvPr/>
        </p:nvPicPr>
        <p:blipFill>
          <a:blip r:embed="rId5"/>
          <a:stretch>
            <a:fillRect/>
          </a:stretch>
        </p:blipFill>
        <p:spPr>
          <a:xfrm>
            <a:off x="758572" y="1169405"/>
            <a:ext cx="6238506" cy="732507"/>
          </a:xfrm>
          <a:prstGeom prst="rect">
            <a:avLst/>
          </a:prstGeom>
        </p:spPr>
      </p:pic>
    </p:spTree>
    <p:extLst>
      <p:ext uri="{BB962C8B-B14F-4D97-AF65-F5344CB8AC3E}">
        <p14:creationId xmlns:p14="http://schemas.microsoft.com/office/powerpoint/2010/main" val="1480325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D65D-81F7-FC25-6F0C-E6945B1F7738}"/>
              </a:ext>
            </a:extLst>
          </p:cNvPr>
          <p:cNvSpPr>
            <a:spLocks noGrp="1"/>
          </p:cNvSpPr>
          <p:nvPr>
            <p:ph type="title"/>
          </p:nvPr>
        </p:nvSpPr>
        <p:spPr/>
        <p:txBody>
          <a:bodyPr/>
          <a:lstStyle/>
          <a:p>
            <a:r>
              <a:rPr lang="en-US" dirty="0"/>
              <a:t>What I did?</a:t>
            </a:r>
          </a:p>
        </p:txBody>
      </p:sp>
      <p:sp>
        <p:nvSpPr>
          <p:cNvPr id="3" name="Content Placeholder 2">
            <a:extLst>
              <a:ext uri="{FF2B5EF4-FFF2-40B4-BE49-F238E27FC236}">
                <a16:creationId xmlns:a16="http://schemas.microsoft.com/office/drawing/2014/main" id="{5AE9388E-C0C7-EAB9-7CB2-213C5F4A3DD0}"/>
              </a:ext>
            </a:extLst>
          </p:cNvPr>
          <p:cNvSpPr>
            <a:spLocks noGrp="1"/>
          </p:cNvSpPr>
          <p:nvPr>
            <p:ph idx="1"/>
          </p:nvPr>
        </p:nvSpPr>
        <p:spPr/>
        <p:txBody>
          <a:bodyPr/>
          <a:lstStyle/>
          <a:p>
            <a:r>
              <a:rPr lang="en-US" dirty="0"/>
              <a:t>So basically, I ran around 12 API calls, and instead of the model learning and reducing the anomalies and vulnerabilities, it's getting shuffled, which makes a confusing impact as to which one is the correct pricing and predictions.</a:t>
            </a:r>
          </a:p>
          <a:p>
            <a:r>
              <a:rPr lang="en-US" dirty="0"/>
              <a:t>Since “</a:t>
            </a:r>
            <a:r>
              <a:rPr lang="en-US" dirty="0" err="1"/>
              <a:t>NaN</a:t>
            </a:r>
            <a:r>
              <a:rPr lang="en-US" dirty="0"/>
              <a:t>” was not getting eliminated, I had to drop those rows to evaluate “MAE” and plots. Why? To see if other predictions are coming up to the mark.</a:t>
            </a:r>
          </a:p>
          <a:p>
            <a:r>
              <a:rPr lang="en-US" dirty="0"/>
              <a:t>Now here is the catch: Can we guarantee that the probable predictions are accurate? Yes, because we don’t see predicted values flinching, it’s intact.</a:t>
            </a:r>
          </a:p>
          <a:p>
            <a:r>
              <a:rPr lang="en-US" dirty="0"/>
              <a:t>But, does this eliminate the main drawback that which is the suspicion of the presence of vulnerable or manipulated data points? No, and that too, we cannot make out which are the ones due to its shuffling behavior.</a:t>
            </a:r>
          </a:p>
        </p:txBody>
      </p:sp>
    </p:spTree>
    <p:extLst>
      <p:ext uri="{BB962C8B-B14F-4D97-AF65-F5344CB8AC3E}">
        <p14:creationId xmlns:p14="http://schemas.microsoft.com/office/powerpoint/2010/main" val="12595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7D9A-11AF-4D7D-047E-5ED4343365E2}"/>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BF2D3486-8987-05A6-75B6-59332A8B1BFC}"/>
              </a:ext>
            </a:extLst>
          </p:cNvPr>
          <p:cNvSpPr>
            <a:spLocks noGrp="1"/>
          </p:cNvSpPr>
          <p:nvPr>
            <p:ph idx="1"/>
          </p:nvPr>
        </p:nvSpPr>
        <p:spPr/>
        <p:txBody>
          <a:bodyPr/>
          <a:lstStyle/>
          <a:p>
            <a:r>
              <a:rPr lang="en-US" dirty="0"/>
              <a:t>To build a manipulation-resistant model that would predict Ethereum prices using LLMs.</a:t>
            </a:r>
          </a:p>
          <a:p>
            <a:r>
              <a:rPr lang="en-US" dirty="0"/>
              <a:t>The considerable dataset should contain manipulation-resistant blockchain analytics.</a:t>
            </a:r>
          </a:p>
          <a:p>
            <a:r>
              <a:rPr lang="en-US" dirty="0"/>
              <a:t>We would simulate the market derivatives for Ethereum market predictions.</a:t>
            </a:r>
          </a:p>
        </p:txBody>
      </p:sp>
    </p:spTree>
    <p:extLst>
      <p:ext uri="{BB962C8B-B14F-4D97-AF65-F5344CB8AC3E}">
        <p14:creationId xmlns:p14="http://schemas.microsoft.com/office/powerpoint/2010/main" val="3048502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7E2B-C404-AEF5-0742-5F009297494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D7E152-CB70-B125-F7EC-23C32D1CFF0B}"/>
              </a:ext>
            </a:extLst>
          </p:cNvPr>
          <p:cNvSpPr>
            <a:spLocks noGrp="1"/>
          </p:cNvSpPr>
          <p:nvPr>
            <p:ph idx="1"/>
          </p:nvPr>
        </p:nvSpPr>
        <p:spPr/>
        <p:txBody>
          <a:bodyPr/>
          <a:lstStyle/>
          <a:p>
            <a:r>
              <a:rPr lang="en-US" dirty="0"/>
              <a:t>Our goal is not just to achieve an accurate prediction but also to make sure our predictions are correct without any fake data points and close enough to the actual data. Hence, our goal is achieved in proving that “Manipulation resistance Ethereum price prediction using LLM” is the correct approach to carry out the Blockchain time series prediction criteria.</a:t>
            </a:r>
          </a:p>
        </p:txBody>
      </p:sp>
    </p:spTree>
    <p:extLst>
      <p:ext uri="{BB962C8B-B14F-4D97-AF65-F5344CB8AC3E}">
        <p14:creationId xmlns:p14="http://schemas.microsoft.com/office/powerpoint/2010/main" val="1018468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4A35-01A0-5121-37E1-7A4AD95481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C72931-FEB5-740A-C932-56E626F60AAC}"/>
              </a:ext>
            </a:extLst>
          </p:cNvPr>
          <p:cNvSpPr>
            <a:spLocks noGrp="1"/>
          </p:cNvSpPr>
          <p:nvPr>
            <p:ph idx="1"/>
          </p:nvPr>
        </p:nvSpPr>
        <p:spPr/>
        <p:txBody>
          <a:bodyPr/>
          <a:lstStyle/>
          <a:p>
            <a:r>
              <a:rPr lang="en-US" dirty="0"/>
              <a:t>Related Works</a:t>
            </a:r>
          </a:p>
          <a:p>
            <a:pPr lvl="1"/>
            <a:r>
              <a:rPr lang="en-US" dirty="0">
                <a:hlinkClick r:id="rId2"/>
              </a:rPr>
              <a:t>Traditional Time-Series Forecasting</a:t>
            </a:r>
            <a:endParaRPr lang="en-US" dirty="0"/>
          </a:p>
          <a:p>
            <a:pPr lvl="1"/>
            <a:r>
              <a:rPr lang="en-US" dirty="0">
                <a:hlinkClick r:id="rId3"/>
              </a:rPr>
              <a:t>Blockchain Analytics and Market Derivatives</a:t>
            </a:r>
            <a:endParaRPr lang="en-US" dirty="0"/>
          </a:p>
          <a:p>
            <a:pPr lvl="1"/>
            <a:r>
              <a:rPr lang="en-US" dirty="0">
                <a:hlinkClick r:id="rId4"/>
              </a:rPr>
              <a:t>Manipulation-Resistant Prediction Markets</a:t>
            </a:r>
            <a:endParaRPr lang="en-US" dirty="0"/>
          </a:p>
          <a:p>
            <a:r>
              <a:rPr lang="en-US" dirty="0"/>
              <a:t>Concept based on the research paper.</a:t>
            </a:r>
          </a:p>
          <a:p>
            <a:pPr lvl="1"/>
            <a:r>
              <a:rPr lang="en-US" dirty="0">
                <a:hlinkClick r:id="rId5"/>
              </a:rPr>
              <a:t>Manipulation Resistant Prediction Market Derivatives with LLMs</a:t>
            </a:r>
            <a:endParaRPr lang="en-US" dirty="0"/>
          </a:p>
          <a:p>
            <a:r>
              <a:rPr lang="en-US" dirty="0"/>
              <a:t>Datasets</a:t>
            </a:r>
          </a:p>
          <a:p>
            <a:pPr lvl="1"/>
            <a:r>
              <a:rPr lang="en-US" dirty="0">
                <a:hlinkClick r:id="rId6"/>
              </a:rPr>
              <a:t>Ethereum Gas Fees</a:t>
            </a:r>
            <a:endParaRPr lang="en-US" dirty="0"/>
          </a:p>
          <a:p>
            <a:pPr lvl="1"/>
            <a:r>
              <a:rPr lang="en-US" dirty="0">
                <a:hlinkClick r:id="rId7"/>
              </a:rPr>
              <a:t>Ethereum Historical Prices</a:t>
            </a:r>
            <a:endParaRPr lang="en-US" dirty="0"/>
          </a:p>
          <a:p>
            <a:pPr marL="457200" lvl="1" indent="0">
              <a:buNone/>
            </a:pPr>
            <a:endParaRPr lang="en-US" dirty="0"/>
          </a:p>
        </p:txBody>
      </p:sp>
    </p:spTree>
    <p:extLst>
      <p:ext uri="{BB962C8B-B14F-4D97-AF65-F5344CB8AC3E}">
        <p14:creationId xmlns:p14="http://schemas.microsoft.com/office/powerpoint/2010/main" val="403193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7302-2E8B-2133-4379-C1D8BC421177}"/>
              </a:ext>
            </a:extLst>
          </p:cNvPr>
          <p:cNvSpPr>
            <a:spLocks noGrp="1"/>
          </p:cNvSpPr>
          <p:nvPr>
            <p:ph type="title"/>
          </p:nvPr>
        </p:nvSpPr>
        <p:spPr/>
        <p:txBody>
          <a:bodyPr/>
          <a:lstStyle/>
          <a:p>
            <a:r>
              <a:rPr lang="en-US" dirty="0"/>
              <a:t>Systems</a:t>
            </a:r>
          </a:p>
        </p:txBody>
      </p:sp>
      <p:sp>
        <p:nvSpPr>
          <p:cNvPr id="3" name="Content Placeholder 2">
            <a:extLst>
              <a:ext uri="{FF2B5EF4-FFF2-40B4-BE49-F238E27FC236}">
                <a16:creationId xmlns:a16="http://schemas.microsoft.com/office/drawing/2014/main" id="{5C869CB1-4C29-2EA5-93D3-4274ED5014F5}"/>
              </a:ext>
            </a:extLst>
          </p:cNvPr>
          <p:cNvSpPr>
            <a:spLocks noGrp="1"/>
          </p:cNvSpPr>
          <p:nvPr>
            <p:ph idx="1"/>
          </p:nvPr>
        </p:nvSpPr>
        <p:spPr/>
        <p:txBody>
          <a:bodyPr/>
          <a:lstStyle/>
          <a:p>
            <a:r>
              <a:rPr lang="en-US" dirty="0"/>
              <a:t>Hardware Requirements: For calling the GPT-4o API</a:t>
            </a:r>
          </a:p>
          <a:p>
            <a:pPr lvl="1"/>
            <a:r>
              <a:rPr lang="en-US" dirty="0"/>
              <a:t>Processor: Apple M3 chip </a:t>
            </a:r>
          </a:p>
          <a:p>
            <a:pPr lvl="1"/>
            <a:r>
              <a:rPr lang="en-US" dirty="0"/>
              <a:t>RAM: 18GB</a:t>
            </a:r>
          </a:p>
          <a:p>
            <a:pPr lvl="1"/>
            <a:r>
              <a:rPr lang="en-US" dirty="0"/>
              <a:t>Storage: 1TB</a:t>
            </a:r>
          </a:p>
          <a:p>
            <a:r>
              <a:rPr lang="en-US" dirty="0"/>
              <a:t>Software Requirements:</a:t>
            </a:r>
          </a:p>
          <a:p>
            <a:pPr lvl="1"/>
            <a:r>
              <a:rPr lang="en-US" dirty="0"/>
              <a:t>Python: 3.8.0</a:t>
            </a:r>
          </a:p>
          <a:p>
            <a:pPr lvl="1"/>
            <a:r>
              <a:rPr lang="en-US" dirty="0" err="1"/>
              <a:t>Jupyter</a:t>
            </a:r>
            <a:r>
              <a:rPr lang="en-US" dirty="0"/>
              <a:t> Notebook</a:t>
            </a:r>
          </a:p>
          <a:p>
            <a:pPr lvl="1"/>
            <a:r>
              <a:rPr lang="en-US" dirty="0"/>
              <a:t>OpenAI Python SDK (&gt;=1.0.0)</a:t>
            </a:r>
          </a:p>
          <a:p>
            <a:pPr lvl="1"/>
            <a:r>
              <a:rPr lang="en-US" dirty="0"/>
              <a:t>OpenAI API Key (Paid Version)</a:t>
            </a:r>
          </a:p>
          <a:p>
            <a:pPr marL="0" indent="0">
              <a:buNone/>
            </a:pPr>
            <a:endParaRPr lang="en-US" dirty="0"/>
          </a:p>
        </p:txBody>
      </p:sp>
    </p:spTree>
    <p:extLst>
      <p:ext uri="{BB962C8B-B14F-4D97-AF65-F5344CB8AC3E}">
        <p14:creationId xmlns:p14="http://schemas.microsoft.com/office/powerpoint/2010/main" val="2066721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61F-80FC-CA35-7B40-257EC5399AAF}"/>
              </a:ext>
            </a:extLst>
          </p:cNvPr>
          <p:cNvSpPr>
            <a:spLocks noGrp="1"/>
          </p:cNvSpPr>
          <p:nvPr>
            <p:ph type="title"/>
          </p:nvPr>
        </p:nvSpPr>
        <p:spPr>
          <a:xfrm>
            <a:off x="769613" y="2768600"/>
            <a:ext cx="8596668" cy="1320800"/>
          </a:xfrm>
        </p:spPr>
        <p:txBody>
          <a:bodyPr/>
          <a:lstStyle/>
          <a:p>
            <a:pPr algn="ctr"/>
            <a:r>
              <a:rPr lang="en-US" dirty="0"/>
              <a:t>Questions?</a:t>
            </a:r>
          </a:p>
        </p:txBody>
      </p:sp>
    </p:spTree>
    <p:extLst>
      <p:ext uri="{BB962C8B-B14F-4D97-AF65-F5344CB8AC3E}">
        <p14:creationId xmlns:p14="http://schemas.microsoft.com/office/powerpoint/2010/main" val="644062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B0C0-1DFA-47FF-D313-7A43AC943C67}"/>
              </a:ext>
            </a:extLst>
          </p:cNvPr>
          <p:cNvSpPr>
            <a:spLocks noGrp="1"/>
          </p:cNvSpPr>
          <p:nvPr>
            <p:ph type="title"/>
          </p:nvPr>
        </p:nvSpPr>
        <p:spPr>
          <a:xfrm>
            <a:off x="677334" y="609600"/>
            <a:ext cx="8596668" cy="5080000"/>
          </a:xfrm>
        </p:spPr>
        <p:txBody>
          <a:bodyPr anchor="ctr"/>
          <a:lstStyle/>
          <a:p>
            <a:pPr algn="ctr"/>
            <a:r>
              <a:rPr lang="en-US" sz="4400" dirty="0">
                <a:solidFill>
                  <a:schemeClr val="tx1"/>
                </a:solidFill>
                <a:latin typeface="Arial" panose="020B0604020202020204" pitchFamily="34" charset="0"/>
                <a:cs typeface="Arial" panose="020B0604020202020204" pitchFamily="34" charset="0"/>
              </a:rPr>
              <a:t>Thank You</a:t>
            </a:r>
            <a:br>
              <a:rPr lang="en-US" sz="4400" dirty="0">
                <a:solidFill>
                  <a:schemeClr val="tx1"/>
                </a:solidFill>
                <a:latin typeface="Arial" panose="020B0604020202020204" pitchFamily="34" charset="0"/>
                <a:cs typeface="Arial" panose="020B0604020202020204" pitchFamily="34" charset="0"/>
              </a:rPr>
            </a:br>
            <a:br>
              <a:rPr lang="en-US" dirty="0"/>
            </a:br>
            <a:r>
              <a:rPr lang="en-US" sz="1800" b="1" i="1" dirty="0">
                <a:latin typeface="Arial" panose="020B0604020202020204" pitchFamily="34" charset="0"/>
                <a:cs typeface="Arial" panose="020B0604020202020204" pitchFamily="34" charset="0"/>
              </a:rPr>
              <a:t>Priya Roy</a:t>
            </a:r>
          </a:p>
        </p:txBody>
      </p:sp>
    </p:spTree>
    <p:extLst>
      <p:ext uri="{BB962C8B-B14F-4D97-AF65-F5344CB8AC3E}">
        <p14:creationId xmlns:p14="http://schemas.microsoft.com/office/powerpoint/2010/main" val="106361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3BF4-EDE5-5CDA-D8BC-2230B8A86E1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AE54B82-413E-05D3-213F-485BAE765B65}"/>
              </a:ext>
            </a:extLst>
          </p:cNvPr>
          <p:cNvSpPr>
            <a:spLocks noGrp="1"/>
          </p:cNvSpPr>
          <p:nvPr>
            <p:ph idx="1"/>
          </p:nvPr>
        </p:nvSpPr>
        <p:spPr/>
        <p:txBody>
          <a:bodyPr/>
          <a:lstStyle/>
          <a:p>
            <a:r>
              <a:rPr lang="en-US" dirty="0"/>
              <a:t>Ethereum price predictions are primarily affected by market manipulations which makes it volatile.</a:t>
            </a:r>
          </a:p>
          <a:p>
            <a:r>
              <a:rPr lang="en-US" dirty="0"/>
              <a:t>Coming up with a model that would work to combat this issue more effectively when compared to already implemented sentiment analysis and naïve models.</a:t>
            </a:r>
          </a:p>
          <a:p>
            <a:r>
              <a:rPr lang="en-US" dirty="0"/>
              <a:t>One of the most challenging steps is to find a reliable dataset to work with cause not all kinds of datasets would effectively provide considerable results of the predictions.</a:t>
            </a:r>
          </a:p>
        </p:txBody>
      </p:sp>
    </p:spTree>
    <p:extLst>
      <p:ext uri="{BB962C8B-B14F-4D97-AF65-F5344CB8AC3E}">
        <p14:creationId xmlns:p14="http://schemas.microsoft.com/office/powerpoint/2010/main" val="290891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50AE-C939-5656-42A9-BBF244A648C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67778EF3-5BFB-6826-1185-306FE50CF6C8}"/>
              </a:ext>
            </a:extLst>
          </p:cNvPr>
          <p:cNvSpPr>
            <a:spLocks noGrp="1"/>
          </p:cNvSpPr>
          <p:nvPr>
            <p:ph idx="1"/>
          </p:nvPr>
        </p:nvSpPr>
        <p:spPr/>
        <p:txBody>
          <a:bodyPr/>
          <a:lstStyle/>
          <a:p>
            <a:r>
              <a:rPr lang="en-US" dirty="0"/>
              <a:t>Working with Large Language Models which would be GPT-4.0. Expectantly this model would provide more efficient results than sentiment analysis and naïve models like LSTM.</a:t>
            </a:r>
          </a:p>
          <a:p>
            <a:r>
              <a:rPr lang="en-US" dirty="0"/>
              <a:t>Historical dataset consideration was the prime choice but since we are required to have blockchain analytics and strong manipulation-resistant datasets to work with we would be considering synthetically created datasets based on historical market trends.	</a:t>
            </a:r>
          </a:p>
          <a:p>
            <a:r>
              <a:rPr lang="en-US" dirty="0"/>
              <a:t>Simulating the market prediction derivatives is for added scalability.</a:t>
            </a:r>
          </a:p>
        </p:txBody>
      </p:sp>
    </p:spTree>
    <p:extLst>
      <p:ext uri="{BB962C8B-B14F-4D97-AF65-F5344CB8AC3E}">
        <p14:creationId xmlns:p14="http://schemas.microsoft.com/office/powerpoint/2010/main" val="252765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A284-575C-51CC-CCEB-6DB947853F7C}"/>
              </a:ext>
            </a:extLst>
          </p:cNvPr>
          <p:cNvSpPr>
            <a:spLocks noGrp="1"/>
          </p:cNvSpPr>
          <p:nvPr>
            <p:ph type="title"/>
          </p:nvPr>
        </p:nvSpPr>
        <p:spPr>
          <a:xfrm>
            <a:off x="677334" y="609600"/>
            <a:ext cx="8596668" cy="5384800"/>
          </a:xfrm>
        </p:spPr>
        <p:txBody>
          <a:bodyPr anchor="ctr"/>
          <a:lstStyle/>
          <a:p>
            <a:pPr algn="ctr"/>
            <a:r>
              <a:rPr lang="en-US" dirty="0"/>
              <a:t>Steps Covered</a:t>
            </a:r>
          </a:p>
        </p:txBody>
      </p:sp>
    </p:spTree>
    <p:extLst>
      <p:ext uri="{BB962C8B-B14F-4D97-AF65-F5344CB8AC3E}">
        <p14:creationId xmlns:p14="http://schemas.microsoft.com/office/powerpoint/2010/main" val="110131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EA36-3E2B-0CD7-70F4-A942096C1ACC}"/>
              </a:ext>
            </a:extLst>
          </p:cNvPr>
          <p:cNvSpPr>
            <a:spLocks noGrp="1"/>
          </p:cNvSpPr>
          <p:nvPr>
            <p:ph type="title"/>
          </p:nvPr>
        </p:nvSpPr>
        <p:spPr/>
        <p:txBody>
          <a:bodyPr/>
          <a:lstStyle/>
          <a:p>
            <a:r>
              <a:rPr lang="en-US" dirty="0"/>
              <a:t>Repetitive Steps</a:t>
            </a:r>
          </a:p>
        </p:txBody>
      </p:sp>
      <p:sp>
        <p:nvSpPr>
          <p:cNvPr id="3" name="Content Placeholder 2">
            <a:extLst>
              <a:ext uri="{FF2B5EF4-FFF2-40B4-BE49-F238E27FC236}">
                <a16:creationId xmlns:a16="http://schemas.microsoft.com/office/drawing/2014/main" id="{25159523-A579-4765-EC84-637CF8C72849}"/>
              </a:ext>
            </a:extLst>
          </p:cNvPr>
          <p:cNvSpPr>
            <a:spLocks noGrp="1"/>
          </p:cNvSpPr>
          <p:nvPr>
            <p:ph idx="1"/>
          </p:nvPr>
        </p:nvSpPr>
        <p:spPr/>
        <p:txBody>
          <a:bodyPr>
            <a:normAutofit/>
          </a:bodyPr>
          <a:lstStyle/>
          <a:p>
            <a:r>
              <a:rPr lang="en-US" dirty="0"/>
              <a:t>Selected Model</a:t>
            </a:r>
          </a:p>
          <a:p>
            <a:pPr lvl="1"/>
            <a:r>
              <a:rPr lang="en-US" dirty="0"/>
              <a:t>Imported necessary libraries</a:t>
            </a:r>
          </a:p>
          <a:p>
            <a:pPr lvl="1"/>
            <a:r>
              <a:rPr lang="en-US" dirty="0"/>
              <a:t>Loaded the dataset.</a:t>
            </a:r>
          </a:p>
          <a:p>
            <a:pPr lvl="1"/>
            <a:r>
              <a:rPr lang="en-US" dirty="0"/>
              <a:t>Pre-processed dataset.</a:t>
            </a:r>
          </a:p>
          <a:p>
            <a:pPr lvl="1"/>
            <a:r>
              <a:rPr lang="en-US" dirty="0"/>
              <a:t>Implemented selected model for the forecasting.</a:t>
            </a:r>
          </a:p>
          <a:p>
            <a:pPr lvl="1"/>
            <a:r>
              <a:rPr lang="en-US" dirty="0"/>
              <a:t>Ran the predictions.</a:t>
            </a:r>
          </a:p>
          <a:p>
            <a:pPr lvl="1"/>
            <a:r>
              <a:rPr lang="en-US" dirty="0"/>
              <a:t>Evaluate the metrics.</a:t>
            </a:r>
          </a:p>
          <a:p>
            <a:pPr lvl="1"/>
            <a:r>
              <a:rPr lang="en-US" dirty="0"/>
              <a:t>Predicted the plots.</a:t>
            </a:r>
          </a:p>
          <a:p>
            <a:pPr lvl="1"/>
            <a:r>
              <a:rPr lang="en-US" dirty="0"/>
              <a:t>Applied simulated market derivatives again based on the above predictions. </a:t>
            </a:r>
          </a:p>
          <a:p>
            <a:pPr lvl="1"/>
            <a:r>
              <a:rPr lang="en-US" dirty="0"/>
              <a:t>Then plotted the payoffs.</a:t>
            </a:r>
          </a:p>
          <a:p>
            <a:pPr lvl="1"/>
            <a:endParaRPr lang="en-US" dirty="0"/>
          </a:p>
        </p:txBody>
      </p:sp>
    </p:spTree>
    <p:extLst>
      <p:ext uri="{BB962C8B-B14F-4D97-AF65-F5344CB8AC3E}">
        <p14:creationId xmlns:p14="http://schemas.microsoft.com/office/powerpoint/2010/main" val="277041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EC2C8-6A46-C8A2-36ED-DC022DB0E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01C49-F22B-A1F4-CBBA-7C69735D19E0}"/>
              </a:ext>
            </a:extLst>
          </p:cNvPr>
          <p:cNvSpPr>
            <a:spLocks noGrp="1"/>
          </p:cNvSpPr>
          <p:nvPr>
            <p:ph type="title"/>
          </p:nvPr>
        </p:nvSpPr>
        <p:spPr>
          <a:xfrm>
            <a:off x="677334" y="609600"/>
            <a:ext cx="8596668" cy="5384800"/>
          </a:xfrm>
        </p:spPr>
        <p:txBody>
          <a:bodyPr anchor="ctr"/>
          <a:lstStyle/>
          <a:p>
            <a:pPr algn="ctr"/>
            <a:r>
              <a:rPr lang="en-US" dirty="0"/>
              <a:t>Evaluation &amp; Graphs</a:t>
            </a:r>
          </a:p>
        </p:txBody>
      </p:sp>
    </p:spTree>
    <p:extLst>
      <p:ext uri="{BB962C8B-B14F-4D97-AF65-F5344CB8AC3E}">
        <p14:creationId xmlns:p14="http://schemas.microsoft.com/office/powerpoint/2010/main" val="109329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8A64-DDCB-E725-FD14-17B01762D9CF}"/>
              </a:ext>
            </a:extLst>
          </p:cNvPr>
          <p:cNvSpPr>
            <a:spLocks noGrp="1"/>
          </p:cNvSpPr>
          <p:nvPr>
            <p:ph type="title"/>
          </p:nvPr>
        </p:nvSpPr>
        <p:spPr>
          <a:xfrm>
            <a:off x="345568" y="-141023"/>
            <a:ext cx="10474832" cy="1320800"/>
          </a:xfrm>
        </p:spPr>
        <p:txBody>
          <a:bodyPr anchor="ctr">
            <a:normAutofit/>
          </a:bodyPr>
          <a:lstStyle/>
          <a:p>
            <a:r>
              <a:rPr lang="en-US" dirty="0"/>
              <a:t>LLMs – GPT 4.0 Dataset with Blockchain Analytics</a:t>
            </a:r>
          </a:p>
        </p:txBody>
      </p:sp>
      <p:sp>
        <p:nvSpPr>
          <p:cNvPr id="3" name="Content Placeholder 2">
            <a:extLst>
              <a:ext uri="{FF2B5EF4-FFF2-40B4-BE49-F238E27FC236}">
                <a16:creationId xmlns:a16="http://schemas.microsoft.com/office/drawing/2014/main" id="{47A971E2-9802-FEDB-CEAC-CA139999B00B}"/>
              </a:ext>
            </a:extLst>
          </p:cNvPr>
          <p:cNvSpPr>
            <a:spLocks noGrp="1"/>
          </p:cNvSpPr>
          <p:nvPr>
            <p:ph idx="1"/>
          </p:nvPr>
        </p:nvSpPr>
        <p:spPr>
          <a:xfrm>
            <a:off x="502840" y="866778"/>
            <a:ext cx="5843739" cy="366711"/>
          </a:xfrm>
        </p:spPr>
        <p:txBody>
          <a:bodyPr>
            <a:normAutofit/>
          </a:bodyPr>
          <a:lstStyle/>
          <a:p>
            <a:r>
              <a:rPr lang="en-US" b="0" i="0" dirty="0">
                <a:effectLst/>
                <a:latin typeface="Menlo" panose="020B0609030804020204" pitchFamily="49" charset="0"/>
              </a:rPr>
              <a:t>MAE: 1854.98, RMSE: 2087.22</a:t>
            </a:r>
            <a:endParaRPr lang="en-US" dirty="0"/>
          </a:p>
        </p:txBody>
      </p:sp>
      <p:pic>
        <p:nvPicPr>
          <p:cNvPr id="6" name="Picture 5">
            <a:extLst>
              <a:ext uri="{FF2B5EF4-FFF2-40B4-BE49-F238E27FC236}">
                <a16:creationId xmlns:a16="http://schemas.microsoft.com/office/drawing/2014/main" id="{3E219FCC-53C2-2605-1EE1-44F741003231}"/>
              </a:ext>
            </a:extLst>
          </p:cNvPr>
          <p:cNvPicPr>
            <a:picLocks noChangeAspect="1"/>
          </p:cNvPicPr>
          <p:nvPr/>
        </p:nvPicPr>
        <p:blipFill>
          <a:blip r:embed="rId2"/>
          <a:stretch>
            <a:fillRect/>
          </a:stretch>
        </p:blipFill>
        <p:spPr>
          <a:xfrm>
            <a:off x="502840" y="4256253"/>
            <a:ext cx="8392032" cy="2601747"/>
          </a:xfrm>
          <a:prstGeom prst="rect">
            <a:avLst/>
          </a:prstGeom>
          <a:ln>
            <a:solidFill>
              <a:schemeClr val="tx1"/>
            </a:solidFill>
          </a:ln>
        </p:spPr>
      </p:pic>
      <p:pic>
        <p:nvPicPr>
          <p:cNvPr id="5" name="Picture 4">
            <a:extLst>
              <a:ext uri="{FF2B5EF4-FFF2-40B4-BE49-F238E27FC236}">
                <a16:creationId xmlns:a16="http://schemas.microsoft.com/office/drawing/2014/main" id="{3C823F09-FCC9-B785-E0CC-0194D6BBE1ED}"/>
              </a:ext>
            </a:extLst>
          </p:cNvPr>
          <p:cNvPicPr>
            <a:picLocks noChangeAspect="1"/>
          </p:cNvPicPr>
          <p:nvPr/>
        </p:nvPicPr>
        <p:blipFill>
          <a:blip r:embed="rId3"/>
          <a:stretch>
            <a:fillRect/>
          </a:stretch>
        </p:blipFill>
        <p:spPr>
          <a:xfrm>
            <a:off x="502840" y="1462600"/>
            <a:ext cx="8392032" cy="2602341"/>
          </a:xfrm>
          <a:prstGeom prst="rect">
            <a:avLst/>
          </a:prstGeom>
          <a:ln>
            <a:solidFill>
              <a:schemeClr val="tx1"/>
            </a:solidFill>
          </a:ln>
        </p:spPr>
      </p:pic>
    </p:spTree>
    <p:extLst>
      <p:ext uri="{BB962C8B-B14F-4D97-AF65-F5344CB8AC3E}">
        <p14:creationId xmlns:p14="http://schemas.microsoft.com/office/powerpoint/2010/main" val="2485169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3370</TotalTime>
  <Words>1877</Words>
  <Application>Microsoft Macintosh PowerPoint</Application>
  <PresentationFormat>Widescreen</PresentationFormat>
  <Paragraphs>128</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Aptos</vt:lpstr>
      <vt:lpstr>Arial</vt:lpstr>
      <vt:lpstr>Helvetica</vt:lpstr>
      <vt:lpstr>Helvetica Neue</vt:lpstr>
      <vt:lpstr>LatoWeb</vt:lpstr>
      <vt:lpstr>Menlo</vt:lpstr>
      <vt:lpstr>Trebuchet MS</vt:lpstr>
      <vt:lpstr>Wingdings 3</vt:lpstr>
      <vt:lpstr>Facet</vt:lpstr>
      <vt:lpstr>                  Manipulation-Resistant Ethereum Price Prediction Using Large Language Models  Priya Roy </vt:lpstr>
      <vt:lpstr>Highlights</vt:lpstr>
      <vt:lpstr>Scope</vt:lpstr>
      <vt:lpstr>Challenges</vt:lpstr>
      <vt:lpstr>Proposed Solution</vt:lpstr>
      <vt:lpstr>Steps Covered</vt:lpstr>
      <vt:lpstr>Repetitive Steps</vt:lpstr>
      <vt:lpstr>Evaluation &amp; Graphs</vt:lpstr>
      <vt:lpstr>LLMs – GPT 4.0 Dataset with Blockchain Analytics</vt:lpstr>
      <vt:lpstr>LSTM - Dataset with Blockchain Analytics</vt:lpstr>
      <vt:lpstr>LLMs – GPT 4.0 Dataset without Blockchain Analytics</vt:lpstr>
      <vt:lpstr>LSTM - Dataset without Blockchain Analytics</vt:lpstr>
      <vt:lpstr>Steps Left</vt:lpstr>
      <vt:lpstr>Conclusion</vt:lpstr>
      <vt:lpstr>                  Manipulation-Resistant Ethereum Price Prediction Using Large Language Models  Priya Roy </vt:lpstr>
      <vt:lpstr>References</vt:lpstr>
      <vt:lpstr>Final Presentation</vt:lpstr>
      <vt:lpstr>                  Manipulation-Resistant Ethereum Price Prediction Using Large Language Models  Priya Roy </vt:lpstr>
      <vt:lpstr>Feedback Questions</vt:lpstr>
      <vt:lpstr>Reflected / Changed Approach</vt:lpstr>
      <vt:lpstr>Changed Scope</vt:lpstr>
      <vt:lpstr>Challenges</vt:lpstr>
      <vt:lpstr>Steps Completed</vt:lpstr>
      <vt:lpstr>Datasets with and without On-Chain data</vt:lpstr>
      <vt:lpstr>GPT–4o predictions with On-Chain data   Mean Absolute Error: 52.90 </vt:lpstr>
      <vt:lpstr>Observations</vt:lpstr>
      <vt:lpstr>GPT-4o predictions without On-Chain data  Mean Absolute Error: 54.79</vt:lpstr>
      <vt:lpstr>Observations</vt:lpstr>
      <vt:lpstr>What I did?</vt:lpstr>
      <vt:lpstr>Conclusion</vt:lpstr>
      <vt:lpstr>References</vt:lpstr>
      <vt:lpstr>Systems</vt:lpstr>
      <vt:lpstr>Questions?</vt:lpstr>
      <vt:lpstr>Thank You  Priya Roy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Roy</dc:creator>
  <cp:lastModifiedBy>Priya Roy</cp:lastModifiedBy>
  <cp:revision>8</cp:revision>
  <dcterms:created xsi:type="dcterms:W3CDTF">2025-04-10T06:33:17Z</dcterms:created>
  <dcterms:modified xsi:type="dcterms:W3CDTF">2025-05-01T17:23:06Z</dcterms:modified>
</cp:coreProperties>
</file>