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aleway ExtraBold" panose="020B0600000101010101" charset="0"/>
      <p:bold r:id="rId18"/>
      <p:boldItalic r:id="rId19"/>
    </p:embeddedFont>
    <p:embeddedFont>
      <p:font typeface="Source Sans Pro SemiBold" panose="020B0600000101010101" charset="0"/>
      <p:regular r:id="rId20"/>
      <p:bold r:id="rId21"/>
      <p:italic r:id="rId22"/>
      <p:boldItalic r:id="rId23"/>
    </p:embeddedFont>
    <p:embeddedFont>
      <p:font typeface="Bree Serif" panose="020B0600000101010101" charset="0"/>
      <p:regular r:id="rId24"/>
    </p:embeddedFont>
    <p:embeddedFont>
      <p:font typeface="Open Sans" panose="020B0600000101010101" charset="0"/>
      <p:regular r:id="rId25"/>
      <p:bold r:id="rId26"/>
      <p:italic r:id="rId27"/>
      <p:boldItalic r:id="rId28"/>
    </p:embeddedFont>
    <p:embeddedFont>
      <p:font typeface="Raleway Medium" panose="020B0600000101010101" charset="0"/>
      <p:regular r:id="rId29"/>
      <p:bold r:id="rId30"/>
      <p:italic r:id="rId31"/>
      <p:boldItalic r:id="rId32"/>
    </p:embeddedFont>
    <p:embeddedFont>
      <p:font typeface="Raleway" panose="020B0600000101010101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nam Shrestha" initials="" lastIdx="2" clrIdx="0"/>
  <p:cmAuthor id="1" name="Dong Hoon Lee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17" autoAdjust="0"/>
  </p:normalViewPr>
  <p:slideViewPr>
    <p:cSldViewPr snapToGrid="0">
      <p:cViewPr varScale="1">
        <p:scale>
          <a:sx n="121" d="100"/>
          <a:sy n="121" d="100"/>
        </p:scale>
        <p:origin x="131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d06db418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d06db418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dc5acff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1143000"/>
            <a:ext cx="7315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04dc5acffb_0_15:notes"/>
          <p:cNvSpPr txBox="1">
            <a:spLocks noGrp="1"/>
          </p:cNvSpPr>
          <p:nvPr>
            <p:ph type="body" idx="1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04dc5acffb_0_15:notes"/>
          <p:cNvSpPr txBox="1">
            <a:spLocks noGrp="1"/>
          </p:cNvSpPr>
          <p:nvPr>
            <p:ph type="sldNum" idx="12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dc5acff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1143000"/>
            <a:ext cx="7315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4dc5acffb_0_20:notes"/>
          <p:cNvSpPr txBox="1">
            <a:spLocks noGrp="1"/>
          </p:cNvSpPr>
          <p:nvPr>
            <p:ph type="body" idx="1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04dc5acffb_0_20:notes"/>
          <p:cNvSpPr txBox="1">
            <a:spLocks noGrp="1"/>
          </p:cNvSpPr>
          <p:nvPr>
            <p:ph type="sldNum" idx="12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4dc5acff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1143000"/>
            <a:ext cx="7315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04dc5acffb_0_25:notes"/>
          <p:cNvSpPr txBox="1">
            <a:spLocks noGrp="1"/>
          </p:cNvSpPr>
          <p:nvPr>
            <p:ph type="body" idx="1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04dc5acffb_0_25:notes"/>
          <p:cNvSpPr txBox="1">
            <a:spLocks noGrp="1"/>
          </p:cNvSpPr>
          <p:nvPr>
            <p:ph type="sldNum" idx="12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4dc5acff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4dc5acff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8ff5837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8ff5837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d06db418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d06db4183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d06db41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d06db41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d06db418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d06db418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8ff5837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8ff5837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f208cc1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f208cc1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8ff5837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8ff5837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d06db41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d06db41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f208cc11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4f208cc11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Meet our business stakeholder, Jill!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Jill owns a local clothing shop 	who wants to expand her business to a larger user group. 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She needs to understand popular styles and sizes each season, 	so she can buy next season’s items from the clothing vendors, 		and therefore   she can minimize clothing supply waste.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She also needs to understand user demographics 	like gender and age 		to better supply personalized clothing items, 	which will lead her to make bigger profits.  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Now you’ve seen both user and the business goals. 	</a:t>
            </a: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	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I will pass it on to Sonam to introduce 	how we tried to solve these problems.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Next slide please</a:t>
            </a:r>
            <a:endParaRPr sz="1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dc5acff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1143000"/>
            <a:ext cx="7315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04dc5acffb_0_10:notes"/>
          <p:cNvSpPr txBox="1">
            <a:spLocks noGrp="1"/>
          </p:cNvSpPr>
          <p:nvPr>
            <p:ph type="body" idx="1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g104dc5acffb_0_10:notes"/>
          <p:cNvSpPr txBox="1">
            <a:spLocks noGrp="1"/>
          </p:cNvSpPr>
          <p:nvPr>
            <p:ph type="sldNum" idx="12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CEDD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Bree Serif"/>
              <a:buNone/>
              <a:defRPr sz="2800" b="1">
                <a:solidFill>
                  <a:srgbClr val="424242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None/>
              <a:defRPr sz="2800">
                <a:solidFill>
                  <a:srgbClr val="42424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None/>
              <a:defRPr sz="2800">
                <a:solidFill>
                  <a:srgbClr val="42424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None/>
              <a:defRPr sz="2800">
                <a:solidFill>
                  <a:srgbClr val="42424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None/>
              <a:defRPr sz="2800">
                <a:solidFill>
                  <a:srgbClr val="42424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None/>
              <a:defRPr sz="2800">
                <a:solidFill>
                  <a:srgbClr val="42424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None/>
              <a:defRPr sz="2800">
                <a:solidFill>
                  <a:srgbClr val="42424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None/>
              <a:defRPr sz="2800">
                <a:solidFill>
                  <a:srgbClr val="42424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None/>
              <a:defRPr sz="2800"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aleway"/>
              <a:buChar char="●"/>
              <a:defRPr sz="1800"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aleway"/>
              <a:buChar char="○"/>
              <a:defRPr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aleway"/>
              <a:buChar char="■"/>
              <a:defRPr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aleway"/>
              <a:buChar char="●"/>
              <a:defRPr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aleway"/>
              <a:buChar char="○"/>
              <a:defRPr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aleway"/>
              <a:buChar char="■"/>
              <a:defRPr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aleway"/>
              <a:buChar char="●"/>
              <a:defRPr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aleway"/>
              <a:buChar char="○"/>
              <a:defRPr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aleway"/>
              <a:buChar char="■"/>
              <a:defRPr>
                <a:solidFill>
                  <a:srgbClr val="42424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D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84300" cy="51435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62325" y="1942650"/>
            <a:ext cx="74043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EE4E34"/>
                </a:solidFill>
                <a:latin typeface="Bree Serif"/>
                <a:ea typeface="Bree Serif"/>
                <a:cs typeface="Bree Serif"/>
                <a:sym typeface="Bree Serif"/>
              </a:rPr>
              <a:t>The Wardrobe</a:t>
            </a:r>
            <a:endParaRPr sz="3100">
              <a:solidFill>
                <a:srgbClr val="EE4E3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latin typeface="Bree Serif"/>
                <a:ea typeface="Bree Serif"/>
                <a:cs typeface="Bree Serif"/>
                <a:sym typeface="Bree Serif"/>
              </a:rPr>
              <a:t>Your personal stylist</a:t>
            </a:r>
            <a:endParaRPr sz="1800">
              <a:solidFill>
                <a:srgbClr val="202124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2325" y="4774200"/>
            <a:ext cx="385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Dee Lee  </a:t>
            </a:r>
            <a:r>
              <a:rPr lang="en" sz="1100">
                <a:solidFill>
                  <a:srgbClr val="333333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•  </a:t>
            </a:r>
            <a:r>
              <a:rPr lang="en" sz="1200">
                <a:solidFill>
                  <a:srgbClr val="4242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Priya Bhardwaj  </a:t>
            </a:r>
            <a:r>
              <a:rPr lang="en" sz="1100">
                <a:solidFill>
                  <a:srgbClr val="333333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•  </a:t>
            </a:r>
            <a:r>
              <a:rPr lang="en" sz="1200">
                <a:solidFill>
                  <a:srgbClr val="4242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Sonam Shrestha</a:t>
            </a:r>
            <a:endParaRPr sz="1200">
              <a:solidFill>
                <a:srgbClr val="424242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 descr="/tmp/beautiful_ai_exports/-MpmHR4b-jyvutefqSw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8096250" y="4738700"/>
            <a:ext cx="10479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 descr="/tmp/beautiful_ai_exports/-MpmSso5SufSm7563qzj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8143875" y="4810125"/>
            <a:ext cx="100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 descr="/tmp/beautiful_ai_exports/-MpmTWwPNXfgqmctItAP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8001000" y="4655350"/>
            <a:ext cx="1512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305675" y="279100"/>
            <a:ext cx="3615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Raleway"/>
                <a:ea typeface="Raleway"/>
                <a:cs typeface="Raleway"/>
                <a:sym typeface="Raleway"/>
              </a:rPr>
              <a:t>ERD</a:t>
            </a:r>
            <a:endParaRPr sz="21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61" y="0"/>
            <a:ext cx="563253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E4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1367850" y="2294700"/>
            <a:ext cx="640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 P P L I C A T I O N   D E M O</a:t>
            </a:r>
            <a:endParaRPr sz="2400">
              <a:solidFill>
                <a:srgbClr val="33333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1160009" y="2270850"/>
            <a:ext cx="6157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CEDDA"/>
                </a:solidFill>
                <a:latin typeface="Bree Serif"/>
                <a:ea typeface="Bree Serif"/>
                <a:cs typeface="Bree Serif"/>
                <a:sym typeface="Bree Serif"/>
              </a:rPr>
              <a:t>T H A N K   Y O U  !</a:t>
            </a:r>
            <a:endParaRPr sz="2700">
              <a:solidFill>
                <a:srgbClr val="FCEDDA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225" y="0"/>
            <a:ext cx="9144000" cy="591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0" y="0"/>
            <a:ext cx="9144000" cy="91500"/>
          </a:xfrm>
          <a:prstGeom prst="rect">
            <a:avLst/>
          </a:prstGeom>
          <a:solidFill>
            <a:srgbClr val="EE4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0" y="5050509"/>
            <a:ext cx="9144000" cy="91500"/>
          </a:xfrm>
          <a:prstGeom prst="rect">
            <a:avLst/>
          </a:prstGeom>
          <a:solidFill>
            <a:srgbClr val="EE4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1158643" y="2880550"/>
            <a:ext cx="291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CEDDA"/>
                </a:solidFill>
                <a:latin typeface="Open Sans"/>
                <a:ea typeface="Open Sans"/>
                <a:cs typeface="Open Sans"/>
                <a:sym typeface="Open Sans"/>
              </a:rPr>
              <a:t>Dee  •  Priya  •  Sonam </a:t>
            </a:r>
            <a:endParaRPr sz="800">
              <a:solidFill>
                <a:srgbClr val="FCEDD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4E3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t="6671" b="3778"/>
          <a:stretch/>
        </p:blipFill>
        <p:spPr>
          <a:xfrm>
            <a:off x="0" y="-171425"/>
            <a:ext cx="9144000" cy="53149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0" y="-171425"/>
            <a:ext cx="9144000" cy="5314800"/>
          </a:xfrm>
          <a:prstGeom prst="rect">
            <a:avLst/>
          </a:prstGeom>
          <a:solidFill>
            <a:srgbClr val="000000">
              <a:alpha val="848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080012" y="1425000"/>
            <a:ext cx="484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EE4E34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sz="1100" b="1">
              <a:solidFill>
                <a:srgbClr val="EE4E3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80000" y="1779000"/>
            <a:ext cx="69840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CEDDA"/>
                </a:solidFill>
                <a:latin typeface="Bree Serif"/>
                <a:ea typeface="Bree Serif"/>
                <a:cs typeface="Bree Serif"/>
                <a:sym typeface="Bree Serif"/>
              </a:rPr>
              <a:t>How might we provide … </a:t>
            </a:r>
            <a:endParaRPr sz="2600">
              <a:solidFill>
                <a:srgbClr val="FCEDD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CEDDA"/>
                </a:solidFill>
                <a:latin typeface="Bree Serif"/>
                <a:ea typeface="Bree Serif"/>
                <a:cs typeface="Bree Serif"/>
                <a:sym typeface="Bree Serif"/>
              </a:rPr>
              <a:t>personalized solutions for the users, </a:t>
            </a:r>
            <a:endParaRPr sz="2600">
              <a:solidFill>
                <a:srgbClr val="FCEDD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CEDDA"/>
                </a:solidFill>
                <a:latin typeface="Bree Serif"/>
                <a:ea typeface="Bree Serif"/>
                <a:cs typeface="Bree Serif"/>
                <a:sym typeface="Bree Serif"/>
              </a:rPr>
              <a:t>and sustainable solution for the business?</a:t>
            </a:r>
            <a:endParaRPr sz="2600">
              <a:solidFill>
                <a:srgbClr val="FCEDDA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0" y="0"/>
            <a:ext cx="9144000" cy="16974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151600" y="1297197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4E3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 O N T E N T </a:t>
            </a:r>
            <a:endParaRPr>
              <a:solidFill>
                <a:srgbClr val="EE4E34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151600" y="2284829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Bree Serif"/>
                <a:ea typeface="Bree Serif"/>
                <a:cs typeface="Bree Serif"/>
                <a:sym typeface="Bree Serif"/>
              </a:rPr>
              <a:t>Problem overview</a:t>
            </a:r>
            <a:endParaRPr>
              <a:solidFill>
                <a:srgbClr val="42424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151600" y="3359391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Bree Serif"/>
                <a:ea typeface="Bree Serif"/>
                <a:cs typeface="Bree Serif"/>
                <a:sym typeface="Bree Serif"/>
              </a:rPr>
              <a:t>Database solution</a:t>
            </a:r>
            <a:endParaRPr>
              <a:solidFill>
                <a:srgbClr val="42424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151600" y="2822110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Bree Serif"/>
                <a:ea typeface="Bree Serif"/>
                <a:cs typeface="Bree Serif"/>
                <a:sym typeface="Bree Serif"/>
              </a:rPr>
              <a:t>Goals</a:t>
            </a:r>
            <a:endParaRPr>
              <a:solidFill>
                <a:srgbClr val="42424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151600" y="3896672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Bree Serif"/>
                <a:ea typeface="Bree Serif"/>
                <a:cs typeface="Bree Serif"/>
                <a:sym typeface="Bree Serif"/>
              </a:rPr>
              <a:t>Application demo</a:t>
            </a:r>
            <a:endParaRPr>
              <a:solidFill>
                <a:srgbClr val="42424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0"/>
            <a:ext cx="9144000" cy="5550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493250" y="2294700"/>
            <a:ext cx="615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4E3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 R O B L E M   O V E R V I E W</a:t>
            </a:r>
            <a:endParaRPr sz="2400">
              <a:solidFill>
                <a:srgbClr val="EE4E34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DA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0"/>
            <a:ext cx="9144000" cy="5550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0" y="0"/>
            <a:ext cx="9144000" cy="5550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21887" y="100500"/>
            <a:ext cx="484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4E34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Problem overview</a:t>
            </a:r>
            <a:endParaRPr sz="1100">
              <a:solidFill>
                <a:srgbClr val="EE4E34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906075" y="4847925"/>
            <a:ext cx="6272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*</a:t>
            </a:r>
            <a:r>
              <a:rPr lang="en" sz="700">
                <a:latin typeface="Raleway"/>
                <a:ea typeface="Raleway"/>
                <a:cs typeface="Raleway"/>
                <a:sym typeface="Raleway"/>
              </a:rPr>
              <a:t>Source: https://fashionunited.uk/news/fashion/people-do-not-wear-at-least-50-percent-of-their-wardrobes-according-to-study/2018081638356</a:t>
            </a:r>
            <a:endParaRPr sz="7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91" name="Google Shape;91;p17"/>
          <p:cNvGrpSpPr/>
          <p:nvPr/>
        </p:nvGrpSpPr>
        <p:grpSpPr>
          <a:xfrm>
            <a:off x="627450" y="908513"/>
            <a:ext cx="3500142" cy="3485388"/>
            <a:chOff x="218875" y="915513"/>
            <a:chExt cx="3500142" cy="3485388"/>
          </a:xfrm>
        </p:grpSpPr>
        <p:sp>
          <p:nvSpPr>
            <p:cNvPr id="92" name="Google Shape;92;p17"/>
            <p:cNvSpPr/>
            <p:nvPr/>
          </p:nvSpPr>
          <p:spPr>
            <a:xfrm>
              <a:off x="218875" y="1328900"/>
              <a:ext cx="3483000" cy="3072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185738" dist="133350" dir="3420000" algn="bl" rotWithShape="0">
                <a:srgbClr val="383838">
                  <a:alpha val="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424242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657325" y="915513"/>
              <a:ext cx="2606100" cy="645900"/>
            </a:xfrm>
            <a:prstGeom prst="roundRect">
              <a:avLst>
                <a:gd name="adj" fmla="val 16667"/>
              </a:avLst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Americans only wore 18% of their wardrobe</a:t>
              </a:r>
              <a:endParaRPr sz="11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grpSp>
          <p:nvGrpSpPr>
            <p:cNvPr id="94" name="Google Shape;94;p17"/>
            <p:cNvGrpSpPr/>
            <p:nvPr/>
          </p:nvGrpSpPr>
          <p:grpSpPr>
            <a:xfrm>
              <a:off x="240063" y="1701782"/>
              <a:ext cx="3478954" cy="2377330"/>
              <a:chOff x="205224" y="2416125"/>
              <a:chExt cx="4022377" cy="2526655"/>
            </a:xfrm>
          </p:grpSpPr>
          <p:pic>
            <p:nvPicPr>
              <p:cNvPr id="95" name="Google Shape;95;p17" title="Points scored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05224" y="2644715"/>
                <a:ext cx="3978060" cy="22980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Google Shape;96;p17"/>
              <p:cNvSpPr txBox="1"/>
              <p:nvPr/>
            </p:nvSpPr>
            <p:spPr>
              <a:xfrm>
                <a:off x="3053101" y="3826936"/>
                <a:ext cx="1174500" cy="7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2424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Unworn</a:t>
                </a:r>
                <a:endParaRPr sz="1200">
                  <a:solidFill>
                    <a:srgbClr val="42424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b="1">
                    <a:solidFill>
                      <a:srgbClr val="42424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82%</a:t>
                </a:r>
                <a:endParaRPr sz="2200" b="1">
                  <a:solidFill>
                    <a:srgbClr val="42424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97" name="Google Shape;97;p17"/>
              <p:cNvSpPr txBox="1"/>
              <p:nvPr/>
            </p:nvSpPr>
            <p:spPr>
              <a:xfrm>
                <a:off x="624325" y="2416125"/>
                <a:ext cx="1174500" cy="7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2424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Worn</a:t>
                </a:r>
                <a:endParaRPr sz="1200">
                  <a:solidFill>
                    <a:srgbClr val="42424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b="1">
                    <a:solidFill>
                      <a:srgbClr val="42424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18%</a:t>
                </a:r>
                <a:endParaRPr sz="2200" b="1">
                  <a:solidFill>
                    <a:srgbClr val="42424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</p:grpSp>
      <p:grpSp>
        <p:nvGrpSpPr>
          <p:cNvPr id="98" name="Google Shape;98;p17"/>
          <p:cNvGrpSpPr/>
          <p:nvPr/>
        </p:nvGrpSpPr>
        <p:grpSpPr>
          <a:xfrm>
            <a:off x="4962675" y="894770"/>
            <a:ext cx="3483000" cy="3512892"/>
            <a:chOff x="4727650" y="913558"/>
            <a:chExt cx="3483000" cy="3512892"/>
          </a:xfrm>
        </p:grpSpPr>
        <p:sp>
          <p:nvSpPr>
            <p:cNvPr id="99" name="Google Shape;99;p17"/>
            <p:cNvSpPr/>
            <p:nvPr/>
          </p:nvSpPr>
          <p:spPr>
            <a:xfrm>
              <a:off x="4727650" y="1354450"/>
              <a:ext cx="3483000" cy="3072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>
              <a:noFill/>
            </a:ln>
            <a:effectLst>
              <a:outerShdw blurRad="185738" dist="133350" dir="3420000" algn="bl" rotWithShape="0">
                <a:srgbClr val="383838">
                  <a:alpha val="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424242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5166100" y="913558"/>
              <a:ext cx="2606100" cy="645900"/>
            </a:xfrm>
            <a:prstGeom prst="roundRect">
              <a:avLst>
                <a:gd name="adj" fmla="val 16667"/>
              </a:avLst>
            </a:pr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Clothes waste</a:t>
              </a:r>
              <a:endParaRPr sz="11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grpSp>
          <p:nvGrpSpPr>
            <p:cNvPr id="101" name="Google Shape;101;p17"/>
            <p:cNvGrpSpPr/>
            <p:nvPr/>
          </p:nvGrpSpPr>
          <p:grpSpPr>
            <a:xfrm>
              <a:off x="5080750" y="2468675"/>
              <a:ext cx="2776800" cy="792450"/>
              <a:chOff x="5693450" y="2750500"/>
              <a:chExt cx="2776800" cy="792450"/>
            </a:xfrm>
          </p:grpSpPr>
          <p:sp>
            <p:nvSpPr>
              <p:cNvPr id="102" name="Google Shape;102;p17"/>
              <p:cNvSpPr txBox="1"/>
              <p:nvPr/>
            </p:nvSpPr>
            <p:spPr>
              <a:xfrm>
                <a:off x="5983850" y="2750500"/>
                <a:ext cx="21960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rgbClr val="42424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$50 billion/year</a:t>
                </a:r>
                <a:endParaRPr sz="2000" b="1">
                  <a:solidFill>
                    <a:srgbClr val="42424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03" name="Google Shape;103;p17"/>
              <p:cNvSpPr txBox="1"/>
              <p:nvPr/>
            </p:nvSpPr>
            <p:spPr>
              <a:xfrm>
                <a:off x="5693450" y="3173650"/>
                <a:ext cx="2776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2424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Cost of storing or destroying clothes</a:t>
                </a:r>
                <a:endParaRPr sz="1200">
                  <a:solidFill>
                    <a:srgbClr val="42424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0" y="0"/>
            <a:ext cx="9144000" cy="5550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493250" y="2294700"/>
            <a:ext cx="615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4E3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 O A L S</a:t>
            </a:r>
            <a:endParaRPr sz="2400">
              <a:solidFill>
                <a:srgbClr val="EE4E34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DA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0"/>
            <a:ext cx="9144000" cy="5550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9144000" cy="5550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121887" y="100500"/>
            <a:ext cx="484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4E34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21875" y="100488"/>
            <a:ext cx="684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4E34"/>
                </a:solidFill>
                <a:latin typeface="Raleway"/>
                <a:ea typeface="Raleway"/>
                <a:cs typeface="Raleway"/>
                <a:sym typeface="Raleway"/>
              </a:rPr>
              <a:t>User goals</a:t>
            </a:r>
            <a:endParaRPr>
              <a:solidFill>
                <a:srgbClr val="EE4E3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90" y="1282625"/>
            <a:ext cx="4572560" cy="3052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9"/>
          <p:cNvGrpSpPr/>
          <p:nvPr/>
        </p:nvGrpSpPr>
        <p:grpSpPr>
          <a:xfrm>
            <a:off x="5298246" y="1661735"/>
            <a:ext cx="3043966" cy="2673302"/>
            <a:chOff x="-4835188" y="2475263"/>
            <a:chExt cx="6849609" cy="2673302"/>
          </a:xfrm>
        </p:grpSpPr>
        <p:sp>
          <p:nvSpPr>
            <p:cNvPr id="121" name="Google Shape;121;p19"/>
            <p:cNvSpPr txBox="1"/>
            <p:nvPr/>
          </p:nvSpPr>
          <p:spPr>
            <a:xfrm>
              <a:off x="-4835188" y="2475263"/>
              <a:ext cx="68496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424242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rPr>
                <a:t>User: JOHN</a:t>
              </a:r>
              <a:endParaRPr sz="2400">
                <a:solidFill>
                  <a:srgbClr val="424242"/>
                </a:solidFill>
                <a:latin typeface="Raleway ExtraBold"/>
                <a:ea typeface="Raleway ExtraBold"/>
                <a:cs typeface="Raleway ExtraBold"/>
                <a:sym typeface="Raleway ExtraBold"/>
              </a:endParaRPr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-4835178" y="3116666"/>
              <a:ext cx="68496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Bree Serif"/>
                <a:buChar char="●"/>
              </a:pPr>
              <a:r>
                <a:rPr lang="en" sz="1200">
                  <a:solidFill>
                    <a:schemeClr val="accent3"/>
                  </a:solidFill>
                  <a:latin typeface="Bree Serif"/>
                  <a:ea typeface="Bree Serif"/>
                  <a:cs typeface="Bree Serif"/>
                  <a:sym typeface="Bree Serif"/>
                </a:rPr>
                <a:t>Personal style curation </a:t>
              </a:r>
              <a:br>
                <a:rPr lang="en" sz="1200">
                  <a:solidFill>
                    <a:schemeClr val="accent3"/>
                  </a:solidFill>
                  <a:latin typeface="Bree Serif"/>
                  <a:ea typeface="Bree Serif"/>
                  <a:cs typeface="Bree Serif"/>
                  <a:sym typeface="Bree Serif"/>
                </a:rPr>
              </a:br>
              <a:r>
                <a:rPr lang="en" sz="1200">
                  <a:solidFill>
                    <a:schemeClr val="accent3"/>
                  </a:solidFill>
                  <a:latin typeface="Bree Serif"/>
                  <a:ea typeface="Bree Serif"/>
                  <a:cs typeface="Bree Serif"/>
                  <a:sym typeface="Bree Serif"/>
                </a:rPr>
                <a:t>- Clothes match suggestion</a:t>
              </a:r>
              <a:endParaRPr sz="12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Bree Serif"/>
                <a:buChar char="●"/>
              </a:pPr>
              <a:r>
                <a:rPr lang="en" sz="1200">
                  <a:solidFill>
                    <a:schemeClr val="accent3"/>
                  </a:solidFill>
                  <a:latin typeface="Bree Serif"/>
                  <a:ea typeface="Bree Serif"/>
                  <a:cs typeface="Bree Serif"/>
                  <a:sym typeface="Bree Serif"/>
                </a:rPr>
                <a:t>Wardrobe organization</a:t>
              </a:r>
              <a:endParaRPr sz="12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marL="45720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Bree Serif"/>
                <a:buChar char="●"/>
              </a:pPr>
              <a:r>
                <a:rPr lang="en" sz="1200">
                  <a:solidFill>
                    <a:schemeClr val="accent3"/>
                  </a:solidFill>
                  <a:latin typeface="Bree Serif"/>
                  <a:ea typeface="Bree Serif"/>
                  <a:cs typeface="Bree Serif"/>
                  <a:sym typeface="Bree Serif"/>
                </a:rPr>
                <a:t>Shopping with intention</a:t>
              </a:r>
              <a:br>
                <a:rPr lang="en" sz="1200">
                  <a:solidFill>
                    <a:schemeClr val="accent3"/>
                  </a:solidFill>
                  <a:latin typeface="Bree Serif"/>
                  <a:ea typeface="Bree Serif"/>
                  <a:cs typeface="Bree Serif"/>
                  <a:sym typeface="Bree Serif"/>
                </a:rPr>
              </a:br>
              <a:r>
                <a:rPr lang="en" sz="1200">
                  <a:solidFill>
                    <a:schemeClr val="accent3"/>
                  </a:solidFill>
                  <a:latin typeface="Bree Serif"/>
                  <a:ea typeface="Bree Serif"/>
                  <a:cs typeface="Bree Serif"/>
                  <a:sym typeface="Bree Serif"/>
                </a:rPr>
                <a:t>- Save money and time</a:t>
              </a:r>
              <a:endParaRPr sz="12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DA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0"/>
            <a:ext cx="9144000" cy="5550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0" y="0"/>
            <a:ext cx="9144000" cy="5550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121887" y="100500"/>
            <a:ext cx="4840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4E34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21875" y="100488"/>
            <a:ext cx="684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4E34"/>
                </a:solidFill>
                <a:latin typeface="Raleway"/>
                <a:ea typeface="Raleway"/>
                <a:cs typeface="Raleway"/>
                <a:sym typeface="Raleway"/>
              </a:rPr>
              <a:t>Business goals</a:t>
            </a:r>
            <a:endParaRPr>
              <a:solidFill>
                <a:srgbClr val="EE4E3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325" y="1298350"/>
            <a:ext cx="4522251" cy="302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20"/>
          <p:cNvGrpSpPr/>
          <p:nvPr/>
        </p:nvGrpSpPr>
        <p:grpSpPr>
          <a:xfrm>
            <a:off x="598021" y="1661735"/>
            <a:ext cx="3043966" cy="1564802"/>
            <a:chOff x="-4835188" y="2475263"/>
            <a:chExt cx="6849609" cy="1564802"/>
          </a:xfrm>
        </p:grpSpPr>
        <p:sp>
          <p:nvSpPr>
            <p:cNvPr id="133" name="Google Shape;133;p20"/>
            <p:cNvSpPr txBox="1"/>
            <p:nvPr/>
          </p:nvSpPr>
          <p:spPr>
            <a:xfrm>
              <a:off x="-4835188" y="2475263"/>
              <a:ext cx="68496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424242"/>
                  </a:solidFill>
                  <a:latin typeface="Raleway ExtraBold"/>
                  <a:ea typeface="Raleway ExtraBold"/>
                  <a:cs typeface="Raleway ExtraBold"/>
                  <a:sym typeface="Raleway ExtraBold"/>
                </a:rPr>
                <a:t>Business: JILL</a:t>
              </a:r>
              <a:endParaRPr sz="2400">
                <a:solidFill>
                  <a:srgbClr val="424242"/>
                </a:solidFill>
                <a:latin typeface="Raleway ExtraBold"/>
                <a:ea typeface="Raleway ExtraBold"/>
                <a:cs typeface="Raleway ExtraBold"/>
                <a:sym typeface="Raleway ExtraBold"/>
              </a:endParaRPr>
            </a:p>
          </p:txBody>
        </p:sp>
        <p:sp>
          <p:nvSpPr>
            <p:cNvPr id="134" name="Google Shape;134;p20"/>
            <p:cNvSpPr txBox="1"/>
            <p:nvPr/>
          </p:nvSpPr>
          <p:spPr>
            <a:xfrm>
              <a:off x="-4835178" y="3116666"/>
              <a:ext cx="6849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Bree Serif"/>
                <a:buChar char="●"/>
              </a:pPr>
              <a:r>
                <a:rPr lang="en" sz="1200">
                  <a:solidFill>
                    <a:schemeClr val="accent3"/>
                  </a:solidFill>
                  <a:latin typeface="Bree Serif"/>
                  <a:ea typeface="Bree Serif"/>
                  <a:cs typeface="Bree Serif"/>
                  <a:sym typeface="Bree Serif"/>
                </a:rPr>
                <a:t>Understand local clothing trends</a:t>
              </a:r>
              <a:endParaRPr sz="12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Bree Serif"/>
                <a:buChar char="●"/>
              </a:pPr>
              <a:r>
                <a:rPr lang="en" sz="1200">
                  <a:solidFill>
                    <a:schemeClr val="accent3"/>
                  </a:solidFill>
                  <a:latin typeface="Bree Serif"/>
                  <a:ea typeface="Bree Serif"/>
                  <a:cs typeface="Bree Serif"/>
                  <a:sym typeface="Bree Serif"/>
                </a:rPr>
                <a:t>Customer/demographic preference</a:t>
              </a:r>
              <a:endParaRPr sz="1200">
                <a:solidFill>
                  <a:schemeClr val="accent3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 descr="/tmp/beautiful_ai_exports/-MpmHkSBBrQTH7DJEML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8024700" y="4822025"/>
            <a:ext cx="1119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4E34"/>
      </a:accent1>
      <a:accent2>
        <a:srgbClr val="FCEDDA"/>
      </a:accent2>
      <a:accent3>
        <a:srgbClr val="424242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Raleway ExtraBold</vt:lpstr>
      <vt:lpstr>Source Sans Pro SemiBold</vt:lpstr>
      <vt:lpstr>Bree Serif</vt:lpstr>
      <vt:lpstr>Open Sans</vt:lpstr>
      <vt:lpstr>Arial</vt:lpstr>
      <vt:lpstr>Raleway Medium</vt:lpstr>
      <vt:lpstr>Raleway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이동훈</cp:lastModifiedBy>
  <cp:revision>1</cp:revision>
  <dcterms:modified xsi:type="dcterms:W3CDTF">2021-12-07T08:41:20Z</dcterms:modified>
</cp:coreProperties>
</file>