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87" r:id="rId5"/>
    <p:sldId id="290" r:id="rId6"/>
    <p:sldId id="284" r:id="rId7"/>
    <p:sldId id="285" r:id="rId8"/>
    <p:sldId id="294" r:id="rId9"/>
    <p:sldId id="293" r:id="rId10"/>
    <p:sldId id="289" r:id="rId11"/>
    <p:sldId id="298" r:id="rId12"/>
    <p:sldId id="292" r:id="rId13"/>
    <p:sldId id="281" r:id="rId14"/>
    <p:sldId id="260" r:id="rId15"/>
    <p:sldId id="291" r:id="rId16"/>
    <p:sldId id="300" r:id="rId17"/>
    <p:sldId id="299" r:id="rId18"/>
    <p:sldId id="261" r:id="rId19"/>
    <p:sldId id="262" r:id="rId20"/>
    <p:sldId id="263" r:id="rId21"/>
    <p:sldId id="301" r:id="rId22"/>
    <p:sldId id="280" r:id="rId23"/>
    <p:sldId id="264" r:id="rId24"/>
    <p:sldId id="296" r:id="rId25"/>
    <p:sldId id="297" r:id="rId26"/>
    <p:sldId id="265" r:id="rId27"/>
    <p:sldId id="266"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17039-5755-F7FC-4D65-8ECB062D2EED}" v="64" dt="2024-11-17T22:43:57.623"/>
    <p1510:client id="{09C68507-B00E-25D9-F5C9-36A67F385545}" v="93" dt="2024-11-17T22:35:31.594"/>
    <p1510:client id="{750AF2F2-03EE-957B-4124-30E7DD7AC257}" v="1894" dt="2024-11-17T22:31:40.247"/>
    <p1510:client id="{959C70A3-A7CC-281A-66E1-51CB66F3EBD5}" v="230" dt="2024-11-17T23:08:18.913"/>
    <p1510:client id="{A9862123-9EC2-AA82-EF08-1D2D8EEB76A2}" v="92" dt="2024-11-17T22:40:52.239"/>
    <p1510:client id="{B53711CF-66E9-58E5-F4D7-B42DF4FC20C4}" v="18" dt="2024-11-17T22:56:07.068"/>
    <p1510:client id="{D47B86B7-5747-8FC6-F09E-5A100983B0C6}" v="32" dt="2024-11-17T23:11:35.462"/>
    <p1510:client id="{E9EE3EEA-04C6-7138-13AD-FC585EDA1CB3}" v="228" dt="2024-11-17T22:53:26.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4B2DC-C1DE-4833-9B39-EACBCC598396}"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644A7B81-9577-422F-B1A9-7F5D927EF29E}">
      <dgm:prSet/>
      <dgm:spPr/>
      <dgm:t>
        <a:bodyPr/>
        <a:lstStyle/>
        <a:p>
          <a:pPr>
            <a:lnSpc>
              <a:spcPct val="100000"/>
            </a:lnSpc>
            <a:defRPr b="1"/>
          </a:pPr>
          <a:r>
            <a:rPr lang="en-IN" b="1"/>
            <a:t>Data Models:</a:t>
          </a:r>
          <a:endParaRPr lang="en-US"/>
        </a:p>
      </dgm:t>
    </dgm:pt>
    <dgm:pt modelId="{13C9FE3C-25A0-4311-AF21-E6C288D49EFC}" type="parTrans" cxnId="{094ACB89-3546-4F71-8887-6341ADE332C2}">
      <dgm:prSet/>
      <dgm:spPr/>
      <dgm:t>
        <a:bodyPr/>
        <a:lstStyle/>
        <a:p>
          <a:endParaRPr lang="en-US"/>
        </a:p>
      </dgm:t>
    </dgm:pt>
    <dgm:pt modelId="{3BE039C3-9724-4500-B289-27D247DDFEBF}" type="sibTrans" cxnId="{094ACB89-3546-4F71-8887-6341ADE332C2}">
      <dgm:prSet/>
      <dgm:spPr/>
      <dgm:t>
        <a:bodyPr/>
        <a:lstStyle/>
        <a:p>
          <a:endParaRPr lang="en-US"/>
        </a:p>
      </dgm:t>
    </dgm:pt>
    <dgm:pt modelId="{DDA05D20-BAEE-40BC-874F-118544C7D162}">
      <dgm:prSet/>
      <dgm:spPr/>
      <dgm:t>
        <a:bodyPr/>
        <a:lstStyle/>
        <a:p>
          <a:pPr>
            <a:lnSpc>
              <a:spcPct val="100000"/>
            </a:lnSpc>
          </a:pPr>
          <a:r>
            <a:rPr lang="en-IN" b="1"/>
            <a:t>Question:</a:t>
          </a:r>
          <a:r>
            <a:rPr lang="en-IN"/>
            <a:t> Represents a quiz question entity with fields for question title, options, correct answer, difficulty level, and category.</a:t>
          </a:r>
          <a:endParaRPr lang="en-US"/>
        </a:p>
      </dgm:t>
    </dgm:pt>
    <dgm:pt modelId="{E855B9D4-DA80-4782-B3F6-192DE041D0BD}" type="parTrans" cxnId="{6388C304-A3C4-4DB0-9C64-30C5CCA0B8F8}">
      <dgm:prSet/>
      <dgm:spPr/>
      <dgm:t>
        <a:bodyPr/>
        <a:lstStyle/>
        <a:p>
          <a:endParaRPr lang="en-US"/>
        </a:p>
      </dgm:t>
    </dgm:pt>
    <dgm:pt modelId="{727E4C19-652F-4B20-B8A6-0C1F259E60F0}" type="sibTrans" cxnId="{6388C304-A3C4-4DB0-9C64-30C5CCA0B8F8}">
      <dgm:prSet/>
      <dgm:spPr/>
      <dgm:t>
        <a:bodyPr/>
        <a:lstStyle/>
        <a:p>
          <a:endParaRPr lang="en-US"/>
        </a:p>
      </dgm:t>
    </dgm:pt>
    <dgm:pt modelId="{97347E8E-CD5A-409A-9A01-BCEA742EFB0A}">
      <dgm:prSet/>
      <dgm:spPr/>
      <dgm:t>
        <a:bodyPr/>
        <a:lstStyle/>
        <a:p>
          <a:pPr>
            <a:lnSpc>
              <a:spcPct val="100000"/>
            </a:lnSpc>
          </a:pPr>
          <a:r>
            <a:rPr lang="en-IN" b="1"/>
            <a:t>Quiz:</a:t>
          </a:r>
          <a:r>
            <a:rPr lang="en-IN"/>
            <a:t> Represents a quiz entity containing multiple questions, leveraging a many-to-many relationship with Question.</a:t>
          </a:r>
          <a:endParaRPr lang="en-US"/>
        </a:p>
      </dgm:t>
    </dgm:pt>
    <dgm:pt modelId="{FF5B4850-BB6E-4B7C-A068-9AA1C034C406}" type="parTrans" cxnId="{8759BC21-1B9A-412D-AEBB-6FDC0BDCE424}">
      <dgm:prSet/>
      <dgm:spPr/>
      <dgm:t>
        <a:bodyPr/>
        <a:lstStyle/>
        <a:p>
          <a:endParaRPr lang="en-US"/>
        </a:p>
      </dgm:t>
    </dgm:pt>
    <dgm:pt modelId="{4A4F56B7-70AF-4A29-ADC3-B49ED39797DB}" type="sibTrans" cxnId="{8759BC21-1B9A-412D-AEBB-6FDC0BDCE424}">
      <dgm:prSet/>
      <dgm:spPr/>
      <dgm:t>
        <a:bodyPr/>
        <a:lstStyle/>
        <a:p>
          <a:endParaRPr lang="en-US"/>
        </a:p>
      </dgm:t>
    </dgm:pt>
    <dgm:pt modelId="{08FE5606-79B4-49E3-9020-D07213A3982B}">
      <dgm:prSet/>
      <dgm:spPr/>
      <dgm:t>
        <a:bodyPr/>
        <a:lstStyle/>
        <a:p>
          <a:pPr>
            <a:lnSpc>
              <a:spcPct val="100000"/>
            </a:lnSpc>
          </a:pPr>
          <a:r>
            <a:rPr lang="en-IN" b="1"/>
            <a:t>ORM Configuration:</a:t>
          </a:r>
          <a:r>
            <a:rPr lang="en-IN"/>
            <a:t> JPA annotations to map these entities to the database tables.</a:t>
          </a:r>
          <a:endParaRPr lang="en-US"/>
        </a:p>
      </dgm:t>
    </dgm:pt>
    <dgm:pt modelId="{8961C3B3-A9AE-4AB7-B3AB-2838F5B2DC80}" type="parTrans" cxnId="{0BF06336-3D5F-40F6-83A7-8E1C666B846D}">
      <dgm:prSet/>
      <dgm:spPr/>
      <dgm:t>
        <a:bodyPr/>
        <a:lstStyle/>
        <a:p>
          <a:endParaRPr lang="en-US"/>
        </a:p>
      </dgm:t>
    </dgm:pt>
    <dgm:pt modelId="{A353D229-5980-4AD3-A192-3E9214388A7E}" type="sibTrans" cxnId="{0BF06336-3D5F-40F6-83A7-8E1C666B846D}">
      <dgm:prSet/>
      <dgm:spPr/>
      <dgm:t>
        <a:bodyPr/>
        <a:lstStyle/>
        <a:p>
          <a:endParaRPr lang="en-US"/>
        </a:p>
      </dgm:t>
    </dgm:pt>
    <dgm:pt modelId="{57AE82FD-631B-4B78-ABA8-87BDCDB16701}">
      <dgm:prSet/>
      <dgm:spPr/>
      <dgm:t>
        <a:bodyPr/>
        <a:lstStyle/>
        <a:p>
          <a:pPr>
            <a:lnSpc>
              <a:spcPct val="100000"/>
            </a:lnSpc>
            <a:defRPr b="1"/>
          </a:pPr>
          <a:r>
            <a:rPr lang="en-IN" b="1"/>
            <a:t>Database Interaction:</a:t>
          </a:r>
          <a:endParaRPr lang="en-US"/>
        </a:p>
      </dgm:t>
    </dgm:pt>
    <dgm:pt modelId="{5AA9A4F9-A012-4795-88D3-4987BE227541}" type="parTrans" cxnId="{EC21E9BE-69BA-4033-9B5E-0E1948874A14}">
      <dgm:prSet/>
      <dgm:spPr/>
      <dgm:t>
        <a:bodyPr/>
        <a:lstStyle/>
        <a:p>
          <a:endParaRPr lang="en-US"/>
        </a:p>
      </dgm:t>
    </dgm:pt>
    <dgm:pt modelId="{CB6437D4-6F61-47E1-84F7-CB8F4AA0FE4F}" type="sibTrans" cxnId="{EC21E9BE-69BA-4033-9B5E-0E1948874A14}">
      <dgm:prSet/>
      <dgm:spPr/>
      <dgm:t>
        <a:bodyPr/>
        <a:lstStyle/>
        <a:p>
          <a:endParaRPr lang="en-US"/>
        </a:p>
      </dgm:t>
    </dgm:pt>
    <dgm:pt modelId="{F6E4C51A-F3FF-46C5-896B-94D360BFC9A4}">
      <dgm:prSet/>
      <dgm:spPr/>
      <dgm:t>
        <a:bodyPr/>
        <a:lstStyle/>
        <a:p>
          <a:pPr>
            <a:lnSpc>
              <a:spcPct val="100000"/>
            </a:lnSpc>
          </a:pPr>
          <a:r>
            <a:rPr lang="en-IN" b="1"/>
            <a:t>Configuration:</a:t>
          </a:r>
          <a:r>
            <a:rPr lang="en-IN"/>
            <a:t> Connected to PostgreSQL and managed schema updates automatically via application.properties.</a:t>
          </a:r>
          <a:endParaRPr lang="en-US"/>
        </a:p>
      </dgm:t>
    </dgm:pt>
    <dgm:pt modelId="{F4BE2502-693D-49EC-AB8F-49F7E511E0EF}" type="parTrans" cxnId="{CFB6A678-5EE7-4B90-A273-4D6A21B8CFCF}">
      <dgm:prSet/>
      <dgm:spPr/>
      <dgm:t>
        <a:bodyPr/>
        <a:lstStyle/>
        <a:p>
          <a:endParaRPr lang="en-US"/>
        </a:p>
      </dgm:t>
    </dgm:pt>
    <dgm:pt modelId="{7306C1DF-065F-4BE9-AD39-FEB2F2AA6217}" type="sibTrans" cxnId="{CFB6A678-5EE7-4B90-A273-4D6A21B8CFCF}">
      <dgm:prSet/>
      <dgm:spPr/>
      <dgm:t>
        <a:bodyPr/>
        <a:lstStyle/>
        <a:p>
          <a:endParaRPr lang="en-US"/>
        </a:p>
      </dgm:t>
    </dgm:pt>
    <dgm:pt modelId="{20B83B14-4DB8-4C55-A411-1D108F16CF93}">
      <dgm:prSet/>
      <dgm:spPr/>
      <dgm:t>
        <a:bodyPr/>
        <a:lstStyle/>
        <a:p>
          <a:pPr>
            <a:lnSpc>
              <a:spcPct val="100000"/>
            </a:lnSpc>
          </a:pPr>
          <a:r>
            <a:rPr lang="en-IN" b="1"/>
            <a:t>Tables:</a:t>
          </a:r>
          <a:r>
            <a:rPr lang="en-IN"/>
            <a:t> questions and quizzes created and managed by Hibernate.</a:t>
          </a:r>
          <a:endParaRPr lang="en-US"/>
        </a:p>
      </dgm:t>
    </dgm:pt>
    <dgm:pt modelId="{93D405BB-FD6D-49E6-AC47-F64123B61BFE}" type="parTrans" cxnId="{B759FDB9-AA6D-4897-BFBC-BC20C4B913D0}">
      <dgm:prSet/>
      <dgm:spPr/>
      <dgm:t>
        <a:bodyPr/>
        <a:lstStyle/>
        <a:p>
          <a:endParaRPr lang="en-US"/>
        </a:p>
      </dgm:t>
    </dgm:pt>
    <dgm:pt modelId="{C8BE394B-1EE3-451A-9CF3-463B08774749}" type="sibTrans" cxnId="{B759FDB9-AA6D-4897-BFBC-BC20C4B913D0}">
      <dgm:prSet/>
      <dgm:spPr/>
      <dgm:t>
        <a:bodyPr/>
        <a:lstStyle/>
        <a:p>
          <a:endParaRPr lang="en-US"/>
        </a:p>
      </dgm:t>
    </dgm:pt>
    <dgm:pt modelId="{0575F26D-0754-4315-AB05-C23D98ACAFC5}">
      <dgm:prSet/>
      <dgm:spPr/>
      <dgm:t>
        <a:bodyPr/>
        <a:lstStyle/>
        <a:p>
          <a:pPr>
            <a:lnSpc>
              <a:spcPct val="100000"/>
            </a:lnSpc>
          </a:pPr>
          <a:r>
            <a:rPr lang="en-IN" b="1"/>
            <a:t>Data Operations:</a:t>
          </a:r>
          <a:r>
            <a:rPr lang="en-IN"/>
            <a:t> Includes CRUD operations and custom queries for data retrieval.</a:t>
          </a:r>
          <a:endParaRPr lang="en-US"/>
        </a:p>
      </dgm:t>
    </dgm:pt>
    <dgm:pt modelId="{2BC9DAC5-362B-47F3-B8DB-01AC469F8D13}" type="parTrans" cxnId="{F3944EAC-90C8-40B7-A21E-11DC4D6CBD3F}">
      <dgm:prSet/>
      <dgm:spPr/>
      <dgm:t>
        <a:bodyPr/>
        <a:lstStyle/>
        <a:p>
          <a:endParaRPr lang="en-US"/>
        </a:p>
      </dgm:t>
    </dgm:pt>
    <dgm:pt modelId="{6B5D5450-A98F-45A0-B5F1-4C3A56BC813C}" type="sibTrans" cxnId="{F3944EAC-90C8-40B7-A21E-11DC4D6CBD3F}">
      <dgm:prSet/>
      <dgm:spPr/>
      <dgm:t>
        <a:bodyPr/>
        <a:lstStyle/>
        <a:p>
          <a:endParaRPr lang="en-US"/>
        </a:p>
      </dgm:t>
    </dgm:pt>
    <dgm:pt modelId="{CF99F2E3-6312-4E68-AF09-7C9B92E69EB9}" type="pres">
      <dgm:prSet presAssocID="{7C24B2DC-C1DE-4833-9B39-EACBCC598396}" presName="root" presStyleCnt="0">
        <dgm:presLayoutVars>
          <dgm:dir/>
          <dgm:resizeHandles val="exact"/>
        </dgm:presLayoutVars>
      </dgm:prSet>
      <dgm:spPr/>
    </dgm:pt>
    <dgm:pt modelId="{94CA5F4C-E99D-4095-B99B-F43E9E358B32}" type="pres">
      <dgm:prSet presAssocID="{644A7B81-9577-422F-B1A9-7F5D927EF29E}" presName="compNode" presStyleCnt="0"/>
      <dgm:spPr/>
    </dgm:pt>
    <dgm:pt modelId="{7392B196-C6D5-4E21-B636-21FB0DCE4B45}" type="pres">
      <dgm:prSet presAssocID="{644A7B81-9577-422F-B1A9-7F5D927EF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AA0F1FB-25CC-42F6-90C7-0C1BC7221302}" type="pres">
      <dgm:prSet presAssocID="{644A7B81-9577-422F-B1A9-7F5D927EF29E}" presName="iconSpace" presStyleCnt="0"/>
      <dgm:spPr/>
    </dgm:pt>
    <dgm:pt modelId="{D94CC34A-B4C7-4832-A3A8-FB9A4D964243}" type="pres">
      <dgm:prSet presAssocID="{644A7B81-9577-422F-B1A9-7F5D927EF29E}" presName="parTx" presStyleLbl="revTx" presStyleIdx="0" presStyleCnt="4">
        <dgm:presLayoutVars>
          <dgm:chMax val="0"/>
          <dgm:chPref val="0"/>
        </dgm:presLayoutVars>
      </dgm:prSet>
      <dgm:spPr/>
    </dgm:pt>
    <dgm:pt modelId="{D68DCD84-E42E-43BE-AE7F-07520883910A}" type="pres">
      <dgm:prSet presAssocID="{644A7B81-9577-422F-B1A9-7F5D927EF29E}" presName="txSpace" presStyleCnt="0"/>
      <dgm:spPr/>
    </dgm:pt>
    <dgm:pt modelId="{5F52A1C1-D956-4F85-AFF4-7EC591C28FA9}" type="pres">
      <dgm:prSet presAssocID="{644A7B81-9577-422F-B1A9-7F5D927EF29E}" presName="desTx" presStyleLbl="revTx" presStyleIdx="1" presStyleCnt="4">
        <dgm:presLayoutVars/>
      </dgm:prSet>
      <dgm:spPr/>
    </dgm:pt>
    <dgm:pt modelId="{7106E87F-3999-43FD-AF5F-2AE6C0AC27F9}" type="pres">
      <dgm:prSet presAssocID="{3BE039C3-9724-4500-B289-27D247DDFEBF}" presName="sibTrans" presStyleCnt="0"/>
      <dgm:spPr/>
    </dgm:pt>
    <dgm:pt modelId="{06A64389-767C-4EE7-A528-42CA6E7876AB}" type="pres">
      <dgm:prSet presAssocID="{57AE82FD-631B-4B78-ABA8-87BDCDB16701}" presName="compNode" presStyleCnt="0"/>
      <dgm:spPr/>
    </dgm:pt>
    <dgm:pt modelId="{FF6F3774-BFE4-46B0-856B-58453D1FBB52}" type="pres">
      <dgm:prSet presAssocID="{57AE82FD-631B-4B78-ABA8-87BDCDB167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5E584E8-D0B5-4807-98B3-4DEF2F454F9C}" type="pres">
      <dgm:prSet presAssocID="{57AE82FD-631B-4B78-ABA8-87BDCDB16701}" presName="iconSpace" presStyleCnt="0"/>
      <dgm:spPr/>
    </dgm:pt>
    <dgm:pt modelId="{79F8747A-72A9-45E7-8AFB-2AD5B8552B69}" type="pres">
      <dgm:prSet presAssocID="{57AE82FD-631B-4B78-ABA8-87BDCDB16701}" presName="parTx" presStyleLbl="revTx" presStyleIdx="2" presStyleCnt="4">
        <dgm:presLayoutVars>
          <dgm:chMax val="0"/>
          <dgm:chPref val="0"/>
        </dgm:presLayoutVars>
      </dgm:prSet>
      <dgm:spPr/>
    </dgm:pt>
    <dgm:pt modelId="{B5918711-066B-4306-AAF5-D591F8618932}" type="pres">
      <dgm:prSet presAssocID="{57AE82FD-631B-4B78-ABA8-87BDCDB16701}" presName="txSpace" presStyleCnt="0"/>
      <dgm:spPr/>
    </dgm:pt>
    <dgm:pt modelId="{B6E335FF-4A3F-4DF7-BC17-DA15E0BE4494}" type="pres">
      <dgm:prSet presAssocID="{57AE82FD-631B-4B78-ABA8-87BDCDB16701}" presName="desTx" presStyleLbl="revTx" presStyleIdx="3" presStyleCnt="4">
        <dgm:presLayoutVars/>
      </dgm:prSet>
      <dgm:spPr/>
    </dgm:pt>
  </dgm:ptLst>
  <dgm:cxnLst>
    <dgm:cxn modelId="{6388C304-A3C4-4DB0-9C64-30C5CCA0B8F8}" srcId="{644A7B81-9577-422F-B1A9-7F5D927EF29E}" destId="{DDA05D20-BAEE-40BC-874F-118544C7D162}" srcOrd="0" destOrd="0" parTransId="{E855B9D4-DA80-4782-B3F6-192DE041D0BD}" sibTransId="{727E4C19-652F-4B20-B8A6-0C1F259E60F0}"/>
    <dgm:cxn modelId="{E188DD0B-9994-48A6-B2C9-4B662186F575}" type="presOf" srcId="{7C24B2DC-C1DE-4833-9B39-EACBCC598396}" destId="{CF99F2E3-6312-4E68-AF09-7C9B92E69EB9}" srcOrd="0" destOrd="0" presId="urn:microsoft.com/office/officeart/2018/2/layout/IconLabelDescriptionList"/>
    <dgm:cxn modelId="{384A2412-AFD6-4010-ABF4-17D46299BE92}" type="presOf" srcId="{97347E8E-CD5A-409A-9A01-BCEA742EFB0A}" destId="{5F52A1C1-D956-4F85-AFF4-7EC591C28FA9}" srcOrd="0" destOrd="1" presId="urn:microsoft.com/office/officeart/2018/2/layout/IconLabelDescriptionList"/>
    <dgm:cxn modelId="{8759BC21-1B9A-412D-AEBB-6FDC0BDCE424}" srcId="{644A7B81-9577-422F-B1A9-7F5D927EF29E}" destId="{97347E8E-CD5A-409A-9A01-BCEA742EFB0A}" srcOrd="1" destOrd="0" parTransId="{FF5B4850-BB6E-4B7C-A068-9AA1C034C406}" sibTransId="{4A4F56B7-70AF-4A29-ADC3-B49ED39797DB}"/>
    <dgm:cxn modelId="{4ECB1732-D428-4D06-9790-A6E925BDF441}" type="presOf" srcId="{644A7B81-9577-422F-B1A9-7F5D927EF29E}" destId="{D94CC34A-B4C7-4832-A3A8-FB9A4D964243}" srcOrd="0" destOrd="0" presId="urn:microsoft.com/office/officeart/2018/2/layout/IconLabelDescriptionList"/>
    <dgm:cxn modelId="{0BF06336-3D5F-40F6-83A7-8E1C666B846D}" srcId="{644A7B81-9577-422F-B1A9-7F5D927EF29E}" destId="{08FE5606-79B4-49E3-9020-D07213A3982B}" srcOrd="2" destOrd="0" parTransId="{8961C3B3-A9AE-4AB7-B3AB-2838F5B2DC80}" sibTransId="{A353D229-5980-4AD3-A192-3E9214388A7E}"/>
    <dgm:cxn modelId="{515E1F5B-5A8B-478F-9227-EB70C8BE7977}" type="presOf" srcId="{20B83B14-4DB8-4C55-A411-1D108F16CF93}" destId="{B6E335FF-4A3F-4DF7-BC17-DA15E0BE4494}" srcOrd="0" destOrd="1" presId="urn:microsoft.com/office/officeart/2018/2/layout/IconLabelDescriptionList"/>
    <dgm:cxn modelId="{0CBC1861-A371-46CA-81DE-344B26FE759D}" type="presOf" srcId="{0575F26D-0754-4315-AB05-C23D98ACAFC5}" destId="{B6E335FF-4A3F-4DF7-BC17-DA15E0BE4494}" srcOrd="0" destOrd="2" presId="urn:microsoft.com/office/officeart/2018/2/layout/IconLabelDescriptionList"/>
    <dgm:cxn modelId="{93268A6C-E157-4F3D-B8C1-27133977AA5C}" type="presOf" srcId="{57AE82FD-631B-4B78-ABA8-87BDCDB16701}" destId="{79F8747A-72A9-45E7-8AFB-2AD5B8552B69}" srcOrd="0" destOrd="0" presId="urn:microsoft.com/office/officeart/2018/2/layout/IconLabelDescriptionList"/>
    <dgm:cxn modelId="{CFB6A678-5EE7-4B90-A273-4D6A21B8CFCF}" srcId="{57AE82FD-631B-4B78-ABA8-87BDCDB16701}" destId="{F6E4C51A-F3FF-46C5-896B-94D360BFC9A4}" srcOrd="0" destOrd="0" parTransId="{F4BE2502-693D-49EC-AB8F-49F7E511E0EF}" sibTransId="{7306C1DF-065F-4BE9-AD39-FEB2F2AA6217}"/>
    <dgm:cxn modelId="{C43E2F82-3E04-4D89-864C-47DAF608A43B}" type="presOf" srcId="{F6E4C51A-F3FF-46C5-896B-94D360BFC9A4}" destId="{B6E335FF-4A3F-4DF7-BC17-DA15E0BE4494}" srcOrd="0" destOrd="0" presId="urn:microsoft.com/office/officeart/2018/2/layout/IconLabelDescriptionList"/>
    <dgm:cxn modelId="{094ACB89-3546-4F71-8887-6341ADE332C2}" srcId="{7C24B2DC-C1DE-4833-9B39-EACBCC598396}" destId="{644A7B81-9577-422F-B1A9-7F5D927EF29E}" srcOrd="0" destOrd="0" parTransId="{13C9FE3C-25A0-4311-AF21-E6C288D49EFC}" sibTransId="{3BE039C3-9724-4500-B289-27D247DDFEBF}"/>
    <dgm:cxn modelId="{F3944EAC-90C8-40B7-A21E-11DC4D6CBD3F}" srcId="{57AE82FD-631B-4B78-ABA8-87BDCDB16701}" destId="{0575F26D-0754-4315-AB05-C23D98ACAFC5}" srcOrd="2" destOrd="0" parTransId="{2BC9DAC5-362B-47F3-B8DB-01AC469F8D13}" sibTransId="{6B5D5450-A98F-45A0-B5F1-4C3A56BC813C}"/>
    <dgm:cxn modelId="{B759FDB9-AA6D-4897-BFBC-BC20C4B913D0}" srcId="{57AE82FD-631B-4B78-ABA8-87BDCDB16701}" destId="{20B83B14-4DB8-4C55-A411-1D108F16CF93}" srcOrd="1" destOrd="0" parTransId="{93D405BB-FD6D-49E6-AC47-F64123B61BFE}" sibTransId="{C8BE394B-1EE3-451A-9CF3-463B08774749}"/>
    <dgm:cxn modelId="{EC21E9BE-69BA-4033-9B5E-0E1948874A14}" srcId="{7C24B2DC-C1DE-4833-9B39-EACBCC598396}" destId="{57AE82FD-631B-4B78-ABA8-87BDCDB16701}" srcOrd="1" destOrd="0" parTransId="{5AA9A4F9-A012-4795-88D3-4987BE227541}" sibTransId="{CB6437D4-6F61-47E1-84F7-CB8F4AA0FE4F}"/>
    <dgm:cxn modelId="{D44473E4-B9C1-4A9C-9A99-0DBE2889FF7A}" type="presOf" srcId="{08FE5606-79B4-49E3-9020-D07213A3982B}" destId="{5F52A1C1-D956-4F85-AFF4-7EC591C28FA9}" srcOrd="0" destOrd="2" presId="urn:microsoft.com/office/officeart/2018/2/layout/IconLabelDescriptionList"/>
    <dgm:cxn modelId="{1AC8DAEC-BB6D-4314-8B4E-DDE5DED6A974}" type="presOf" srcId="{DDA05D20-BAEE-40BC-874F-118544C7D162}" destId="{5F52A1C1-D956-4F85-AFF4-7EC591C28FA9}" srcOrd="0" destOrd="0" presId="urn:microsoft.com/office/officeart/2018/2/layout/IconLabelDescriptionList"/>
    <dgm:cxn modelId="{9B510930-442C-4A68-B318-6C4FF9D1224B}" type="presParOf" srcId="{CF99F2E3-6312-4E68-AF09-7C9B92E69EB9}" destId="{94CA5F4C-E99D-4095-B99B-F43E9E358B32}" srcOrd="0" destOrd="0" presId="urn:microsoft.com/office/officeart/2018/2/layout/IconLabelDescriptionList"/>
    <dgm:cxn modelId="{2B692D7E-E0F8-4336-AA21-1B4D1C4D8DAE}" type="presParOf" srcId="{94CA5F4C-E99D-4095-B99B-F43E9E358B32}" destId="{7392B196-C6D5-4E21-B636-21FB0DCE4B45}" srcOrd="0" destOrd="0" presId="urn:microsoft.com/office/officeart/2018/2/layout/IconLabelDescriptionList"/>
    <dgm:cxn modelId="{6EBDC757-F925-41E1-9D45-89A1544241FC}" type="presParOf" srcId="{94CA5F4C-E99D-4095-B99B-F43E9E358B32}" destId="{5AA0F1FB-25CC-42F6-90C7-0C1BC7221302}" srcOrd="1" destOrd="0" presId="urn:microsoft.com/office/officeart/2018/2/layout/IconLabelDescriptionList"/>
    <dgm:cxn modelId="{CFAEE85E-004F-4F92-B42C-E0043B7B8E9D}" type="presParOf" srcId="{94CA5F4C-E99D-4095-B99B-F43E9E358B32}" destId="{D94CC34A-B4C7-4832-A3A8-FB9A4D964243}" srcOrd="2" destOrd="0" presId="urn:microsoft.com/office/officeart/2018/2/layout/IconLabelDescriptionList"/>
    <dgm:cxn modelId="{5F04B257-A283-4A87-A839-7FCDD0B89C0B}" type="presParOf" srcId="{94CA5F4C-E99D-4095-B99B-F43E9E358B32}" destId="{D68DCD84-E42E-43BE-AE7F-07520883910A}" srcOrd="3" destOrd="0" presId="urn:microsoft.com/office/officeart/2018/2/layout/IconLabelDescriptionList"/>
    <dgm:cxn modelId="{DD227321-4980-463F-9948-F7B1EBC4F02D}" type="presParOf" srcId="{94CA5F4C-E99D-4095-B99B-F43E9E358B32}" destId="{5F52A1C1-D956-4F85-AFF4-7EC591C28FA9}" srcOrd="4" destOrd="0" presId="urn:microsoft.com/office/officeart/2018/2/layout/IconLabelDescriptionList"/>
    <dgm:cxn modelId="{A499FD63-0E0C-45A4-B6E0-B5606A2A3875}" type="presParOf" srcId="{CF99F2E3-6312-4E68-AF09-7C9B92E69EB9}" destId="{7106E87F-3999-43FD-AF5F-2AE6C0AC27F9}" srcOrd="1" destOrd="0" presId="urn:microsoft.com/office/officeart/2018/2/layout/IconLabelDescriptionList"/>
    <dgm:cxn modelId="{3439AEA0-B5B1-436E-BCAD-BE6C8C0E7AF1}" type="presParOf" srcId="{CF99F2E3-6312-4E68-AF09-7C9B92E69EB9}" destId="{06A64389-767C-4EE7-A528-42CA6E7876AB}" srcOrd="2" destOrd="0" presId="urn:microsoft.com/office/officeart/2018/2/layout/IconLabelDescriptionList"/>
    <dgm:cxn modelId="{52DE113D-8753-4EF1-AB97-83F13E10ACE0}" type="presParOf" srcId="{06A64389-767C-4EE7-A528-42CA6E7876AB}" destId="{FF6F3774-BFE4-46B0-856B-58453D1FBB52}" srcOrd="0" destOrd="0" presId="urn:microsoft.com/office/officeart/2018/2/layout/IconLabelDescriptionList"/>
    <dgm:cxn modelId="{E68A36BB-8713-48CE-A286-8BFCA8018F9A}" type="presParOf" srcId="{06A64389-767C-4EE7-A528-42CA6E7876AB}" destId="{F5E584E8-D0B5-4807-98B3-4DEF2F454F9C}" srcOrd="1" destOrd="0" presId="urn:microsoft.com/office/officeart/2018/2/layout/IconLabelDescriptionList"/>
    <dgm:cxn modelId="{EDCD8A56-319C-4B98-BDDF-1318F7768937}" type="presParOf" srcId="{06A64389-767C-4EE7-A528-42CA6E7876AB}" destId="{79F8747A-72A9-45E7-8AFB-2AD5B8552B69}" srcOrd="2" destOrd="0" presId="urn:microsoft.com/office/officeart/2018/2/layout/IconLabelDescriptionList"/>
    <dgm:cxn modelId="{FAF273BA-6A3A-46D7-B082-4443D3BC6156}" type="presParOf" srcId="{06A64389-767C-4EE7-A528-42CA6E7876AB}" destId="{B5918711-066B-4306-AAF5-D591F8618932}" srcOrd="3" destOrd="0" presId="urn:microsoft.com/office/officeart/2018/2/layout/IconLabelDescriptionList"/>
    <dgm:cxn modelId="{6CBEEE2F-E70B-49BA-B826-EBB9F99E0765}" type="presParOf" srcId="{06A64389-767C-4EE7-A528-42CA6E7876AB}" destId="{B6E335FF-4A3F-4DF7-BC17-DA15E0BE449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2B196-C6D5-4E21-B636-21FB0DCE4B45}">
      <dsp:nvSpPr>
        <dsp:cNvPr id="0" name=""/>
        <dsp:cNvSpPr/>
      </dsp:nvSpPr>
      <dsp:spPr>
        <a:xfrm>
          <a:off x="564387" y="0"/>
          <a:ext cx="1510523" cy="1377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CC34A-B4C7-4832-A3A8-FB9A4D964243}">
      <dsp:nvSpPr>
        <dsp:cNvPr id="0" name=""/>
        <dsp:cNvSpPr/>
      </dsp:nvSpPr>
      <dsp:spPr>
        <a:xfrm>
          <a:off x="564387"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1" kern="1200"/>
            <a:t>Data Models:</a:t>
          </a:r>
          <a:endParaRPr lang="en-US" sz="3600" kern="1200"/>
        </a:p>
      </dsp:txBody>
      <dsp:txXfrm>
        <a:off x="564387" y="1548244"/>
        <a:ext cx="4315781" cy="590400"/>
      </dsp:txXfrm>
    </dsp:sp>
    <dsp:sp modelId="{5F52A1C1-D956-4F85-AFF4-7EC591C28FA9}">
      <dsp:nvSpPr>
        <dsp:cNvPr id="0" name=""/>
        <dsp:cNvSpPr/>
      </dsp:nvSpPr>
      <dsp:spPr>
        <a:xfrm>
          <a:off x="564387"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1" kern="1200"/>
            <a:t>Question:</a:t>
          </a:r>
          <a:r>
            <a:rPr lang="en-IN" sz="1700" kern="1200"/>
            <a:t> Represents a quiz question entity with fields for question title, options, correct answer, difficulty level, and category.</a:t>
          </a:r>
          <a:endParaRPr lang="en-US" sz="1700" kern="1200"/>
        </a:p>
        <a:p>
          <a:pPr marL="0" lvl="0" indent="0" algn="l" defTabSz="755650">
            <a:lnSpc>
              <a:spcPct val="100000"/>
            </a:lnSpc>
            <a:spcBef>
              <a:spcPct val="0"/>
            </a:spcBef>
            <a:spcAft>
              <a:spcPct val="35000"/>
            </a:spcAft>
            <a:buNone/>
          </a:pPr>
          <a:r>
            <a:rPr lang="en-IN" sz="1700" b="1" kern="1200"/>
            <a:t>Quiz:</a:t>
          </a:r>
          <a:r>
            <a:rPr lang="en-IN" sz="1700" kern="1200"/>
            <a:t> Represents a quiz entity containing multiple questions, leveraging a many-to-many relationship with Question.</a:t>
          </a:r>
          <a:endParaRPr lang="en-US" sz="1700" kern="1200"/>
        </a:p>
        <a:p>
          <a:pPr marL="0" lvl="0" indent="0" algn="l" defTabSz="755650">
            <a:lnSpc>
              <a:spcPct val="100000"/>
            </a:lnSpc>
            <a:spcBef>
              <a:spcPct val="0"/>
            </a:spcBef>
            <a:spcAft>
              <a:spcPct val="35000"/>
            </a:spcAft>
            <a:buNone/>
          </a:pPr>
          <a:r>
            <a:rPr lang="en-IN" sz="1700" b="1" kern="1200"/>
            <a:t>ORM Configuration:</a:t>
          </a:r>
          <a:r>
            <a:rPr lang="en-IN" sz="1700" kern="1200"/>
            <a:t> JPA annotations to map these entities to the database tables.</a:t>
          </a:r>
          <a:endParaRPr lang="en-US" sz="1700" kern="1200"/>
        </a:p>
      </dsp:txBody>
      <dsp:txXfrm>
        <a:off x="564387" y="2218014"/>
        <a:ext cx="4315781" cy="2133323"/>
      </dsp:txXfrm>
    </dsp:sp>
    <dsp:sp modelId="{FF6F3774-BFE4-46B0-856B-58453D1FBB52}">
      <dsp:nvSpPr>
        <dsp:cNvPr id="0" name=""/>
        <dsp:cNvSpPr/>
      </dsp:nvSpPr>
      <dsp:spPr>
        <a:xfrm>
          <a:off x="5635430" y="0"/>
          <a:ext cx="1510523" cy="1377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F8747A-72A9-45E7-8AFB-2AD5B8552B69}">
      <dsp:nvSpPr>
        <dsp:cNvPr id="0" name=""/>
        <dsp:cNvSpPr/>
      </dsp:nvSpPr>
      <dsp:spPr>
        <a:xfrm>
          <a:off x="5635430"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1" kern="1200"/>
            <a:t>Database Interaction:</a:t>
          </a:r>
          <a:endParaRPr lang="en-US" sz="3600" kern="1200"/>
        </a:p>
      </dsp:txBody>
      <dsp:txXfrm>
        <a:off x="5635430" y="1548244"/>
        <a:ext cx="4315781" cy="590400"/>
      </dsp:txXfrm>
    </dsp:sp>
    <dsp:sp modelId="{B6E335FF-4A3F-4DF7-BC17-DA15E0BE4494}">
      <dsp:nvSpPr>
        <dsp:cNvPr id="0" name=""/>
        <dsp:cNvSpPr/>
      </dsp:nvSpPr>
      <dsp:spPr>
        <a:xfrm>
          <a:off x="5635430"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1" kern="1200"/>
            <a:t>Configuration:</a:t>
          </a:r>
          <a:r>
            <a:rPr lang="en-IN" sz="1700" kern="1200"/>
            <a:t> Connected to PostgreSQL and managed schema updates automatically via application.properties.</a:t>
          </a:r>
          <a:endParaRPr lang="en-US" sz="1700" kern="1200"/>
        </a:p>
        <a:p>
          <a:pPr marL="0" lvl="0" indent="0" algn="l" defTabSz="755650">
            <a:lnSpc>
              <a:spcPct val="100000"/>
            </a:lnSpc>
            <a:spcBef>
              <a:spcPct val="0"/>
            </a:spcBef>
            <a:spcAft>
              <a:spcPct val="35000"/>
            </a:spcAft>
            <a:buNone/>
          </a:pPr>
          <a:r>
            <a:rPr lang="en-IN" sz="1700" b="1" kern="1200"/>
            <a:t>Tables:</a:t>
          </a:r>
          <a:r>
            <a:rPr lang="en-IN" sz="1700" kern="1200"/>
            <a:t> questions and quizzes created and managed by Hibernate.</a:t>
          </a:r>
          <a:endParaRPr lang="en-US" sz="1700" kern="1200"/>
        </a:p>
        <a:p>
          <a:pPr marL="0" lvl="0" indent="0" algn="l" defTabSz="755650">
            <a:lnSpc>
              <a:spcPct val="100000"/>
            </a:lnSpc>
            <a:spcBef>
              <a:spcPct val="0"/>
            </a:spcBef>
            <a:spcAft>
              <a:spcPct val="35000"/>
            </a:spcAft>
            <a:buNone/>
          </a:pPr>
          <a:r>
            <a:rPr lang="en-IN" sz="1700" b="1" kern="1200"/>
            <a:t>Data Operations:</a:t>
          </a:r>
          <a:r>
            <a:rPr lang="en-IN" sz="1700" kern="1200"/>
            <a:t> Includes CRUD operations and custom queries for data retrieval.</a:t>
          </a:r>
          <a:endParaRPr lang="en-US" sz="1700" kern="1200"/>
        </a:p>
      </dsp:txBody>
      <dsp:txXfrm>
        <a:off x="5635430" y="2218014"/>
        <a:ext cx="4315781" cy="21333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208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0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583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59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35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0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3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491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597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91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322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31942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9D77C-FD7D-BA19-23B8-91DE32606467}"/>
              </a:ext>
            </a:extLst>
          </p:cNvPr>
          <p:cNvSpPr txBox="1"/>
          <p:nvPr/>
        </p:nvSpPr>
        <p:spPr>
          <a:xfrm>
            <a:off x="1794136" y="2346860"/>
            <a:ext cx="9472322" cy="1261884"/>
          </a:xfrm>
          <a:prstGeom prst="rect">
            <a:avLst/>
          </a:prstGeom>
          <a:noFill/>
        </p:spPr>
        <p:txBody>
          <a:bodyPr wrap="square" lIns="91440" tIns="45720" rIns="91440" bIns="45720" rtlCol="0" anchor="t">
            <a:spAutoFit/>
          </a:bodyPr>
          <a:lstStyle/>
          <a:p>
            <a:r>
              <a:rPr lang="en-IN" sz="3800" b="1">
                <a:latin typeface="Calibri"/>
                <a:cs typeface="Calibri"/>
              </a:rPr>
              <a:t>From Monolithic to Microservices: A Quiz Application Journey</a:t>
            </a:r>
            <a:endParaRPr lang="en-US" sz="3800" b="1">
              <a:latin typeface="Calibri"/>
              <a:ea typeface="Calibri"/>
              <a:cs typeface="Calibri"/>
            </a:endParaRPr>
          </a:p>
        </p:txBody>
      </p:sp>
      <p:sp>
        <p:nvSpPr>
          <p:cNvPr id="6" name="TextBox 5">
            <a:extLst>
              <a:ext uri="{FF2B5EF4-FFF2-40B4-BE49-F238E27FC236}">
                <a16:creationId xmlns:a16="http://schemas.microsoft.com/office/drawing/2014/main" id="{6A4CD979-2A2A-ADB7-6EAE-ED241EAEAF26}"/>
              </a:ext>
            </a:extLst>
          </p:cNvPr>
          <p:cNvSpPr txBox="1"/>
          <p:nvPr/>
        </p:nvSpPr>
        <p:spPr>
          <a:xfrm>
            <a:off x="8806153" y="5275385"/>
            <a:ext cx="2791790" cy="646331"/>
          </a:xfrm>
          <a:prstGeom prst="rect">
            <a:avLst/>
          </a:prstGeom>
          <a:noFill/>
        </p:spPr>
        <p:txBody>
          <a:bodyPr wrap="none" rtlCol="0">
            <a:spAutoFit/>
          </a:bodyPr>
          <a:lstStyle/>
          <a:p>
            <a:r>
              <a:rPr lang="en-US" err="1"/>
              <a:t>Priyadharshini</a:t>
            </a:r>
            <a:r>
              <a:rPr lang="en-US"/>
              <a:t> </a:t>
            </a:r>
            <a:r>
              <a:rPr lang="en-US" err="1"/>
              <a:t>Damodharan</a:t>
            </a:r>
            <a:endParaRPr lang="en-US"/>
          </a:p>
          <a:p>
            <a:r>
              <a:rPr lang="en-US"/>
              <a:t>Nov 17th 2024</a:t>
            </a:r>
          </a:p>
        </p:txBody>
      </p:sp>
    </p:spTree>
    <p:extLst>
      <p:ext uri="{BB962C8B-B14F-4D97-AF65-F5344CB8AC3E}">
        <p14:creationId xmlns:p14="http://schemas.microsoft.com/office/powerpoint/2010/main" val="129013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96B3A-A2CB-8F52-FE06-A330F8DFB960}"/>
              </a:ext>
            </a:extLst>
          </p:cNvPr>
          <p:cNvSpPr txBox="1"/>
          <p:nvPr/>
        </p:nvSpPr>
        <p:spPr>
          <a:xfrm>
            <a:off x="1001485" y="609600"/>
            <a:ext cx="966772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a:latin typeface="Arial"/>
                <a:cs typeface="Arial"/>
              </a:rPr>
              <a:t>User Requests Quiz</a:t>
            </a:r>
            <a:r>
              <a:rPr lang="en-IN" sz="1600">
                <a:latin typeface="Arial"/>
                <a:cs typeface="Arial"/>
              </a:rPr>
              <a:t>:</a:t>
            </a:r>
            <a:endParaRPr lang="en-US" sz="1600">
              <a:latin typeface="Arial"/>
              <a:cs typeface="Arial"/>
            </a:endParaRPr>
          </a:p>
          <a:p>
            <a:endParaRPr lang="en-IN" sz="1600">
              <a:latin typeface="Arial"/>
              <a:cs typeface="Arial"/>
            </a:endParaRPr>
          </a:p>
          <a:p>
            <a:pPr marL="285750" indent="-285750">
              <a:buFont typeface="Arial,Sans-Serif"/>
              <a:buChar char="•"/>
            </a:pPr>
            <a:r>
              <a:rPr lang="en-IN" sz="1600">
                <a:latin typeface="Arial"/>
                <a:cs typeface="Arial"/>
              </a:rPr>
              <a:t>User sends an HTTP request to </a:t>
            </a:r>
            <a:r>
              <a:rPr lang="en-IN" sz="1600" err="1">
                <a:latin typeface="Arial"/>
                <a:cs typeface="Arial"/>
              </a:rPr>
              <a:t>QuizController</a:t>
            </a:r>
            <a:r>
              <a:rPr lang="en-IN" sz="1600">
                <a:latin typeface="Arial"/>
                <a:cs typeface="Arial"/>
              </a:rPr>
              <a:t> to get a quiz by its ID (e.g., /quiz/get/{id}).</a:t>
            </a:r>
            <a:endParaRPr lang="en-US" sz="1600">
              <a:latin typeface="Arial"/>
              <a:cs typeface="Arial"/>
            </a:endParaRPr>
          </a:p>
          <a:p>
            <a:pPr marL="285750" indent="-285750">
              <a:buFont typeface="Arial,Sans-Serif"/>
              <a:buChar char="•"/>
            </a:pPr>
            <a:r>
              <a:rPr lang="en-IN" sz="1600" err="1">
                <a:latin typeface="Arial"/>
                <a:cs typeface="Arial"/>
              </a:rPr>
              <a:t>QuizController</a:t>
            </a:r>
            <a:r>
              <a:rPr lang="en-IN" sz="1600">
                <a:latin typeface="Arial"/>
                <a:cs typeface="Arial"/>
              </a:rPr>
              <a:t> calls </a:t>
            </a:r>
            <a:r>
              <a:rPr lang="en-IN" sz="1600" err="1">
                <a:latin typeface="Arial"/>
                <a:cs typeface="Arial"/>
              </a:rPr>
              <a:t>QuizService</a:t>
            </a:r>
            <a:r>
              <a:rPr lang="en-IN" sz="1600">
                <a:latin typeface="Arial"/>
                <a:cs typeface="Arial"/>
              </a:rPr>
              <a:t> to fetch the quiz details.</a:t>
            </a:r>
            <a:endParaRPr lang="en-US" sz="1600">
              <a:latin typeface="Arial"/>
              <a:cs typeface="Arial"/>
            </a:endParaRPr>
          </a:p>
          <a:p>
            <a:pPr marL="285750" indent="-285750">
              <a:buFont typeface="Arial,Sans-Serif"/>
              <a:buChar char="•"/>
            </a:pPr>
            <a:endParaRPr lang="en-IN" sz="1600">
              <a:latin typeface="Arial"/>
              <a:cs typeface="Arial"/>
            </a:endParaRPr>
          </a:p>
          <a:p>
            <a:endParaRPr lang="en-US">
              <a:latin typeface="Calibri" panose="020F0502020204030204"/>
              <a:cs typeface="Calibri"/>
            </a:endParaRPr>
          </a:p>
        </p:txBody>
      </p:sp>
      <p:sp>
        <p:nvSpPr>
          <p:cNvPr id="4" name="TextBox 3">
            <a:extLst>
              <a:ext uri="{FF2B5EF4-FFF2-40B4-BE49-F238E27FC236}">
                <a16:creationId xmlns:a16="http://schemas.microsoft.com/office/drawing/2014/main" id="{843C77AB-7D2D-0CDB-4115-89FB884E3BF7}"/>
              </a:ext>
            </a:extLst>
          </p:cNvPr>
          <p:cNvSpPr txBox="1"/>
          <p:nvPr/>
        </p:nvSpPr>
        <p:spPr>
          <a:xfrm>
            <a:off x="1000276" y="1714499"/>
            <a:ext cx="9579428"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err="1">
                <a:latin typeface="Arial"/>
                <a:cs typeface="Arial"/>
              </a:rPr>
              <a:t>QuizService</a:t>
            </a:r>
            <a:r>
              <a:rPr lang="en-IN" sz="1600" b="1">
                <a:latin typeface="Arial"/>
                <a:cs typeface="Arial"/>
              </a:rPr>
              <a:t> Fetches Quiz Questions Without Answers</a:t>
            </a:r>
            <a:r>
              <a:rPr lang="en-IN" sz="1600">
                <a:latin typeface="Arial"/>
                <a:cs typeface="Arial"/>
              </a:rPr>
              <a:t>:</a:t>
            </a:r>
            <a:endParaRPr lang="en-US"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fetches the quiz entity by its ID from </a:t>
            </a:r>
            <a:r>
              <a:rPr lang="en-IN" sz="1600" err="1">
                <a:latin typeface="Arial"/>
                <a:cs typeface="Arial"/>
              </a:rPr>
              <a:t>QuizDao</a:t>
            </a:r>
            <a:r>
              <a:rPr lang="en-IN" sz="1600">
                <a:latin typeface="Arial"/>
                <a:cs typeface="Arial"/>
              </a:rPr>
              <a:t>.</a:t>
            </a:r>
            <a:endParaRPr lang="en-US" sz="1600">
              <a:latin typeface="Arial"/>
              <a:cs typeface="Arial"/>
            </a:endParaRPr>
          </a:p>
          <a:p>
            <a:pPr marL="285750" indent="-285750">
              <a:buFont typeface="Arial,Sans-Serif"/>
              <a:buChar char="•"/>
            </a:pPr>
            <a:r>
              <a:rPr lang="en-IN" sz="1600">
                <a:latin typeface="Arial"/>
                <a:cs typeface="Arial"/>
              </a:rPr>
              <a:t>The quiz entity retrieved includes a list of associated questions due to the many-to-many relationship.</a:t>
            </a:r>
            <a:endParaRPr lang="en-US" sz="1600">
              <a:latin typeface="Arial"/>
              <a:cs typeface="Arial"/>
            </a:endParaRPr>
          </a:p>
          <a:p>
            <a:pPr lvl="2"/>
            <a:r>
              <a:rPr lang="en-IN" sz="1600">
                <a:latin typeface="Arial"/>
                <a:cs typeface="Arial"/>
              </a:rPr>
              <a:t>The </a:t>
            </a:r>
            <a:r>
              <a:rPr lang="en-IN" sz="1600" b="1">
                <a:latin typeface="Arial"/>
                <a:cs typeface="Arial"/>
              </a:rPr>
              <a:t>many-to-many</a:t>
            </a:r>
            <a:r>
              <a:rPr lang="en-IN" sz="1600">
                <a:latin typeface="Arial"/>
                <a:cs typeface="Arial"/>
              </a:rPr>
              <a:t> relationship between </a:t>
            </a:r>
            <a:r>
              <a:rPr lang="en-IN" sz="1600" b="1">
                <a:latin typeface="Arial"/>
                <a:cs typeface="Arial"/>
              </a:rPr>
              <a:t>Quiz</a:t>
            </a:r>
            <a:r>
              <a:rPr lang="en-IN" sz="1600">
                <a:latin typeface="Arial"/>
                <a:cs typeface="Arial"/>
              </a:rPr>
              <a:t> and </a:t>
            </a:r>
            <a:r>
              <a:rPr lang="en-IN" sz="1600" b="1">
                <a:latin typeface="Arial"/>
                <a:cs typeface="Arial"/>
              </a:rPr>
              <a:t>Question</a:t>
            </a:r>
            <a:r>
              <a:rPr lang="en-IN" sz="1600">
                <a:latin typeface="Arial"/>
                <a:cs typeface="Arial"/>
              </a:rPr>
              <a:t> works as follows:</a:t>
            </a:r>
            <a:endParaRPr lang="en-US" sz="1600">
              <a:latin typeface="Arial"/>
              <a:cs typeface="Arial"/>
            </a:endParaRPr>
          </a:p>
          <a:p>
            <a:pPr marL="1200150" lvl="2" indent="-285750">
              <a:buFont typeface="Arial,Sans-Serif"/>
              <a:buChar char="•"/>
            </a:pPr>
            <a:r>
              <a:rPr lang="en-IN" sz="1600">
                <a:latin typeface="Arial"/>
                <a:cs typeface="Arial"/>
              </a:rPr>
              <a:t>A </a:t>
            </a:r>
            <a:r>
              <a:rPr lang="en-IN" sz="1600" b="1">
                <a:latin typeface="Arial"/>
                <a:cs typeface="Arial"/>
              </a:rPr>
              <a:t>Quiz</a:t>
            </a:r>
            <a:r>
              <a:rPr lang="en-IN" sz="1600">
                <a:latin typeface="Arial"/>
                <a:cs typeface="Arial"/>
              </a:rPr>
              <a:t> can have multiple </a:t>
            </a:r>
            <a:r>
              <a:rPr lang="en-IN" sz="1600" b="1">
                <a:latin typeface="Arial"/>
                <a:cs typeface="Arial"/>
              </a:rPr>
              <a:t>Questions</a:t>
            </a:r>
            <a:r>
              <a:rPr lang="en-IN" sz="1600">
                <a:latin typeface="Arial"/>
                <a:cs typeface="Arial"/>
              </a:rPr>
              <a:t>, and a </a:t>
            </a:r>
            <a:r>
              <a:rPr lang="en-IN" sz="1600" b="1">
                <a:latin typeface="Arial"/>
                <a:cs typeface="Arial"/>
              </a:rPr>
              <a:t>Question</a:t>
            </a:r>
            <a:r>
              <a:rPr lang="en-IN" sz="1600">
                <a:latin typeface="Arial"/>
                <a:cs typeface="Arial"/>
              </a:rPr>
              <a:t> can belong to multiple </a:t>
            </a:r>
            <a:r>
              <a:rPr lang="en-IN" sz="1600" b="1">
                <a:latin typeface="Arial"/>
                <a:cs typeface="Arial"/>
              </a:rPr>
              <a:t>Quizzes</a:t>
            </a:r>
            <a:r>
              <a:rPr lang="en-IN" sz="1600">
                <a:latin typeface="Arial"/>
                <a:cs typeface="Arial"/>
              </a:rPr>
              <a:t>.</a:t>
            </a:r>
            <a:endParaRPr lang="en-US" sz="1600">
              <a:latin typeface="Arial"/>
              <a:cs typeface="Arial"/>
            </a:endParaRPr>
          </a:p>
          <a:p>
            <a:pPr marL="1200150" lvl="2" indent="-285750">
              <a:buFont typeface="Arial,Sans-Serif"/>
              <a:buChar char="•"/>
            </a:pPr>
            <a:r>
              <a:rPr lang="en-IN" sz="1600">
                <a:latin typeface="Arial"/>
                <a:cs typeface="Arial"/>
              </a:rPr>
              <a:t>The relationship is represented with the @ManyToMany annotation in JPA.</a:t>
            </a:r>
            <a:endParaRPr lang="en-US" sz="1600">
              <a:latin typeface="Arial"/>
              <a:cs typeface="Arial"/>
            </a:endParaRPr>
          </a:p>
          <a:p>
            <a:pPr marL="1200150" lvl="2" indent="-285750">
              <a:buFont typeface="Arial,Sans-Serif"/>
              <a:buChar char="•"/>
            </a:pPr>
            <a:r>
              <a:rPr lang="en-IN" sz="1600">
                <a:latin typeface="Arial"/>
                <a:cs typeface="Arial"/>
              </a:rPr>
              <a:t>JPA automatically creates a </a:t>
            </a:r>
            <a:r>
              <a:rPr lang="en-IN" sz="1600" b="1">
                <a:latin typeface="Arial"/>
                <a:cs typeface="Arial"/>
              </a:rPr>
              <a:t>join table</a:t>
            </a:r>
            <a:r>
              <a:rPr lang="en-IN" sz="1600">
                <a:latin typeface="Arial"/>
                <a:cs typeface="Arial"/>
              </a:rPr>
              <a:t> (e.g., </a:t>
            </a:r>
            <a:r>
              <a:rPr lang="en-IN" sz="1600" err="1">
                <a:latin typeface="Arial"/>
                <a:cs typeface="Arial"/>
              </a:rPr>
              <a:t>quiz_question</a:t>
            </a:r>
            <a:r>
              <a:rPr lang="en-IN" sz="1600">
                <a:latin typeface="Arial"/>
                <a:cs typeface="Arial"/>
              </a:rPr>
              <a:t>) with two foreign key columns: </a:t>
            </a:r>
            <a:r>
              <a:rPr lang="en-IN" sz="1600" err="1">
                <a:latin typeface="Arial"/>
                <a:cs typeface="Arial"/>
              </a:rPr>
              <a:t>quiz_id</a:t>
            </a:r>
            <a:r>
              <a:rPr lang="en-IN" sz="1600">
                <a:latin typeface="Arial"/>
                <a:cs typeface="Arial"/>
              </a:rPr>
              <a:t> and </a:t>
            </a:r>
            <a:r>
              <a:rPr lang="en-IN" sz="1600" err="1">
                <a:latin typeface="Arial"/>
                <a:cs typeface="Arial"/>
              </a:rPr>
              <a:t>question_id</a:t>
            </a:r>
            <a:r>
              <a:rPr lang="en-IN" sz="1600">
                <a:latin typeface="Arial"/>
                <a:cs typeface="Arial"/>
              </a:rPr>
              <a:t>.</a:t>
            </a:r>
            <a:endParaRPr lang="en-US" sz="1600">
              <a:latin typeface="Arial"/>
              <a:cs typeface="Arial"/>
            </a:endParaRPr>
          </a:p>
          <a:p>
            <a:pPr marL="1200150" lvl="2"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calls </a:t>
            </a:r>
            <a:r>
              <a:rPr lang="en-IN" sz="1600" err="1">
                <a:latin typeface="Arial"/>
                <a:cs typeface="Arial"/>
              </a:rPr>
              <a:t>QuestionService</a:t>
            </a:r>
            <a:r>
              <a:rPr lang="en-IN" sz="1600">
                <a:latin typeface="Arial"/>
                <a:cs typeface="Arial"/>
              </a:rPr>
              <a:t> to wrap these questions using </a:t>
            </a:r>
            <a:r>
              <a:rPr lang="en-IN" sz="1600" err="1">
                <a:latin typeface="Arial"/>
                <a:cs typeface="Arial"/>
              </a:rPr>
              <a:t>QuestionWrapper</a:t>
            </a:r>
            <a:r>
              <a:rPr lang="en-IN" sz="1600">
                <a:latin typeface="Arial"/>
                <a:cs typeface="Arial"/>
              </a:rPr>
              <a:t> to exclude the correct answers.</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QuestionService</a:t>
            </a:r>
            <a:r>
              <a:rPr lang="en-IN" sz="1600">
                <a:latin typeface="Arial"/>
                <a:cs typeface="Arial"/>
              </a:rPr>
              <a:t> interacts with </a:t>
            </a:r>
            <a:r>
              <a:rPr lang="en-IN" sz="1600" err="1">
                <a:latin typeface="Arial"/>
                <a:cs typeface="Arial"/>
              </a:rPr>
              <a:t>QuestionDao</a:t>
            </a:r>
            <a:r>
              <a:rPr lang="en-IN" sz="1600">
                <a:latin typeface="Arial"/>
                <a:cs typeface="Arial"/>
              </a:rPr>
              <a:t> to fetch the questions based on quiz ID and other parameters.</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a:latin typeface="Arial"/>
                <a:cs typeface="Arial"/>
              </a:rPr>
              <a:t>The questions are wrapped in </a:t>
            </a:r>
            <a:r>
              <a:rPr lang="en-IN" sz="1600" err="1">
                <a:latin typeface="Arial"/>
                <a:cs typeface="Arial"/>
              </a:rPr>
              <a:t>QuestionWrapper</a:t>
            </a:r>
            <a:r>
              <a:rPr lang="en-IN" sz="1600">
                <a:latin typeface="Arial"/>
                <a:cs typeface="Arial"/>
              </a:rPr>
              <a:t> and sent back to </a:t>
            </a:r>
            <a:r>
              <a:rPr lang="en-IN" sz="1600" err="1">
                <a:latin typeface="Arial"/>
                <a:cs typeface="Arial"/>
              </a:rPr>
              <a:t>QuizService</a:t>
            </a:r>
            <a:r>
              <a:rPr lang="en-IN" sz="1600">
                <a:latin typeface="Arial"/>
                <a:cs typeface="Arial"/>
              </a:rPr>
              <a:t>.</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formats the response and sends it back to </a:t>
            </a:r>
            <a:r>
              <a:rPr lang="en-IN" sz="1600" err="1">
                <a:latin typeface="Arial"/>
                <a:cs typeface="Arial"/>
              </a:rPr>
              <a:t>QuizController</a:t>
            </a:r>
            <a:r>
              <a:rPr lang="en-IN" sz="1600">
                <a:latin typeface="Arial"/>
                <a:cs typeface="Arial"/>
              </a:rPr>
              <a:t>, which then returns the response to the user.</a:t>
            </a:r>
            <a:endParaRPr lang="en-US"/>
          </a:p>
        </p:txBody>
      </p:sp>
    </p:spTree>
    <p:extLst>
      <p:ext uri="{BB962C8B-B14F-4D97-AF65-F5344CB8AC3E}">
        <p14:creationId xmlns:p14="http://schemas.microsoft.com/office/powerpoint/2010/main" val="14770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F14368-273C-82E3-CB37-0C0571C5FAA5}"/>
              </a:ext>
            </a:extLst>
          </p:cNvPr>
          <p:cNvSpPr txBox="1"/>
          <p:nvPr/>
        </p:nvSpPr>
        <p:spPr>
          <a:xfrm>
            <a:off x="1230284" y="615142"/>
            <a:ext cx="1702389" cy="523220"/>
          </a:xfrm>
          <a:prstGeom prst="rect">
            <a:avLst/>
          </a:prstGeom>
          <a:noFill/>
        </p:spPr>
        <p:txBody>
          <a:bodyPr wrap="none" lIns="91440" tIns="45720" rIns="91440" bIns="45720" rtlCol="0" anchor="t">
            <a:spAutoFit/>
          </a:bodyPr>
          <a:lstStyle/>
          <a:p>
            <a:r>
              <a:rPr lang="en-US" sz="2800" b="1" err="1"/>
              <a:t>WorkFlow</a:t>
            </a:r>
            <a:endParaRPr lang="en-US" sz="2800" b="1">
              <a:ea typeface="Calibri"/>
              <a:cs typeface="Calibri"/>
            </a:endParaRPr>
          </a:p>
        </p:txBody>
      </p:sp>
      <p:sp>
        <p:nvSpPr>
          <p:cNvPr id="2" name="TextBox 1">
            <a:extLst>
              <a:ext uri="{FF2B5EF4-FFF2-40B4-BE49-F238E27FC236}">
                <a16:creationId xmlns:a16="http://schemas.microsoft.com/office/drawing/2014/main" id="{62EFB3FD-429F-63E6-5DB5-C3AB496490DC}"/>
              </a:ext>
            </a:extLst>
          </p:cNvPr>
          <p:cNvSpPr txBox="1"/>
          <p:nvPr/>
        </p:nvSpPr>
        <p:spPr>
          <a:xfrm>
            <a:off x="1190171" y="1465943"/>
            <a:ext cx="760548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700" b="1">
                <a:ea typeface="+mn-lt"/>
                <a:cs typeface="+mn-lt"/>
              </a:rPr>
              <a:t>User Submits Quiz Responses</a:t>
            </a:r>
            <a:r>
              <a:rPr lang="en-IN" sz="1700">
                <a:ea typeface="+mn-lt"/>
                <a:cs typeface="+mn-lt"/>
              </a:rPr>
              <a:t>:</a:t>
            </a:r>
            <a:endParaRPr lang="en-US" sz="1700">
              <a:ea typeface="+mn-lt"/>
              <a:cs typeface="+mn-lt"/>
            </a:endParaRPr>
          </a:p>
          <a:p>
            <a:endParaRPr lang="en-IN" sz="1700">
              <a:ea typeface="+mn-lt"/>
              <a:cs typeface="+mn-lt"/>
            </a:endParaRPr>
          </a:p>
          <a:p>
            <a:pPr marL="285750" indent="-285750">
              <a:buFont typeface="Arial,Sans-Serif"/>
              <a:buChar char="•"/>
            </a:pPr>
            <a:r>
              <a:rPr lang="en-IN" sz="1700">
                <a:latin typeface="Arial"/>
                <a:cs typeface="Arial"/>
              </a:rPr>
              <a:t>User submits their responses for the quiz by sending an HTTP request to </a:t>
            </a:r>
            <a:r>
              <a:rPr lang="en-IN" sz="1700" err="1">
                <a:latin typeface="Arial"/>
                <a:cs typeface="Arial"/>
              </a:rPr>
              <a:t>QuizController</a:t>
            </a:r>
            <a:r>
              <a:rPr lang="en-IN" sz="1700">
                <a:latin typeface="Arial"/>
                <a:cs typeface="Arial"/>
              </a:rPr>
              <a:t> (e.g., /quiz/submit/{id}).</a:t>
            </a:r>
            <a:endParaRPr lang="en-US"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r>
              <a:rPr lang="en-IN" sz="1700" err="1">
                <a:latin typeface="Arial"/>
                <a:cs typeface="Arial"/>
              </a:rPr>
              <a:t>QuizController</a:t>
            </a:r>
            <a:r>
              <a:rPr lang="en-IN" sz="1700">
                <a:latin typeface="Arial"/>
                <a:cs typeface="Arial"/>
              </a:rPr>
              <a:t> calls </a:t>
            </a:r>
            <a:r>
              <a:rPr lang="en-IN" sz="1700" err="1">
                <a:latin typeface="Arial"/>
                <a:cs typeface="Arial"/>
              </a:rPr>
              <a:t>QuizService</a:t>
            </a:r>
            <a:r>
              <a:rPr lang="en-IN" sz="1700">
                <a:latin typeface="Arial"/>
                <a:cs typeface="Arial"/>
              </a:rPr>
              <a:t> to calculate the result of the quiz based on the user responses.</a:t>
            </a:r>
            <a:endParaRPr lang="en-US"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endParaRPr lang="en-IN" sz="1700">
              <a:latin typeface="Arial"/>
              <a:cs typeface="Arial"/>
            </a:endParaRPr>
          </a:p>
        </p:txBody>
      </p:sp>
      <p:sp>
        <p:nvSpPr>
          <p:cNvPr id="8" name="TextBox 7">
            <a:extLst>
              <a:ext uri="{FF2B5EF4-FFF2-40B4-BE49-F238E27FC236}">
                <a16:creationId xmlns:a16="http://schemas.microsoft.com/office/drawing/2014/main" id="{B7FFDFE4-40D5-AFB1-1415-3B2B2A24E46B}"/>
              </a:ext>
            </a:extLst>
          </p:cNvPr>
          <p:cNvSpPr txBox="1"/>
          <p:nvPr/>
        </p:nvSpPr>
        <p:spPr>
          <a:xfrm>
            <a:off x="4381846" y="3182317"/>
            <a:ext cx="7547428" cy="3493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Sans-Serif"/>
              <a:buChar char="•"/>
            </a:pPr>
            <a:endParaRPr lang="en-IN" sz="1700">
              <a:latin typeface="Calibri"/>
              <a:cs typeface="Arial"/>
            </a:endParaRPr>
          </a:p>
          <a:p>
            <a:r>
              <a:rPr lang="en-IN" sz="1700" b="1" err="1">
                <a:latin typeface="Calibri"/>
                <a:cs typeface="Arial"/>
              </a:rPr>
              <a:t>QuizService</a:t>
            </a:r>
            <a:r>
              <a:rPr lang="en-IN" sz="1700" b="1">
                <a:latin typeface="Calibri"/>
                <a:cs typeface="Arial"/>
              </a:rPr>
              <a:t> Calculates the Result</a:t>
            </a:r>
            <a:r>
              <a:rPr lang="en-IN" sz="1700">
                <a:latin typeface="Calibri"/>
                <a:cs typeface="Arial"/>
              </a:rPr>
              <a:t>:</a:t>
            </a:r>
            <a:endParaRPr lang="en-US" sz="1700">
              <a:latin typeface="Calibri"/>
              <a:cs typeface="Arial"/>
            </a:endParaRPr>
          </a:p>
          <a:p>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fetches the quiz entity and its associated questions again from </a:t>
            </a:r>
            <a:r>
              <a:rPr lang="en-IN" sz="1700" err="1">
                <a:latin typeface="Calibri"/>
                <a:cs typeface="Arial"/>
              </a:rPr>
              <a:t>QuizDao</a:t>
            </a:r>
            <a:r>
              <a:rPr lang="en-IN" sz="1700">
                <a:latin typeface="Calibri"/>
                <a:cs typeface="Arial"/>
              </a:rPr>
              <a:t>.</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a:latin typeface="Calibri"/>
                <a:cs typeface="Arial"/>
              </a:rPr>
              <a:t>For each question, </a:t>
            </a:r>
            <a:r>
              <a:rPr lang="en-IN" sz="1700" err="1">
                <a:latin typeface="Calibri"/>
                <a:cs typeface="Arial"/>
              </a:rPr>
              <a:t>QuizService</a:t>
            </a:r>
            <a:r>
              <a:rPr lang="en-IN" sz="1700">
                <a:latin typeface="Calibri"/>
                <a:cs typeface="Arial"/>
              </a:rPr>
              <a:t> checks the user’s response against the correct answer field in the Question entity.</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calculates the total number of correct answers.</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sends the result to </a:t>
            </a:r>
            <a:r>
              <a:rPr lang="en-IN" sz="1700" err="1">
                <a:latin typeface="Calibri"/>
                <a:cs typeface="Arial"/>
              </a:rPr>
              <a:t>QuizController</a:t>
            </a:r>
            <a:r>
              <a:rPr lang="en-IN" sz="1700">
                <a:latin typeface="Calibri"/>
                <a:cs typeface="Arial"/>
              </a:rPr>
              <a:t>, which then returns the result to the user.</a:t>
            </a:r>
            <a:endParaRPr lang="en-US" sz="1700">
              <a:latin typeface="Calibri"/>
              <a:cs typeface="Calibri"/>
            </a:endParaRPr>
          </a:p>
        </p:txBody>
      </p:sp>
    </p:spTree>
    <p:extLst>
      <p:ext uri="{BB962C8B-B14F-4D97-AF65-F5344CB8AC3E}">
        <p14:creationId xmlns:p14="http://schemas.microsoft.com/office/powerpoint/2010/main" val="259075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ACB67-A636-994D-6A5E-1791AE391FB5}"/>
              </a:ext>
            </a:extLst>
          </p:cNvPr>
          <p:cNvPicPr>
            <a:picLocks noChangeAspect="1"/>
          </p:cNvPicPr>
          <p:nvPr/>
        </p:nvPicPr>
        <p:blipFill>
          <a:blip r:embed="rId2"/>
          <a:stretch>
            <a:fillRect/>
          </a:stretch>
        </p:blipFill>
        <p:spPr>
          <a:xfrm>
            <a:off x="5623864" y="4243047"/>
            <a:ext cx="2933700" cy="2209800"/>
          </a:xfrm>
          <a:prstGeom prst="rect">
            <a:avLst/>
          </a:prstGeom>
        </p:spPr>
      </p:pic>
      <p:pic>
        <p:nvPicPr>
          <p:cNvPr id="5" name="Picture 4">
            <a:extLst>
              <a:ext uri="{FF2B5EF4-FFF2-40B4-BE49-F238E27FC236}">
                <a16:creationId xmlns:a16="http://schemas.microsoft.com/office/drawing/2014/main" id="{FC2BC1D9-98E4-4D78-2605-3ACEE08BF76F}"/>
              </a:ext>
            </a:extLst>
          </p:cNvPr>
          <p:cNvPicPr>
            <a:picLocks noChangeAspect="1"/>
          </p:cNvPicPr>
          <p:nvPr/>
        </p:nvPicPr>
        <p:blipFill>
          <a:blip r:embed="rId3"/>
          <a:stretch>
            <a:fillRect/>
          </a:stretch>
        </p:blipFill>
        <p:spPr>
          <a:xfrm>
            <a:off x="628374" y="4548737"/>
            <a:ext cx="3987800" cy="1016000"/>
          </a:xfrm>
          <a:prstGeom prst="rect">
            <a:avLst/>
          </a:prstGeom>
        </p:spPr>
      </p:pic>
      <p:pic>
        <p:nvPicPr>
          <p:cNvPr id="9" name="Picture 8">
            <a:extLst>
              <a:ext uri="{FF2B5EF4-FFF2-40B4-BE49-F238E27FC236}">
                <a16:creationId xmlns:a16="http://schemas.microsoft.com/office/drawing/2014/main" id="{91AEBBB6-BCB8-067E-A750-14952493DCF0}"/>
              </a:ext>
            </a:extLst>
          </p:cNvPr>
          <p:cNvPicPr>
            <a:picLocks noChangeAspect="1"/>
          </p:cNvPicPr>
          <p:nvPr/>
        </p:nvPicPr>
        <p:blipFill>
          <a:blip r:embed="rId4"/>
          <a:stretch>
            <a:fillRect/>
          </a:stretch>
        </p:blipFill>
        <p:spPr>
          <a:xfrm>
            <a:off x="1917536" y="2339872"/>
            <a:ext cx="8153728" cy="1668670"/>
          </a:xfrm>
          <a:prstGeom prst="rect">
            <a:avLst/>
          </a:prstGeom>
        </p:spPr>
      </p:pic>
      <p:pic>
        <p:nvPicPr>
          <p:cNvPr id="11" name="Picture 10">
            <a:extLst>
              <a:ext uri="{FF2B5EF4-FFF2-40B4-BE49-F238E27FC236}">
                <a16:creationId xmlns:a16="http://schemas.microsoft.com/office/drawing/2014/main" id="{87ACF4D1-E8E8-52B3-B8A1-3B23E5CCE2B3}"/>
              </a:ext>
            </a:extLst>
          </p:cNvPr>
          <p:cNvPicPr>
            <a:picLocks noChangeAspect="1"/>
          </p:cNvPicPr>
          <p:nvPr/>
        </p:nvPicPr>
        <p:blipFill>
          <a:blip r:embed="rId5"/>
          <a:stretch>
            <a:fillRect/>
          </a:stretch>
        </p:blipFill>
        <p:spPr>
          <a:xfrm>
            <a:off x="163564" y="931081"/>
            <a:ext cx="11661672" cy="1414016"/>
          </a:xfrm>
          <a:prstGeom prst="rect">
            <a:avLst/>
          </a:prstGeom>
        </p:spPr>
      </p:pic>
      <p:sp>
        <p:nvSpPr>
          <p:cNvPr id="12" name="TextBox 11">
            <a:extLst>
              <a:ext uri="{FF2B5EF4-FFF2-40B4-BE49-F238E27FC236}">
                <a16:creationId xmlns:a16="http://schemas.microsoft.com/office/drawing/2014/main" id="{8B7F56A7-7AF8-101A-9C8C-8CFE8F0DEABF}"/>
              </a:ext>
            </a:extLst>
          </p:cNvPr>
          <p:cNvSpPr txBox="1"/>
          <p:nvPr/>
        </p:nvSpPr>
        <p:spPr>
          <a:xfrm>
            <a:off x="463826" y="87514"/>
            <a:ext cx="1092735" cy="523220"/>
          </a:xfrm>
          <a:prstGeom prst="rect">
            <a:avLst/>
          </a:prstGeom>
          <a:noFill/>
        </p:spPr>
        <p:txBody>
          <a:bodyPr wrap="none" lIns="91440" tIns="45720" rIns="91440" bIns="45720" rtlCol="0" anchor="t">
            <a:spAutoFit/>
          </a:bodyPr>
          <a:lstStyle/>
          <a:p>
            <a:r>
              <a:rPr lang="en-US" sz="2800"/>
              <a:t>Tables</a:t>
            </a:r>
            <a:endParaRPr lang="en-US" sz="2800">
              <a:cs typeface="Calibri"/>
            </a:endParaRPr>
          </a:p>
        </p:txBody>
      </p:sp>
      <p:sp>
        <p:nvSpPr>
          <p:cNvPr id="14" name="TextBox 13">
            <a:extLst>
              <a:ext uri="{FF2B5EF4-FFF2-40B4-BE49-F238E27FC236}">
                <a16:creationId xmlns:a16="http://schemas.microsoft.com/office/drawing/2014/main" id="{C1CAC517-DE0D-AAF4-C960-B1E779401D4B}"/>
              </a:ext>
            </a:extLst>
          </p:cNvPr>
          <p:cNvSpPr txBox="1"/>
          <p:nvPr/>
        </p:nvSpPr>
        <p:spPr>
          <a:xfrm>
            <a:off x="8537576" y="4548737"/>
            <a:ext cx="3654424" cy="1938992"/>
          </a:xfrm>
          <a:prstGeom prst="rect">
            <a:avLst/>
          </a:prstGeom>
          <a:noFill/>
        </p:spPr>
        <p:txBody>
          <a:bodyPr wrap="square" lIns="91440" tIns="45720" rIns="91440" bIns="45720" rtlCol="0" anchor="t">
            <a:spAutoFit/>
          </a:bodyPr>
          <a:lstStyle/>
          <a:p>
            <a:pPr lvl="1" algn="l"/>
            <a:r>
              <a:rPr lang="en-IN" sz="2000" b="1" i="0" u="none" strike="noStrike">
                <a:solidFill>
                  <a:srgbClr val="000000"/>
                </a:solidFill>
                <a:effectLst/>
              </a:rPr>
              <a:t>A join table automatically created by JPA to manage the many-to-many relationship between Quiz and Question.</a:t>
            </a:r>
            <a:endParaRPr lang="en-IN" sz="2000" b="1" i="0" u="none" strike="noStrike">
              <a:solidFill>
                <a:srgbClr val="000000"/>
              </a:solidFill>
              <a:effectLst/>
              <a:cs typeface="Calibri"/>
            </a:endParaRPr>
          </a:p>
          <a:p>
            <a:endParaRPr lang="en-US" sz="2000" b="1">
              <a:cs typeface="Calibri"/>
            </a:endParaRPr>
          </a:p>
        </p:txBody>
      </p:sp>
    </p:spTree>
    <p:extLst>
      <p:ext uri="{BB962C8B-B14F-4D97-AF65-F5344CB8AC3E}">
        <p14:creationId xmlns:p14="http://schemas.microsoft.com/office/powerpoint/2010/main" val="38595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F49D6-8940-E034-4A4E-33AD65529991}"/>
              </a:ext>
            </a:extLst>
          </p:cNvPr>
          <p:cNvSpPr txBox="1"/>
          <p:nvPr/>
        </p:nvSpPr>
        <p:spPr>
          <a:xfrm>
            <a:off x="890954" y="515816"/>
            <a:ext cx="2797625" cy="523220"/>
          </a:xfrm>
          <a:prstGeom prst="rect">
            <a:avLst/>
          </a:prstGeom>
          <a:noFill/>
        </p:spPr>
        <p:txBody>
          <a:bodyPr wrap="none" lIns="91440" tIns="45720" rIns="91440" bIns="45720" rtlCol="0" anchor="t">
            <a:spAutoFit/>
          </a:bodyPr>
          <a:lstStyle/>
          <a:p>
            <a:pPr algn="l"/>
            <a:r>
              <a:rPr lang="en-IN" sz="2800" b="1" i="0" u="none" strike="noStrike">
                <a:solidFill>
                  <a:srgbClr val="000000"/>
                </a:solidFill>
                <a:effectLst/>
              </a:rPr>
              <a:t>Testing Endpoints</a:t>
            </a:r>
            <a:endParaRPr lang="en-IN" sz="2800" b="0" i="0" u="none" strike="noStrike">
              <a:solidFill>
                <a:srgbClr val="000000"/>
              </a:solidFill>
              <a:effectLst/>
            </a:endParaRPr>
          </a:p>
        </p:txBody>
      </p:sp>
      <p:pic>
        <p:nvPicPr>
          <p:cNvPr id="4" name="Picture 3">
            <a:extLst>
              <a:ext uri="{FF2B5EF4-FFF2-40B4-BE49-F238E27FC236}">
                <a16:creationId xmlns:a16="http://schemas.microsoft.com/office/drawing/2014/main" id="{2E0D4322-9C59-B2CF-7909-B4192A697C82}"/>
              </a:ext>
            </a:extLst>
          </p:cNvPr>
          <p:cNvPicPr>
            <a:picLocks noChangeAspect="1"/>
          </p:cNvPicPr>
          <p:nvPr/>
        </p:nvPicPr>
        <p:blipFill>
          <a:blip r:embed="rId2"/>
          <a:stretch>
            <a:fillRect/>
          </a:stretch>
        </p:blipFill>
        <p:spPr>
          <a:xfrm>
            <a:off x="518880" y="1405790"/>
            <a:ext cx="3967229" cy="4388428"/>
          </a:xfrm>
          <a:prstGeom prst="rect">
            <a:avLst/>
          </a:prstGeom>
        </p:spPr>
      </p:pic>
      <p:pic>
        <p:nvPicPr>
          <p:cNvPr id="6" name="Picture 5">
            <a:extLst>
              <a:ext uri="{FF2B5EF4-FFF2-40B4-BE49-F238E27FC236}">
                <a16:creationId xmlns:a16="http://schemas.microsoft.com/office/drawing/2014/main" id="{47E3884E-0733-5F6C-98EE-495DA9D300D3}"/>
              </a:ext>
            </a:extLst>
          </p:cNvPr>
          <p:cNvPicPr>
            <a:picLocks noChangeAspect="1"/>
          </p:cNvPicPr>
          <p:nvPr/>
        </p:nvPicPr>
        <p:blipFill>
          <a:blip r:embed="rId3"/>
          <a:stretch>
            <a:fillRect/>
          </a:stretch>
        </p:blipFill>
        <p:spPr>
          <a:xfrm>
            <a:off x="5001175" y="1405790"/>
            <a:ext cx="4111557" cy="4653481"/>
          </a:xfrm>
          <a:prstGeom prst="rect">
            <a:avLst/>
          </a:prstGeom>
        </p:spPr>
      </p:pic>
    </p:spTree>
    <p:extLst>
      <p:ext uri="{BB962C8B-B14F-4D97-AF65-F5344CB8AC3E}">
        <p14:creationId xmlns:p14="http://schemas.microsoft.com/office/powerpoint/2010/main" val="48871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E171D-7FDB-7E6A-1ED2-594B77DAE9ED}"/>
              </a:ext>
            </a:extLst>
          </p:cNvPr>
          <p:cNvPicPr>
            <a:picLocks noChangeAspect="1"/>
          </p:cNvPicPr>
          <p:nvPr/>
        </p:nvPicPr>
        <p:blipFill>
          <a:blip r:embed="rId2"/>
          <a:stretch>
            <a:fillRect/>
          </a:stretch>
        </p:blipFill>
        <p:spPr>
          <a:xfrm>
            <a:off x="1122990" y="858934"/>
            <a:ext cx="4424496" cy="5230439"/>
          </a:xfrm>
          <a:prstGeom prst="rect">
            <a:avLst/>
          </a:prstGeom>
        </p:spPr>
      </p:pic>
      <p:pic>
        <p:nvPicPr>
          <p:cNvPr id="7" name="Picture 6">
            <a:extLst>
              <a:ext uri="{FF2B5EF4-FFF2-40B4-BE49-F238E27FC236}">
                <a16:creationId xmlns:a16="http://schemas.microsoft.com/office/drawing/2014/main" id="{70CA434D-C1E0-CC15-D23E-1131538C4F4E}"/>
              </a:ext>
            </a:extLst>
          </p:cNvPr>
          <p:cNvPicPr>
            <a:picLocks noChangeAspect="1"/>
          </p:cNvPicPr>
          <p:nvPr/>
        </p:nvPicPr>
        <p:blipFill>
          <a:blip r:embed="rId3"/>
          <a:stretch>
            <a:fillRect/>
          </a:stretch>
        </p:blipFill>
        <p:spPr>
          <a:xfrm>
            <a:off x="6765978" y="861391"/>
            <a:ext cx="4870263" cy="5231631"/>
          </a:xfrm>
          <a:prstGeom prst="rect">
            <a:avLst/>
          </a:prstGeom>
        </p:spPr>
      </p:pic>
    </p:spTree>
    <p:extLst>
      <p:ext uri="{BB962C8B-B14F-4D97-AF65-F5344CB8AC3E}">
        <p14:creationId xmlns:p14="http://schemas.microsoft.com/office/powerpoint/2010/main" val="2682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21CC08-1C32-18A0-1EDF-313E665D6DAD}"/>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Problems of Monolithic architecture</a:t>
            </a:r>
            <a:endParaRPr lang="en-US" sz="54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DB901AF-A944-5958-D5A7-280BE08E016D}"/>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Scalability</a:t>
            </a:r>
            <a:r>
              <a:rPr lang="en-US" sz="2200"/>
              <a:t>: Difficult to scale individual components without scaling the entire application.</a:t>
            </a:r>
          </a:p>
          <a:p>
            <a:pPr indent="-228600">
              <a:lnSpc>
                <a:spcPct val="90000"/>
              </a:lnSpc>
              <a:spcAft>
                <a:spcPts val="600"/>
              </a:spcAft>
              <a:buFont typeface="Arial" panose="020B0604020202020204" pitchFamily="34" charset="0"/>
              <a:buChar char="•"/>
            </a:pPr>
            <a:r>
              <a:rPr lang="en-US" sz="2200" b="1"/>
              <a:t>Maintenance</a:t>
            </a:r>
            <a:r>
              <a:rPr lang="en-US" sz="2200"/>
              <a:t>: Updating one part requires redeploying the whole application, leading to downtime.</a:t>
            </a:r>
          </a:p>
          <a:p>
            <a:pPr indent="-228600">
              <a:lnSpc>
                <a:spcPct val="90000"/>
              </a:lnSpc>
              <a:spcAft>
                <a:spcPts val="600"/>
              </a:spcAft>
              <a:buFont typeface="Arial" panose="020B0604020202020204" pitchFamily="34" charset="0"/>
              <a:buChar char="•"/>
            </a:pPr>
            <a:r>
              <a:rPr lang="en-US" sz="2200" b="1"/>
              <a:t>Tight Coupling</a:t>
            </a:r>
            <a:r>
              <a:rPr lang="en-US" sz="2200"/>
              <a:t>: Components are interdependent, making it hard to isolate issues and add new features.</a:t>
            </a:r>
          </a:p>
          <a:p>
            <a:pPr indent="-228600">
              <a:lnSpc>
                <a:spcPct val="90000"/>
              </a:lnSpc>
              <a:spcAft>
                <a:spcPts val="600"/>
              </a:spcAft>
              <a:buFont typeface="Arial" panose="020B0604020202020204" pitchFamily="34" charset="0"/>
              <a:buChar char="•"/>
            </a:pPr>
            <a:r>
              <a:rPr lang="en-US" sz="2200" b="1"/>
              <a:t>Development Bottlenecks</a:t>
            </a:r>
            <a:r>
              <a:rPr lang="en-US" sz="2200"/>
              <a:t>: A growing codebase slows down development and increases the risk of conflicts.</a:t>
            </a:r>
          </a:p>
          <a:p>
            <a:pPr indent="-228600">
              <a:lnSpc>
                <a:spcPct val="90000"/>
              </a:lnSpc>
              <a:spcAft>
                <a:spcPts val="600"/>
              </a:spcAft>
              <a:buFont typeface="Arial" panose="020B0604020202020204" pitchFamily="34" charset="0"/>
              <a:buChar char="•"/>
            </a:pPr>
            <a:r>
              <a:rPr lang="en-US" sz="2200" b="1"/>
              <a:t>Deployment</a:t>
            </a:r>
            <a:r>
              <a:rPr lang="en-US" sz="2200"/>
              <a:t>: Single deployment unit complicates continuous deployment and increases failure risks.</a:t>
            </a:r>
          </a:p>
          <a:p>
            <a:pPr indent="-228600">
              <a:lnSpc>
                <a:spcPct val="90000"/>
              </a:lnSpc>
              <a:spcAft>
                <a:spcPts val="600"/>
              </a:spcAft>
              <a:buFont typeface="Arial" panose="020B0604020202020204" pitchFamily="34" charset="0"/>
              <a:buChar char="•"/>
            </a:pPr>
            <a:r>
              <a:rPr lang="en-US" sz="2200" b="1"/>
              <a:t>Flexibility</a:t>
            </a:r>
            <a:r>
              <a:rPr lang="en-US" sz="2200"/>
              <a:t>: Limited ability to use different technologies for specific parts of the application.</a:t>
            </a:r>
          </a:p>
          <a:p>
            <a:pPr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372697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0599E9-5038-F1AE-3CC5-80D5AD7E62FC}"/>
              </a:ext>
            </a:extLst>
          </p:cNvPr>
          <p:cNvSpPr txBox="1"/>
          <p:nvPr/>
        </p:nvSpPr>
        <p:spPr>
          <a:xfrm>
            <a:off x="838200" y="1122362"/>
            <a:ext cx="6281928" cy="413543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b="1" kern="1200">
                <a:solidFill>
                  <a:schemeClr val="tx1"/>
                </a:solidFill>
                <a:latin typeface="+mj-lt"/>
                <a:ea typeface="+mj-ea"/>
                <a:cs typeface="+mj-cs"/>
              </a:rPr>
              <a:t>Transition to Microservices </a:t>
            </a:r>
            <a:endParaRPr lang="en-US" sz="6600" kern="1200">
              <a:solidFill>
                <a:schemeClr val="tx1"/>
              </a:solidFill>
              <a:latin typeface="+mj-lt"/>
              <a:ea typeface="+mj-ea"/>
              <a:cs typeface="+mj-cs"/>
            </a:endParaRPr>
          </a:p>
          <a:p>
            <a:pPr>
              <a:lnSpc>
                <a:spcPct val="90000"/>
              </a:lnSpc>
              <a:spcBef>
                <a:spcPct val="0"/>
              </a:spcBef>
              <a:spcAft>
                <a:spcPts val="600"/>
              </a:spcAft>
            </a:pPr>
            <a:endParaRPr lang="en-US" sz="66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9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C7F443-7787-8C82-1B05-06083D4D307E}"/>
              </a:ext>
            </a:extLst>
          </p:cNvPr>
          <p:cNvSpPr txBox="1"/>
          <p:nvPr/>
        </p:nvSpPr>
        <p:spPr>
          <a:xfrm>
            <a:off x="630936" y="742822"/>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b="1" kern="1200">
                <a:latin typeface="Calibri"/>
                <a:ea typeface="+mj-ea"/>
                <a:cs typeface="Calibri"/>
              </a:rPr>
              <a:t>What is microservice?​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5D660FC-0E40-CD93-5F76-5829EA6F4900}"/>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200"/>
              <a:t>A microservice is an architectural style that structures an application as a collection of small, autonomous services. Each service is focused on a specific business function and can be developed, deployed, and scaled independently.</a:t>
            </a:r>
            <a:endParaRPr lang="en-US"/>
          </a:p>
          <a:p>
            <a:pPr indent="-228600">
              <a:lnSpc>
                <a:spcPct val="90000"/>
              </a:lnSpc>
              <a:spcAft>
                <a:spcPts val="600"/>
              </a:spcAft>
              <a:buFont typeface="Arial" panose="020B0604020202020204" pitchFamily="34" charset="0"/>
              <a:buChar char="•"/>
            </a:pPr>
            <a:endParaRPr lang="en-US" sz="2200"/>
          </a:p>
        </p:txBody>
      </p:sp>
      <p:pic>
        <p:nvPicPr>
          <p:cNvPr id="2" name="Picture 1" descr="A screenshot of a computer&#10;&#10;Description automatically generated">
            <a:extLst>
              <a:ext uri="{FF2B5EF4-FFF2-40B4-BE49-F238E27FC236}">
                <a16:creationId xmlns:a16="http://schemas.microsoft.com/office/drawing/2014/main" id="{BD08A669-803C-36CE-EE13-2870778A094A}"/>
              </a:ext>
            </a:extLst>
          </p:cNvPr>
          <p:cNvPicPr>
            <a:picLocks noChangeAspect="1"/>
          </p:cNvPicPr>
          <p:nvPr/>
        </p:nvPicPr>
        <p:blipFill>
          <a:blip r:embed="rId2"/>
          <a:stretch>
            <a:fillRect/>
          </a:stretch>
        </p:blipFill>
        <p:spPr>
          <a:xfrm>
            <a:off x="6099048" y="1886842"/>
            <a:ext cx="5458968" cy="3084316"/>
          </a:xfrm>
          <a:prstGeom prst="rect">
            <a:avLst/>
          </a:prstGeom>
        </p:spPr>
      </p:pic>
    </p:spTree>
    <p:extLst>
      <p:ext uri="{BB962C8B-B14F-4D97-AF65-F5344CB8AC3E}">
        <p14:creationId xmlns:p14="http://schemas.microsoft.com/office/powerpoint/2010/main" val="94053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E8F2FA-D33A-385A-8459-C66B6007FFD6}"/>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b="1" kern="1200">
                <a:solidFill>
                  <a:schemeClr val="tx1"/>
                </a:solidFill>
                <a:latin typeface="+mj-lt"/>
                <a:ea typeface="+mj-ea"/>
                <a:cs typeface="+mj-cs"/>
              </a:rPr>
              <a:t>Migrating Question Microservice </a:t>
            </a:r>
            <a:endParaRPr lang="en-US" sz="38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565F4D7-A51E-2FA2-C737-B593B99554A3}"/>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r>
              <a:rPr lang="en-US" sz="2200"/>
              <a:t>Separate Database:</a:t>
            </a:r>
            <a:endParaRPr lang="en-US" sz="2200">
              <a:cs typeface="Calibri"/>
            </a:endParaRPr>
          </a:p>
          <a:p>
            <a:pPr indent="-228600">
              <a:lnSpc>
                <a:spcPct val="90000"/>
              </a:lnSpc>
              <a:spcAft>
                <a:spcPts val="600"/>
              </a:spcAft>
              <a:buFont typeface="Arial" panose="020B0604020202020204" pitchFamily="34" charset="0"/>
              <a:buChar char="•"/>
            </a:pPr>
            <a:r>
              <a:rPr lang="en-US" sz="2200"/>
              <a:t>New Functionalities added: Random Question ID Generation, Fetch Questions by IDs, Score Calculation</a:t>
            </a:r>
            <a:endParaRPr lang="en-US" sz="2200">
              <a:cs typeface="Calibri"/>
            </a:endParaRP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p:txBody>
      </p:sp>
      <p:pic>
        <p:nvPicPr>
          <p:cNvPr id="11" name="Picture 10">
            <a:extLst>
              <a:ext uri="{FF2B5EF4-FFF2-40B4-BE49-F238E27FC236}">
                <a16:creationId xmlns:a16="http://schemas.microsoft.com/office/drawing/2014/main" id="{32922505-FA8F-3E4F-BDF0-D6041A7FE2EE}"/>
              </a:ext>
            </a:extLst>
          </p:cNvPr>
          <p:cNvPicPr>
            <a:picLocks noChangeAspect="1"/>
          </p:cNvPicPr>
          <p:nvPr/>
        </p:nvPicPr>
        <p:blipFill>
          <a:blip r:embed="rId2"/>
          <a:stretch>
            <a:fillRect/>
          </a:stretch>
        </p:blipFill>
        <p:spPr>
          <a:xfrm>
            <a:off x="5519433" y="640080"/>
            <a:ext cx="5173445" cy="5577840"/>
          </a:xfrm>
          <a:prstGeom prst="rect">
            <a:avLst/>
          </a:prstGeom>
        </p:spPr>
      </p:pic>
    </p:spTree>
    <p:extLst>
      <p:ext uri="{BB962C8B-B14F-4D97-AF65-F5344CB8AC3E}">
        <p14:creationId xmlns:p14="http://schemas.microsoft.com/office/powerpoint/2010/main" val="198860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1D9772-9985-B488-60DD-3E981FEE4856}"/>
              </a:ext>
            </a:extLst>
          </p:cNvPr>
          <p:cNvSpPr txBox="1"/>
          <p:nvPr/>
        </p:nvSpPr>
        <p:spPr>
          <a:xfrm>
            <a:off x="5297762" y="329184"/>
            <a:ext cx="6251110" cy="17830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Migrating Quiz microservice </a:t>
            </a:r>
            <a:endParaRPr lang="en-US" sz="5400">
              <a:latin typeface="+mj-lt"/>
              <a:ea typeface="+mj-ea"/>
              <a:cs typeface="+mj-cs"/>
            </a:endParaRPr>
          </a:p>
        </p:txBody>
      </p:sp>
      <p:pic>
        <p:nvPicPr>
          <p:cNvPr id="5" name="Picture 4">
            <a:extLst>
              <a:ext uri="{FF2B5EF4-FFF2-40B4-BE49-F238E27FC236}">
                <a16:creationId xmlns:a16="http://schemas.microsoft.com/office/drawing/2014/main" id="{409EEA2A-65DE-57EE-A1B2-1A00CCA435CE}"/>
              </a:ext>
            </a:extLst>
          </p:cNvPr>
          <p:cNvPicPr>
            <a:picLocks noChangeAspect="1"/>
          </p:cNvPicPr>
          <p:nvPr/>
        </p:nvPicPr>
        <p:blipFill>
          <a:blip r:embed="rId2"/>
          <a:srcRect r="157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5336F2-C042-F542-9684-0B94EEB0BE7E}"/>
              </a:ext>
            </a:extLst>
          </p:cNvPr>
          <p:cNvSpPr txBox="1"/>
          <p:nvPr/>
        </p:nvSpPr>
        <p:spPr>
          <a:xfrm>
            <a:off x="5297762" y="2590510"/>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buFont typeface="Arial" panose="020B0604020202020204" pitchFamily="34" charset="0"/>
              <a:buChar char="•"/>
            </a:pPr>
            <a:r>
              <a:rPr lang="en-US" sz="2200" b="1"/>
              <a:t>Separate database</a:t>
            </a:r>
            <a:endParaRPr lang="en-US" sz="2200" b="1">
              <a:cs typeface="Calibri"/>
            </a:endParaRPr>
          </a:p>
          <a:p>
            <a:pPr indent="-228600">
              <a:lnSpc>
                <a:spcPct val="90000"/>
              </a:lnSpc>
              <a:buFont typeface="Arial" panose="020B0604020202020204" pitchFamily="34" charset="0"/>
              <a:buChar char="•"/>
            </a:pPr>
            <a:endParaRPr lang="en-US" sz="2200" b="1">
              <a:cs typeface="Calibri"/>
            </a:endParaRPr>
          </a:p>
          <a:p>
            <a:pPr indent="-228600">
              <a:lnSpc>
                <a:spcPct val="90000"/>
              </a:lnSpc>
              <a:buFont typeface="Arial" panose="020B0604020202020204" pitchFamily="34" charset="0"/>
              <a:buChar char="•"/>
            </a:pPr>
            <a:r>
              <a:rPr lang="en-US" sz="2200" b="1"/>
              <a:t>Communication via Feign Client</a:t>
            </a:r>
            <a:r>
              <a:rPr lang="en-US" sz="2200"/>
              <a:t>:</a:t>
            </a:r>
            <a:endParaRPr lang="en-US" sz="2200">
              <a:cs typeface="Calibri"/>
            </a:endParaRPr>
          </a:p>
          <a:p>
            <a:pPr marL="285750" indent="-228600">
              <a:lnSpc>
                <a:spcPct val="90000"/>
              </a:lnSpc>
              <a:buFont typeface="Arial" panose="020B0604020202020204" pitchFamily="34" charset="0"/>
              <a:buChar char="•"/>
            </a:pPr>
            <a:r>
              <a:rPr lang="en-US" sz="2200" b="1" err="1"/>
              <a:t>QuizService</a:t>
            </a:r>
            <a:r>
              <a:rPr lang="en-US" sz="2200"/>
              <a:t> now uses </a:t>
            </a:r>
            <a:r>
              <a:rPr lang="en-US" sz="2200" b="1"/>
              <a:t>Feign Client</a:t>
            </a:r>
            <a:r>
              <a:rPr lang="en-US" sz="2200"/>
              <a:t> to interact with </a:t>
            </a:r>
            <a:r>
              <a:rPr lang="en-US" sz="2200" b="1" err="1"/>
              <a:t>QuestionService</a:t>
            </a:r>
            <a:r>
              <a:rPr lang="en-US" sz="2200"/>
              <a:t> for:</a:t>
            </a:r>
            <a:endParaRPr lang="en-US" sz="2200">
              <a:cs typeface="Calibri"/>
            </a:endParaRPr>
          </a:p>
          <a:p>
            <a:pPr marL="742950" lvl="1" indent="-228600">
              <a:lnSpc>
                <a:spcPct val="90000"/>
              </a:lnSpc>
              <a:buFont typeface="Arial" panose="020B0604020202020204" pitchFamily="34" charset="0"/>
              <a:buChar char="•"/>
            </a:pPr>
            <a:r>
              <a:rPr lang="en-US" sz="2200"/>
              <a:t>Fetching random question IDs based on category and number of questions.</a:t>
            </a:r>
            <a:endParaRPr lang="en-US" sz="2200">
              <a:cs typeface="Calibri"/>
            </a:endParaRPr>
          </a:p>
          <a:p>
            <a:pPr marL="742950" lvl="1" indent="-228600">
              <a:lnSpc>
                <a:spcPct val="90000"/>
              </a:lnSpc>
              <a:buFont typeface="Arial" panose="020B0604020202020204" pitchFamily="34" charset="0"/>
              <a:buChar char="•"/>
            </a:pPr>
            <a:r>
              <a:rPr lang="en-US" sz="2200"/>
              <a:t>Retrieving detailed questions using the IDs.</a:t>
            </a:r>
            <a:endParaRPr lang="en-US" sz="2200">
              <a:cs typeface="Calibri"/>
            </a:endParaRPr>
          </a:p>
          <a:p>
            <a:pPr marL="742950" lvl="1" indent="-228600">
              <a:lnSpc>
                <a:spcPct val="90000"/>
              </a:lnSpc>
              <a:buFont typeface="Arial" panose="020B0604020202020204" pitchFamily="34" charset="0"/>
              <a:buChar char="•"/>
            </a:pPr>
            <a:r>
              <a:rPr lang="en-US" sz="2200"/>
              <a:t>Calculating the score by sending user answers.</a:t>
            </a:r>
            <a:endParaRPr lang="en-US" sz="2200">
              <a:latin typeface="Calibri"/>
              <a:cs typeface="Calibri" panose="020F0502020204030204"/>
            </a:endParaRPr>
          </a:p>
          <a:p>
            <a:pPr marL="742950" lvl="1" indent="-228600">
              <a:lnSpc>
                <a:spcPct val="90000"/>
              </a:lnSpc>
              <a:buFont typeface="Arial" panose="020B0604020202020204" pitchFamily="34" charset="0"/>
              <a:buChar char="•"/>
            </a:pPr>
            <a:endParaRPr lang="en-US" sz="2200">
              <a:cs typeface="Calibri" panose="020F0502020204030204"/>
            </a:endParaRPr>
          </a:p>
          <a:p>
            <a:pPr>
              <a:buFont typeface="Arial" panose="020B0604020202020204" pitchFamily="34" charset="0"/>
              <a:buChar char="•"/>
            </a:pPr>
            <a:endParaRPr lang="en-US" sz="2200">
              <a:cs typeface="Calibri" panose="020F0502020204030204"/>
            </a:endParaRPr>
          </a:p>
          <a:p>
            <a:pPr marL="742950" lvl="1" indent="-228600">
              <a:lnSpc>
                <a:spcPct val="90000"/>
              </a:lnSpc>
              <a:buFont typeface="Arial" panose="020B0604020202020204" pitchFamily="34" charset="0"/>
              <a:buChar char="•"/>
            </a:pPr>
            <a:endParaRPr lang="en-US" sz="2200">
              <a:cs typeface="Calibri" panose="020F0502020204030204"/>
            </a:endParaRPr>
          </a:p>
          <a:p>
            <a:pPr marL="742950" indent="-228600">
              <a:lnSpc>
                <a:spcPct val="90000"/>
              </a:lnSpc>
              <a:buFont typeface="Arial" panose="020B0604020202020204" pitchFamily="34" charset="0"/>
              <a:buChar char="•"/>
            </a:pPr>
            <a:endParaRPr lang="en-US" sz="2200">
              <a:cs typeface="Calibri" panose="020F0502020204030204"/>
            </a:endParaRPr>
          </a:p>
          <a:p>
            <a:pPr indent="-228600">
              <a:lnSpc>
                <a:spcPct val="90000"/>
              </a:lnSpc>
              <a:spcAft>
                <a:spcPts val="600"/>
              </a:spcAft>
              <a:buFont typeface="Arial" panose="020B0604020202020204" pitchFamily="34" charset="0"/>
              <a:buChar char="•"/>
            </a:pPr>
            <a:endParaRPr lang="en-US" sz="2200">
              <a:cs typeface="Calibri" panose="020F0502020204030204"/>
            </a:endParaRPr>
          </a:p>
        </p:txBody>
      </p:sp>
      <p:sp>
        <p:nvSpPr>
          <p:cNvPr id="3" name="TextBox 2">
            <a:extLst>
              <a:ext uri="{FF2B5EF4-FFF2-40B4-BE49-F238E27FC236}">
                <a16:creationId xmlns:a16="http://schemas.microsoft.com/office/drawing/2014/main" id="{90E756FD-FFED-411F-F339-B77328E6DA1B}"/>
              </a:ext>
            </a:extLst>
          </p:cNvPr>
          <p:cNvSpPr txBox="1"/>
          <p:nvPr/>
        </p:nvSpPr>
        <p:spPr>
          <a:xfrm>
            <a:off x="831273" y="831273"/>
            <a:ext cx="184731" cy="369332"/>
          </a:xfrm>
          <a:prstGeom prst="rect">
            <a:avLst/>
          </a:prstGeom>
          <a:noFill/>
        </p:spPr>
        <p:txBody>
          <a:bodyPr wrap="none" lIns="91440" tIns="45720" rIns="91440" bIns="45720" rtlCol="0" anchor="t">
            <a:spAutoFit/>
          </a:bodyPr>
          <a:lstStyle/>
          <a:p>
            <a:endParaRPr lang="en-US">
              <a:cs typeface="Calibri"/>
            </a:endParaRPr>
          </a:p>
        </p:txBody>
      </p:sp>
    </p:spTree>
    <p:extLst>
      <p:ext uri="{BB962C8B-B14F-4D97-AF65-F5344CB8AC3E}">
        <p14:creationId xmlns:p14="http://schemas.microsoft.com/office/powerpoint/2010/main" val="182246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E3E3771-3B77-AA43-F952-0563D5E0E1F8}"/>
              </a:ext>
            </a:extLst>
          </p:cNvPr>
          <p:cNvSpPr txBox="1"/>
          <p:nvPr/>
        </p:nvSpPr>
        <p:spPr>
          <a:xfrm>
            <a:off x="8147477" y="1604216"/>
            <a:ext cx="3200400" cy="3850919"/>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000" b="1">
                <a:solidFill>
                  <a:schemeClr val="bg1"/>
                </a:solidFill>
              </a:rPr>
              <a:t>Main Idea:</a:t>
            </a:r>
            <a:r>
              <a:rPr lang="en-US" sz="2000" b="1" kern="1200">
                <a:solidFill>
                  <a:schemeClr val="bg1"/>
                </a:solidFill>
                <a:latin typeface="+mn-lt"/>
                <a:ea typeface="+mn-ea"/>
                <a:cs typeface="+mn-cs"/>
              </a:rPr>
              <a:t> </a:t>
            </a:r>
            <a:endParaRPr lang="en-US" sz="2000" b="1"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r>
              <a:rPr lang="en-IN" sz="2000" b="1">
                <a:solidFill>
                  <a:schemeClr val="bg1"/>
                </a:solidFill>
                <a:ea typeface="+mn-lt"/>
                <a:cs typeface="+mn-lt"/>
              </a:rPr>
              <a:t>Initially to build as a monolithic quiz application</a:t>
            </a:r>
            <a:r>
              <a:rPr lang="en-IN" sz="2000" b="1" kern="1200">
                <a:solidFill>
                  <a:schemeClr val="bg1"/>
                </a:solidFill>
                <a:ea typeface="+mn-lt"/>
                <a:cs typeface="+mn-lt"/>
              </a:rPr>
              <a:t>, </a:t>
            </a:r>
            <a:r>
              <a:rPr lang="en-IN" sz="2000" b="1">
                <a:solidFill>
                  <a:schemeClr val="bg1"/>
                </a:solidFill>
                <a:ea typeface="+mn-lt"/>
                <a:cs typeface="+mn-lt"/>
              </a:rPr>
              <a:t>later refactor to microservices for better scalability </a:t>
            </a:r>
            <a:r>
              <a:rPr lang="en-IN" sz="2000" b="1" kern="1200">
                <a:solidFill>
                  <a:schemeClr val="bg1"/>
                </a:solidFill>
                <a:ea typeface="+mn-lt"/>
                <a:cs typeface="+mn-lt"/>
              </a:rPr>
              <a:t>and </a:t>
            </a:r>
            <a:r>
              <a:rPr lang="en-IN" sz="2000" b="1">
                <a:solidFill>
                  <a:schemeClr val="bg1"/>
                </a:solidFill>
                <a:ea typeface="+mn-lt"/>
                <a:cs typeface="+mn-lt"/>
              </a:rPr>
              <a:t>flexibility</a:t>
            </a:r>
            <a:r>
              <a:rPr lang="en-IN" sz="2000" b="1" kern="1200">
                <a:solidFill>
                  <a:schemeClr val="bg1"/>
                </a:solidFill>
                <a:ea typeface="+mn-lt"/>
                <a:cs typeface="+mn-lt"/>
              </a:rPr>
              <a:t>.</a:t>
            </a:r>
            <a:r>
              <a:rPr lang="en-US" sz="2000" kern="1200">
                <a:solidFill>
                  <a:schemeClr val="bg1"/>
                </a:solidFill>
                <a:ea typeface="+mn-lt"/>
                <a:cs typeface="+mn-lt"/>
              </a:rPr>
              <a:t> </a:t>
            </a:r>
            <a:endParaRPr lang="en-US" sz="2000">
              <a:solidFill>
                <a:schemeClr val="bg1"/>
              </a:solidFill>
              <a:ea typeface="+mn-lt"/>
              <a:cs typeface="+mn-lt"/>
            </a:endParaRPr>
          </a:p>
          <a:p>
            <a:pPr>
              <a:lnSpc>
                <a:spcPct val="90000"/>
              </a:lnSpc>
              <a:spcBef>
                <a:spcPts val="1000"/>
              </a:spcBef>
            </a:pPr>
            <a:endParaRPr lang="en-US" sz="2000">
              <a:solidFill>
                <a:schemeClr val="bg1"/>
              </a:solidFill>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p:txBody>
      </p:sp>
      <p:sp>
        <p:nvSpPr>
          <p:cNvPr id="11" name="TextBox 10">
            <a:extLst>
              <a:ext uri="{FF2B5EF4-FFF2-40B4-BE49-F238E27FC236}">
                <a16:creationId xmlns:a16="http://schemas.microsoft.com/office/drawing/2014/main" id="{111BD010-F293-7191-FE2A-4BBAD502DD48}"/>
              </a:ext>
            </a:extLst>
          </p:cNvPr>
          <p:cNvSpPr txBox="1"/>
          <p:nvPr/>
        </p:nvSpPr>
        <p:spPr>
          <a:xfrm>
            <a:off x="974081" y="1220620"/>
            <a:ext cx="54032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Problem Statement</a:t>
            </a:r>
          </a:p>
          <a:p>
            <a:endParaRPr lang="en-US">
              <a:ea typeface="+mn-lt"/>
              <a:cs typeface="+mn-lt"/>
            </a:endParaRPr>
          </a:p>
          <a:p>
            <a:r>
              <a:rPr lang="en-US">
                <a:ea typeface="+mn-lt"/>
                <a:cs typeface="+mn-lt"/>
              </a:rPr>
              <a:t>The quiz application aimed to provide users with an engaging platform to take quizzes on various topics, featuring dynamic question generation and scoring.</a:t>
            </a:r>
          </a:p>
          <a:p>
            <a:endParaRPr lang="en-US">
              <a:ea typeface="+mn-lt"/>
              <a:cs typeface="+mn-lt"/>
            </a:endParaRPr>
          </a:p>
          <a:p>
            <a:endParaRPr lang="en-US">
              <a:cs typeface="Calibri"/>
            </a:endParaRPr>
          </a:p>
          <a:p>
            <a:endParaRPr lang="en-US">
              <a:cs typeface="Calibri"/>
            </a:endParaRPr>
          </a:p>
        </p:txBody>
      </p:sp>
      <p:sp>
        <p:nvSpPr>
          <p:cNvPr id="12" name="TextBox 11">
            <a:extLst>
              <a:ext uri="{FF2B5EF4-FFF2-40B4-BE49-F238E27FC236}">
                <a16:creationId xmlns:a16="http://schemas.microsoft.com/office/drawing/2014/main" id="{39A3A7EC-A3EF-D771-63C5-BA9B22CE73C4}"/>
              </a:ext>
            </a:extLst>
          </p:cNvPr>
          <p:cNvSpPr txBox="1"/>
          <p:nvPr/>
        </p:nvSpPr>
        <p:spPr>
          <a:xfrm>
            <a:off x="7781636" y="3500582"/>
            <a:ext cx="393469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a:solidFill>
                  <a:schemeClr val="bg1"/>
                </a:solidFill>
                <a:ea typeface="+mn-lt"/>
                <a:cs typeface="+mn-lt"/>
              </a:rPr>
              <a:t>Tech Stack: </a:t>
            </a:r>
            <a:endParaRPr lang="en-US" sz="2000" b="1">
              <a:solidFill>
                <a:schemeClr val="bg1"/>
              </a:solidFill>
              <a:ea typeface="+mn-lt"/>
              <a:cs typeface="+mn-lt"/>
            </a:endParaRPr>
          </a:p>
          <a:p>
            <a:pPr marL="285750" indent="-285750">
              <a:buFont typeface="Arial,Sans-Serif"/>
              <a:buChar char="•"/>
            </a:pPr>
            <a:r>
              <a:rPr lang="en-IN" sz="2000" b="1">
                <a:solidFill>
                  <a:schemeClr val="bg1"/>
                </a:solidFill>
                <a:latin typeface="Calibri"/>
                <a:cs typeface="Arial"/>
              </a:rPr>
              <a:t>Java – Spring Boot</a:t>
            </a:r>
            <a:r>
              <a:rPr lang="en-US" sz="2000" b="1">
                <a:solidFill>
                  <a:schemeClr val="bg1"/>
                </a:solidFill>
                <a:latin typeface="Calibri"/>
                <a:cs typeface="Arial"/>
              </a:rPr>
              <a:t> </a:t>
            </a:r>
            <a:endParaRPr lang="en-IN" sz="2000" b="1">
              <a:solidFill>
                <a:schemeClr val="bg1"/>
              </a:solidFill>
              <a:latin typeface="Calibri"/>
              <a:cs typeface="Arial"/>
            </a:endParaRPr>
          </a:p>
          <a:p>
            <a:pPr marL="285750" indent="-285750">
              <a:buFont typeface="Arial,Sans-Serif"/>
              <a:buChar char="•"/>
            </a:pPr>
            <a:r>
              <a:rPr lang="en-IN" sz="2000" b="1">
                <a:solidFill>
                  <a:schemeClr val="bg1"/>
                </a:solidFill>
                <a:latin typeface="Calibri"/>
                <a:cs typeface="Arial"/>
              </a:rPr>
              <a:t>Lombok Library </a:t>
            </a:r>
          </a:p>
          <a:p>
            <a:pPr marL="285750" indent="-285750">
              <a:buFont typeface="Arial,Sans-Serif"/>
              <a:buChar char="•"/>
            </a:pPr>
            <a:r>
              <a:rPr lang="en-IN" sz="2000" b="1">
                <a:solidFill>
                  <a:schemeClr val="bg1"/>
                </a:solidFill>
                <a:latin typeface="Calibri"/>
                <a:cs typeface="Arial"/>
              </a:rPr>
              <a:t>Spring Data JPA </a:t>
            </a:r>
          </a:p>
          <a:p>
            <a:pPr marL="285750" indent="-285750">
              <a:buFont typeface="Arial,Sans-Serif"/>
              <a:buChar char="•"/>
            </a:pPr>
            <a:r>
              <a:rPr lang="en-IN" sz="2000" b="1">
                <a:solidFill>
                  <a:schemeClr val="bg1"/>
                </a:solidFill>
                <a:latin typeface="Calibri"/>
                <a:cs typeface="Arial"/>
              </a:rPr>
              <a:t>Spring Web</a:t>
            </a:r>
          </a:p>
          <a:p>
            <a:pPr marL="285750" indent="-285750">
              <a:buFont typeface="Arial,Sans-Serif"/>
              <a:buChar char="•"/>
            </a:pPr>
            <a:r>
              <a:rPr lang="en-IN" sz="2000" b="1">
                <a:solidFill>
                  <a:schemeClr val="bg1"/>
                </a:solidFill>
                <a:latin typeface="Calibri"/>
                <a:cs typeface="Arial"/>
              </a:rPr>
              <a:t>PostgreSQL </a:t>
            </a:r>
            <a:endParaRPr lang="en-US" sz="2000" b="1">
              <a:solidFill>
                <a:schemeClr val="bg1"/>
              </a:solidFill>
              <a:latin typeface="Calibri"/>
              <a:cs typeface="Calibri"/>
            </a:endParaRPr>
          </a:p>
        </p:txBody>
      </p:sp>
      <p:sp>
        <p:nvSpPr>
          <p:cNvPr id="2" name="TextBox 1">
            <a:extLst>
              <a:ext uri="{FF2B5EF4-FFF2-40B4-BE49-F238E27FC236}">
                <a16:creationId xmlns:a16="http://schemas.microsoft.com/office/drawing/2014/main" id="{C661EB4A-668C-A733-6C0B-C5CCA38F0D3E}"/>
              </a:ext>
            </a:extLst>
          </p:cNvPr>
          <p:cNvSpPr txBox="1"/>
          <p:nvPr/>
        </p:nvSpPr>
        <p:spPr>
          <a:xfrm>
            <a:off x="976745" y="2597727"/>
            <a:ext cx="50153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a:p>
            <a:endParaRPr lang="en-US">
              <a:cs typeface="Calibri"/>
            </a:endParaRPr>
          </a:p>
          <a:p>
            <a:r>
              <a:rPr lang="en-US" b="1">
                <a:cs typeface="Calibri"/>
              </a:rPr>
              <a:t>End Product:</a:t>
            </a:r>
            <a:endParaRPr lang="en-US">
              <a:cs typeface="Calibri"/>
            </a:endParaRPr>
          </a:p>
          <a:p>
            <a:endParaRPr lang="en-US">
              <a:cs typeface="Calibri"/>
            </a:endParaRPr>
          </a:p>
          <a:p>
            <a:r>
              <a:rPr lang="en-US">
                <a:ea typeface="+mn-lt"/>
                <a:cs typeface="+mn-lt"/>
              </a:rPr>
              <a:t>The backend was developed with no user interface. Postman and web browsers were used for testing API endpoints and functionality, including adding questions, creating quizzes by category, getting quiz questions, and retrieving quiz scores.</a:t>
            </a:r>
          </a:p>
          <a:p>
            <a:endParaRPr lang="en-US"/>
          </a:p>
        </p:txBody>
      </p:sp>
      <p:sp>
        <p:nvSpPr>
          <p:cNvPr id="3" name="TextBox 2">
            <a:extLst>
              <a:ext uri="{FF2B5EF4-FFF2-40B4-BE49-F238E27FC236}">
                <a16:creationId xmlns:a16="http://schemas.microsoft.com/office/drawing/2014/main" id="{6D17CF04-D536-FF63-FD7D-BB0CBA67F447}"/>
              </a:ext>
            </a:extLst>
          </p:cNvPr>
          <p:cNvSpPr txBox="1"/>
          <p:nvPr/>
        </p:nvSpPr>
        <p:spPr>
          <a:xfrm>
            <a:off x="6095999" y="1330037"/>
            <a:ext cx="6096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Tech Stack:</a:t>
            </a:r>
            <a:endParaRPr lang="en-US"/>
          </a:p>
          <a:p>
            <a:endParaRPr lang="en-US" b="1">
              <a:ea typeface="+mn-lt"/>
              <a:cs typeface="+mn-lt"/>
            </a:endParaRPr>
          </a:p>
          <a:p>
            <a:pPr marL="285750" indent="-285750">
              <a:buFont typeface="Arial"/>
              <a:buChar char="•"/>
            </a:pPr>
            <a:r>
              <a:rPr lang="en-US" b="1">
                <a:ea typeface="+mn-lt"/>
                <a:cs typeface="+mn-lt"/>
              </a:rPr>
              <a:t>Java</a:t>
            </a:r>
            <a:r>
              <a:rPr lang="en-US">
                <a:ea typeface="+mn-lt"/>
                <a:cs typeface="+mn-lt"/>
              </a:rPr>
              <a:t> – </a:t>
            </a:r>
            <a:r>
              <a:rPr lang="en-US" b="1">
                <a:ea typeface="+mn-lt"/>
                <a:cs typeface="+mn-lt"/>
              </a:rPr>
              <a:t>Spring Boot</a:t>
            </a:r>
            <a:r>
              <a:rPr lang="en-US">
                <a:ea typeface="+mn-lt"/>
                <a:cs typeface="+mn-lt"/>
              </a:rPr>
              <a:t> </a:t>
            </a:r>
          </a:p>
          <a:p>
            <a:pPr marL="285750" indent="-285750">
              <a:buFont typeface="Arial"/>
              <a:buChar char="•"/>
            </a:pPr>
            <a:r>
              <a:rPr lang="en-US" b="1">
                <a:ea typeface="+mn-lt"/>
                <a:cs typeface="+mn-lt"/>
              </a:rPr>
              <a:t>Lombok Library</a:t>
            </a:r>
            <a:r>
              <a:rPr lang="en-US">
                <a:ea typeface="+mn-lt"/>
                <a:cs typeface="+mn-lt"/>
              </a:rPr>
              <a:t> – Simplifies boilerplate code.</a:t>
            </a:r>
            <a:endParaRPr lang="en-US">
              <a:cs typeface="Calibri"/>
            </a:endParaRPr>
          </a:p>
          <a:p>
            <a:pPr marL="285750" indent="-285750">
              <a:buFont typeface="Arial"/>
              <a:buChar char="•"/>
            </a:pPr>
            <a:r>
              <a:rPr lang="en-US" b="1">
                <a:ea typeface="+mn-lt"/>
                <a:cs typeface="+mn-lt"/>
              </a:rPr>
              <a:t>Spring JPA</a:t>
            </a:r>
            <a:r>
              <a:rPr lang="en-US">
                <a:ea typeface="+mn-lt"/>
                <a:cs typeface="+mn-lt"/>
              </a:rPr>
              <a:t> – Database interaction using Java Persistence API.</a:t>
            </a:r>
            <a:endParaRPr lang="en-US"/>
          </a:p>
          <a:p>
            <a:pPr marL="285750" indent="-285750">
              <a:buFont typeface="Arial"/>
              <a:buChar char="•"/>
            </a:pPr>
            <a:r>
              <a:rPr lang="en-US" b="1">
                <a:ea typeface="+mn-lt"/>
                <a:cs typeface="+mn-lt"/>
              </a:rPr>
              <a:t>PostgreSQL</a:t>
            </a:r>
            <a:r>
              <a:rPr lang="en-US">
                <a:ea typeface="+mn-lt"/>
                <a:cs typeface="+mn-lt"/>
              </a:rPr>
              <a:t> – Relational database management system.</a:t>
            </a:r>
            <a:endParaRPr lang="en-US"/>
          </a:p>
          <a:p>
            <a:pPr marL="285750" indent="-285750">
              <a:buFont typeface="Arial"/>
              <a:buChar char="•"/>
            </a:pPr>
            <a:r>
              <a:rPr lang="en-US" b="1">
                <a:ea typeface="+mn-lt"/>
                <a:cs typeface="+mn-lt"/>
              </a:rPr>
              <a:t>Netflix Eureka</a:t>
            </a:r>
            <a:r>
              <a:rPr lang="en-US">
                <a:ea typeface="+mn-lt"/>
                <a:cs typeface="+mn-lt"/>
              </a:rPr>
              <a:t> – Service discovery for microservices.</a:t>
            </a:r>
            <a:endParaRPr lang="en-US"/>
          </a:p>
          <a:p>
            <a:pPr marL="285750" indent="-285750">
              <a:buFont typeface="Arial"/>
              <a:buChar char="•"/>
            </a:pPr>
            <a:r>
              <a:rPr lang="en-US" b="1" err="1">
                <a:ea typeface="+mn-lt"/>
                <a:cs typeface="+mn-lt"/>
              </a:rPr>
              <a:t>OpenFeign</a:t>
            </a:r>
            <a:r>
              <a:rPr lang="en-US">
                <a:ea typeface="+mn-lt"/>
                <a:cs typeface="+mn-lt"/>
              </a:rPr>
              <a:t> – Declarative REST client for inter-service communication.</a:t>
            </a:r>
            <a:endParaRPr lang="en-US"/>
          </a:p>
          <a:p>
            <a:pPr marL="285750" indent="-285750">
              <a:buFont typeface="Arial"/>
              <a:buChar char="•"/>
            </a:pPr>
            <a:r>
              <a:rPr lang="en-US" b="1">
                <a:ea typeface="+mn-lt"/>
                <a:cs typeface="+mn-lt"/>
              </a:rPr>
              <a:t>Spring Cloud Gateway</a:t>
            </a:r>
            <a:r>
              <a:rPr lang="en-US">
                <a:ea typeface="+mn-lt"/>
                <a:cs typeface="+mn-lt"/>
              </a:rPr>
              <a:t> – API Gateway for routing and load balancing.</a:t>
            </a:r>
            <a:endParaRPr lang="en-US"/>
          </a:p>
          <a:p>
            <a:pPr algn="l"/>
            <a:endParaRPr lang="en-US">
              <a:cs typeface="Calibri"/>
            </a:endParaRPr>
          </a:p>
        </p:txBody>
      </p:sp>
    </p:spTree>
    <p:extLst>
      <p:ext uri="{BB962C8B-B14F-4D97-AF65-F5344CB8AC3E}">
        <p14:creationId xmlns:p14="http://schemas.microsoft.com/office/powerpoint/2010/main" val="62790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ea typeface="Calibri"/>
              <a:cs typeface="Calibri"/>
            </a:endParaRPr>
          </a:p>
        </p:txBody>
      </p:sp>
      <p:sp>
        <p:nvSpPr>
          <p:cNvPr id="13" name="Rectangle 12">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9D604D-62AA-3884-6A74-A0144E7CB342}"/>
              </a:ext>
            </a:extLst>
          </p:cNvPr>
          <p:cNvSpPr txBox="1"/>
          <p:nvPr/>
        </p:nvSpPr>
        <p:spPr>
          <a:xfrm>
            <a:off x="8157567" y="2662016"/>
            <a:ext cx="3200400" cy="38509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ts val="1000"/>
              </a:spcBef>
            </a:pPr>
            <a:r>
              <a:rPr lang="en-US" sz="1300" b="1" kern="1200">
                <a:solidFill>
                  <a:srgbClr val="FFFFFF"/>
                </a:solidFill>
                <a:latin typeface="+mn-lt"/>
                <a:ea typeface="+mn-ea"/>
                <a:cs typeface="+mn-cs"/>
              </a:rPr>
              <a:t>QuizDTO: </a:t>
            </a:r>
          </a:p>
          <a:p>
            <a:pPr>
              <a:lnSpc>
                <a:spcPct val="90000"/>
              </a:lnSpc>
              <a:spcBef>
                <a:spcPts val="1000"/>
              </a:spcBef>
            </a:pPr>
            <a:r>
              <a:rPr lang="en-US" sz="1300" kern="1200">
                <a:solidFill>
                  <a:srgbClr val="FFFFFF"/>
                </a:solidFill>
                <a:latin typeface="+mn-lt"/>
                <a:ea typeface="+mn-ea"/>
                <a:cs typeface="+mn-cs"/>
              </a:rPr>
              <a:t>A QuizDTO is used to carry quiz data (category, num of questions, title) between services. </a:t>
            </a:r>
          </a:p>
          <a:p>
            <a:pPr>
              <a:lnSpc>
                <a:spcPct val="90000"/>
              </a:lnSpc>
              <a:spcBef>
                <a:spcPts val="1000"/>
              </a:spcBef>
            </a:pPr>
            <a:r>
              <a:rPr lang="en-US" sz="1300" kern="1200">
                <a:solidFill>
                  <a:srgbClr val="FFFFFF"/>
                </a:solidFill>
                <a:latin typeface="+mn-lt"/>
                <a:ea typeface="+mn-ea"/>
                <a:cs typeface="+mn-cs"/>
              </a:rPr>
              <a:t>Many-to-Many to ElementCollection: </a:t>
            </a:r>
          </a:p>
          <a:p>
            <a:pPr>
              <a:lnSpc>
                <a:spcPct val="90000"/>
              </a:lnSpc>
              <a:spcBef>
                <a:spcPts val="1000"/>
              </a:spcBef>
            </a:pPr>
            <a:r>
              <a:rPr lang="en-US" sz="1300" kern="1200">
                <a:solidFill>
                  <a:srgbClr val="FFFFFF"/>
                </a:solidFill>
                <a:latin typeface="+mn-lt"/>
                <a:ea typeface="+mn-ea"/>
                <a:cs typeface="+mn-cs"/>
              </a:rPr>
              <a:t>Replaced Many-to-Many relationship with @ElementCollection for question IDs. </a:t>
            </a:r>
          </a:p>
          <a:p>
            <a:pPr>
              <a:lnSpc>
                <a:spcPct val="90000"/>
              </a:lnSpc>
              <a:spcBef>
                <a:spcPts val="1000"/>
              </a:spcBef>
            </a:pPr>
            <a:r>
              <a:rPr lang="en-US" sz="1300">
                <a:solidFill>
                  <a:srgbClr val="FFFFFF"/>
                </a:solidFill>
              </a:rPr>
              <a:t>  </a:t>
            </a:r>
            <a:r>
              <a:rPr lang="en-US" sz="1300" kern="1200">
                <a:solidFill>
                  <a:srgbClr val="FFFFFF"/>
                </a:solidFill>
                <a:latin typeface="+mn-lt"/>
                <a:ea typeface="+mn-ea"/>
                <a:cs typeface="+mn-cs"/>
              </a:rPr>
              <a:t>So, instead of having a direct Many-to-Many relationship (which would involve joining tables and handling entire objects), you're now working with a list of IDs stored as a simple collection. The </a:t>
            </a:r>
            <a:r>
              <a:rPr lang="en-US" sz="1300" kern="1200" err="1">
                <a:solidFill>
                  <a:srgbClr val="FFFFFF"/>
                </a:solidFill>
                <a:latin typeface="+mn-lt"/>
                <a:ea typeface="+mn-ea"/>
                <a:cs typeface="+mn-cs"/>
              </a:rPr>
              <a:t>QuestionService</a:t>
            </a:r>
            <a:r>
              <a:rPr lang="en-US" sz="1300" kern="1200">
                <a:solidFill>
                  <a:srgbClr val="FFFFFF"/>
                </a:solidFill>
                <a:latin typeface="+mn-lt"/>
                <a:ea typeface="+mn-ea"/>
                <a:cs typeface="+mn-cs"/>
              </a:rPr>
              <a:t> will handle retrieving full Question entities when needed based on those IDs. </a:t>
            </a:r>
            <a:endParaRPr lang="en-US" sz="1300" kern="1200">
              <a:solidFill>
                <a:srgbClr val="FFFFFF"/>
              </a:solidFill>
              <a:latin typeface="+mn-lt"/>
              <a:cs typeface="Calibri"/>
            </a:endParaRPr>
          </a:p>
          <a:p>
            <a:pPr>
              <a:lnSpc>
                <a:spcPct val="90000"/>
              </a:lnSpc>
              <a:spcBef>
                <a:spcPts val="1000"/>
              </a:spcBef>
            </a:pPr>
            <a:endParaRPr lang="en-US" sz="1300" kern="1200">
              <a:solidFill>
                <a:srgbClr val="FFFFFF"/>
              </a:solidFill>
              <a:latin typeface="+mn-lt"/>
              <a:ea typeface="+mn-ea"/>
              <a:cs typeface="+mn-cs"/>
            </a:endParaRPr>
          </a:p>
          <a:p>
            <a:pPr>
              <a:lnSpc>
                <a:spcPct val="90000"/>
              </a:lnSpc>
              <a:spcBef>
                <a:spcPts val="1000"/>
              </a:spcBef>
            </a:pPr>
            <a:endParaRPr lang="en-US" sz="1300" kern="1200">
              <a:solidFill>
                <a:srgbClr val="FFFFFF"/>
              </a:solidFill>
              <a:latin typeface="+mn-lt"/>
              <a:ea typeface="+mn-ea"/>
              <a:cs typeface="+mn-cs"/>
            </a:endParaRPr>
          </a:p>
          <a:p>
            <a:pPr>
              <a:lnSpc>
                <a:spcPct val="90000"/>
              </a:lnSpc>
              <a:spcBef>
                <a:spcPts val="1000"/>
              </a:spcBef>
            </a:pPr>
            <a:endParaRPr lang="en-US" sz="1300" kern="1200">
              <a:solidFill>
                <a:srgbClr val="FFFFFF"/>
              </a:solidFill>
              <a:latin typeface="+mn-lt"/>
              <a:ea typeface="+mn-ea"/>
              <a:cs typeface="+mn-cs"/>
            </a:endParaRPr>
          </a:p>
        </p:txBody>
      </p:sp>
      <p:sp>
        <p:nvSpPr>
          <p:cNvPr id="15"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6982FA-4AC7-C65D-A135-0566B74366F4}"/>
              </a:ext>
            </a:extLst>
          </p:cNvPr>
          <p:cNvSpPr txBox="1"/>
          <p:nvPr/>
        </p:nvSpPr>
        <p:spPr>
          <a:xfrm>
            <a:off x="530725" y="1413913"/>
            <a:ext cx="7147035"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200" b="1">
                <a:latin typeface="Calibri"/>
                <a:ea typeface="Calibri"/>
                <a:cs typeface="Calibri"/>
              </a:rPr>
              <a:t>Added Service Communication in Question Microservice: </a:t>
            </a:r>
          </a:p>
          <a:p>
            <a:pPr>
              <a:spcAft>
                <a:spcPts val="600"/>
              </a:spcAft>
            </a:pPr>
            <a:endParaRPr lang="en-US" sz="2200">
              <a:latin typeface="Calibri"/>
              <a:ea typeface="Calibri"/>
              <a:cs typeface="Calibri"/>
            </a:endParaRPr>
          </a:p>
          <a:p>
            <a:pPr>
              <a:spcAft>
                <a:spcPts val="600"/>
              </a:spcAft>
            </a:pPr>
            <a:r>
              <a:rPr lang="en-US" sz="2200" err="1">
                <a:latin typeface="Calibri"/>
                <a:ea typeface="Calibri"/>
                <a:cs typeface="Calibri"/>
              </a:rPr>
              <a:t>OpenFeign</a:t>
            </a:r>
            <a:r>
              <a:rPr lang="en-US" sz="2200">
                <a:latin typeface="Calibri"/>
                <a:ea typeface="Calibri"/>
                <a:cs typeface="Calibri"/>
              </a:rPr>
              <a:t> Used for declarative REST client to facilitate service-to-service communication. </a:t>
            </a:r>
          </a:p>
          <a:p>
            <a:pPr>
              <a:spcAft>
                <a:spcPts val="600"/>
              </a:spcAft>
            </a:pPr>
            <a:r>
              <a:rPr lang="en-US" sz="2200">
                <a:latin typeface="Calibri"/>
                <a:ea typeface="Calibri"/>
                <a:cs typeface="Calibri"/>
              </a:rPr>
              <a:t>Netflix Eureka Client: Registers the Question service with Eureka for service discovery, enabling dynamic communication between services by name. </a:t>
            </a:r>
          </a:p>
          <a:p>
            <a:pPr>
              <a:spcAft>
                <a:spcPts val="600"/>
              </a:spcAft>
            </a:pPr>
            <a:endParaRPr lang="en-US" sz="2200">
              <a:ea typeface="Calibri"/>
              <a:cs typeface="Calibri"/>
            </a:endParaRPr>
          </a:p>
          <a:p>
            <a:pPr>
              <a:spcAft>
                <a:spcPts val="600"/>
              </a:spcAft>
            </a:pPr>
            <a:endParaRPr lang="en-US" sz="2200">
              <a:ea typeface="Calibri"/>
              <a:cs typeface="Calibri"/>
            </a:endParaRPr>
          </a:p>
          <a:p>
            <a:pPr algn="l">
              <a:spcAft>
                <a:spcPts val="600"/>
              </a:spcAft>
            </a:pPr>
            <a:endParaRPr lang="en-US" sz="2200">
              <a:ea typeface="Calibri"/>
              <a:cs typeface="Calibri"/>
            </a:endParaRPr>
          </a:p>
        </p:txBody>
      </p:sp>
    </p:spTree>
    <p:extLst>
      <p:ext uri="{BB962C8B-B14F-4D97-AF65-F5344CB8AC3E}">
        <p14:creationId xmlns:p14="http://schemas.microsoft.com/office/powerpoint/2010/main" val="95320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FEC237-2192-2EBB-AAAA-31A51201820C}"/>
              </a:ext>
            </a:extLst>
          </p:cNvPr>
          <p:cNvSpPr txBox="1"/>
          <p:nvPr/>
        </p:nvSpPr>
        <p:spPr>
          <a:xfrm>
            <a:off x="443900" y="633896"/>
            <a:ext cx="5650437" cy="55900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Calibri"/>
                <a:ea typeface="Calibri Light"/>
                <a:cs typeface="Calibri Light"/>
              </a:rPr>
              <a:t>Service </a:t>
            </a:r>
            <a:endParaRPr lang="en-US" sz="4000" b="1">
              <a:latin typeface="Calibri"/>
              <a:ea typeface="Calibri"/>
              <a:cs typeface="Calibri"/>
            </a:endParaRPr>
          </a:p>
          <a:p>
            <a:pPr>
              <a:lnSpc>
                <a:spcPct val="90000"/>
              </a:lnSpc>
              <a:spcBef>
                <a:spcPct val="0"/>
              </a:spcBef>
              <a:spcAft>
                <a:spcPts val="600"/>
              </a:spcAft>
            </a:pPr>
            <a:r>
              <a:rPr lang="en-US" sz="4000" b="1">
                <a:latin typeface="Calibri"/>
                <a:ea typeface="Calibri Light"/>
                <a:cs typeface="Calibri Light"/>
              </a:rPr>
              <a:t>Discovery with </a:t>
            </a:r>
            <a:endParaRPr lang="en-US" sz="4000" b="1">
              <a:latin typeface="Calibri"/>
              <a:ea typeface="Calibri"/>
              <a:cs typeface="Calibri"/>
            </a:endParaRPr>
          </a:p>
          <a:p>
            <a:pPr>
              <a:lnSpc>
                <a:spcPct val="90000"/>
              </a:lnSpc>
              <a:spcBef>
                <a:spcPct val="0"/>
              </a:spcBef>
              <a:spcAft>
                <a:spcPts val="600"/>
              </a:spcAft>
            </a:pPr>
            <a:r>
              <a:rPr lang="en-US" sz="4000" b="1">
                <a:latin typeface="Calibri"/>
                <a:ea typeface="Calibri Light"/>
                <a:cs typeface="Calibri Light"/>
              </a:rPr>
              <a:t>Netflix Eureka​</a:t>
            </a:r>
            <a:endParaRPr lang="en-US" sz="4000" b="1">
              <a:latin typeface="Calibri"/>
              <a:ea typeface="Calibri"/>
              <a:cs typeface="Calibri"/>
            </a:endParaRPr>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BCAC33-A04E-EB50-9B47-CF7150FA2292}"/>
              </a:ext>
            </a:extLst>
          </p:cNvPr>
          <p:cNvPicPr>
            <a:picLocks noChangeAspect="1"/>
          </p:cNvPicPr>
          <p:nvPr/>
        </p:nvPicPr>
        <p:blipFill>
          <a:blip r:embed="rId2"/>
          <a:stretch>
            <a:fillRect/>
          </a:stretch>
        </p:blipFill>
        <p:spPr>
          <a:xfrm>
            <a:off x="4654296" y="630936"/>
            <a:ext cx="6261810" cy="3913632"/>
          </a:xfrm>
          <a:prstGeom prst="rect">
            <a:avLst/>
          </a:prstGeom>
        </p:spPr>
      </p:pic>
      <p:sp>
        <p:nvSpPr>
          <p:cNvPr id="6" name="TextBox 5">
            <a:extLst>
              <a:ext uri="{FF2B5EF4-FFF2-40B4-BE49-F238E27FC236}">
                <a16:creationId xmlns:a16="http://schemas.microsoft.com/office/drawing/2014/main" id="{26761526-5463-7359-5E32-0E5EF303FC91}"/>
              </a:ext>
            </a:extLst>
          </p:cNvPr>
          <p:cNvSpPr txBox="1"/>
          <p:nvPr/>
        </p:nvSpPr>
        <p:spPr>
          <a:xfrm>
            <a:off x="4654296" y="4396795"/>
            <a:ext cx="6894576" cy="14284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a:ea typeface="Calibri"/>
              <a:cs typeface="Calibri"/>
            </a:endParaRPr>
          </a:p>
          <a:p>
            <a:pPr indent="-228600">
              <a:lnSpc>
                <a:spcPct val="90000"/>
              </a:lnSpc>
              <a:spcAft>
                <a:spcPts val="600"/>
              </a:spcAft>
              <a:buFont typeface="Arial" panose="020B0604020202020204" pitchFamily="34" charset="0"/>
              <a:buChar char="•"/>
            </a:pPr>
            <a:r>
              <a:rPr lang="en-US"/>
              <a:t>@EnableEurekaServer</a:t>
            </a:r>
            <a:endParaRPr lang="en-US">
              <a:ea typeface="Calibri"/>
              <a:cs typeface="Calibri"/>
            </a:endParaRPr>
          </a:p>
          <a:p>
            <a:pPr indent="-228600">
              <a:lnSpc>
                <a:spcPct val="90000"/>
              </a:lnSpc>
              <a:spcAft>
                <a:spcPts val="600"/>
              </a:spcAft>
              <a:buFont typeface="Arial" panose="020B0604020202020204" pitchFamily="34" charset="0"/>
              <a:buChar char="•"/>
            </a:pPr>
            <a:r>
              <a:rPr lang="en-US" b="1"/>
              <a:t>Service Discovery:</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Netflix Eureka</a:t>
            </a:r>
            <a:r>
              <a:rPr lang="en-US"/>
              <a:t>: A REST-based service that provides service discovery and registration.</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Purpose</a:t>
            </a:r>
            <a:r>
              <a:rPr lang="en-US"/>
              <a:t>: Allows microservices to find and communicate with each other without hardcoding hostname and port.</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Central Registry</a:t>
            </a:r>
            <a:r>
              <a:rPr lang="en-US"/>
              <a:t>: Maintains a registry of available services.</a:t>
            </a:r>
            <a:endParaRPr lang="en-US">
              <a:ea typeface="Calibri"/>
              <a:cs typeface="Calibri"/>
            </a:endParaRP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p:txBody>
      </p:sp>
      <p:sp>
        <p:nvSpPr>
          <p:cNvPr id="4" name="TextBox 3">
            <a:extLst>
              <a:ext uri="{FF2B5EF4-FFF2-40B4-BE49-F238E27FC236}">
                <a16:creationId xmlns:a16="http://schemas.microsoft.com/office/drawing/2014/main" id="{8DBB77A7-52C9-8A40-A34F-7C3CF4AEFD21}"/>
              </a:ext>
            </a:extLst>
          </p:cNvPr>
          <p:cNvSpPr txBox="1"/>
          <p:nvPr/>
        </p:nvSpPr>
        <p:spPr>
          <a:xfrm>
            <a:off x="665090" y="1579418"/>
            <a:ext cx="5430910" cy="723275"/>
          </a:xfrm>
          <a:prstGeom prst="rect">
            <a:avLst/>
          </a:prstGeom>
          <a:noFill/>
        </p:spPr>
        <p:txBody>
          <a:bodyPr wrap="square" lIns="91440" tIns="45720" rIns="91440" bIns="45720" rtlCol="0" anchor="t">
            <a:spAutoFit/>
          </a:bodyPr>
          <a:lstStyle/>
          <a:p>
            <a:pPr>
              <a:spcAft>
                <a:spcPts val="600"/>
              </a:spcAft>
            </a:pPr>
            <a:endParaRPr lang="en-IN">
              <a:solidFill>
                <a:srgbClr val="BCBEC4"/>
              </a:solidFill>
              <a:latin typeface="JetBrains Mono"/>
            </a:endParaRPr>
          </a:p>
          <a:p>
            <a:pPr>
              <a:spcAft>
                <a:spcPts val="600"/>
              </a:spcAft>
            </a:pPr>
            <a:endParaRPr lang="en-IN" b="0" i="0" u="none" strike="noStrike">
              <a:solidFill>
                <a:srgbClr val="000000"/>
              </a:solidFill>
              <a:effectLst/>
            </a:endParaRPr>
          </a:p>
        </p:txBody>
      </p:sp>
    </p:spTree>
    <p:extLst>
      <p:ext uri="{BB962C8B-B14F-4D97-AF65-F5344CB8AC3E}">
        <p14:creationId xmlns:p14="http://schemas.microsoft.com/office/powerpoint/2010/main" val="265955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FCEB0E-1B12-FE0D-1381-E49F6D79344D}"/>
              </a:ext>
            </a:extLst>
          </p:cNvPr>
          <p:cNvSpPr txBox="1"/>
          <p:nvPr/>
        </p:nvSpPr>
        <p:spPr>
          <a:xfrm>
            <a:off x="8229597" y="1232608"/>
            <a:ext cx="3200400" cy="299193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2800" b="1" dirty="0">
                <a:solidFill>
                  <a:srgbClr val="000000"/>
                </a:solidFill>
                <a:cs typeface="Calibri"/>
              </a:rPr>
              <a:t>Load</a:t>
            </a:r>
            <a:r>
              <a:rPr lang="en-US" sz="2800" b="1" dirty="0">
                <a:solidFill>
                  <a:srgbClr val="000000"/>
                </a:solidFill>
              </a:rPr>
              <a:t> Balancing &amp; API Gateway</a:t>
            </a:r>
            <a:endParaRPr lang="en-US" sz="2800" b="1" dirty="0">
              <a:ea typeface="+mn-ea"/>
              <a:cs typeface="+mn-cs"/>
            </a:endParaRPr>
          </a:p>
          <a:p>
            <a:pPr>
              <a:lnSpc>
                <a:spcPct val="90000"/>
              </a:lnSpc>
              <a:spcBef>
                <a:spcPts val="1000"/>
              </a:spcBef>
            </a:pPr>
            <a:endParaRPr lang="en-US" sz="2800" b="1" dirty="0">
              <a:ea typeface="+mn-ea"/>
              <a:cs typeface="+mn-cs"/>
            </a:endParaRPr>
          </a:p>
        </p:txBody>
      </p:sp>
      <p:sp>
        <p:nvSpPr>
          <p:cNvPr id="13"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FF9EDE-7596-303E-8CD5-3D888171534D}"/>
              </a:ext>
            </a:extLst>
          </p:cNvPr>
          <p:cNvSpPr txBox="1"/>
          <p:nvPr/>
        </p:nvSpPr>
        <p:spPr>
          <a:xfrm>
            <a:off x="498764" y="734291"/>
            <a:ext cx="65878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Calibri"/>
                <a:cs typeface="Calibri"/>
              </a:rPr>
              <a:t>Configuration:</a:t>
            </a:r>
            <a:endParaRPr lang="en-US" dirty="0">
              <a:latin typeface="Calibri"/>
              <a:cs typeface="Calibri"/>
            </a:endParaRPr>
          </a:p>
          <a:p>
            <a:r>
              <a:rPr lang="en-IN" b="1" dirty="0">
                <a:latin typeface="Calibri"/>
                <a:cs typeface="Calibri"/>
              </a:rPr>
              <a:t>API Gateway Settings:</a:t>
            </a:r>
            <a:endParaRPr lang="en-IN" dirty="0">
              <a:latin typeface="Calibri"/>
              <a:cs typeface="Calibri"/>
            </a:endParaRPr>
          </a:p>
          <a:p>
            <a:pPr marL="742950" lvl="1" indent="-285750">
              <a:buAutoNum type="arabicPeriod"/>
            </a:pPr>
            <a:r>
              <a:rPr lang="en-IN" dirty="0" err="1">
                <a:solidFill>
                  <a:srgbClr val="000000"/>
                </a:solidFill>
                <a:latin typeface="Calibri"/>
                <a:cs typeface="Calibri"/>
              </a:rPr>
              <a:t>spring.cloud.gateway.discovery.locator.enabled</a:t>
            </a:r>
            <a:r>
              <a:rPr lang="en-IN" dirty="0">
                <a:solidFill>
                  <a:srgbClr val="000000"/>
                </a:solidFill>
                <a:latin typeface="Calibri"/>
                <a:cs typeface="Calibri"/>
              </a:rPr>
              <a:t>=true: Enables service discovery </a:t>
            </a:r>
            <a:r>
              <a:rPr lang="en-IN" dirty="0">
                <a:latin typeface="Calibri"/>
                <a:cs typeface="Calibri"/>
              </a:rPr>
              <a:t>for routing.</a:t>
            </a:r>
            <a:endParaRPr lang="en-US" dirty="0">
              <a:latin typeface="Calibri"/>
              <a:cs typeface="Calibri"/>
            </a:endParaRPr>
          </a:p>
          <a:p>
            <a:pPr marL="742950" lvl="1" indent="-285750">
              <a:buAutoNum type="arabicPeriod"/>
            </a:pPr>
            <a:r>
              <a:rPr lang="en-IN" dirty="0" err="1">
                <a:latin typeface="Calibri"/>
                <a:cs typeface="Calibri"/>
              </a:rPr>
              <a:t>spring.cloud.gateway.discovery.locator.lower</a:t>
            </a:r>
            <a:r>
              <a:rPr lang="en-IN" dirty="0">
                <a:latin typeface="Calibri"/>
                <a:cs typeface="Calibri"/>
              </a:rPr>
              <a:t>-case-service-id=true: Normalizes service IDs to lowercase.</a:t>
            </a:r>
            <a:endParaRPr lang="en-US" dirty="0">
              <a:latin typeface="Calibri"/>
              <a:cs typeface="Calibri"/>
            </a:endParaRPr>
          </a:p>
          <a:p>
            <a:r>
              <a:rPr lang="en-IN" b="1" dirty="0">
                <a:latin typeface="Calibri"/>
                <a:cs typeface="Calibri"/>
              </a:rPr>
              <a:t>Dependencies:</a:t>
            </a:r>
            <a:endParaRPr lang="en-IN" dirty="0">
              <a:latin typeface="Calibri"/>
              <a:cs typeface="Calibri"/>
            </a:endParaRPr>
          </a:p>
          <a:p>
            <a:pPr marL="742950" lvl="1" indent="-285750">
              <a:buAutoNum type="arabicPeriod"/>
            </a:pPr>
            <a:r>
              <a:rPr lang="en-IN" dirty="0">
                <a:latin typeface="Calibri"/>
                <a:cs typeface="Calibri"/>
              </a:rPr>
              <a:t>spring-cloud-starter-gateway: Enables API Gateway functionality.</a:t>
            </a:r>
            <a:endParaRPr lang="en-US" dirty="0">
              <a:cs typeface="Calibri"/>
            </a:endParaRPr>
          </a:p>
          <a:p>
            <a:pPr marL="742950" lvl="1" indent="-285750">
              <a:buAutoNum type="arabicPeriod"/>
            </a:pPr>
            <a:r>
              <a:rPr lang="en-IN" dirty="0">
                <a:latin typeface="Calibri"/>
                <a:cs typeface="Calibri"/>
              </a:rPr>
              <a:t>spring-cloud-starter-</a:t>
            </a:r>
            <a:r>
              <a:rPr lang="en-IN" dirty="0" err="1">
                <a:latin typeface="Calibri"/>
                <a:cs typeface="Calibri"/>
              </a:rPr>
              <a:t>netflix</a:t>
            </a:r>
            <a:r>
              <a:rPr lang="en-IN" dirty="0">
                <a:latin typeface="Calibri"/>
                <a:cs typeface="Calibri"/>
              </a:rPr>
              <a:t>-eureka-client: Allows the API Gateway to register with Eureka.</a:t>
            </a:r>
            <a:endParaRPr lang="en-IN" dirty="0">
              <a:cs typeface="Calibri"/>
            </a:endParaRPr>
          </a:p>
          <a:p>
            <a:pPr marL="742950" lvl="1" indent="-285750">
              <a:buAutoNum type="arabicPeriod"/>
            </a:pPr>
            <a:endParaRPr lang="en-IN" dirty="0">
              <a:cs typeface="Calibri"/>
            </a:endParaRPr>
          </a:p>
        </p:txBody>
      </p:sp>
      <p:sp>
        <p:nvSpPr>
          <p:cNvPr id="2" name="TextBox 1">
            <a:extLst>
              <a:ext uri="{FF2B5EF4-FFF2-40B4-BE49-F238E27FC236}">
                <a16:creationId xmlns:a16="http://schemas.microsoft.com/office/drawing/2014/main" id="{44A486BF-D6FE-C331-5C90-982A0EBDDBEC}"/>
              </a:ext>
            </a:extLst>
          </p:cNvPr>
          <p:cNvSpPr txBox="1"/>
          <p:nvPr/>
        </p:nvSpPr>
        <p:spPr>
          <a:xfrm>
            <a:off x="152404" y="3742004"/>
            <a:ext cx="76199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cs typeface="Calibri"/>
              </a:rPr>
              <a:t>Flow:</a:t>
            </a:r>
            <a:endParaRPr lang="en-US" dirty="0">
              <a:cs typeface="Calibri"/>
            </a:endParaRPr>
          </a:p>
          <a:p>
            <a:pPr marL="342900" indent="-342900">
              <a:buAutoNum type="arabicPeriod"/>
            </a:pPr>
            <a:r>
              <a:rPr lang="en-IN" dirty="0">
                <a:cs typeface="Calibri"/>
              </a:rPr>
              <a:t>The </a:t>
            </a:r>
            <a:r>
              <a:rPr lang="en-IN" b="1" dirty="0">
                <a:cs typeface="Calibri"/>
              </a:rPr>
              <a:t>API Gateway</a:t>
            </a:r>
            <a:r>
              <a:rPr lang="en-IN" dirty="0">
                <a:cs typeface="Calibri"/>
              </a:rPr>
              <a:t> registers with </a:t>
            </a:r>
            <a:r>
              <a:rPr lang="en-IN" b="1" dirty="0">
                <a:cs typeface="Calibri"/>
              </a:rPr>
              <a:t>Eureka</a:t>
            </a:r>
            <a:r>
              <a:rPr lang="en-IN" dirty="0">
                <a:cs typeface="Calibri"/>
              </a:rPr>
              <a:t> upon </a:t>
            </a:r>
            <a:r>
              <a:rPr lang="en-IN" dirty="0" err="1">
                <a:cs typeface="Calibri"/>
              </a:rPr>
              <a:t>startup</a:t>
            </a:r>
            <a:r>
              <a:rPr lang="en-IN" dirty="0">
                <a:cs typeface="Calibri"/>
              </a:rPr>
              <a:t>.</a:t>
            </a:r>
            <a:endParaRPr lang="en-US" dirty="0">
              <a:cs typeface="Calibri"/>
            </a:endParaRPr>
          </a:p>
          <a:p>
            <a:pPr marL="342900" indent="-342900">
              <a:buAutoNum type="arabicPeriod"/>
            </a:pPr>
            <a:r>
              <a:rPr lang="en-IN" dirty="0">
                <a:cs typeface="Calibri"/>
              </a:rPr>
              <a:t>When a request is received, the API Gateway queries </a:t>
            </a:r>
            <a:r>
              <a:rPr lang="en-IN" b="1" dirty="0">
                <a:cs typeface="Calibri"/>
              </a:rPr>
              <a:t>Eureka</a:t>
            </a:r>
            <a:r>
              <a:rPr lang="en-IN" dirty="0">
                <a:cs typeface="Calibri"/>
              </a:rPr>
              <a:t> for the relevant service.</a:t>
            </a:r>
            <a:endParaRPr lang="en-US" dirty="0">
              <a:cs typeface="Calibri"/>
            </a:endParaRPr>
          </a:p>
          <a:p>
            <a:pPr marL="342900" indent="-342900">
              <a:buAutoNum type="arabicPeriod"/>
            </a:pPr>
            <a:r>
              <a:rPr lang="en-IN" b="1" dirty="0">
                <a:cs typeface="Calibri"/>
              </a:rPr>
              <a:t>Eureka</a:t>
            </a:r>
            <a:r>
              <a:rPr lang="en-IN" dirty="0">
                <a:cs typeface="Calibri"/>
              </a:rPr>
              <a:t> returns available service instances, and the </a:t>
            </a:r>
            <a:r>
              <a:rPr lang="en-IN" b="1" dirty="0">
                <a:cs typeface="Calibri"/>
              </a:rPr>
              <a:t>API Gateway</a:t>
            </a:r>
            <a:r>
              <a:rPr lang="en-IN" dirty="0">
                <a:cs typeface="Calibri"/>
              </a:rPr>
              <a:t> routes the request to one of them.</a:t>
            </a:r>
            <a:endParaRPr lang="en-US" dirty="0">
              <a:cs typeface="Calibri"/>
            </a:endParaRPr>
          </a:p>
          <a:p>
            <a:pPr marL="342900" indent="-342900">
              <a:buAutoNum type="arabicPeriod"/>
            </a:pPr>
            <a:r>
              <a:rPr lang="en-IN" b="1" dirty="0">
                <a:cs typeface="Calibri"/>
              </a:rPr>
              <a:t>Load balancing</a:t>
            </a:r>
            <a:r>
              <a:rPr lang="en-IN" dirty="0">
                <a:cs typeface="Calibri"/>
              </a:rPr>
              <a:t> is handled automatically by </a:t>
            </a:r>
            <a:r>
              <a:rPr lang="en-IN" b="1" dirty="0">
                <a:cs typeface="Calibri"/>
              </a:rPr>
              <a:t>Spring Cloud Gateway</a:t>
            </a:r>
            <a:r>
              <a:rPr lang="en-IN" dirty="0">
                <a:cs typeface="Calibri"/>
              </a:rPr>
              <a:t>.</a:t>
            </a:r>
            <a:endParaRPr lang="en-US" dirty="0"/>
          </a:p>
        </p:txBody>
      </p:sp>
    </p:spTree>
    <p:extLst>
      <p:ext uri="{BB962C8B-B14F-4D97-AF65-F5344CB8AC3E}">
        <p14:creationId xmlns:p14="http://schemas.microsoft.com/office/powerpoint/2010/main" val="62926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E9B7A9-403C-407B-7EDC-D860357283E3}"/>
              </a:ext>
            </a:extLst>
          </p:cNvPr>
          <p:cNvPicPr>
            <a:picLocks noChangeAspect="1"/>
          </p:cNvPicPr>
          <p:nvPr/>
        </p:nvPicPr>
        <p:blipFill>
          <a:blip r:embed="rId2"/>
          <a:stretch>
            <a:fillRect/>
          </a:stretch>
        </p:blipFill>
        <p:spPr>
          <a:xfrm>
            <a:off x="1620981" y="1575262"/>
            <a:ext cx="7772400" cy="3713302"/>
          </a:xfrm>
          <a:prstGeom prst="rect">
            <a:avLst/>
          </a:prstGeom>
        </p:spPr>
      </p:pic>
      <p:sp>
        <p:nvSpPr>
          <p:cNvPr id="2" name="TextBox 1">
            <a:extLst>
              <a:ext uri="{FF2B5EF4-FFF2-40B4-BE49-F238E27FC236}">
                <a16:creationId xmlns:a16="http://schemas.microsoft.com/office/drawing/2014/main" id="{573ED294-550C-63FD-B501-21FCE4E79794}"/>
              </a:ext>
            </a:extLst>
          </p:cNvPr>
          <p:cNvSpPr txBox="1"/>
          <p:nvPr/>
        </p:nvSpPr>
        <p:spPr>
          <a:xfrm>
            <a:off x="831272" y="429491"/>
            <a:ext cx="36853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Eureka Service Registry</a:t>
            </a:r>
          </a:p>
        </p:txBody>
      </p:sp>
    </p:spTree>
    <p:extLst>
      <p:ext uri="{BB962C8B-B14F-4D97-AF65-F5344CB8AC3E}">
        <p14:creationId xmlns:p14="http://schemas.microsoft.com/office/powerpoint/2010/main" val="71159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EC9937-086C-C93F-01FE-EE5922FED9E3}"/>
              </a:ext>
            </a:extLst>
          </p:cNvPr>
          <p:cNvPicPr>
            <a:picLocks noChangeAspect="1"/>
          </p:cNvPicPr>
          <p:nvPr/>
        </p:nvPicPr>
        <p:blipFill>
          <a:blip r:embed="rId2"/>
          <a:stretch>
            <a:fillRect/>
          </a:stretch>
        </p:blipFill>
        <p:spPr>
          <a:xfrm>
            <a:off x="2769989" y="643467"/>
            <a:ext cx="6652021" cy="5571066"/>
          </a:xfrm>
          <a:prstGeom prst="rect">
            <a:avLst/>
          </a:prstGeom>
        </p:spPr>
      </p:pic>
    </p:spTree>
    <p:extLst>
      <p:ext uri="{BB962C8B-B14F-4D97-AF65-F5344CB8AC3E}">
        <p14:creationId xmlns:p14="http://schemas.microsoft.com/office/powerpoint/2010/main" val="121017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74C4-9055-7E42-42F4-9B9E4789B93F}"/>
              </a:ext>
            </a:extLst>
          </p:cNvPr>
          <p:cNvPicPr>
            <a:picLocks noChangeAspect="1"/>
          </p:cNvPicPr>
          <p:nvPr/>
        </p:nvPicPr>
        <p:blipFill>
          <a:blip r:embed="rId2"/>
          <a:stretch>
            <a:fillRect/>
          </a:stretch>
        </p:blipFill>
        <p:spPr>
          <a:xfrm>
            <a:off x="644561" y="1408658"/>
            <a:ext cx="5214047" cy="3695102"/>
          </a:xfrm>
          <a:prstGeom prst="rect">
            <a:avLst/>
          </a:prstGeom>
        </p:spPr>
      </p:pic>
      <p:cxnSp>
        <p:nvCxnSpPr>
          <p:cNvPr id="12" name="Straight Connector 11">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F492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CA654AE-09F8-F5BE-F59A-DC42099C3925}"/>
              </a:ext>
            </a:extLst>
          </p:cNvPr>
          <p:cNvPicPr>
            <a:picLocks noChangeAspect="1"/>
          </p:cNvPicPr>
          <p:nvPr/>
        </p:nvPicPr>
        <p:blipFill>
          <a:blip r:embed="rId3"/>
          <a:stretch>
            <a:fillRect/>
          </a:stretch>
        </p:blipFill>
        <p:spPr>
          <a:xfrm>
            <a:off x="6343240" y="1015707"/>
            <a:ext cx="4935833" cy="4626477"/>
          </a:xfrm>
          <a:prstGeom prst="rect">
            <a:avLst/>
          </a:prstGeom>
        </p:spPr>
      </p:pic>
    </p:spTree>
    <p:extLst>
      <p:ext uri="{BB962C8B-B14F-4D97-AF65-F5344CB8AC3E}">
        <p14:creationId xmlns:p14="http://schemas.microsoft.com/office/powerpoint/2010/main" val="79571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EA334A-8B9F-725A-9B0F-5C9D09B3E7FD}"/>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latin typeface="Calibri"/>
                <a:ea typeface="Calibri"/>
                <a:cs typeface="Calibri"/>
              </a:rPr>
              <a:t>Future Work</a:t>
            </a:r>
          </a:p>
          <a:p>
            <a:pPr>
              <a:lnSpc>
                <a:spcPct val="90000"/>
              </a:lnSpc>
              <a:spcBef>
                <a:spcPct val="0"/>
              </a:spcBef>
              <a:spcAft>
                <a:spcPts val="600"/>
              </a:spcAft>
            </a:pPr>
            <a:endParaRPr lang="en-US" sz="5400" b="1" kern="1200">
              <a:latin typeface="+mj-lt"/>
              <a:ea typeface="+mj-ea"/>
              <a:cs typeface="Calibri Light"/>
            </a:endParaRPr>
          </a:p>
          <a:p>
            <a:pPr>
              <a:lnSpc>
                <a:spcPct val="90000"/>
              </a:lnSpc>
              <a:spcBef>
                <a:spcPct val="0"/>
              </a:spcBef>
              <a:spcAft>
                <a:spcPts val="600"/>
              </a:spcAft>
            </a:pPr>
            <a:endParaRPr lang="en-US" sz="5400" b="1" kern="1200">
              <a:latin typeface="+mj-lt"/>
              <a:ea typeface="+mj-ea"/>
              <a:cs typeface="Calibri Light"/>
            </a:endParaRP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39173E-A5EC-BC5E-2493-B6137A5881CC}"/>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baseline="0"/>
              <a:t>Create User Interface</a:t>
            </a:r>
            <a:r>
              <a:rPr lang="en-US" sz="2200"/>
              <a:t>​</a:t>
            </a:r>
            <a:endParaRPr lang="en-US" sz="2200">
              <a:cs typeface="Calibri"/>
            </a:endParaRPr>
          </a:p>
          <a:p>
            <a:pPr>
              <a:lnSpc>
                <a:spcPct val="90000"/>
              </a:lnSpc>
              <a:spcAft>
                <a:spcPts val="600"/>
              </a:spcAft>
            </a:pPr>
            <a:r>
              <a:rPr lang="en-US" sz="2200" baseline="0"/>
              <a:t>Implement roles like – admin to create </a:t>
            </a:r>
            <a:r>
              <a:rPr lang="en-US" sz="2200"/>
              <a:t>quizzes</a:t>
            </a:r>
            <a:r>
              <a:rPr lang="en-US" sz="2200" baseline="0"/>
              <a:t> </a:t>
            </a:r>
            <a:r>
              <a:rPr lang="en-US" sz="2200"/>
              <a:t>: </a:t>
            </a:r>
            <a:r>
              <a:rPr lang="en-US" sz="2200" baseline="0"/>
              <a:t>users to answer quizzes.</a:t>
            </a:r>
            <a:r>
              <a:rPr lang="en-US" sz="2200"/>
              <a:t>​</a:t>
            </a:r>
            <a:endParaRPr lang="en-US" sz="2200">
              <a:cs typeface="Calibri" panose="020F0502020204030204"/>
            </a:endParaRPr>
          </a:p>
          <a:p>
            <a:pPr>
              <a:lnSpc>
                <a:spcPct val="90000"/>
              </a:lnSpc>
              <a:spcAft>
                <a:spcPts val="600"/>
              </a:spcAft>
            </a:pPr>
            <a:r>
              <a:rPr lang="en-US" sz="2200"/>
              <a:t>Implement</a:t>
            </a:r>
            <a:r>
              <a:rPr lang="en-US" sz="2200" baseline="0"/>
              <a:t> security: </a:t>
            </a:r>
            <a:r>
              <a:rPr lang="en-US" sz="2200"/>
              <a:t>Spring Security/</a:t>
            </a:r>
            <a:r>
              <a:rPr lang="en-US" sz="2200" err="1"/>
              <a:t>Oauth</a:t>
            </a:r>
            <a:r>
              <a:rPr lang="en-US" sz="2200" baseline="0"/>
              <a:t>/JWT for secure login </a:t>
            </a:r>
            <a:r>
              <a:rPr lang="en-US" sz="2200"/>
              <a:t>​</a:t>
            </a:r>
            <a:endParaRPr lang="en-US" sz="2200">
              <a:cs typeface="Calibri" panose="020F0502020204030204"/>
            </a:endParaRPr>
          </a:p>
          <a:p>
            <a:pPr>
              <a:lnSpc>
                <a:spcPct val="90000"/>
              </a:lnSpc>
              <a:spcAft>
                <a:spcPts val="600"/>
              </a:spcAft>
            </a:pPr>
            <a:r>
              <a:rPr lang="en-US" sz="2200" baseline="0"/>
              <a:t>Explore other service registry - Consul for service discovery</a:t>
            </a:r>
            <a:r>
              <a:rPr lang="en-US" sz="2200"/>
              <a:t>​</a:t>
            </a:r>
            <a:endParaRPr lang="en-US" sz="2200">
              <a:cs typeface="Calibri" panose="020F0502020204030204"/>
            </a:endParaRPr>
          </a:p>
          <a:p>
            <a:pPr>
              <a:lnSpc>
                <a:spcPct val="90000"/>
              </a:lnSpc>
              <a:spcAft>
                <a:spcPts val="600"/>
              </a:spcAft>
            </a:pPr>
            <a:r>
              <a:rPr lang="en-US" sz="2200" baseline="0"/>
              <a:t>Add health check endpoints to monitor service status</a:t>
            </a:r>
            <a:r>
              <a:rPr lang="en-US" sz="2200"/>
              <a:t>​</a:t>
            </a:r>
            <a:endParaRPr lang="en-US" sz="2200">
              <a:cs typeface="Calibri" panose="020F0502020204030204"/>
            </a:endParaRPr>
          </a:p>
          <a:p>
            <a:pPr>
              <a:lnSpc>
                <a:spcPct val="90000"/>
              </a:lnSpc>
              <a:spcAft>
                <a:spcPts val="600"/>
              </a:spcAft>
            </a:pPr>
            <a:r>
              <a:rPr lang="en-US" sz="2200" baseline="0"/>
              <a:t>Use Redis for caching frequently used quiz data</a:t>
            </a:r>
            <a:r>
              <a:rPr lang="en-US" sz="2200"/>
              <a:t>​</a:t>
            </a:r>
            <a:endParaRPr lang="en-US" sz="2200">
              <a:cs typeface="Calibri"/>
            </a:endParaRPr>
          </a:p>
          <a:p>
            <a:pPr>
              <a:lnSpc>
                <a:spcPct val="90000"/>
              </a:lnSpc>
              <a:spcAft>
                <a:spcPts val="600"/>
              </a:spcAft>
            </a:pPr>
            <a:endParaRPr lang="en-US" sz="2200">
              <a:cs typeface="Calibri"/>
            </a:endParaRPr>
          </a:p>
        </p:txBody>
      </p:sp>
    </p:spTree>
    <p:extLst>
      <p:ext uri="{BB962C8B-B14F-4D97-AF65-F5344CB8AC3E}">
        <p14:creationId xmlns:p14="http://schemas.microsoft.com/office/powerpoint/2010/main" val="214989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D4CDC33-B6FF-8E98-DE8B-F7B49C4E1AF7}"/>
              </a:ext>
            </a:extLst>
          </p:cNvPr>
          <p:cNvSpPr txBox="1"/>
          <p:nvPr/>
        </p:nvSpPr>
        <p:spPr>
          <a:xfrm>
            <a:off x="1115568" y="864326"/>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u="none" strike="noStrike" kern="1200">
                <a:effectLst/>
                <a:latin typeface="Calibri"/>
                <a:ea typeface="Calibri"/>
                <a:cs typeface="Calibri"/>
              </a:rPr>
              <a:t>Conclusion</a:t>
            </a:r>
          </a:p>
          <a:p>
            <a:pPr>
              <a:lnSpc>
                <a:spcPct val="90000"/>
              </a:lnSpc>
              <a:spcBef>
                <a:spcPct val="0"/>
              </a:spcBef>
              <a:spcAft>
                <a:spcPts val="600"/>
              </a:spcAft>
            </a:pPr>
            <a:endParaRPr lang="en-US" sz="4000" kern="1200">
              <a:latin typeface="Calibri"/>
              <a:ea typeface="Calibri"/>
              <a:cs typeface="Calibri"/>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96420ED1-EA2D-A222-11EC-E3388C416D78}"/>
              </a:ext>
            </a:extLst>
          </p:cNvPr>
          <p:cNvSpPr txBox="1"/>
          <p:nvPr/>
        </p:nvSpPr>
        <p:spPr>
          <a:xfrm>
            <a:off x="1115568" y="2481943"/>
            <a:ext cx="10168128" cy="36950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shift from monolithic to microservices improved scalability, flexibility, and maintainability.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The new architecture allows better management of independent services, making it easier to scale and update individual components.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Postman testing validated the functionality of individual services. This refactor paves the way for future scaling and feature additions.</a:t>
            </a:r>
          </a:p>
        </p:txBody>
      </p:sp>
    </p:spTree>
    <p:extLst>
      <p:ext uri="{BB962C8B-B14F-4D97-AF65-F5344CB8AC3E}">
        <p14:creationId xmlns:p14="http://schemas.microsoft.com/office/powerpoint/2010/main" val="276095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F551F7-6721-5258-3CB2-CA8C968D9950}"/>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i="0" u="none" strike="noStrike" kern="1200">
                <a:effectLst/>
                <a:latin typeface="Calibri"/>
                <a:ea typeface="Calibri"/>
                <a:cs typeface="Calibri"/>
              </a:rPr>
              <a:t> </a:t>
            </a:r>
            <a:r>
              <a:rPr lang="en-US" sz="6600" b="1">
                <a:latin typeface="Calibri"/>
                <a:ea typeface="Calibri Light"/>
                <a:cs typeface="Calibri Light"/>
              </a:rPr>
              <a:t>Q&amp;A</a:t>
            </a:r>
            <a:endParaRPr lang="en-US" b="1">
              <a:latin typeface="Calibri"/>
            </a:endParaRPr>
          </a:p>
          <a:p>
            <a:pPr>
              <a:lnSpc>
                <a:spcPct val="90000"/>
              </a:lnSpc>
              <a:spcBef>
                <a:spcPct val="0"/>
              </a:spcBef>
              <a:spcAft>
                <a:spcPts val="600"/>
              </a:spcAft>
            </a:pPr>
            <a:endParaRPr lang="en-US" sz="6600" b="0" i="0" u="none" strike="noStrike" kern="1200">
              <a:effectLst/>
              <a:latin typeface="Calibri"/>
              <a:ea typeface="Calibri"/>
              <a:cs typeface="Calibri"/>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5" descr="Questions">
            <a:extLst>
              <a:ext uri="{FF2B5EF4-FFF2-40B4-BE49-F238E27FC236}">
                <a16:creationId xmlns:a16="http://schemas.microsoft.com/office/drawing/2014/main" id="{47657FDC-E056-80F2-9739-FB3BAB862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49149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76E1857-66CF-6030-FCDB-7DDA262B4EFA}"/>
              </a:ext>
            </a:extLst>
          </p:cNvPr>
          <p:cNvSpPr txBox="1"/>
          <p:nvPr/>
        </p:nvSpPr>
        <p:spPr>
          <a:xfrm>
            <a:off x="1524000" y="929452"/>
            <a:ext cx="9144000" cy="252673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b="1" kern="1200">
                <a:solidFill>
                  <a:srgbClr val="FFFFFF"/>
                </a:solidFill>
                <a:latin typeface="Calibri"/>
                <a:ea typeface="Calibri"/>
                <a:cs typeface="Calibri"/>
              </a:rPr>
              <a:t>Thank you.</a:t>
            </a:r>
          </a:p>
          <a:p>
            <a:pPr algn="ctr">
              <a:lnSpc>
                <a:spcPct val="90000"/>
              </a:lnSpc>
              <a:spcBef>
                <a:spcPct val="0"/>
              </a:spcBef>
              <a:spcAft>
                <a:spcPts val="600"/>
              </a:spcAft>
            </a:pPr>
            <a:endParaRPr lang="en-US" sz="6600" b="1" kern="1200">
              <a:solidFill>
                <a:srgbClr val="FFFFFF"/>
              </a:solidFill>
              <a:latin typeface="+mj-lt"/>
              <a:ea typeface="+mj-ea"/>
              <a:cs typeface="Calibri Light"/>
            </a:endParaRPr>
          </a:p>
        </p:txBody>
      </p:sp>
      <p:sp>
        <p:nvSpPr>
          <p:cNvPr id="19"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F023DB-8C5E-3A9F-B064-9F95B95F5785}"/>
              </a:ext>
            </a:extLst>
          </p:cNvPr>
          <p:cNvSpPr txBox="1"/>
          <p:nvPr/>
        </p:nvSpPr>
        <p:spPr>
          <a:xfrm>
            <a:off x="2110154" y="2086708"/>
            <a:ext cx="184731" cy="369332"/>
          </a:xfrm>
          <a:prstGeom prst="rect">
            <a:avLst/>
          </a:prstGeom>
          <a:noFill/>
        </p:spPr>
        <p:txBody>
          <a:bodyPr wrap="none" lIns="91440" tIns="45720" rIns="91440" bIns="45720" rtlCol="0" anchor="t">
            <a:spAutoFit/>
          </a:bodyPr>
          <a:lstStyle/>
          <a:p>
            <a:endParaRPr lang="en-US">
              <a:cs typeface="Calibri"/>
            </a:endParaRPr>
          </a:p>
        </p:txBody>
      </p:sp>
    </p:spTree>
    <p:extLst>
      <p:ext uri="{BB962C8B-B14F-4D97-AF65-F5344CB8AC3E}">
        <p14:creationId xmlns:p14="http://schemas.microsoft.com/office/powerpoint/2010/main" val="407669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B6245D-4B98-B350-5130-145A81E7EE8E}"/>
              </a:ext>
            </a:extLst>
          </p:cNvPr>
          <p:cNvSpPr txBox="1"/>
          <p:nvPr/>
        </p:nvSpPr>
        <p:spPr>
          <a:xfrm>
            <a:off x="4853988" y="320041"/>
            <a:ext cx="6707084" cy="389266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b="1" kern="1200">
                <a:latin typeface="Calibri"/>
                <a:ea typeface="+mj-ea"/>
                <a:cs typeface="Calibri"/>
              </a:rPr>
              <a:t>What is Monolithic Architecture?</a:t>
            </a:r>
            <a:endParaRPr lang="en-US" sz="6000" kern="1200">
              <a:latin typeface="Calibri"/>
              <a:ea typeface="+mj-ea"/>
              <a:cs typeface="Calibri"/>
            </a:endParaRPr>
          </a:p>
        </p:txBody>
      </p:sp>
      <p:pic>
        <p:nvPicPr>
          <p:cNvPr id="4" name="Picture 3">
            <a:extLst>
              <a:ext uri="{FF2B5EF4-FFF2-40B4-BE49-F238E27FC236}">
                <a16:creationId xmlns:a16="http://schemas.microsoft.com/office/drawing/2014/main" id="{221037BA-4C43-AB90-AC0E-07EE33F02DB0}"/>
              </a:ext>
            </a:extLst>
          </p:cNvPr>
          <p:cNvPicPr>
            <a:picLocks noChangeAspect="1"/>
          </p:cNvPicPr>
          <p:nvPr/>
        </p:nvPicPr>
        <p:blipFill>
          <a:blip r:embed="rId2"/>
          <a:stretch>
            <a:fillRect/>
          </a:stretch>
        </p:blipFill>
        <p:spPr>
          <a:xfrm>
            <a:off x="320040" y="451058"/>
            <a:ext cx="4087368" cy="5637748"/>
          </a:xfrm>
          <a:prstGeom prst="rect">
            <a:avLst/>
          </a:prstGeom>
        </p:spPr>
      </p:pic>
      <p:sp>
        <p:nvSpPr>
          <p:cNvPr id="6" name="TextBox 5">
            <a:extLst>
              <a:ext uri="{FF2B5EF4-FFF2-40B4-BE49-F238E27FC236}">
                <a16:creationId xmlns:a16="http://schemas.microsoft.com/office/drawing/2014/main" id="{6D9C1686-75EC-B8B7-FFAA-E9CBCD1190AE}"/>
              </a:ext>
            </a:extLst>
          </p:cNvPr>
          <p:cNvSpPr txBox="1"/>
          <p:nvPr/>
        </p:nvSpPr>
        <p:spPr>
          <a:xfrm>
            <a:off x="4953000" y="4656666"/>
            <a:ext cx="67391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 monolithic structure, all in one place, Where components unite, no complex interface.</a:t>
            </a:r>
          </a:p>
          <a:p>
            <a:r>
              <a:rPr lang="en-US">
                <a:cs typeface="Calibri"/>
              </a:rPr>
              <a:t>Tightly coupled and big, all parts depend, Scaling and changes often hard to amend.</a:t>
            </a:r>
          </a:p>
        </p:txBody>
      </p:sp>
    </p:spTree>
    <p:extLst>
      <p:ext uri="{BB962C8B-B14F-4D97-AF65-F5344CB8AC3E}">
        <p14:creationId xmlns:p14="http://schemas.microsoft.com/office/powerpoint/2010/main" val="8390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E9E544-883C-93BF-4160-A8D40C0D7579}"/>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dirty="0">
                <a:latin typeface="Calibri"/>
                <a:ea typeface="Calibri"/>
                <a:cs typeface="Calibri"/>
              </a:rPr>
              <a:t>Project </a:t>
            </a:r>
            <a:r>
              <a:rPr lang="en-US" sz="5000" b="1" dirty="0">
                <a:ea typeface="+mn-lt"/>
                <a:cs typeface="+mn-lt"/>
              </a:rPr>
              <a:t>Structure</a:t>
            </a:r>
            <a:endParaRPr lang="en-US" sz="5000" b="1">
              <a:ea typeface="Calibri"/>
              <a:cs typeface="Calibri"/>
            </a:endParaRPr>
          </a:p>
        </p:txBody>
      </p:sp>
      <p:sp>
        <p:nvSpPr>
          <p:cNvPr id="8" name="TextBox 7">
            <a:extLst>
              <a:ext uri="{FF2B5EF4-FFF2-40B4-BE49-F238E27FC236}">
                <a16:creationId xmlns:a16="http://schemas.microsoft.com/office/drawing/2014/main" id="{AC3921AF-79A3-8D0B-CC42-68DB18990222}"/>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000" b="1" i="0" u="none" strike="noStrike">
                <a:effectLst/>
              </a:rPr>
              <a:t>Layered Architecture Components:</a:t>
            </a:r>
            <a:endParaRPr lang="en-US"/>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b="1" i="0" u="none" strike="noStrike">
                <a:effectLst/>
              </a:rPr>
              <a:t>Controller Layer</a:t>
            </a:r>
            <a:r>
              <a:rPr lang="en-US" sz="2000" b="0" i="0" u="none" strike="noStrike">
                <a:effectLst/>
              </a:rPr>
              <a:t>:</a:t>
            </a:r>
            <a:r>
              <a:rPr lang="en-US" sz="2000"/>
              <a:t> </a:t>
            </a:r>
            <a:r>
              <a:rPr lang="en-US" sz="2000" b="0" i="0" u="none" strike="noStrike">
                <a:effectLst/>
              </a:rPr>
              <a:t>Handles incoming HTTP requests and sends responses.</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Service Layer</a:t>
            </a:r>
            <a:r>
              <a:rPr lang="en-US" sz="2000" b="0" i="0" u="none" strike="noStrike">
                <a:effectLst/>
              </a:rPr>
              <a:t>: </a:t>
            </a:r>
            <a:r>
              <a:rPr lang="en-US" sz="2000"/>
              <a:t> </a:t>
            </a:r>
            <a:r>
              <a:rPr lang="en-US" sz="2000" b="0" i="0" u="none" strike="noStrike">
                <a:effectLst/>
              </a:rPr>
              <a:t>Contains the business logic of the application.</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DAO (Data Access Object) Layer</a:t>
            </a:r>
            <a:r>
              <a:rPr lang="en-US" sz="2000" b="0" i="0" u="none" strike="noStrike">
                <a:effectLst/>
              </a:rPr>
              <a:t>:</a:t>
            </a:r>
            <a:r>
              <a:rPr lang="en-US" sz="2000"/>
              <a:t> </a:t>
            </a:r>
            <a:r>
              <a:rPr lang="en-US" sz="2000" b="0" i="0" u="none" strike="noStrike">
                <a:effectLst/>
              </a:rPr>
              <a:t>Manages database interactions.</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Model Layer</a:t>
            </a:r>
            <a:r>
              <a:rPr lang="en-US" sz="2000" b="0" i="0" u="none" strike="noStrike">
                <a:effectLst/>
              </a:rPr>
              <a:t>:</a:t>
            </a:r>
            <a:r>
              <a:rPr lang="en-US" sz="2000"/>
              <a:t> </a:t>
            </a:r>
            <a:r>
              <a:rPr lang="en-US" sz="2000" b="0" i="0" u="none" strike="noStrike">
                <a:effectLst/>
              </a:rPr>
              <a:t>Defines the data structure of the application.</a:t>
            </a:r>
            <a:endParaRPr lang="en-US" sz="2000" b="0" i="0" u="none" strike="noStrike">
              <a:effectLst/>
              <a:cs typeface="Calibri"/>
            </a:endParaRPr>
          </a:p>
          <a:p>
            <a:pPr marL="742950" lvl="1" indent="-228600">
              <a:lnSpc>
                <a:spcPct val="90000"/>
              </a:lnSpc>
              <a:spcAft>
                <a:spcPts val="600"/>
              </a:spcAft>
              <a:buFont typeface="Arial" panose="020B0604020202020204" pitchFamily="34" charset="0"/>
              <a:buChar char="•"/>
            </a:pPr>
            <a:endParaRPr lang="en-US" sz="2000" b="0" i="0" u="none" strike="noStrike">
              <a:effectLst/>
            </a:endParaRPr>
          </a:p>
          <a:p>
            <a:pPr indent="-228600">
              <a:lnSpc>
                <a:spcPct val="90000"/>
              </a:lnSpc>
              <a:spcAft>
                <a:spcPts val="600"/>
              </a:spcAft>
              <a:buFont typeface="Arial" panose="020B0604020202020204" pitchFamily="34" charset="0"/>
              <a:buChar char="•"/>
            </a:pPr>
            <a:endParaRPr lang="en-US" sz="2000"/>
          </a:p>
        </p:txBody>
      </p:sp>
      <p:pic>
        <p:nvPicPr>
          <p:cNvPr id="5" name="Picture 4">
            <a:extLst>
              <a:ext uri="{FF2B5EF4-FFF2-40B4-BE49-F238E27FC236}">
                <a16:creationId xmlns:a16="http://schemas.microsoft.com/office/drawing/2014/main" id="{BFF33930-B6CF-D1CA-9393-17A6925C1B18}"/>
              </a:ext>
            </a:extLst>
          </p:cNvPr>
          <p:cNvPicPr>
            <a:picLocks noChangeAspect="1"/>
          </p:cNvPicPr>
          <p:nvPr/>
        </p:nvPicPr>
        <p:blipFill>
          <a:blip r:embed="rId2"/>
          <a:stretch>
            <a:fillRect/>
          </a:stretch>
        </p:blipFill>
        <p:spPr>
          <a:xfrm>
            <a:off x="6820510" y="640080"/>
            <a:ext cx="4016044" cy="5577840"/>
          </a:xfrm>
          <a:prstGeom prst="rect">
            <a:avLst/>
          </a:prstGeom>
        </p:spPr>
      </p:pic>
    </p:spTree>
    <p:extLst>
      <p:ext uri="{BB962C8B-B14F-4D97-AF65-F5344CB8AC3E}">
        <p14:creationId xmlns:p14="http://schemas.microsoft.com/office/powerpoint/2010/main" val="280537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33482-B264-D89C-19FB-76ECD7F72B56}"/>
              </a:ext>
            </a:extLst>
          </p:cNvPr>
          <p:cNvSpPr txBox="1"/>
          <p:nvPr/>
        </p:nvSpPr>
        <p:spPr>
          <a:xfrm>
            <a:off x="887835" y="738084"/>
            <a:ext cx="8591723" cy="13716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mj-lt"/>
                <a:ea typeface="+mj-ea"/>
                <a:cs typeface="+mj-cs"/>
              </a:rPr>
              <a:t>Question Controller &amp; Service </a:t>
            </a:r>
            <a:endParaRPr lang="en-US" sz="4000" b="1" kern="1200">
              <a:latin typeface="+mj-lt"/>
              <a:ea typeface="+mj-ea"/>
              <a:cs typeface="Calibri Light"/>
            </a:endParaRPr>
          </a:p>
          <a:p>
            <a:pPr>
              <a:lnSpc>
                <a:spcPct val="90000"/>
              </a:lnSpc>
              <a:spcBef>
                <a:spcPct val="0"/>
              </a:spcBef>
              <a:spcAft>
                <a:spcPts val="600"/>
              </a:spcAft>
            </a:pPr>
            <a:endParaRPr lang="en-US" sz="4000" b="1" kern="1200">
              <a:latin typeface="+mj-lt"/>
              <a:ea typeface="+mj-ea"/>
              <a:cs typeface="Calibri Light"/>
            </a:endParaRPr>
          </a:p>
        </p:txBody>
      </p:sp>
      <p:sp>
        <p:nvSpPr>
          <p:cNvPr id="5" name="TextBox 4">
            <a:extLst>
              <a:ext uri="{FF2B5EF4-FFF2-40B4-BE49-F238E27FC236}">
                <a16:creationId xmlns:a16="http://schemas.microsoft.com/office/drawing/2014/main" id="{EAA33F50-CCBE-20DF-2FB0-DC8D182F9C9D}"/>
              </a:ext>
            </a:extLst>
          </p:cNvPr>
          <p:cNvSpPr txBox="1"/>
          <p:nvPr/>
        </p:nvSpPr>
        <p:spPr>
          <a:xfrm>
            <a:off x="6761013" y="4801283"/>
            <a:ext cx="5428764" cy="160791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sz="2200" b="1" kern="1200">
                <a:latin typeface="+mn-lt"/>
                <a:ea typeface="+mn-ea"/>
                <a:cs typeface="+mn-cs"/>
              </a:rPr>
              <a:t>Service Layer: </a:t>
            </a:r>
            <a:endParaRPr lang="en-US" sz="2200" b="1" kern="1200">
              <a:latin typeface="+mn-lt"/>
              <a:cs typeface="Calibri"/>
            </a:endParaRPr>
          </a:p>
          <a:p>
            <a:pPr>
              <a:lnSpc>
                <a:spcPct val="90000"/>
              </a:lnSpc>
              <a:spcBef>
                <a:spcPts val="1000"/>
              </a:spcBef>
            </a:pPr>
            <a:r>
              <a:rPr lang="en-US" sz="2200" kern="1200">
                <a:latin typeface="+mn-lt"/>
                <a:ea typeface="+mn-ea"/>
                <a:cs typeface="+mn-cs"/>
              </a:rPr>
              <a:t>Handles logic for adding, updating, and deleting questions. </a:t>
            </a:r>
            <a:endParaRPr lang="en-US" sz="2200" kern="1200">
              <a:latin typeface="+mn-lt"/>
              <a:cs typeface="Calibri"/>
            </a:endParaRPr>
          </a:p>
          <a:p>
            <a:pPr>
              <a:lnSpc>
                <a:spcPct val="90000"/>
              </a:lnSpc>
              <a:spcBef>
                <a:spcPts val="1000"/>
              </a:spcBef>
            </a:pPr>
            <a:r>
              <a:rPr lang="en-US" sz="2200" kern="1200">
                <a:latin typeface="+mn-lt"/>
                <a:ea typeface="+mn-ea"/>
                <a:cs typeface="+mn-cs"/>
              </a:rPr>
              <a:t>Uses </a:t>
            </a:r>
            <a:r>
              <a:rPr lang="en-US" sz="2200" kern="1200" err="1">
                <a:latin typeface="+mn-lt"/>
                <a:ea typeface="+mn-ea"/>
                <a:cs typeface="+mn-cs"/>
              </a:rPr>
              <a:t>QuestionDao</a:t>
            </a:r>
            <a:r>
              <a:rPr lang="en-US" sz="2200" kern="1200">
                <a:latin typeface="+mn-lt"/>
                <a:ea typeface="+mn-ea"/>
                <a:cs typeface="+mn-cs"/>
              </a:rPr>
              <a:t> for database interaction and ensures proper HTTP responses (e.g., 200 OK, 201 Created, 404 Not Found). </a:t>
            </a:r>
            <a:endParaRPr lang="en-US" sz="2200" kern="1200">
              <a:latin typeface="+mn-lt"/>
              <a:cs typeface="Calibri"/>
            </a:endParaRPr>
          </a:p>
          <a:p>
            <a:pPr>
              <a:lnSpc>
                <a:spcPct val="90000"/>
              </a:lnSpc>
              <a:spcBef>
                <a:spcPts val="1000"/>
              </a:spcBef>
            </a:pPr>
            <a:r>
              <a:rPr lang="en-US" sz="2200" kern="1200">
                <a:latin typeface="+mn-lt"/>
                <a:ea typeface="+mn-ea"/>
                <a:cs typeface="+mn-cs"/>
              </a:rPr>
              <a:t>Error handling with appropriate messages (e.g., "Error adding question", "Question not found"). </a:t>
            </a:r>
            <a:endParaRPr lang="en-US" sz="2200" kern="1200">
              <a:latin typeface="+mn-lt"/>
              <a:cs typeface="Calibri"/>
            </a:endParaRPr>
          </a:p>
          <a:p>
            <a:pPr>
              <a:lnSpc>
                <a:spcPct val="90000"/>
              </a:lnSpc>
              <a:spcBef>
                <a:spcPts val="1000"/>
              </a:spcBef>
            </a:pPr>
            <a:endParaRPr lang="en-US" sz="2200" kern="1200">
              <a:latin typeface="+mn-lt"/>
              <a:cs typeface="Calibri"/>
            </a:endParaRPr>
          </a:p>
          <a:p>
            <a:pPr>
              <a:lnSpc>
                <a:spcPct val="90000"/>
              </a:lnSpc>
              <a:spcBef>
                <a:spcPts val="1000"/>
              </a:spcBef>
            </a:pPr>
            <a:endParaRPr lang="en-US" sz="2200" kern="1200">
              <a:latin typeface="+mn-lt"/>
              <a:cs typeface="Calibri"/>
            </a:endParaRPr>
          </a:p>
          <a:p>
            <a:pPr>
              <a:lnSpc>
                <a:spcPct val="90000"/>
              </a:lnSpc>
              <a:spcBef>
                <a:spcPts val="1000"/>
              </a:spcBef>
            </a:pPr>
            <a:endParaRPr lang="en-US" sz="2200" kern="1200">
              <a:latin typeface="+mn-lt"/>
              <a:cs typeface="Calibri"/>
            </a:endParaRPr>
          </a:p>
        </p:txBody>
      </p:sp>
      <p:sp>
        <p:nvSpPr>
          <p:cNvPr id="3" name="TextBox 2">
            <a:extLst>
              <a:ext uri="{FF2B5EF4-FFF2-40B4-BE49-F238E27FC236}">
                <a16:creationId xmlns:a16="http://schemas.microsoft.com/office/drawing/2014/main" id="{09C1B6A8-7161-D679-B23F-E1AEA7ACCA34}"/>
              </a:ext>
            </a:extLst>
          </p:cNvPr>
          <p:cNvSpPr txBox="1"/>
          <p:nvPr/>
        </p:nvSpPr>
        <p:spPr>
          <a:xfrm>
            <a:off x="551192" y="1940244"/>
            <a:ext cx="5542477" cy="5524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200" b="1">
                <a:latin typeface="Calibri"/>
                <a:cs typeface="Calibri"/>
              </a:rPr>
              <a:t>Controller Layer: </a:t>
            </a:r>
          </a:p>
          <a:p>
            <a:pPr>
              <a:spcAft>
                <a:spcPts val="600"/>
              </a:spcAft>
            </a:pPr>
            <a:r>
              <a:rPr lang="en-US" sz="2200">
                <a:latin typeface="Calibri"/>
                <a:cs typeface="Calibri"/>
              </a:rPr>
              <a:t>Endpoints implemented: </a:t>
            </a:r>
          </a:p>
          <a:p>
            <a:pPr marL="285750" indent="-285750">
              <a:spcAft>
                <a:spcPts val="600"/>
              </a:spcAft>
              <a:buFont typeface="Arial"/>
              <a:buChar char="•"/>
            </a:pPr>
            <a:r>
              <a:rPr lang="en-US" sz="2200">
                <a:latin typeface="Calibri"/>
                <a:cs typeface="Calibri"/>
              </a:rPr>
              <a:t>/question/</a:t>
            </a:r>
            <a:r>
              <a:rPr lang="en-US" sz="2200" err="1">
                <a:latin typeface="Calibri"/>
                <a:cs typeface="Calibri"/>
              </a:rPr>
              <a:t>allQuestions</a:t>
            </a:r>
            <a:r>
              <a:rPr lang="en-US" sz="2200">
                <a:latin typeface="Calibri"/>
                <a:cs typeface="Calibri"/>
              </a:rPr>
              <a:t> (GET) - Fetch all questions. </a:t>
            </a:r>
          </a:p>
          <a:p>
            <a:pPr marL="285750" indent="-285750">
              <a:spcAft>
                <a:spcPts val="600"/>
              </a:spcAft>
              <a:buFont typeface="Arial"/>
              <a:buChar char="•"/>
            </a:pPr>
            <a:r>
              <a:rPr lang="en-US" sz="2200">
                <a:latin typeface="Calibri"/>
                <a:cs typeface="Calibri"/>
              </a:rPr>
              <a:t>/question/category/{category} (GET) - Fetch questions by category. </a:t>
            </a:r>
          </a:p>
          <a:p>
            <a:pPr marL="285750" indent="-285750">
              <a:spcAft>
                <a:spcPts val="600"/>
              </a:spcAft>
              <a:buFont typeface="Arial"/>
              <a:buChar char="•"/>
            </a:pPr>
            <a:r>
              <a:rPr lang="en-US" sz="2200">
                <a:latin typeface="Calibri"/>
                <a:cs typeface="Calibri"/>
              </a:rPr>
              <a:t>/question/add (POST) - Add a new question. </a:t>
            </a:r>
          </a:p>
          <a:p>
            <a:pPr marL="285750" indent="-285750">
              <a:spcAft>
                <a:spcPts val="600"/>
              </a:spcAft>
              <a:buFont typeface="Arial"/>
              <a:buChar char="•"/>
            </a:pPr>
            <a:r>
              <a:rPr lang="en-US" sz="2200">
                <a:latin typeface="Calibri"/>
                <a:cs typeface="Calibri"/>
              </a:rPr>
              <a:t>/question/update/{id} (PUT) - Update an existing question. </a:t>
            </a:r>
          </a:p>
          <a:p>
            <a:pPr>
              <a:spcAft>
                <a:spcPts val="600"/>
              </a:spcAft>
            </a:pPr>
            <a:r>
              <a:rPr lang="en-US" sz="2200">
                <a:latin typeface="Calibri"/>
                <a:cs typeface="Calibri"/>
              </a:rPr>
              <a:t>• • /question/delete/{id} (DELETE) - Delete a question. </a:t>
            </a:r>
          </a:p>
          <a:p>
            <a:pPr>
              <a:spcAft>
                <a:spcPts val="600"/>
              </a:spcAft>
            </a:pPr>
            <a:endParaRPr lang="en-US" sz="2200">
              <a:cs typeface="Calibri"/>
            </a:endParaRPr>
          </a:p>
          <a:p>
            <a:pPr>
              <a:spcAft>
                <a:spcPts val="600"/>
              </a:spcAft>
            </a:pPr>
            <a:endParaRPr lang="en-US" sz="2200">
              <a:cs typeface="Calibri"/>
            </a:endParaRPr>
          </a:p>
          <a:p>
            <a:pPr algn="l">
              <a:spcAft>
                <a:spcPts val="600"/>
              </a:spcAft>
            </a:pPr>
            <a:endParaRPr lang="en-US" sz="2200">
              <a:cs typeface="Calibri"/>
            </a:endParaRPr>
          </a:p>
        </p:txBody>
      </p:sp>
    </p:spTree>
    <p:extLst>
      <p:ext uri="{BB962C8B-B14F-4D97-AF65-F5344CB8AC3E}">
        <p14:creationId xmlns:p14="http://schemas.microsoft.com/office/powerpoint/2010/main" val="170500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3" name="TextBox 2">
            <a:extLst>
              <a:ext uri="{FF2B5EF4-FFF2-40B4-BE49-F238E27FC236}">
                <a16:creationId xmlns:a16="http://schemas.microsoft.com/office/drawing/2014/main" id="{9488E04E-B7EC-1C0F-A594-CC52516A9A0F}"/>
              </a:ext>
            </a:extLst>
          </p:cNvPr>
          <p:cNvSpPr txBox="1"/>
          <p:nvPr/>
        </p:nvSpPr>
        <p:spPr>
          <a:xfrm>
            <a:off x="838200" y="713312"/>
            <a:ext cx="4038600" cy="54313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Data Layer (DAO &amp; Entity) </a:t>
            </a:r>
          </a:p>
          <a:p>
            <a:pPr>
              <a:lnSpc>
                <a:spcPct val="90000"/>
              </a:lnSpc>
              <a:spcBef>
                <a:spcPct val="0"/>
              </a:spcBef>
              <a:spcAft>
                <a:spcPts val="600"/>
              </a:spcAft>
            </a:pPr>
            <a:endParaRPr lang="en-US" sz="4400" b="1" kern="1200">
              <a:solidFill>
                <a:schemeClr val="tx1"/>
              </a:solidFill>
              <a:latin typeface="+mj-lt"/>
              <a:ea typeface="+mj-ea"/>
              <a:cs typeface="+mj-cs"/>
            </a:endParaRPr>
          </a:p>
        </p:txBody>
      </p:sp>
      <p:sp>
        <p:nvSpPr>
          <p:cNvPr id="2" name="TextBox 1">
            <a:extLst>
              <a:ext uri="{FF2B5EF4-FFF2-40B4-BE49-F238E27FC236}">
                <a16:creationId xmlns:a16="http://schemas.microsoft.com/office/drawing/2014/main" id="{0ED24E29-623C-88CA-660E-1060D6222BFF}"/>
              </a:ext>
            </a:extLst>
          </p:cNvPr>
          <p:cNvSpPr txBox="1"/>
          <p:nvPr/>
        </p:nvSpPr>
        <p:spPr>
          <a:xfrm>
            <a:off x="6095999" y="821071"/>
            <a:ext cx="5257801" cy="54313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Question Entity: </a:t>
            </a:r>
          </a:p>
          <a:p>
            <a:pPr marL="285750" indent="-228600">
              <a:lnSpc>
                <a:spcPct val="90000"/>
              </a:lnSpc>
              <a:spcAft>
                <a:spcPts val="600"/>
              </a:spcAft>
              <a:buFont typeface="Arial" panose="020B0604020202020204" pitchFamily="34" charset="0"/>
              <a:buChar char="•"/>
            </a:pPr>
            <a:r>
              <a:rPr lang="en-US" sz="2000"/>
              <a:t>@Entity annotation marks the Question class as a JPA entity.</a:t>
            </a:r>
          </a:p>
          <a:p>
            <a:pPr indent="-228600">
              <a:lnSpc>
                <a:spcPct val="90000"/>
              </a:lnSpc>
              <a:spcAft>
                <a:spcPts val="600"/>
              </a:spcAft>
              <a:buFont typeface="Arial" panose="020B0604020202020204" pitchFamily="34" charset="0"/>
              <a:buChar char="•"/>
            </a:pPr>
            <a:r>
              <a:rPr lang="en-US" sz="2000" b="1"/>
              <a:t>DAO Layer: </a:t>
            </a:r>
          </a:p>
          <a:p>
            <a:pPr marL="285750" indent="-228600">
              <a:lnSpc>
                <a:spcPct val="90000"/>
              </a:lnSpc>
              <a:spcAft>
                <a:spcPts val="600"/>
              </a:spcAft>
              <a:buFont typeface="Arial" panose="020B0604020202020204" pitchFamily="34" charset="0"/>
              <a:buChar char="•"/>
            </a:pPr>
            <a:r>
              <a:rPr lang="en-US" sz="2000"/>
              <a:t>QuestionDao extends JpaRepository for basic CRUD operations. </a:t>
            </a:r>
          </a:p>
          <a:p>
            <a:pPr marL="285750" indent="-228600">
              <a:lnSpc>
                <a:spcPct val="90000"/>
              </a:lnSpc>
              <a:spcAft>
                <a:spcPts val="600"/>
              </a:spcAft>
              <a:buFont typeface="Arial" panose="020B0604020202020204" pitchFamily="34" charset="0"/>
              <a:buChar char="•"/>
            </a:pPr>
            <a:r>
              <a:rPr lang="en-US" sz="2000"/>
              <a:t>Custom queries (e.g., findRandomQuestionsByCategory) are implemented using @Query for fetching questions randomly by category. </a:t>
            </a:r>
          </a:p>
          <a:p>
            <a:pPr indent="-228600">
              <a:lnSpc>
                <a:spcPct val="90000"/>
              </a:lnSpc>
              <a:spcAft>
                <a:spcPts val="600"/>
              </a:spcAft>
              <a:buFont typeface="Arial" panose="020B0604020202020204" pitchFamily="34" charset="0"/>
              <a:buChar char="•"/>
            </a:pPr>
            <a:r>
              <a:rPr lang="en-US" sz="2000"/>
              <a:t>• ORM automatically manages the data layer, handling operations like saving new questions, findbyId, findbyCategory, or updating existing ones using save.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1207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useBgFill="1">
        <p:nvSpPr>
          <p:cNvPr id="8" name="Rectangle 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FFDB3C2-DCAB-4C57-3B6B-5FA6F19CEA56}"/>
              </a:ext>
            </a:extLst>
          </p:cNvPr>
          <p:cNvSpPr txBox="1"/>
          <p:nvPr/>
        </p:nvSpPr>
        <p:spPr>
          <a:xfrm>
            <a:off x="901690" y="405575"/>
            <a:ext cx="6430414" cy="13716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chemeClr val="tx1"/>
                </a:solidFill>
                <a:latin typeface="+mj-lt"/>
                <a:ea typeface="+mj-ea"/>
                <a:cs typeface="+mj-cs"/>
              </a:rPr>
              <a:t>Quiz Controller &amp; Service </a:t>
            </a:r>
          </a:p>
        </p:txBody>
      </p:sp>
      <p:sp>
        <p:nvSpPr>
          <p:cNvPr id="2" name="TextBox 1">
            <a:extLst>
              <a:ext uri="{FF2B5EF4-FFF2-40B4-BE49-F238E27FC236}">
                <a16:creationId xmlns:a16="http://schemas.microsoft.com/office/drawing/2014/main" id="{77DEC3B8-06DE-1717-5CE2-25826F0C0F34}"/>
              </a:ext>
            </a:extLst>
          </p:cNvPr>
          <p:cNvSpPr txBox="1"/>
          <p:nvPr/>
        </p:nvSpPr>
        <p:spPr>
          <a:xfrm>
            <a:off x="648575" y="4473959"/>
            <a:ext cx="5689209" cy="118535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ts val="1000"/>
              </a:spcBef>
              <a:spcAft>
                <a:spcPts val="600"/>
              </a:spcAft>
            </a:pPr>
            <a:r>
              <a:rPr lang="en-US" sz="2000" b="1" kern="1200" dirty="0">
                <a:latin typeface="+mn-lt"/>
                <a:ea typeface="+mn-ea"/>
                <a:cs typeface="+mn-cs"/>
              </a:rPr>
              <a:t>Controller Layer: </a:t>
            </a:r>
            <a:endParaRPr lang="en-US" sz="2000" b="1" kern="1200" dirty="0">
              <a:latin typeface="+mn-lt"/>
              <a:ea typeface="Calibri"/>
              <a:cs typeface="Calibri"/>
            </a:endParaRPr>
          </a:p>
          <a:p>
            <a:pPr>
              <a:lnSpc>
                <a:spcPct val="90000"/>
              </a:lnSpc>
              <a:spcBef>
                <a:spcPts val="1000"/>
              </a:spcBef>
              <a:spcAft>
                <a:spcPts val="600"/>
              </a:spcAft>
            </a:pPr>
            <a:r>
              <a:rPr lang="en-US" sz="2000" kern="1200" dirty="0">
                <a:latin typeface="+mn-lt"/>
                <a:ea typeface="+mn-ea"/>
                <a:cs typeface="+mn-cs"/>
              </a:rPr>
              <a:t>Endpoints implemented: </a:t>
            </a:r>
            <a:endParaRPr lang="en-US" sz="2000" kern="1200" dirty="0">
              <a:latin typeface="+mn-lt"/>
              <a:ea typeface="Calibri"/>
              <a:cs typeface="Calibri"/>
            </a:endParaRPr>
          </a:p>
          <a:p>
            <a:pPr>
              <a:lnSpc>
                <a:spcPct val="90000"/>
              </a:lnSpc>
              <a:spcBef>
                <a:spcPts val="1000"/>
              </a:spcBef>
              <a:spcAft>
                <a:spcPts val="600"/>
              </a:spcAft>
            </a:pPr>
            <a:r>
              <a:rPr lang="en-US" sz="2000" kern="1200" dirty="0">
                <a:latin typeface="+mn-lt"/>
                <a:ea typeface="+mn-ea"/>
                <a:cs typeface="+mn-cs"/>
              </a:rPr>
              <a:t>/quiz/create (POST): Create a quiz with random questions. </a:t>
            </a:r>
            <a:endParaRPr lang="en-US" sz="2000" kern="1200" dirty="0">
              <a:latin typeface="+mn-lt"/>
              <a:ea typeface="Calibri"/>
              <a:cs typeface="Calibri"/>
            </a:endParaRPr>
          </a:p>
          <a:p>
            <a:pPr>
              <a:lnSpc>
                <a:spcPct val="90000"/>
              </a:lnSpc>
              <a:spcBef>
                <a:spcPts val="1000"/>
              </a:spcBef>
              <a:spcAft>
                <a:spcPts val="600"/>
              </a:spcAft>
            </a:pPr>
            <a:r>
              <a:rPr lang="en-US" sz="2000" kern="1200" dirty="0">
                <a:latin typeface="+mn-lt"/>
                <a:ea typeface="+mn-ea"/>
                <a:cs typeface="+mn-cs"/>
              </a:rPr>
              <a:t>/quiz/get/{id} (GET): Retrieve questions for a specific quiz. </a:t>
            </a:r>
            <a:endParaRPr lang="en-US" sz="2000" kern="1200" dirty="0">
              <a:latin typeface="+mn-lt"/>
              <a:ea typeface="Calibri"/>
              <a:cs typeface="Calibri"/>
            </a:endParaRPr>
          </a:p>
          <a:p>
            <a:pPr>
              <a:lnSpc>
                <a:spcPct val="90000"/>
              </a:lnSpc>
              <a:spcBef>
                <a:spcPts val="1000"/>
              </a:spcBef>
              <a:spcAft>
                <a:spcPts val="600"/>
              </a:spcAft>
            </a:pPr>
            <a:r>
              <a:rPr lang="en-US" sz="2000" kern="1200" dirty="0">
                <a:latin typeface="+mn-lt"/>
                <a:ea typeface="+mn-ea"/>
                <a:cs typeface="+mn-cs"/>
              </a:rPr>
              <a:t>• • /quiz/submit/{id} (POST): Calculate quiz results based on user responses. </a:t>
            </a:r>
            <a:endParaRPr lang="en-US" sz="2000" kern="1200" dirty="0">
              <a:latin typeface="+mn-lt"/>
              <a:ea typeface="Calibri"/>
              <a:cs typeface="Calibri"/>
            </a:endParaRPr>
          </a:p>
          <a:p>
            <a:pPr>
              <a:lnSpc>
                <a:spcPct val="90000"/>
              </a:lnSpc>
              <a:spcBef>
                <a:spcPts val="1000"/>
              </a:spcBef>
              <a:spcAft>
                <a:spcPts val="600"/>
              </a:spcAft>
            </a:pPr>
            <a:endParaRPr lang="en-US" sz="2000" kern="1200" dirty="0">
              <a:latin typeface="+mn-lt"/>
              <a:ea typeface="Calibri"/>
              <a:cs typeface="Calibri"/>
            </a:endParaRPr>
          </a:p>
          <a:p>
            <a:pPr>
              <a:lnSpc>
                <a:spcPct val="90000"/>
              </a:lnSpc>
              <a:spcBef>
                <a:spcPts val="1000"/>
              </a:spcBef>
              <a:spcAft>
                <a:spcPts val="600"/>
              </a:spcAft>
            </a:pPr>
            <a:endParaRPr lang="en-US" sz="2000" kern="1200" dirty="0">
              <a:latin typeface="+mn-lt"/>
              <a:ea typeface="Calibri"/>
              <a:cs typeface="Calibri"/>
            </a:endParaRPr>
          </a:p>
          <a:p>
            <a:pPr>
              <a:lnSpc>
                <a:spcPct val="90000"/>
              </a:lnSpc>
              <a:spcBef>
                <a:spcPts val="1000"/>
              </a:spcBef>
              <a:spcAft>
                <a:spcPts val="600"/>
              </a:spcAft>
            </a:pPr>
            <a:endParaRPr lang="en-US" sz="2000" kern="1200" dirty="0">
              <a:latin typeface="+mn-lt"/>
              <a:ea typeface="Calibri"/>
              <a:cs typeface="Calibri"/>
            </a:endParaRPr>
          </a:p>
        </p:txBody>
      </p:sp>
      <p:sp>
        <p:nvSpPr>
          <p:cNvPr id="9" name="Rectangle 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CDAFE94D-8FFF-2B99-B3D4-0568B7A38176}"/>
              </a:ext>
            </a:extLst>
          </p:cNvPr>
          <p:cNvSpPr txBox="1"/>
          <p:nvPr/>
        </p:nvSpPr>
        <p:spPr>
          <a:xfrm>
            <a:off x="6335464" y="4025865"/>
            <a:ext cx="5855763" cy="95418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sz="2000" b="1" kern="1200" dirty="0">
                <a:latin typeface="+mn-lt"/>
                <a:ea typeface="+mn-ea"/>
                <a:cs typeface="+mn-cs"/>
              </a:rPr>
              <a:t>Service Layer: </a:t>
            </a:r>
            <a:endParaRPr lang="en-US" sz="2000" b="1" kern="1200" dirty="0">
              <a:latin typeface="+mn-lt"/>
              <a:cs typeface="Calibri"/>
            </a:endParaRPr>
          </a:p>
          <a:p>
            <a:pPr>
              <a:lnSpc>
                <a:spcPct val="90000"/>
              </a:lnSpc>
              <a:spcBef>
                <a:spcPts val="1000"/>
              </a:spcBef>
            </a:pPr>
            <a:r>
              <a:rPr lang="en-US" sz="2000" kern="1200" dirty="0">
                <a:latin typeface="+mn-lt"/>
                <a:ea typeface="+mn-ea"/>
                <a:cs typeface="+mn-cs"/>
              </a:rPr>
              <a:t>Manages the creation of quizzes by fetching random questions from the </a:t>
            </a:r>
            <a:r>
              <a:rPr lang="en-US" sz="2000" kern="1200" dirty="0" err="1">
                <a:latin typeface="+mn-lt"/>
                <a:ea typeface="+mn-ea"/>
                <a:cs typeface="+mn-cs"/>
              </a:rPr>
              <a:t>QuestionDao</a:t>
            </a:r>
            <a:r>
              <a:rPr lang="en-US" sz="2000" kern="1200" dirty="0">
                <a:latin typeface="+mn-lt"/>
                <a:ea typeface="+mn-ea"/>
                <a:cs typeface="+mn-cs"/>
              </a:rPr>
              <a:t> based on category. </a:t>
            </a:r>
            <a:endParaRPr lang="en-US" sz="2000" kern="1200" dirty="0">
              <a:latin typeface="+mn-lt"/>
              <a:cs typeface="Calibri"/>
            </a:endParaRPr>
          </a:p>
          <a:p>
            <a:pPr>
              <a:lnSpc>
                <a:spcPct val="90000"/>
              </a:lnSpc>
              <a:spcBef>
                <a:spcPts val="1000"/>
              </a:spcBef>
            </a:pPr>
            <a:r>
              <a:rPr lang="en-US" sz="2000" kern="1200" dirty="0">
                <a:latin typeface="+mn-lt"/>
                <a:ea typeface="+mn-ea"/>
                <a:cs typeface="+mn-cs"/>
              </a:rPr>
              <a:t>Uses </a:t>
            </a:r>
            <a:r>
              <a:rPr lang="en-US" sz="2000" kern="1200" dirty="0" err="1">
                <a:latin typeface="+mn-lt"/>
                <a:ea typeface="+mn-ea"/>
                <a:cs typeface="+mn-cs"/>
              </a:rPr>
              <a:t>QuizDao</a:t>
            </a:r>
            <a:r>
              <a:rPr lang="en-US" sz="2000" kern="1200" dirty="0">
                <a:latin typeface="+mn-lt"/>
                <a:ea typeface="+mn-ea"/>
                <a:cs typeface="+mn-cs"/>
              </a:rPr>
              <a:t> for database interaction and ensures proper HTTP responses (e.g., 200 OK, 201 Created, 404 Not Found). </a:t>
            </a:r>
            <a:endParaRPr lang="en-US" sz="2000" kern="1200" dirty="0">
              <a:latin typeface="+mn-lt"/>
              <a:cs typeface="Calibri"/>
            </a:endParaRPr>
          </a:p>
          <a:p>
            <a:pPr>
              <a:lnSpc>
                <a:spcPct val="90000"/>
              </a:lnSpc>
              <a:spcBef>
                <a:spcPts val="1000"/>
              </a:spcBef>
            </a:pPr>
            <a:r>
              <a:rPr lang="en-US" sz="2000" kern="1200" dirty="0">
                <a:latin typeface="+mn-lt"/>
                <a:ea typeface="+mn-ea"/>
                <a:cs typeface="+mn-cs"/>
              </a:rPr>
              <a:t>Calculate Results: </a:t>
            </a:r>
            <a:endParaRPr lang="en-US" sz="2000" kern="1200" dirty="0">
              <a:latin typeface="+mn-lt"/>
              <a:cs typeface="Calibri"/>
            </a:endParaRPr>
          </a:p>
          <a:p>
            <a:pPr>
              <a:lnSpc>
                <a:spcPct val="90000"/>
              </a:lnSpc>
              <a:spcBef>
                <a:spcPts val="1000"/>
              </a:spcBef>
            </a:pPr>
            <a:r>
              <a:rPr lang="en-US" sz="2000" kern="1200" dirty="0">
                <a:latin typeface="+mn-lt"/>
                <a:ea typeface="+mn-ea"/>
                <a:cs typeface="+mn-cs"/>
              </a:rPr>
              <a:t>Fetches questions associated with the quiz. </a:t>
            </a:r>
            <a:endParaRPr lang="en-US" sz="2000" kern="1200" dirty="0">
              <a:latin typeface="+mn-lt"/>
              <a:cs typeface="Calibri"/>
            </a:endParaRPr>
          </a:p>
          <a:p>
            <a:pPr>
              <a:lnSpc>
                <a:spcPct val="90000"/>
              </a:lnSpc>
              <a:spcBef>
                <a:spcPts val="1000"/>
              </a:spcBef>
            </a:pPr>
            <a:r>
              <a:rPr lang="en-US" sz="2000" kern="1200" dirty="0">
                <a:latin typeface="+mn-lt"/>
                <a:ea typeface="+mn-ea"/>
                <a:cs typeface="+mn-cs"/>
              </a:rPr>
              <a:t>Compares user responses with the correct answers stored in the Question entity. </a:t>
            </a:r>
            <a:endParaRPr lang="en-US" sz="2000" kern="1200" dirty="0">
              <a:latin typeface="+mn-lt"/>
              <a:cs typeface="Calibri"/>
            </a:endParaRPr>
          </a:p>
          <a:p>
            <a:pPr>
              <a:lnSpc>
                <a:spcPct val="90000"/>
              </a:lnSpc>
              <a:spcBef>
                <a:spcPts val="1000"/>
              </a:spcBef>
            </a:pPr>
            <a:r>
              <a:rPr lang="en-US" sz="2000" kern="1200" dirty="0">
                <a:latin typeface="+mn-lt"/>
                <a:ea typeface="+mn-ea"/>
                <a:cs typeface="+mn-cs"/>
              </a:rPr>
              <a:t>Calculates the total number of correct answers and returns the result. </a:t>
            </a:r>
            <a:endParaRPr lang="en-US" sz="2000" kern="1200" dirty="0">
              <a:latin typeface="+mn-lt"/>
              <a:cs typeface="Calibri"/>
            </a:endParaRPr>
          </a:p>
          <a:p>
            <a:pPr>
              <a:lnSpc>
                <a:spcPct val="90000"/>
              </a:lnSpc>
              <a:spcBef>
                <a:spcPts val="1000"/>
              </a:spcBef>
            </a:pPr>
            <a:endParaRPr lang="en-US" sz="2000" kern="1200" dirty="0">
              <a:latin typeface="+mn-lt"/>
              <a:cs typeface="Calibri"/>
            </a:endParaRPr>
          </a:p>
          <a:p>
            <a:pPr>
              <a:lnSpc>
                <a:spcPct val="90000"/>
              </a:lnSpc>
              <a:spcBef>
                <a:spcPts val="1000"/>
              </a:spcBef>
            </a:pPr>
            <a:endParaRPr lang="en-US" sz="2000" kern="1200" dirty="0">
              <a:latin typeface="+mn-lt"/>
              <a:cs typeface="Calibri"/>
            </a:endParaRPr>
          </a:p>
        </p:txBody>
      </p:sp>
    </p:spTree>
    <p:extLst>
      <p:ext uri="{BB962C8B-B14F-4D97-AF65-F5344CB8AC3E}">
        <p14:creationId xmlns:p14="http://schemas.microsoft.com/office/powerpoint/2010/main" val="403928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extBox 1">
            <a:extLst>
              <a:ext uri="{FF2B5EF4-FFF2-40B4-BE49-F238E27FC236}">
                <a16:creationId xmlns:a16="http://schemas.microsoft.com/office/drawing/2014/main" id="{D37015EB-7034-12CB-4EDD-EBFC9CF161DB}"/>
              </a:ext>
            </a:extLst>
          </p:cNvPr>
          <p:cNvGraphicFramePr/>
          <p:nvPr>
            <p:extLst>
              <p:ext uri="{D42A27DB-BD31-4B8C-83A1-F6EECF244321}">
                <p14:modId xmlns:p14="http://schemas.microsoft.com/office/powerpoint/2010/main" val="3776267872"/>
              </p:ext>
            </p:extLst>
          </p:nvPr>
        </p:nvGraphicFramePr>
        <p:xfrm>
          <a:off x="983751" y="9951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68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B12D79-22F7-8D04-02E5-AC7FFA784A79}"/>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latin typeface="Calibri"/>
                <a:ea typeface="Calibri"/>
                <a:cs typeface="Calibri"/>
              </a:rPr>
              <a:t>Work Flow</a:t>
            </a:r>
            <a:endParaRPr lang="en-US" sz="5400" b="1" kern="1200">
              <a:latin typeface="Calibri"/>
              <a:ea typeface="Calibri"/>
              <a:cs typeface="Calibri"/>
            </a:endParaRPr>
          </a:p>
        </p:txBody>
      </p:sp>
      <p:sp>
        <p:nvSpPr>
          <p:cNvPr id="6" name="TextBox 5">
            <a:extLst>
              <a:ext uri="{FF2B5EF4-FFF2-40B4-BE49-F238E27FC236}">
                <a16:creationId xmlns:a16="http://schemas.microsoft.com/office/drawing/2014/main" id="{4F4060C9-55A7-9FB2-4B98-8B5341E810FC}"/>
              </a:ext>
            </a:extLst>
          </p:cNvPr>
          <p:cNvSpPr txBox="1"/>
          <p:nvPr/>
        </p:nvSpPr>
        <p:spPr>
          <a:xfrm>
            <a:off x="5460328" y="1425394"/>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a:t>Quiz Controller ----&gt; Quiz Service ----&gt; Quiz DAO</a:t>
            </a:r>
            <a:endParaRPr lang="en-US"/>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Fetch Quiz by ID</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Quiz Entity ----&gt; Questions (Many-to-Many) </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err="1"/>
              <a:t>QuestionWrapper</a:t>
            </a:r>
            <a:r>
              <a:rPr lang="en-US" sz="1700"/>
              <a:t> (Excludes Answer)</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Return </a:t>
            </a:r>
            <a:r>
              <a:rPr lang="en-US" sz="1700" err="1"/>
              <a:t>QuestionWrapper</a:t>
            </a:r>
            <a:r>
              <a:rPr lang="en-US" sz="1700"/>
              <a:t> List to Quiz Controller</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Return Response to User (Questions for Quiz)</a:t>
            </a:r>
            <a:endParaRPr lang="en-US" sz="1700">
              <a:cs typeface="Calibri" panose="020F0502020204030204"/>
            </a:endParaRP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269216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1753</Words>
  <Application>Microsoft Macintosh PowerPoint</Application>
  <PresentationFormat>Widescreen</PresentationFormat>
  <Paragraphs>219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Arial,Sans-Serif</vt:lpstr>
      <vt:lpstr>Calibri</vt:lpstr>
      <vt:lpstr>Calibri Light</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Damodharan</dc:creator>
  <cp:lastModifiedBy>Priya Damodharan</cp:lastModifiedBy>
  <cp:revision>25</cp:revision>
  <dcterms:created xsi:type="dcterms:W3CDTF">2024-11-17T17:30:17Z</dcterms:created>
  <dcterms:modified xsi:type="dcterms:W3CDTF">2024-11-17T23:13:28Z</dcterms:modified>
</cp:coreProperties>
</file>