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kumimoji="0" sz="2600" b="0" i="0" u="none" strike="noStrike" cap="none" spc="78" normalizeH="0" baseline="0">
        <a:ln>
          <a:noFill/>
        </a:ln>
        <a:solidFill>
          <a:schemeClr val="accent1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1pPr>
    <a:lvl2pPr marL="0" marR="0" indent="45720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kumimoji="0" sz="2600" b="0" i="0" u="none" strike="noStrike" cap="none" spc="78" normalizeH="0" baseline="0">
        <a:ln>
          <a:noFill/>
        </a:ln>
        <a:solidFill>
          <a:schemeClr val="accent1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2pPr>
    <a:lvl3pPr marL="0" marR="0" indent="91440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kumimoji="0" sz="2600" b="0" i="0" u="none" strike="noStrike" cap="none" spc="78" normalizeH="0" baseline="0">
        <a:ln>
          <a:noFill/>
        </a:ln>
        <a:solidFill>
          <a:schemeClr val="accent1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3pPr>
    <a:lvl4pPr marL="0" marR="0" indent="137160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kumimoji="0" sz="2600" b="0" i="0" u="none" strike="noStrike" cap="none" spc="78" normalizeH="0" baseline="0">
        <a:ln>
          <a:noFill/>
        </a:ln>
        <a:solidFill>
          <a:schemeClr val="accent1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4pPr>
    <a:lvl5pPr marL="0" marR="0" indent="182880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kumimoji="0" sz="2600" b="0" i="0" u="none" strike="noStrike" cap="none" spc="78" normalizeH="0" baseline="0">
        <a:ln>
          <a:noFill/>
        </a:ln>
        <a:solidFill>
          <a:schemeClr val="accent1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5pPr>
    <a:lvl6pPr marL="0" marR="0" indent="228600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kumimoji="0" sz="2600" b="0" i="0" u="none" strike="noStrike" cap="none" spc="78" normalizeH="0" baseline="0">
        <a:ln>
          <a:noFill/>
        </a:ln>
        <a:solidFill>
          <a:schemeClr val="accent1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6pPr>
    <a:lvl7pPr marL="0" marR="0" indent="274320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kumimoji="0" sz="2600" b="0" i="0" u="none" strike="noStrike" cap="none" spc="78" normalizeH="0" baseline="0">
        <a:ln>
          <a:noFill/>
        </a:ln>
        <a:solidFill>
          <a:schemeClr val="accent1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7pPr>
    <a:lvl8pPr marL="0" marR="0" indent="320040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kumimoji="0" sz="2600" b="0" i="0" u="none" strike="noStrike" cap="none" spc="78" normalizeH="0" baseline="0">
        <a:ln>
          <a:noFill/>
        </a:ln>
        <a:solidFill>
          <a:schemeClr val="accent1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8pPr>
    <a:lvl9pPr marL="0" marR="0" indent="365760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kumimoji="0" sz="2600" b="0" i="0" u="none" strike="noStrike" cap="none" spc="78" normalizeH="0" baseline="0">
        <a:ln>
          <a:noFill/>
        </a:ln>
        <a:solidFill>
          <a:schemeClr val="accent1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381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381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381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3A39E5"/>
        </a:fontRef>
        <a:srgbClr val="3A39E5"/>
      </a:tcTxStyle>
      <a:tcStyle>
        <a:tcBdr>
          <a:left>
            <a:ln w="12700" cap="flat">
              <a:solidFill>
                <a:srgbClr val="525760"/>
              </a:solidFill>
              <a:prstDash val="solid"/>
              <a:miter lim="400000"/>
            </a:ln>
          </a:left>
          <a:right>
            <a:ln w="38100" cap="flat">
              <a:solidFill>
                <a:schemeClr val="accent1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/>
              </a:solidFill>
              <a:prstDash val="solid"/>
              <a:miter lim="400000"/>
            </a:ln>
          </a:top>
          <a:bottom>
            <a:ln w="12700" cap="flat">
              <a:solidFill>
                <a:srgbClr val="525760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25760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solidFill>
            <a:schemeClr val="accent4"/>
          </a:solidFill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381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Founders Grotesk Medium"/>
          <a:ea typeface="Founders Grotesk Medium"/>
          <a:cs typeface="Founders Grotes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5458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45357"/>
              <a:satOff val="2412"/>
              <a:lumOff val="-28753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45A62"/>
              </a:solidFill>
              <a:prstDash val="solid"/>
              <a:miter lim="400000"/>
            </a:ln>
          </a:left>
          <a:right>
            <a:ln w="12700" cap="flat">
              <a:solidFill>
                <a:srgbClr val="545A62"/>
              </a:solidFill>
              <a:prstDash val="solid"/>
              <a:miter lim="400000"/>
            </a:ln>
          </a:right>
          <a:top>
            <a:ln w="12700" cap="flat">
              <a:solidFill>
                <a:srgbClr val="545A62"/>
              </a:solidFill>
              <a:prstDash val="solid"/>
              <a:miter lim="400000"/>
            </a:ln>
          </a:top>
          <a:bottom>
            <a:ln w="12700" cap="flat">
              <a:solidFill>
                <a:srgbClr val="545A62"/>
              </a:solidFill>
              <a:prstDash val="solid"/>
              <a:miter lim="400000"/>
            </a:ln>
          </a:bottom>
          <a:insideH>
            <a:ln w="12700" cap="flat">
              <a:solidFill>
                <a:srgbClr val="545A62"/>
              </a:solidFill>
              <a:prstDash val="solid"/>
              <a:miter lim="400000"/>
            </a:ln>
          </a:insideH>
          <a:insideV>
            <a:ln w="12700" cap="flat">
              <a:solidFill>
                <a:srgbClr val="545A6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9FAFF"/>
          </a:solidFill>
        </a:fill>
      </a:tcStyle>
    </a:band2H>
    <a:firstCol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38100" cap="flat">
              <a:solidFill>
                <a:srgbClr val="545A62"/>
              </a:solidFill>
              <a:prstDash val="solid"/>
              <a:miter lim="400000"/>
            </a:ln>
          </a:right>
          <a:top>
            <a:ln w="12700" cap="flat">
              <a:solidFill>
                <a:srgbClr val="555A61"/>
              </a:solidFill>
              <a:prstDash val="solid"/>
              <a:miter lim="400000"/>
            </a:ln>
          </a:top>
          <a:bottom>
            <a:ln w="12700" cap="flat">
              <a:solidFill>
                <a:srgbClr val="555A61"/>
              </a:solidFill>
              <a:prstDash val="solid"/>
              <a:miter lim="400000"/>
            </a:ln>
          </a:bottom>
          <a:insideH>
            <a:ln w="12700" cap="flat">
              <a:solidFill>
                <a:srgbClr val="555A61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527787"/>
              <a:satOff val="-26837"/>
              <a:lumOff val="15324"/>
            </a:schemeClr>
          </a:solidFill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45A62"/>
              </a:solidFill>
              <a:prstDash val="solid"/>
              <a:miter lim="400000"/>
            </a:ln>
          </a:left>
          <a:right>
            <a:ln w="12700" cap="flat">
              <a:solidFill>
                <a:srgbClr val="545A62"/>
              </a:solidFill>
              <a:prstDash val="solid"/>
              <a:miter lim="400000"/>
            </a:ln>
          </a:right>
          <a:top>
            <a:ln w="38100" cap="flat">
              <a:solidFill>
                <a:srgbClr val="545A62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45A62"/>
              </a:solidFill>
              <a:prstDash val="solid"/>
              <a:miter lim="400000"/>
            </a:ln>
          </a:insideH>
          <a:insideV>
            <a:ln w="12700" cap="flat">
              <a:solidFill>
                <a:srgbClr val="545A6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Founders Grotesk Medium"/>
          <a:ea typeface="Founders Grotesk Medium"/>
          <a:cs typeface="Founders Grotesk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38100" cap="flat">
              <a:solidFill>
                <a:srgbClr val="545A62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238625"/>
              <a:satOff val="-6134"/>
              <a:lumOff val="8689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6F4E4"/>
          </a:solidFill>
        </a:fill>
      </a:tcStyle>
    </a:band2H>
    <a:firstCol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381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solidFill>
            <a:schemeClr val="accent5">
              <a:hueOff val="503731"/>
              <a:lumOff val="7092"/>
            </a:schemeClr>
          </a:solidFill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38100" cap="flat">
              <a:solidFill>
                <a:srgbClr val="54585E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381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4585E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A8A8A8"/>
              </a:solidFill>
              <a:prstDash val="solid"/>
              <a:miter lim="400000"/>
            </a:ln>
          </a:left>
          <a:right>
            <a:ln w="12700" cap="flat">
              <a:solidFill>
                <a:srgbClr val="A8A8A8"/>
              </a:solidFill>
              <a:prstDash val="solid"/>
              <a:miter lim="400000"/>
            </a:ln>
          </a:right>
          <a:top>
            <a:ln w="12700" cap="flat">
              <a:solidFill>
                <a:srgbClr val="A8A8A8"/>
              </a:solidFill>
              <a:prstDash val="solid"/>
              <a:miter lim="400000"/>
            </a:ln>
          </a:top>
          <a:bottom>
            <a:ln w="12700" cap="flat">
              <a:solidFill>
                <a:srgbClr val="A8A8A8"/>
              </a:solidFill>
              <a:prstDash val="solid"/>
              <a:miter lim="400000"/>
            </a:ln>
          </a:bottom>
          <a:insideH>
            <a:ln w="12700" cap="flat">
              <a:solidFill>
                <a:srgbClr val="A8A8A8"/>
              </a:solidFill>
              <a:prstDash val="solid"/>
              <a:miter lim="400000"/>
            </a:ln>
          </a:insideH>
          <a:insideV>
            <a:ln w="12700" cap="flat">
              <a:solidFill>
                <a:srgbClr val="A8A8A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5666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56667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EBEB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38100" cap="flat">
              <a:solidFill>
                <a:srgbClr val="656667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A8A8A9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60" d="100"/>
          <a:sy n="6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  <a:endParaRPr/>
          </a:p>
        </p:txBody>
      </p:sp>
      <p:sp>
        <p:nvSpPr>
          <p:cNvPr id="13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71500" y="12269258"/>
            <a:ext cx="23235147" cy="555245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tabLst/>
              <a:defRPr sz="2800" b="1" cap="all" spc="168">
                <a:solidFill>
                  <a:schemeClr val="accent4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r>
              <a:t>Author and Date </a:t>
            </a:r>
          </a:p>
        </p:txBody>
      </p:sp>
      <p:sp>
        <p:nvSpPr>
          <p:cNvPr id="14" name="Line"/>
          <p:cNvSpPr/>
          <p:nvPr/>
        </p:nvSpPr>
        <p:spPr>
          <a:xfrm>
            <a:off x="635000" y="9443335"/>
            <a:ext cx="23114000" cy="63502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  <a:endParaRPr/>
          </a:p>
        </p:txBody>
      </p:sp>
      <p:sp>
        <p:nvSpPr>
          <p:cNvPr id="15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571500" y="9525885"/>
            <a:ext cx="23235147" cy="2647065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15000" spc="-300">
                <a:solidFill>
                  <a:srgbClr val="FFFFFF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71500" y="847716"/>
            <a:ext cx="23235147" cy="232410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80000"/>
              </a:lnSpc>
              <a:tabLst/>
              <a:defRPr spc="-79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defTabSz="825500">
              <a:lnSpc>
                <a:spcPct val="80000"/>
              </a:lnSpc>
              <a:tabLst/>
              <a:defRPr spc="-79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defTabSz="825500">
              <a:lnSpc>
                <a:spcPct val="80000"/>
              </a:lnSpc>
              <a:tabLst/>
              <a:defRPr spc="-79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defTabSz="825500">
              <a:lnSpc>
                <a:spcPct val="80000"/>
              </a:lnSpc>
              <a:tabLst/>
              <a:defRPr spc="-79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defTabSz="825500">
              <a:lnSpc>
                <a:spcPct val="80000"/>
              </a:lnSpc>
              <a:tabLst/>
              <a:defRPr spc="-79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atem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  <a:endParaRPr/>
          </a:p>
        </p:txBody>
      </p:sp>
      <p:sp>
        <p:nvSpPr>
          <p:cNvPr id="114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  <a:endParaRPr/>
          </a:p>
        </p:txBody>
      </p:sp>
      <p:sp>
        <p:nvSpPr>
          <p:cNvPr id="115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71500" y="3898900"/>
            <a:ext cx="23236826" cy="5499100"/>
          </a:xfrm>
          <a:prstGeom prst="rect">
            <a:avLst/>
          </a:prstGeom>
        </p:spPr>
        <p:txBody>
          <a:bodyPr anchor="ctr"/>
          <a:lstStyle>
            <a:lvl1pPr defTabSz="825500">
              <a:lnSpc>
                <a:spcPct val="100000"/>
              </a:lnSpc>
              <a:tabLst/>
              <a:defRPr sz="12000" spc="-239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defTabSz="825500">
              <a:lnSpc>
                <a:spcPct val="100000"/>
              </a:lnSpc>
              <a:tabLst/>
              <a:defRPr sz="12000" spc="-239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defTabSz="825500">
              <a:lnSpc>
                <a:spcPct val="100000"/>
              </a:lnSpc>
              <a:tabLst/>
              <a:defRPr sz="12000" spc="-239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defTabSz="825500">
              <a:lnSpc>
                <a:spcPct val="100000"/>
              </a:lnSpc>
              <a:tabLst/>
              <a:defRPr sz="12000" spc="-239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defTabSz="825500">
              <a:lnSpc>
                <a:spcPct val="100000"/>
              </a:lnSpc>
              <a:tabLst/>
              <a:defRPr sz="12000" spc="-239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 Fact">
    <p:bg>
      <p:bgPr>
        <a:solidFill>
          <a:srgbClr val="C3D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34999" y="1346200"/>
            <a:ext cx="23241001" cy="8451368"/>
          </a:xfrm>
          <a:prstGeom prst="rect">
            <a:avLst/>
          </a:prstGeom>
        </p:spPr>
        <p:txBody>
          <a:bodyPr anchor="b"/>
          <a:lstStyle>
            <a:lvl1pPr defTabSz="825500">
              <a:lnSpc>
                <a:spcPct val="80000"/>
              </a:lnSpc>
              <a:tabLst/>
              <a:defRPr sz="42000" spc="-419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1pPr>
            <a:lvl2pPr defTabSz="825500">
              <a:lnSpc>
                <a:spcPct val="80000"/>
              </a:lnSpc>
              <a:tabLst/>
              <a:defRPr sz="42000" spc="-419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2pPr>
            <a:lvl3pPr defTabSz="825500">
              <a:lnSpc>
                <a:spcPct val="80000"/>
              </a:lnSpc>
              <a:tabLst/>
              <a:defRPr sz="42000" spc="-419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3pPr>
            <a:lvl4pPr defTabSz="825500">
              <a:lnSpc>
                <a:spcPct val="80000"/>
              </a:lnSpc>
              <a:tabLst/>
              <a:defRPr sz="42000" spc="-419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4pPr>
            <a:lvl5pPr defTabSz="825500">
              <a:lnSpc>
                <a:spcPct val="80000"/>
              </a:lnSpc>
              <a:tabLst/>
              <a:defRPr sz="42000" spc="-419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4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35000" y="9170947"/>
            <a:ext cx="23241000" cy="932816"/>
          </a:xfrm>
          <a:prstGeom prst="rect">
            <a:avLst/>
          </a:prstGeom>
        </p:spPr>
        <p:txBody>
          <a:bodyPr/>
          <a:lstStyle>
            <a:lvl1pPr defTabSz="817244">
              <a:lnSpc>
                <a:spcPct val="80000"/>
              </a:lnSpc>
              <a:tabLst/>
              <a:defRPr sz="5445" spc="-54">
                <a:solidFill>
                  <a:schemeClr val="accent1"/>
                </a:solidFill>
              </a:defRPr>
            </a:lvl1pPr>
          </a:lstStyle>
          <a:p>
            <a:r>
              <a:t>Fact information</a:t>
            </a:r>
          </a:p>
        </p:txBody>
      </p:sp>
      <p:sp>
        <p:nvSpPr>
          <p:cNvPr id="125" name="Line"/>
          <p:cNvSpPr/>
          <p:nvPr/>
        </p:nvSpPr>
        <p:spPr>
          <a:xfrm>
            <a:off x="635000" y="12192000"/>
            <a:ext cx="23118143" cy="0"/>
          </a:xfrm>
          <a:prstGeom prst="line">
            <a:avLst/>
          </a:prstGeom>
          <a:ln w="381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  <a:endParaRPr/>
          </a:p>
        </p:txBody>
      </p:sp>
      <p:sp>
        <p:nvSpPr>
          <p:cNvPr id="126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bg>
      <p:bgPr>
        <a:solidFill>
          <a:srgbClr val="C3D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  <a:endParaRPr/>
          </a:p>
        </p:txBody>
      </p:sp>
      <p:sp>
        <p:nvSpPr>
          <p:cNvPr id="135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  <a:endParaRPr/>
          </a:p>
        </p:txBody>
      </p:sp>
      <p:sp>
        <p:nvSpPr>
          <p:cNvPr id="136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148060" y="9247147"/>
            <a:ext cx="22707182" cy="932816"/>
          </a:xfrm>
          <a:prstGeom prst="rect">
            <a:avLst/>
          </a:prstGeom>
        </p:spPr>
        <p:txBody>
          <a:bodyPr anchor="ctr"/>
          <a:lstStyle>
            <a:lvl1pPr defTabSz="817244">
              <a:lnSpc>
                <a:spcPct val="80000"/>
              </a:lnSpc>
              <a:tabLst/>
              <a:defRPr sz="5445" spc="-54">
                <a:solidFill>
                  <a:schemeClr val="accent1"/>
                </a:solidFill>
              </a:defRPr>
            </a:lvl1pPr>
          </a:lstStyle>
          <a:p>
            <a:r>
              <a:t>Attribution</a:t>
            </a:r>
          </a:p>
        </p:txBody>
      </p:sp>
      <p:sp>
        <p:nvSpPr>
          <p:cNvPr id="13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5838" y="1325581"/>
            <a:ext cx="23241001" cy="4970080"/>
          </a:xfrm>
          <a:prstGeom prst="rect">
            <a:avLst/>
          </a:prstGeom>
        </p:spPr>
        <p:txBody>
          <a:bodyPr/>
          <a:lstStyle>
            <a:lvl1pPr marL="419100" indent="-419100" defTabSz="825500">
              <a:lnSpc>
                <a:spcPct val="80000"/>
              </a:lnSpc>
              <a:tabLst/>
              <a:defRPr sz="12000" spc="-119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marL="419100" indent="38100" defTabSz="825500">
              <a:lnSpc>
                <a:spcPct val="80000"/>
              </a:lnSpc>
              <a:tabLst/>
              <a:defRPr sz="12000" spc="-119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marL="419100" indent="495300" defTabSz="825500">
              <a:lnSpc>
                <a:spcPct val="80000"/>
              </a:lnSpc>
              <a:tabLst/>
              <a:defRPr sz="12000" spc="-119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marL="419100" indent="952500" defTabSz="825500">
              <a:lnSpc>
                <a:spcPct val="80000"/>
              </a:lnSpc>
              <a:tabLst/>
              <a:defRPr sz="12000" spc="-119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marL="419100" indent="1409700" defTabSz="825500">
              <a:lnSpc>
                <a:spcPct val="80000"/>
              </a:lnSpc>
              <a:tabLst/>
              <a:defRPr sz="12000" spc="-119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Image"/>
          <p:cNvSpPr>
            <a:spLocks noGrp="1"/>
          </p:cNvSpPr>
          <p:nvPr>
            <p:ph type="pic" sz="half" idx="21"/>
          </p:nvPr>
        </p:nvSpPr>
        <p:spPr>
          <a:xfrm>
            <a:off x="12192000" y="-1003300"/>
            <a:ext cx="11557000" cy="76792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Image"/>
          <p:cNvSpPr>
            <a:spLocks noGrp="1"/>
          </p:cNvSpPr>
          <p:nvPr>
            <p:ph type="pic" sz="half" idx="22"/>
          </p:nvPr>
        </p:nvSpPr>
        <p:spPr>
          <a:xfrm>
            <a:off x="12192000" y="5397500"/>
            <a:ext cx="11557000" cy="77497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Image"/>
          <p:cNvSpPr>
            <a:spLocks noGrp="1"/>
          </p:cNvSpPr>
          <p:nvPr>
            <p:ph type="pic" idx="23"/>
          </p:nvPr>
        </p:nvSpPr>
        <p:spPr>
          <a:xfrm>
            <a:off x="571500" y="-698500"/>
            <a:ext cx="11684000" cy="1442649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1054398042_3378x2084.jpg"/>
          <p:cNvSpPr>
            <a:spLocks noGrp="1"/>
          </p:cNvSpPr>
          <p:nvPr>
            <p:ph type="pic" idx="21"/>
          </p:nvPr>
        </p:nvSpPr>
        <p:spPr>
          <a:xfrm>
            <a:off x="0" y="-2984500"/>
            <a:ext cx="28333700" cy="1747999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1054398042_3378x2084.jpg"/>
          <p:cNvSpPr>
            <a:spLocks noGrp="1"/>
          </p:cNvSpPr>
          <p:nvPr>
            <p:ph type="pic" idx="21"/>
          </p:nvPr>
        </p:nvSpPr>
        <p:spPr>
          <a:xfrm>
            <a:off x="0" y="-3898900"/>
            <a:ext cx="28587700" cy="1763669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5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571500" y="12269258"/>
            <a:ext cx="23241000" cy="555245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tabLst/>
              <a:defRPr sz="2800" b="1" cap="all" spc="168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71500" y="853952"/>
            <a:ext cx="23241000" cy="2321049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80000"/>
              </a:lnSpc>
              <a:tabLst/>
              <a:defRPr spc="-79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defTabSz="825500">
              <a:lnSpc>
                <a:spcPct val="80000"/>
              </a:lnSpc>
              <a:tabLst/>
              <a:defRPr spc="-79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defTabSz="825500">
              <a:lnSpc>
                <a:spcPct val="80000"/>
              </a:lnSpc>
              <a:tabLst/>
              <a:defRPr spc="-79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defTabSz="825500">
              <a:lnSpc>
                <a:spcPct val="80000"/>
              </a:lnSpc>
              <a:tabLst/>
              <a:defRPr spc="-79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defTabSz="825500">
              <a:lnSpc>
                <a:spcPct val="80000"/>
              </a:lnSpc>
              <a:tabLst/>
              <a:defRPr spc="-79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7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635000" y="9443335"/>
            <a:ext cx="23114000" cy="63502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  <a:endParaRPr/>
          </a:p>
        </p:txBody>
      </p:sp>
      <p:sp>
        <p:nvSpPr>
          <p:cNvPr id="29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571500" y="9525000"/>
            <a:ext cx="23241000" cy="2641600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15000" spc="-300">
                <a:solidFill>
                  <a:srgbClr val="FFFFFF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520524404_2582x1617.jpg"/>
          <p:cNvSpPr>
            <a:spLocks noGrp="1"/>
          </p:cNvSpPr>
          <p:nvPr>
            <p:ph type="pic" idx="21"/>
          </p:nvPr>
        </p:nvSpPr>
        <p:spPr>
          <a:xfrm>
            <a:off x="9626600" y="-1"/>
            <a:ext cx="21901492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8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  <a:endParaRPr/>
          </a:p>
        </p:txBody>
      </p:sp>
      <p:sp>
        <p:nvSpPr>
          <p:cNvPr id="39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  <a:endParaRPr/>
          </a:p>
        </p:txBody>
      </p:sp>
      <p:sp>
        <p:nvSpPr>
          <p:cNvPr id="40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571500" y="12269258"/>
            <a:ext cx="11049000" cy="555245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tabLst/>
              <a:defRPr sz="2800" b="1" cap="all" spc="168">
                <a:solidFill>
                  <a:schemeClr val="accent1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4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571500" y="4770137"/>
            <a:ext cx="11049000" cy="7036978"/>
          </a:xfrm>
          <a:prstGeom prst="rect">
            <a:avLst/>
          </a:prstGeom>
        </p:spPr>
        <p:txBody>
          <a:bodyPr/>
          <a:lstStyle>
            <a:lvl1pPr>
              <a:defRPr sz="15000" spc="-30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r>
              <a:t>Slide Title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  <a:endParaRPr/>
          </a:p>
        </p:txBody>
      </p:sp>
      <p:sp>
        <p:nvSpPr>
          <p:cNvPr id="50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  <a:endParaRPr/>
          </a:p>
        </p:txBody>
      </p:sp>
      <p:sp>
        <p:nvSpPr>
          <p:cNvPr id="5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71500" y="12269258"/>
            <a:ext cx="23241000" cy="555245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tabLst/>
              <a:defRPr sz="2800" b="1" cap="all" spc="168">
                <a:solidFill>
                  <a:schemeClr val="accent1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571500" y="3904441"/>
            <a:ext cx="23241000" cy="7697009"/>
          </a:xfrm>
          <a:prstGeom prst="rect">
            <a:avLst/>
          </a:prstGeom>
        </p:spPr>
        <p:txBody>
          <a:bodyPr/>
          <a:lstStyle>
            <a:lvl1pPr marL="4572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z="4200" spc="-42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9144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z="4200" spc="-42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13716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z="4200" spc="-42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8288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z="4200" spc="-42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22860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z="4200" spc="-42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571500" y="652482"/>
            <a:ext cx="23241000" cy="1951018"/>
          </a:xfrm>
          <a:prstGeom prst="rect">
            <a:avLst/>
          </a:prstGeom>
        </p:spPr>
        <p:txBody>
          <a:bodyPr/>
          <a:lstStyle>
            <a:lvl1pPr>
              <a:lnSpc>
                <a:spcPct val="60000"/>
              </a:lnSpc>
              <a:defRPr sz="12000" spc="-239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r>
              <a:t>Slide Title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36122" y="12268199"/>
            <a:ext cx="371756" cy="5552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635000" y="12192000"/>
            <a:ext cx="23118143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  <a:endParaRPr/>
          </a:p>
        </p:txBody>
      </p:sp>
      <p:sp>
        <p:nvSpPr>
          <p:cNvPr id="62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  <a:endParaRPr/>
          </a:p>
        </p:txBody>
      </p:sp>
      <p:sp>
        <p:nvSpPr>
          <p:cNvPr id="6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571500" y="3898900"/>
            <a:ext cx="23241000" cy="7696200"/>
          </a:xfrm>
          <a:prstGeom prst="rect">
            <a:avLst/>
          </a:prstGeom>
        </p:spPr>
        <p:txBody>
          <a:bodyPr numCol="2" spcCol="1162050"/>
          <a:lstStyle>
            <a:lvl1pPr marL="4572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z="4200" spc="-42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9144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z="4200" spc="-42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13716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z="4200" spc="-42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8288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z="4200" spc="-42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22860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z="4200" spc="-42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3157200" y="1852248"/>
            <a:ext cx="10256838" cy="1310641"/>
          </a:xfrm>
          <a:prstGeom prst="rect">
            <a:avLst/>
          </a:prstGeom>
        </p:spPr>
        <p:txBody>
          <a:bodyPr anchor="ctr"/>
          <a:lstStyle>
            <a:lvl1pPr defTabSz="817244">
              <a:lnSpc>
                <a:spcPct val="80000"/>
              </a:lnSpc>
              <a:tabLst/>
              <a:defRPr sz="7919" spc="-79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r>
              <a:t>Slide Subtitle</a:t>
            </a:r>
          </a:p>
        </p:txBody>
      </p:sp>
      <p:sp>
        <p:nvSpPr>
          <p:cNvPr id="72" name="683033896_1440x1778.jpg"/>
          <p:cNvSpPr>
            <a:spLocks noGrp="1"/>
          </p:cNvSpPr>
          <p:nvPr>
            <p:ph type="pic" idx="22"/>
          </p:nvPr>
        </p:nvSpPr>
        <p:spPr>
          <a:xfrm>
            <a:off x="0" y="-671784"/>
            <a:ext cx="12196747" cy="150595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3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  <a:endParaRPr/>
          </a:p>
        </p:txBody>
      </p:sp>
      <p:sp>
        <p:nvSpPr>
          <p:cNvPr id="74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  <a:endParaRPr/>
          </a:p>
        </p:txBody>
      </p:sp>
      <p:sp>
        <p:nvSpPr>
          <p:cNvPr id="75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3157200" y="864810"/>
            <a:ext cx="10256838" cy="1308101"/>
          </a:xfrm>
          <a:prstGeom prst="rect">
            <a:avLst/>
          </a:prstGeom>
        </p:spPr>
        <p:txBody>
          <a:bodyPr anchor="b"/>
          <a:lstStyle>
            <a:lvl1pPr>
              <a:defRPr spc="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r>
              <a:t>Slide Title 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3157200" y="3904441"/>
            <a:ext cx="10256838" cy="7303309"/>
          </a:xfrm>
          <a:prstGeom prst="rect">
            <a:avLst/>
          </a:prstGeom>
        </p:spPr>
        <p:txBody>
          <a:bodyPr/>
          <a:lstStyle>
            <a:lvl1pPr marL="4572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z="4200" spc="-42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9144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z="4200" spc="-42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13716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z="4200" spc="-42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8288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z="4200" spc="-42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22860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z="4200" spc="-42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bg>
      <p:bgPr>
        <a:solidFill>
          <a:schemeClr val="accent3">
            <a:hueOff val="513816"/>
            <a:satOff val="9467"/>
            <a:lumOff val="1748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  <a:endParaRPr/>
          </a:p>
        </p:txBody>
      </p:sp>
      <p:sp>
        <p:nvSpPr>
          <p:cNvPr id="85" name="Line"/>
          <p:cNvSpPr/>
          <p:nvPr/>
        </p:nvSpPr>
        <p:spPr>
          <a:xfrm>
            <a:off x="635000" y="9443335"/>
            <a:ext cx="23114000" cy="1"/>
          </a:xfrm>
          <a:prstGeom prst="line">
            <a:avLst/>
          </a:prstGeom>
          <a:ln w="1143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  <a:endParaRPr/>
          </a:p>
        </p:txBody>
      </p:sp>
      <p:sp>
        <p:nvSpPr>
          <p:cNvPr id="86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571500" y="9530979"/>
            <a:ext cx="23241000" cy="2019301"/>
          </a:xfrm>
          <a:prstGeom prst="rect">
            <a:avLst/>
          </a:prstGeom>
        </p:spPr>
        <p:txBody>
          <a:bodyPr anchor="b"/>
          <a:lstStyle>
            <a:lvl1pPr>
              <a:lnSpc>
                <a:spcPct val="70000"/>
              </a:lnSpc>
              <a:defRPr sz="15000" spc="-30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r>
              <a:t>Section Title</a:t>
            </a:r>
          </a:p>
        </p:txBody>
      </p:sp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  <a:endParaRPr/>
          </a:p>
        </p:txBody>
      </p:sp>
      <p:sp>
        <p:nvSpPr>
          <p:cNvPr id="95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  <a:endParaRPr/>
          </a:p>
        </p:txBody>
      </p:sp>
      <p:sp>
        <p:nvSpPr>
          <p:cNvPr id="96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571500" y="715982"/>
            <a:ext cx="23241000" cy="1951018"/>
          </a:xfrm>
          <a:prstGeom prst="rect">
            <a:avLst/>
          </a:prstGeom>
        </p:spPr>
        <p:txBody>
          <a:bodyPr/>
          <a:lstStyle>
            <a:lvl1pPr>
              <a:lnSpc>
                <a:spcPct val="60000"/>
              </a:lnSpc>
              <a:defRPr sz="12000" spc="-239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r>
              <a:t>Slide Title 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-42304"/>
            <a:satOff val="23749"/>
            <a:lumOff val="-4574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575641" y="881082"/>
            <a:ext cx="23241001" cy="1951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Agenda Title</a:t>
            </a:r>
          </a:p>
        </p:txBody>
      </p:sp>
      <p:sp>
        <p:nvSpPr>
          <p:cNvPr id="3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  <a:endParaRPr/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575641" y="3276600"/>
            <a:ext cx="23241001" cy="9870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31499" y="12268199"/>
            <a:ext cx="371756" cy="5552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825500">
              <a:spcBef>
                <a:spcPts val="0"/>
              </a:spcBef>
              <a:tabLst/>
              <a:defRPr sz="2800" spc="28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-79" baseline="0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-79" baseline="0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-79" baseline="0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-79" baseline="0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-79" baseline="0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-79" baseline="0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-79" baseline="0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-79" baseline="0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-79" baseline="0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9pPr>
    </p:titleStyle>
    <p:bodyStyle>
      <a:lvl1pPr marL="0" marR="0" indent="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sz="8000" b="0" i="0" u="none" strike="noStrike" cap="none" spc="0" baseline="0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1pPr>
      <a:lvl2pPr marL="0" marR="0" indent="4572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sz="8000" b="0" i="0" u="none" strike="noStrike" cap="none" spc="0" baseline="0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2pPr>
      <a:lvl3pPr marL="0" marR="0" indent="9144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sz="8000" b="0" i="0" u="none" strike="noStrike" cap="none" spc="0" baseline="0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3pPr>
      <a:lvl4pPr marL="0" marR="0" indent="13716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sz="8000" b="0" i="0" u="none" strike="noStrike" cap="none" spc="0" baseline="0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4pPr>
      <a:lvl5pPr marL="0" marR="0" indent="18288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sz="8000" b="0" i="0" u="none" strike="noStrike" cap="none" spc="0" baseline="0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5pPr>
      <a:lvl6pPr marL="0" marR="0" indent="22860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sz="8000" b="0" i="0" u="none" strike="noStrike" cap="none" spc="0" baseline="0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6pPr>
      <a:lvl7pPr marL="0" marR="0" indent="27432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sz="8000" b="0" i="0" u="none" strike="noStrike" cap="none" spc="0" baseline="0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7pPr>
      <a:lvl8pPr marL="0" marR="0" indent="32004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sz="8000" b="0" i="0" u="none" strike="noStrike" cap="none" spc="0" baseline="0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8pPr>
      <a:lvl9pPr marL="0" marR="0" indent="36576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sz="8000" b="0" i="0" u="none" strike="noStrike" cap="none" spc="0" baseline="0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28" baseline="0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1pPr>
      <a:lvl2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28" baseline="0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2pPr>
      <a:lvl3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28" baseline="0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3pPr>
      <a:lvl4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28" baseline="0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4pPr>
      <a:lvl5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28" baseline="0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5pPr>
      <a:lvl6pPr marL="0" marR="0" indent="2286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28" baseline="0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6pPr>
      <a:lvl7pPr marL="0" marR="0" indent="2743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28" baseline="0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7pPr>
      <a:lvl8pPr marL="0" marR="0" indent="3200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28" baseline="0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8pPr>
      <a:lvl9pPr marL="0" marR="0" indent="3657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28" baseline="0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s://www.linkedin.com/in/belisario-montesinos/" TargetMode="External"/><Relationship Id="rId7" Type="http://schemas.openxmlformats.org/officeDocument/2006/relationships/hyperlink" Target="https://github.com/priyaseejoor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nkedin.com/in/priyaseejoor/" TargetMode="External"/><Relationship Id="rId11" Type="http://schemas.openxmlformats.org/officeDocument/2006/relationships/hyperlink" Target="https://www.profgalloway.com/uss-university" TargetMode="External"/><Relationship Id="rId5" Type="http://schemas.openxmlformats.org/officeDocument/2006/relationships/image" Target="../media/image6.jpeg"/><Relationship Id="rId10" Type="http://schemas.openxmlformats.org/officeDocument/2006/relationships/hyperlink" Target="https://github.com/asjones-code/" TargetMode="External"/><Relationship Id="rId4" Type="http://schemas.openxmlformats.org/officeDocument/2006/relationships/hyperlink" Target="https://github.com/belisariomontesinos" TargetMode="External"/><Relationship Id="rId9" Type="http://schemas.openxmlformats.org/officeDocument/2006/relationships/hyperlink" Target="https://www.linkedin.com/in/asjones9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Adam Jones, Belisario Montesinos, and Priya Seejoor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Adam Jones, Belisario Montesinos, and Priya Seejoor</a:t>
            </a:r>
          </a:p>
        </p:txBody>
      </p:sp>
      <p:sp>
        <p:nvSpPr>
          <p:cNvPr id="173" name="College in the time of COVID-19"/>
          <p:cNvSpPr txBox="1">
            <a:spLocks noGrp="1"/>
          </p:cNvSpPr>
          <p:nvPr>
            <p:ph type="ctrTitle"/>
          </p:nvPr>
        </p:nvSpPr>
        <p:spPr>
          <a:xfrm>
            <a:off x="571500" y="10177438"/>
            <a:ext cx="23235147" cy="2647065"/>
          </a:xfrm>
          <a:prstGeom prst="rect">
            <a:avLst/>
          </a:prstGeom>
        </p:spPr>
        <p:txBody>
          <a:bodyPr/>
          <a:lstStyle>
            <a:lvl1pPr defTabSz="792479">
              <a:defRPr sz="14400" spc="-288"/>
            </a:lvl1pPr>
          </a:lstStyle>
          <a:p>
            <a:r>
              <a:rPr dirty="0"/>
              <a:t>College in the time of COVID-19</a:t>
            </a:r>
          </a:p>
        </p:txBody>
      </p:sp>
      <p:sp>
        <p:nvSpPr>
          <p:cNvPr id="174" name="Seismic shifts in higher education…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77850">
              <a:defRPr sz="5600" spc="-56"/>
            </a:pPr>
            <a:r>
              <a:t>Seismic shifts in higher education</a:t>
            </a:r>
          </a:p>
          <a:p>
            <a:pPr defTabSz="577850">
              <a:defRPr sz="5600" spc="-56"/>
            </a:pPr>
            <a:r>
              <a:t>prompted by the challenges </a:t>
            </a:r>
          </a:p>
          <a:p>
            <a:pPr defTabSz="577850">
              <a:defRPr sz="5600" spc="-56"/>
            </a:pPr>
            <a:r>
              <a:t>of remote learning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Which schools are thriving during the pandemic?"/>
          <p:cNvSpPr txBox="1">
            <a:spLocks noGrp="1"/>
          </p:cNvSpPr>
          <p:nvPr>
            <p:ph type="body" sz="quarter" idx="1"/>
          </p:nvPr>
        </p:nvSpPr>
        <p:spPr>
          <a:xfrm>
            <a:off x="571500" y="852462"/>
            <a:ext cx="23241000" cy="2482012"/>
          </a:xfrm>
          <a:prstGeom prst="rect">
            <a:avLst/>
          </a:prstGeom>
        </p:spPr>
        <p:txBody>
          <a:bodyPr/>
          <a:lstStyle>
            <a:lvl1pPr>
              <a:defRPr sz="9000" spc="-90"/>
            </a:lvl1pPr>
          </a:lstStyle>
          <a:p>
            <a:r>
              <a:t>Which schools are thriving during the pandemic?</a:t>
            </a:r>
          </a:p>
        </p:txBody>
      </p:sp>
      <p:pic>
        <p:nvPicPr>
          <p:cNvPr id="177" name="foo.png" descr="fo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22" y="2345590"/>
            <a:ext cx="9024820" cy="9024820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mall Schools with large endowments (NESCAC, small liberal arts colleges) will adapt and prosper during this pandemic.…"/>
          <p:cNvSpPr txBox="1"/>
          <p:nvPr/>
        </p:nvSpPr>
        <p:spPr>
          <a:xfrm>
            <a:off x="9837604" y="3896103"/>
            <a:ext cx="13795698" cy="513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83028" indent="-283028" algn="l">
              <a:buClr>
                <a:schemeClr val="accent1"/>
              </a:buClr>
              <a:buSzPct val="100000"/>
              <a:buChar char="•"/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Small Schools with large endowments (NESCAC, small liberal arts colleges) will adapt and prosper during this pandemic.</a:t>
            </a:r>
          </a:p>
          <a:p>
            <a:pPr marL="283028" indent="-283028" algn="l">
              <a:buClr>
                <a:schemeClr val="accent1"/>
              </a:buClr>
              <a:buSzPct val="100000"/>
              <a:buChar char="•"/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Larger universities with lower-moderate endowments per students also appear to fare well</a:t>
            </a:r>
          </a:p>
          <a:p>
            <a:pPr marL="283028" indent="-283028" algn="l">
              <a:buClr>
                <a:schemeClr val="accent1"/>
              </a:buClr>
              <a:buSzPct val="100000"/>
              <a:buChar char="•"/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Linear regression + marginal distribution reinforces above points, proving that cash is key to these institutions continued prosperity.</a:t>
            </a:r>
          </a:p>
          <a:p>
            <a:pPr marL="283028" indent="-283028" algn="l">
              <a:buClr>
                <a:schemeClr val="accent1"/>
              </a:buClr>
              <a:buSzPct val="100000"/>
              <a:buChar char="•"/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Most ‘Well-Endowed’ universities are </a:t>
            </a:r>
            <a:r>
              <a:rPr b="1"/>
              <a:t>Harvard</a:t>
            </a:r>
            <a:r>
              <a:t>, </a:t>
            </a:r>
            <a:r>
              <a:rPr b="1"/>
              <a:t>Princeton</a:t>
            </a:r>
            <a:r>
              <a:t> &amp; </a:t>
            </a:r>
            <a:r>
              <a:rPr b="1"/>
              <a:t>Yale</a:t>
            </a:r>
          </a:p>
          <a:p>
            <a:pPr marL="283028" indent="-283028" algn="l">
              <a:buClr>
                <a:schemeClr val="accent1"/>
              </a:buClr>
              <a:buSzPct val="100000"/>
              <a:buChar char="•"/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The largest state schools set to thrive are </a:t>
            </a:r>
            <a:r>
              <a:rPr b="1"/>
              <a:t>Texas A&amp;M</a:t>
            </a:r>
            <a:r>
              <a:t>, </a:t>
            </a:r>
            <a:r>
              <a:rPr b="1"/>
              <a:t>University of Texas-Austin</a:t>
            </a:r>
            <a:r>
              <a:t>, and </a:t>
            </a:r>
            <a:r>
              <a:rPr b="1"/>
              <a:t>University of Michigan-Ann Arbor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How do national rankings affect survivability?"/>
          <p:cNvSpPr txBox="1">
            <a:spLocks noGrp="1"/>
          </p:cNvSpPr>
          <p:nvPr>
            <p:ph type="body" sz="quarter" idx="1"/>
          </p:nvPr>
        </p:nvSpPr>
        <p:spPr>
          <a:xfrm>
            <a:off x="571500" y="1438923"/>
            <a:ext cx="23241000" cy="2058879"/>
          </a:xfrm>
          <a:prstGeom prst="rect">
            <a:avLst/>
          </a:prstGeom>
        </p:spPr>
        <p:txBody>
          <a:bodyPr/>
          <a:lstStyle>
            <a:lvl1pPr>
              <a:defRPr sz="9000" spc="-90"/>
            </a:lvl1pPr>
          </a:lstStyle>
          <a:p>
            <a:r>
              <a:t>How do national rankings affect survivability?</a:t>
            </a:r>
          </a:p>
        </p:txBody>
      </p:sp>
      <p:sp>
        <p:nvSpPr>
          <p:cNvPr id="181" name="There is a clear correlation between top ranking universities and high education score, when it comes to predicting survival of universities during the pandemic.…"/>
          <p:cNvSpPr txBox="1"/>
          <p:nvPr/>
        </p:nvSpPr>
        <p:spPr>
          <a:xfrm>
            <a:off x="188039" y="8698766"/>
            <a:ext cx="24007921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83028" indent="-283028" algn="l">
              <a:buClr>
                <a:schemeClr val="accent1"/>
              </a:buClr>
              <a:buSzPct val="100000"/>
              <a:buChar char="•"/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There is a clear correlation between top ranking universities and high education score, when it comes to predicting survival of universities during the pandemic. </a:t>
            </a:r>
          </a:p>
          <a:p>
            <a:pPr marL="283028" indent="-283028" algn="l">
              <a:buClr>
                <a:schemeClr val="accent1"/>
              </a:buClr>
              <a:buSzPct val="100000"/>
              <a:buChar char="•"/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When examining the right two graphs you can noticeably see how in the upper left quadrants, there’s a cluster of dots. This represents the most highly ranked schools with high education scores, which are more likely to survive/ thrive.</a:t>
            </a:r>
          </a:p>
          <a:p>
            <a:pPr marL="283028" indent="-283028" algn="l">
              <a:buClr>
                <a:schemeClr val="accent1"/>
              </a:buClr>
              <a:buSzPct val="100000"/>
              <a:buChar char="•"/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 short, elite and well-known institutions are likely to survive, as degrees from these institutions are still desirable, and quality of education is perceived to be high at these colleges.</a:t>
            </a:r>
          </a:p>
        </p:txBody>
      </p:sp>
      <p:pic>
        <p:nvPicPr>
          <p:cNvPr id="182" name="foo3.png" descr="foo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62" y="2905814"/>
            <a:ext cx="22787876" cy="56969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What are the implications on a regional level?"/>
          <p:cNvSpPr txBox="1">
            <a:spLocks noGrp="1"/>
          </p:cNvSpPr>
          <p:nvPr>
            <p:ph type="body" sz="quarter" idx="1"/>
          </p:nvPr>
        </p:nvSpPr>
        <p:spPr>
          <a:xfrm>
            <a:off x="515838" y="1325581"/>
            <a:ext cx="23241001" cy="1694949"/>
          </a:xfrm>
          <a:prstGeom prst="rect">
            <a:avLst/>
          </a:prstGeom>
        </p:spPr>
        <p:txBody>
          <a:bodyPr/>
          <a:lstStyle>
            <a:lvl1pPr marL="368807" indent="-368807" defTabSz="726440">
              <a:defRPr sz="10560" spc="-105"/>
            </a:lvl1pPr>
          </a:lstStyle>
          <a:p>
            <a:r>
              <a:t>What are the implications on a regional level?</a:t>
            </a:r>
          </a:p>
        </p:txBody>
      </p:sp>
      <p:pic>
        <p:nvPicPr>
          <p:cNvPr id="185" name="foo4.png" descr="foo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762" y="3576266"/>
            <a:ext cx="9845202" cy="6563468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Of the schools predicted to perish during the pandemic, many are located in the Northeast and Midwest…"/>
          <p:cNvSpPr txBox="1"/>
          <p:nvPr/>
        </p:nvSpPr>
        <p:spPr>
          <a:xfrm>
            <a:off x="11877746" y="3378199"/>
            <a:ext cx="11072473" cy="695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83028" indent="-283028" algn="l">
              <a:buClr>
                <a:schemeClr val="accent1"/>
              </a:buClr>
              <a:buSzPct val="100000"/>
              <a:buChar char="•"/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Of the schools predicted to perish during the pandemic, many are located in the Northeast and Midwest</a:t>
            </a:r>
          </a:p>
          <a:p>
            <a:pPr marL="283028" indent="-283028" algn="l">
              <a:buClr>
                <a:schemeClr val="accent1"/>
              </a:buClr>
              <a:buSzPct val="100000"/>
              <a:buChar char="•"/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Clear correlation between survivability and value-to-cost ratio</a:t>
            </a:r>
          </a:p>
          <a:p>
            <a:pPr marL="1197428" lvl="2" indent="-283028" algn="l">
              <a:buClr>
                <a:schemeClr val="accent1"/>
              </a:buClr>
              <a:buSzPct val="100000"/>
              <a:buChar char="•"/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Generally speaking, schools that will perish have a low value-to-cost ratio (&lt;0.25)</a:t>
            </a:r>
          </a:p>
          <a:p>
            <a:pPr marL="1197428" lvl="2" indent="-283028" algn="l">
              <a:buClr>
                <a:schemeClr val="accent1"/>
              </a:buClr>
              <a:buSzPct val="100000"/>
              <a:buChar char="•"/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Colleges in Southern and Western states have a high average value-to-cost ratio (&gt;1.18)</a:t>
            </a:r>
          </a:p>
          <a:p>
            <a:pPr marL="283028" indent="-283028" algn="l">
              <a:buClr>
                <a:schemeClr val="accent1"/>
              </a:buClr>
              <a:buSzPct val="100000"/>
              <a:buChar char="•"/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Many schools will struggle, but southern schools appear to be disproportionately affected</a:t>
            </a:r>
          </a:p>
          <a:p>
            <a:pPr marL="1197428" lvl="2" indent="-283028" algn="l">
              <a:buClr>
                <a:schemeClr val="accent1"/>
              </a:buClr>
              <a:buSzPct val="100000"/>
              <a:buChar char="•"/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Struggling schools tend to be smaller, and will have to lean heavily on endowments to weather the storm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hueOff val="-527787"/>
            <a:satOff val="-26837"/>
            <a:lumOff val="15324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hank you!"/>
          <p:cNvSpPr txBox="1">
            <a:spLocks noGrp="1"/>
          </p:cNvSpPr>
          <p:nvPr>
            <p:ph type="title"/>
          </p:nvPr>
        </p:nvSpPr>
        <p:spPr>
          <a:xfrm>
            <a:off x="571499" y="425910"/>
            <a:ext cx="23241001" cy="2019301"/>
          </a:xfrm>
          <a:prstGeom prst="rect">
            <a:avLst/>
          </a:prstGeom>
        </p:spPr>
        <p:txBody>
          <a:bodyPr/>
          <a:lstStyle>
            <a:lvl1pPr defTabSz="701675">
              <a:defRPr sz="12750" spc="-255"/>
            </a:lvl1pPr>
          </a:lstStyle>
          <a:p>
            <a:r>
              <a:t>Thank you!</a:t>
            </a:r>
          </a:p>
        </p:txBody>
      </p:sp>
      <p:pic>
        <p:nvPicPr>
          <p:cNvPr id="189" name="0.jpg" descr="0.jpg"/>
          <p:cNvPicPr>
            <a:picLocks noChangeAspect="1"/>
          </p:cNvPicPr>
          <p:nvPr/>
        </p:nvPicPr>
        <p:blipFill>
          <a:blip r:embed="rId2"/>
          <a:srcRect l="7531" t="7536" r="7535" b="7535"/>
          <a:stretch>
            <a:fillRect/>
          </a:stretch>
        </p:blipFill>
        <p:spPr>
          <a:xfrm>
            <a:off x="18855300" y="3438279"/>
            <a:ext cx="2529561" cy="2529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1" y="0"/>
                </a:moveTo>
                <a:cubicBezTo>
                  <a:pt x="7323" y="0"/>
                  <a:pt x="4802" y="1004"/>
                  <a:pt x="2881" y="3015"/>
                </a:cubicBezTo>
                <a:cubicBezTo>
                  <a:pt x="-961" y="7036"/>
                  <a:pt x="-961" y="13557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7"/>
                  <a:pt x="20639" y="7036"/>
                  <a:pt x="16797" y="3015"/>
                </a:cubicBezTo>
                <a:cubicBezTo>
                  <a:pt x="14876" y="1004"/>
                  <a:pt x="12359" y="0"/>
                  <a:pt x="9841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0" name="Belisario Montesinos…"/>
          <p:cNvSpPr txBox="1"/>
          <p:nvPr/>
        </p:nvSpPr>
        <p:spPr>
          <a:xfrm>
            <a:off x="17970903" y="6543079"/>
            <a:ext cx="4298355" cy="1468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tabLst/>
              <a:defRPr sz="3200" spc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Belisario Montesinos</a:t>
            </a:r>
          </a:p>
          <a:p>
            <a:pPr defTabSz="457200">
              <a:spcBef>
                <a:spcPts val="0"/>
              </a:spcBef>
              <a:tabLst/>
              <a:defRPr sz="3200" spc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rPr u="sng">
                <a:hlinkClick r:id="rId3"/>
              </a:rPr>
              <a:t>Linkedin</a:t>
            </a:r>
            <a:r>
              <a:t> </a:t>
            </a:r>
          </a:p>
          <a:p>
            <a:pPr defTabSz="457200">
              <a:spcBef>
                <a:spcPts val="0"/>
              </a:spcBef>
              <a:tabLst/>
              <a:defRPr sz="3200" spc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rPr u="sng">
                <a:hlinkClick r:id="rId4"/>
              </a:rPr>
              <a:t>GitHub</a:t>
            </a:r>
          </a:p>
        </p:txBody>
      </p:sp>
      <p:pic>
        <p:nvPicPr>
          <p:cNvPr id="191" name="1.jpg" descr="1.jpg"/>
          <p:cNvPicPr>
            <a:picLocks noChangeAspect="1"/>
          </p:cNvPicPr>
          <p:nvPr/>
        </p:nvPicPr>
        <p:blipFill>
          <a:blip r:embed="rId5"/>
          <a:srcRect l="2082" t="2083" r="2085" b="2085"/>
          <a:stretch>
            <a:fillRect/>
          </a:stretch>
        </p:blipFill>
        <p:spPr>
          <a:xfrm>
            <a:off x="10947952" y="3458964"/>
            <a:ext cx="2488096" cy="2488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1" y="0"/>
                </a:moveTo>
                <a:cubicBezTo>
                  <a:pt x="7322" y="0"/>
                  <a:pt x="4803" y="1005"/>
                  <a:pt x="2882" y="3016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6"/>
                </a:cubicBezTo>
                <a:cubicBezTo>
                  <a:pt x="14875" y="1005"/>
                  <a:pt x="12359" y="0"/>
                  <a:pt x="9841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2" name="Priya Seejoor…"/>
          <p:cNvSpPr txBox="1"/>
          <p:nvPr/>
        </p:nvSpPr>
        <p:spPr>
          <a:xfrm>
            <a:off x="10796389" y="6543079"/>
            <a:ext cx="2791222" cy="1468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tabLst/>
              <a:defRPr sz="3200" spc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Priya Seejoor</a:t>
            </a:r>
          </a:p>
          <a:p>
            <a:pPr defTabSz="457200">
              <a:spcBef>
                <a:spcPts val="0"/>
              </a:spcBef>
              <a:tabLst/>
              <a:defRPr sz="3200" spc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rPr u="sng">
                <a:hlinkClick r:id="rId6"/>
              </a:rPr>
              <a:t>Linkedin</a:t>
            </a:r>
            <a:r>
              <a:t> </a:t>
            </a:r>
          </a:p>
          <a:p>
            <a:pPr defTabSz="457200">
              <a:spcBef>
                <a:spcPts val="0"/>
              </a:spcBef>
              <a:tabLst/>
              <a:defRPr sz="3200" spc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rPr u="sng">
                <a:hlinkClick r:id="rId7"/>
              </a:rPr>
              <a:t>GitHub</a:t>
            </a:r>
          </a:p>
        </p:txBody>
      </p:sp>
      <p:pic>
        <p:nvPicPr>
          <p:cNvPr id="193" name="37082479_10156669526804602_2972294063786557440_o.jpg" descr="37082479_10156669526804602_2972294063786557440_o.jpg"/>
          <p:cNvPicPr>
            <a:picLocks noChangeAspect="1"/>
          </p:cNvPicPr>
          <p:nvPr/>
        </p:nvPicPr>
        <p:blipFill>
          <a:blip r:embed="rId8"/>
          <a:srcRect l="51189" t="22522" r="21664" b="59358"/>
          <a:stretch>
            <a:fillRect/>
          </a:stretch>
        </p:blipFill>
        <p:spPr>
          <a:xfrm>
            <a:off x="3043460" y="3460373"/>
            <a:ext cx="2485240" cy="2485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5"/>
                  <a:pt x="12357" y="0"/>
                  <a:pt x="9839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4" name="Adam Jones…"/>
          <p:cNvSpPr txBox="1"/>
          <p:nvPr/>
        </p:nvSpPr>
        <p:spPr>
          <a:xfrm>
            <a:off x="3028978" y="6543079"/>
            <a:ext cx="2514204" cy="1468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tabLst/>
              <a:defRPr sz="3200" spc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Adam Jones</a:t>
            </a:r>
          </a:p>
          <a:p>
            <a:pPr defTabSz="457200">
              <a:spcBef>
                <a:spcPts val="0"/>
              </a:spcBef>
              <a:tabLst/>
              <a:defRPr sz="3200" spc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rPr u="sng">
                <a:hlinkClick r:id="rId9"/>
              </a:rPr>
              <a:t>Linkedin</a:t>
            </a:r>
            <a:r>
              <a:t> </a:t>
            </a:r>
          </a:p>
          <a:p>
            <a:pPr defTabSz="457200">
              <a:spcBef>
                <a:spcPts val="0"/>
              </a:spcBef>
              <a:tabLst/>
              <a:defRPr sz="3200" spc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rPr u="sng">
                <a:hlinkClick r:id="rId10"/>
              </a:rPr>
              <a:t>GitHub</a:t>
            </a:r>
          </a:p>
        </p:txBody>
      </p:sp>
      <p:sp>
        <p:nvSpPr>
          <p:cNvPr id="195" name="Source:USS University, https://www.profgalloway.com/uss-university…"/>
          <p:cNvSpPr txBox="1"/>
          <p:nvPr/>
        </p:nvSpPr>
        <p:spPr>
          <a:xfrm>
            <a:off x="573661" y="9835069"/>
            <a:ext cx="10990759" cy="2003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Source:USS University, </a:t>
            </a:r>
            <a:r>
              <a:rPr u="sng">
                <a:hlinkClick r:id="rId11"/>
              </a:rPr>
              <a:t>https://www.profgalloway.com/uss-university</a:t>
            </a:r>
          </a:p>
          <a:p>
            <a:pPr algn="l"/>
            <a:r>
              <a:t>Languages Used: Python</a:t>
            </a:r>
          </a:p>
          <a:p>
            <a:pPr algn="l"/>
            <a:r>
              <a:t>Packages: Seaborn, Matplotlib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8_Academy">
  <a:themeElements>
    <a:clrScheme name="28_Academy">
      <a:dk1>
        <a:srgbClr val="000034"/>
      </a:dk1>
      <a:lt1>
        <a:srgbClr val="3B39E4"/>
      </a:lt1>
      <a:dk2>
        <a:srgbClr val="555952"/>
      </a:dk2>
      <a:lt2>
        <a:srgbClr val="D6DCCF"/>
      </a:lt2>
      <a:accent1>
        <a:srgbClr val="3B39E4"/>
      </a:accent1>
      <a:accent2>
        <a:srgbClr val="51C1FD"/>
      </a:accent2>
      <a:accent3>
        <a:srgbClr val="5EF7D2"/>
      </a:accent3>
      <a:accent4>
        <a:srgbClr val="BFF823"/>
      </a:accent4>
      <a:accent5>
        <a:srgbClr val="FFA728"/>
      </a:accent5>
      <a:accent6>
        <a:srgbClr val="FF5F52"/>
      </a:accent6>
      <a:hlink>
        <a:srgbClr val="0000FF"/>
      </a:hlink>
      <a:folHlink>
        <a:srgbClr val="FF00FF"/>
      </a:folHlink>
    </a:clrScheme>
    <a:fontScheme name="28_Academy">
      <a:majorFont>
        <a:latin typeface="Founders Grotesk Semibold"/>
        <a:ea typeface="Founders Grotesk Semibold"/>
        <a:cs typeface="Founders Grotesk Semibold"/>
      </a:majorFont>
      <a:minorFont>
        <a:latin typeface="Founders Grotesk Semibold"/>
        <a:ea typeface="Founders Grotesk Semibold"/>
        <a:cs typeface="Founders Grotesk Semibold"/>
      </a:minorFont>
    </a:fontScheme>
    <a:fmtScheme name="28_Academ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42304"/>
            <a:satOff val="23749"/>
            <a:lumOff val="-45745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1" i="0" u="none" strike="noStrike" cap="all" spc="156" normalizeH="0" baseline="0">
            <a:ln>
              <a:noFill/>
            </a:ln>
            <a:solidFill>
              <a:srgbClr val="FFFFFF"/>
            </a:solidFill>
            <a:effectLst/>
            <a:uFillTx/>
            <a:latin typeface="Founders Grotesk Condensed"/>
            <a:ea typeface="Founders Grotesk Condensed"/>
            <a:cs typeface="Founders Grotesk Condensed"/>
            <a:sym typeface="Founders Grotesk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143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>
            <a:tab pos="584200" algn="l"/>
          </a:tabLst>
          <a:defRPr kumimoji="0" sz="2600" b="0" i="0" u="none" strike="noStrike" cap="none" spc="78" normalizeH="0" baseline="0">
            <a:ln>
              <a:noFill/>
            </a:ln>
            <a:solidFill>
              <a:schemeClr val="accent1"/>
            </a:solidFill>
            <a:effectLst/>
            <a:uFillTx/>
            <a:latin typeface="Founders Grotesk Text"/>
            <a:ea typeface="Founders Grotesk Text"/>
            <a:cs typeface="Founders Grotesk Text"/>
            <a:sym typeface="Founders Grotesk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8_Academy">
  <a:themeElements>
    <a:clrScheme name="28_Academy">
      <a:dk1>
        <a:srgbClr val="000000"/>
      </a:dk1>
      <a:lt1>
        <a:srgbClr val="FFFFFF"/>
      </a:lt1>
      <a:dk2>
        <a:srgbClr val="555952"/>
      </a:dk2>
      <a:lt2>
        <a:srgbClr val="D6DCCF"/>
      </a:lt2>
      <a:accent1>
        <a:srgbClr val="3B39E4"/>
      </a:accent1>
      <a:accent2>
        <a:srgbClr val="51C1FD"/>
      </a:accent2>
      <a:accent3>
        <a:srgbClr val="5EF7D2"/>
      </a:accent3>
      <a:accent4>
        <a:srgbClr val="BFF823"/>
      </a:accent4>
      <a:accent5>
        <a:srgbClr val="FFA728"/>
      </a:accent5>
      <a:accent6>
        <a:srgbClr val="FF5F52"/>
      </a:accent6>
      <a:hlink>
        <a:srgbClr val="0000FF"/>
      </a:hlink>
      <a:folHlink>
        <a:srgbClr val="FF00FF"/>
      </a:folHlink>
    </a:clrScheme>
    <a:fontScheme name="28_Academy">
      <a:majorFont>
        <a:latin typeface="Founders Grotesk Semibold"/>
        <a:ea typeface="Founders Grotesk Semibold"/>
        <a:cs typeface="Founders Grotesk Semibold"/>
      </a:majorFont>
      <a:minorFont>
        <a:latin typeface="Founders Grotesk Semibold"/>
        <a:ea typeface="Founders Grotesk Semibold"/>
        <a:cs typeface="Founders Grotesk Semibold"/>
      </a:minorFont>
    </a:fontScheme>
    <a:fmtScheme name="28_Academ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42304"/>
            <a:satOff val="23749"/>
            <a:lumOff val="-45745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1" i="0" u="none" strike="noStrike" cap="all" spc="156" normalizeH="0" baseline="0">
            <a:ln>
              <a:noFill/>
            </a:ln>
            <a:solidFill>
              <a:srgbClr val="FFFFFF"/>
            </a:solidFill>
            <a:effectLst/>
            <a:uFillTx/>
            <a:latin typeface="Founders Grotesk Condensed"/>
            <a:ea typeface="Founders Grotesk Condensed"/>
            <a:cs typeface="Founders Grotesk Condensed"/>
            <a:sym typeface="Founders Grotesk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143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>
            <a:tab pos="584200" algn="l"/>
          </a:tabLst>
          <a:defRPr kumimoji="0" sz="2600" b="0" i="0" u="none" strike="noStrike" cap="none" spc="78" normalizeH="0" baseline="0">
            <a:ln>
              <a:noFill/>
            </a:ln>
            <a:solidFill>
              <a:schemeClr val="accent1"/>
            </a:solidFill>
            <a:effectLst/>
            <a:uFillTx/>
            <a:latin typeface="Founders Grotesk Text"/>
            <a:ea typeface="Founders Grotesk Text"/>
            <a:cs typeface="Founders Grotesk Text"/>
            <a:sym typeface="Founders Grotesk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Macintosh PowerPoint</Application>
  <PresentationFormat>Custom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Founders Grotesk</vt:lpstr>
      <vt:lpstr>Founders Grotesk Condensed</vt:lpstr>
      <vt:lpstr>Founders Grotesk Light</vt:lpstr>
      <vt:lpstr>Founders Grotesk Semibold</vt:lpstr>
      <vt:lpstr>Founders Grotesk Text</vt:lpstr>
      <vt:lpstr>Helvetica Neue</vt:lpstr>
      <vt:lpstr>Menlo Regular</vt:lpstr>
      <vt:lpstr>Rockwell</vt:lpstr>
      <vt:lpstr>28_Academy</vt:lpstr>
      <vt:lpstr>College in the time of COVID-19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in the time of COVID-19</dc:title>
  <cp:lastModifiedBy>Microsoft Office User</cp:lastModifiedBy>
  <cp:revision>1</cp:revision>
  <dcterms:modified xsi:type="dcterms:W3CDTF">2020-07-29T20:32:04Z</dcterms:modified>
</cp:coreProperties>
</file>