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64" r:id="rId6"/>
    <p:sldId id="259" r:id="rId7"/>
    <p:sldId id="263" r:id="rId8"/>
    <p:sldId id="262" r:id="rId9"/>
    <p:sldId id="266" r:id="rId10"/>
    <p:sldId id="265" r:id="rId11"/>
    <p:sldId id="270"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E0F1"/>
    <a:srgbClr val="B6D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64" d="100"/>
          <a:sy n="64" d="100"/>
        </p:scale>
        <p:origin x="6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0732AB-786F-4928-BD06-88A837D8501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192347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732AB-786F-4928-BD06-88A837D8501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137357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732AB-786F-4928-BD06-88A837D8501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215546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732AB-786F-4928-BD06-88A837D8501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348750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0732AB-786F-4928-BD06-88A837D85015}"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189044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732AB-786F-4928-BD06-88A837D85015}"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90336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0732AB-786F-4928-BD06-88A837D85015}" type="datetimeFigureOut">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261945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0732AB-786F-4928-BD06-88A837D85015}" type="datetimeFigureOut">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33686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732AB-786F-4928-BD06-88A837D85015}" type="datetimeFigureOut">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215361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732AB-786F-4928-BD06-88A837D85015}"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349564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732AB-786F-4928-BD06-88A837D85015}"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7EC73-2099-4981-88A5-E0424B0E1F68}" type="slidenum">
              <a:rPr lang="en-US" smtClean="0"/>
              <a:t>‹#›</a:t>
            </a:fld>
            <a:endParaRPr lang="en-US"/>
          </a:p>
        </p:txBody>
      </p:sp>
    </p:spTree>
    <p:extLst>
      <p:ext uri="{BB962C8B-B14F-4D97-AF65-F5344CB8AC3E}">
        <p14:creationId xmlns:p14="http://schemas.microsoft.com/office/powerpoint/2010/main" val="229857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29000">
              <a:schemeClr val="accent1">
                <a:lumMod val="20000"/>
                <a:lumOff val="80000"/>
              </a:schemeClr>
            </a:gs>
            <a:gs pos="58000">
              <a:srgbClr val="B1E0F1"/>
            </a:gs>
            <a:gs pos="100000">
              <a:srgbClr val="00B0F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732AB-786F-4928-BD06-88A837D85015}" type="datetimeFigureOut">
              <a:rPr lang="en-US" smtClean="0"/>
              <a:t>6/6/2020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7EC73-2099-4981-88A5-E0424B0E1F68}" type="slidenum">
              <a:rPr lang="en-US" smtClean="0"/>
              <a:t>‹#›</a:t>
            </a:fld>
            <a:endParaRPr lang="en-US"/>
          </a:p>
        </p:txBody>
      </p:sp>
    </p:spTree>
    <p:extLst>
      <p:ext uri="{BB962C8B-B14F-4D97-AF65-F5344CB8AC3E}">
        <p14:creationId xmlns:p14="http://schemas.microsoft.com/office/powerpoint/2010/main" val="732555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805157" y="360175"/>
            <a:ext cx="9144000" cy="1062977"/>
          </a:xfrm>
          <a:noFill/>
          <a:effectLst>
            <a:glow rad="139700">
              <a:schemeClr val="accent5">
                <a:satMod val="175000"/>
                <a:alpha val="40000"/>
              </a:schemeClr>
            </a:glow>
          </a:effectLst>
          <a:scene3d>
            <a:camera prst="orthographicFront"/>
            <a:lightRig rig="threePt" dir="t"/>
          </a:scene3d>
          <a:sp3d>
            <a:bevelT w="31750"/>
            <a:bevelB w="19050"/>
          </a:sp3d>
        </p:spPr>
        <p:txBody>
          <a:bodyPr>
            <a:noAutofit/>
          </a:bodyPr>
          <a:lstStyle/>
          <a:p>
            <a:r>
              <a:rPr lang="en-US" sz="7200" dirty="0" smtClean="0">
                <a:solidFill>
                  <a:schemeClr val="accent1">
                    <a:lumMod val="50000"/>
                  </a:schemeClr>
                </a:solidFill>
                <a:effectLst>
                  <a:glow rad="127000">
                    <a:schemeClr val="accent4">
                      <a:lumMod val="60000"/>
                      <a:lumOff val="40000"/>
                    </a:schemeClr>
                  </a:glow>
                </a:effectLst>
              </a:rPr>
              <a:t>Virtual</a:t>
            </a:r>
            <a:r>
              <a:rPr lang="en-US" sz="7200" dirty="0" smtClean="0">
                <a:solidFill>
                  <a:schemeClr val="accent1">
                    <a:lumMod val="50000"/>
                  </a:schemeClr>
                </a:solidFill>
              </a:rPr>
              <a:t> </a:t>
            </a:r>
            <a:r>
              <a:rPr lang="en-US" sz="7200" dirty="0" err="1" smtClean="0">
                <a:solidFill>
                  <a:schemeClr val="accent1">
                    <a:lumMod val="50000"/>
                  </a:schemeClr>
                </a:solidFill>
                <a:effectLst>
                  <a:glow rad="127000">
                    <a:schemeClr val="accent4">
                      <a:lumMod val="60000"/>
                      <a:lumOff val="40000"/>
                    </a:schemeClr>
                  </a:glow>
                </a:effectLst>
              </a:rPr>
              <a:t>Paathshala</a:t>
            </a:r>
            <a:endParaRPr lang="en-US" sz="7200" dirty="0">
              <a:solidFill>
                <a:schemeClr val="accent1">
                  <a:lumMod val="50000"/>
                </a:schemeClr>
              </a:solidFill>
              <a:effectLst>
                <a:glow rad="127000">
                  <a:schemeClr val="accent4">
                    <a:lumMod val="60000"/>
                    <a:lumOff val="40000"/>
                  </a:schemeClr>
                </a:glow>
              </a:effectLst>
            </a:endParaRPr>
          </a:p>
        </p:txBody>
      </p:sp>
      <p:sp>
        <p:nvSpPr>
          <p:cNvPr id="5" name="TextBox 4"/>
          <p:cNvSpPr txBox="1"/>
          <p:nvPr/>
        </p:nvSpPr>
        <p:spPr>
          <a:xfrm>
            <a:off x="8117058" y="3837491"/>
            <a:ext cx="3050345" cy="2462213"/>
          </a:xfrm>
          <a:prstGeom prst="rect">
            <a:avLst/>
          </a:prstGeom>
          <a:noFill/>
          <a:effectLst>
            <a:glow rad="228600">
              <a:schemeClr val="accent4">
                <a:alpha val="40000"/>
              </a:schemeClr>
            </a:glow>
          </a:effectLst>
        </p:spPr>
        <p:txBody>
          <a:bodyPr wrap="square" rtlCol="0">
            <a:spAutoFit/>
          </a:bodyPr>
          <a:lstStyle/>
          <a:p>
            <a:r>
              <a:rPr lang="en-US" sz="2200" b="1" dirty="0" smtClean="0">
                <a:solidFill>
                  <a:schemeClr val="bg1"/>
                </a:solidFill>
              </a:rPr>
              <a:t>Conceptualized by :-</a:t>
            </a:r>
          </a:p>
          <a:p>
            <a:r>
              <a:rPr lang="en-US" sz="2200" b="1" dirty="0" smtClean="0">
                <a:solidFill>
                  <a:schemeClr val="bg1"/>
                </a:solidFill>
              </a:rPr>
              <a:t>Rati Bhutkar</a:t>
            </a:r>
          </a:p>
          <a:p>
            <a:r>
              <a:rPr lang="en-US" sz="2200" b="1" dirty="0" smtClean="0">
                <a:solidFill>
                  <a:schemeClr val="bg1"/>
                </a:solidFill>
              </a:rPr>
              <a:t>Niketa Mhatre</a:t>
            </a:r>
          </a:p>
          <a:p>
            <a:r>
              <a:rPr lang="en-US" sz="2200" b="1" dirty="0" smtClean="0">
                <a:solidFill>
                  <a:schemeClr val="bg1"/>
                </a:solidFill>
              </a:rPr>
              <a:t>Neha Dubey</a:t>
            </a:r>
          </a:p>
          <a:p>
            <a:r>
              <a:rPr lang="en-US" sz="2200" b="1" dirty="0" smtClean="0">
                <a:solidFill>
                  <a:schemeClr val="bg1"/>
                </a:solidFill>
              </a:rPr>
              <a:t>Priyasha Anuradha</a:t>
            </a:r>
          </a:p>
          <a:p>
            <a:r>
              <a:rPr lang="en-US" sz="2200" b="1" dirty="0" err="1" smtClean="0">
                <a:solidFill>
                  <a:schemeClr val="bg1"/>
                </a:solidFill>
              </a:rPr>
              <a:t>Sushravya</a:t>
            </a:r>
            <a:r>
              <a:rPr lang="en-US" sz="2200" b="1" dirty="0" smtClean="0">
                <a:solidFill>
                  <a:schemeClr val="bg1"/>
                </a:solidFill>
              </a:rPr>
              <a:t> </a:t>
            </a:r>
            <a:r>
              <a:rPr lang="en-US" sz="2200" b="1" dirty="0" err="1" smtClean="0">
                <a:solidFill>
                  <a:schemeClr val="bg1"/>
                </a:solidFill>
              </a:rPr>
              <a:t>Poojary</a:t>
            </a:r>
            <a:endParaRPr lang="en-US" sz="2200" b="1" dirty="0" smtClean="0">
              <a:solidFill>
                <a:schemeClr val="bg1"/>
              </a:solidFill>
            </a:endParaRPr>
          </a:p>
          <a:p>
            <a:r>
              <a:rPr lang="en-US" sz="2200" b="1" dirty="0" smtClean="0">
                <a:solidFill>
                  <a:schemeClr val="bg1"/>
                </a:solidFill>
              </a:rPr>
              <a:t>Mentor – Ajay Viradiya</a:t>
            </a:r>
            <a:endParaRPr lang="en-US" sz="2200" b="1" dirty="0">
              <a:solidFill>
                <a:schemeClr val="bg1"/>
              </a:solidFill>
            </a:endParaRPr>
          </a:p>
        </p:txBody>
      </p:sp>
    </p:spTree>
    <p:extLst>
      <p:ext uri="{BB962C8B-B14F-4D97-AF65-F5344CB8AC3E}">
        <p14:creationId xmlns:p14="http://schemas.microsoft.com/office/powerpoint/2010/main" val="839101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smtClean="0">
                <a:latin typeface="+mn-lt"/>
                <a:ea typeface="+mn-ea"/>
                <a:cs typeface="+mn-cs"/>
              </a:rPr>
              <a:t>e-Library</a:t>
            </a:r>
            <a:endParaRPr lang="en-US" sz="3200" dirty="0">
              <a:latin typeface="+mn-lt"/>
              <a:ea typeface="+mn-ea"/>
              <a:cs typeface="+mn-cs"/>
            </a:endParaRPr>
          </a:p>
        </p:txBody>
      </p:sp>
      <p:sp>
        <p:nvSpPr>
          <p:cNvPr id="3" name="Content Placeholder 2"/>
          <p:cNvSpPr>
            <a:spLocks noGrp="1"/>
          </p:cNvSpPr>
          <p:nvPr>
            <p:ph idx="1"/>
          </p:nvPr>
        </p:nvSpPr>
        <p:spPr>
          <a:xfrm>
            <a:off x="337625" y="970671"/>
            <a:ext cx="11619913" cy="5556737"/>
          </a:xfrm>
        </p:spPr>
        <p:txBody>
          <a:bodyPr>
            <a:normAutofit/>
          </a:bodyPr>
          <a:lstStyle/>
          <a:p>
            <a:pPr marL="0" indent="0">
              <a:buNone/>
            </a:pPr>
            <a:r>
              <a:rPr lang="en-US" sz="2000" dirty="0" smtClean="0"/>
              <a:t>Open access to textbooks, guides and reference material has been provided by default.</a:t>
            </a:r>
          </a:p>
          <a:p>
            <a:pPr marL="0" indent="0">
              <a:buNone/>
            </a:pPr>
            <a:r>
              <a:rPr lang="en-US" sz="2000" dirty="0" smtClean="0"/>
              <a:t>Access to class videos can be restricted.</a:t>
            </a:r>
          </a:p>
          <a:p>
            <a:pPr marL="0" indent="0">
              <a:buNone/>
            </a:pPr>
            <a:r>
              <a:rPr lang="en-US" sz="2000" dirty="0" smtClean="0"/>
              <a:t>Access rights can be decided by the school management.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820" y="2101400"/>
            <a:ext cx="8672747" cy="4623015"/>
          </a:xfrm>
          <a:prstGeom prst="rect">
            <a:avLst/>
          </a:prstGeom>
        </p:spPr>
      </p:pic>
    </p:spTree>
    <p:extLst>
      <p:ext uri="{BB962C8B-B14F-4D97-AF65-F5344CB8AC3E}">
        <p14:creationId xmlns:p14="http://schemas.microsoft.com/office/powerpoint/2010/main" val="423819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IN" sz="3200" dirty="0" smtClean="0">
                <a:latin typeface="+mn-lt"/>
                <a:ea typeface="+mn-ea"/>
                <a:cs typeface="+mn-cs"/>
              </a:rPr>
              <a:t>Schedule </a:t>
            </a:r>
            <a:endParaRPr lang="en-US" sz="3200" dirty="0">
              <a:latin typeface="+mn-lt"/>
              <a:ea typeface="+mn-ea"/>
              <a:cs typeface="+mn-cs"/>
            </a:endParaRPr>
          </a:p>
        </p:txBody>
      </p:sp>
      <p:sp>
        <p:nvSpPr>
          <p:cNvPr id="3" name="Content Placeholder 2"/>
          <p:cNvSpPr>
            <a:spLocks noGrp="1"/>
          </p:cNvSpPr>
          <p:nvPr>
            <p:ph idx="1"/>
          </p:nvPr>
        </p:nvSpPr>
        <p:spPr>
          <a:xfrm>
            <a:off x="337625" y="970671"/>
            <a:ext cx="11619913" cy="5556737"/>
          </a:xfrm>
        </p:spPr>
        <p:txBody>
          <a:bodyPr>
            <a:normAutofit/>
          </a:bodyPr>
          <a:lstStyle/>
          <a:p>
            <a:pPr marL="0" indent="0">
              <a:buNone/>
            </a:pPr>
            <a:r>
              <a:rPr lang="en-US" sz="2000" dirty="0" smtClean="0"/>
              <a:t>Open access to </a:t>
            </a:r>
            <a:r>
              <a:rPr lang="en-US" sz="2000" dirty="0" smtClean="0"/>
              <a:t>Upcoming Classes</a:t>
            </a:r>
            <a:r>
              <a:rPr lang="en-US" sz="2000" dirty="0" smtClean="0"/>
              <a:t>, </a:t>
            </a:r>
            <a:r>
              <a:rPr lang="en-US" sz="2000" dirty="0" smtClean="0"/>
              <a:t>Upcoming Tests </a:t>
            </a:r>
            <a:r>
              <a:rPr lang="en-US" sz="2000" dirty="0" smtClean="0"/>
              <a:t>and Activities.</a:t>
            </a:r>
            <a:endParaRPr lang="en-US" sz="2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72" y="1573967"/>
            <a:ext cx="10362316" cy="5124577"/>
          </a:xfrm>
          <a:prstGeom prst="rect">
            <a:avLst/>
          </a:prstGeom>
        </p:spPr>
      </p:pic>
    </p:spTree>
    <p:extLst>
      <p:ext uri="{BB962C8B-B14F-4D97-AF65-F5344CB8AC3E}">
        <p14:creationId xmlns:p14="http://schemas.microsoft.com/office/powerpoint/2010/main" val="45529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smtClean="0">
                <a:latin typeface="+mn-lt"/>
                <a:ea typeface="+mn-ea"/>
                <a:cs typeface="+mn-cs"/>
              </a:rPr>
              <a:t>Conclusion</a:t>
            </a:r>
            <a:endParaRPr lang="en-US" sz="3200" dirty="0">
              <a:latin typeface="+mn-lt"/>
              <a:ea typeface="+mn-ea"/>
              <a:cs typeface="+mn-cs"/>
            </a:endParaRPr>
          </a:p>
        </p:txBody>
      </p:sp>
      <p:sp>
        <p:nvSpPr>
          <p:cNvPr id="3" name="Content Placeholder 2"/>
          <p:cNvSpPr>
            <a:spLocks noGrp="1"/>
          </p:cNvSpPr>
          <p:nvPr>
            <p:ph idx="1"/>
          </p:nvPr>
        </p:nvSpPr>
        <p:spPr>
          <a:xfrm>
            <a:off x="337625" y="970671"/>
            <a:ext cx="11619913" cy="5556737"/>
          </a:xfrm>
        </p:spPr>
        <p:txBody>
          <a:bodyPr>
            <a:normAutofit/>
          </a:bodyPr>
          <a:lstStyle/>
          <a:p>
            <a:pPr marL="0" indent="0">
              <a:buNone/>
            </a:pPr>
            <a:r>
              <a:rPr lang="en-US" sz="2000" dirty="0" smtClean="0"/>
              <a:t>All the aspects and features of Virtual </a:t>
            </a:r>
            <a:r>
              <a:rPr lang="en-US" sz="2000" dirty="0" err="1" smtClean="0"/>
              <a:t>Paathshala</a:t>
            </a:r>
            <a:r>
              <a:rPr lang="en-US" sz="2000" dirty="0" smtClean="0"/>
              <a:t> have been designed after conducting a short survey.</a:t>
            </a:r>
          </a:p>
          <a:p>
            <a:pPr marL="0" indent="0">
              <a:buNone/>
            </a:pPr>
            <a:r>
              <a:rPr lang="en-US" sz="2000" dirty="0" smtClean="0"/>
              <a:t>Needs of teachers, students and parents have been focused on.</a:t>
            </a:r>
          </a:p>
          <a:p>
            <a:pPr marL="0" indent="0">
              <a:buNone/>
            </a:pPr>
            <a:r>
              <a:rPr lang="en-US" sz="2000" dirty="0" smtClean="0"/>
              <a:t>Implementing different technologies on one platform is our idea, that includes AI for Test from home, Image sensing for scanning and Interactive game sessions. Since advanced coding is required for these features we have kept it in our future scope. As of now we have created a web portal as a POC without API integration.</a:t>
            </a:r>
            <a:endParaRPr lang="en-US" sz="2000" dirty="0"/>
          </a:p>
          <a:p>
            <a:pPr marL="0" indent="0">
              <a:buNone/>
            </a:pPr>
            <a:r>
              <a:rPr lang="en-US" sz="2000" dirty="0" smtClean="0"/>
              <a:t>The level of virtualization of education and feature integration is high, and is not just useful for the current scenario. It can be the new normal in future.</a:t>
            </a:r>
          </a:p>
          <a:p>
            <a:pPr marL="0" indent="0">
              <a:buNone/>
            </a:pPr>
            <a:r>
              <a:rPr lang="en-US" sz="2000" dirty="0" smtClean="0"/>
              <a:t>We strive to work towards providing a rich platform that can be equivalent to an actual school. Everything virtually possible will be made available on our platform to ensure it is the best substitute to attending a  school.</a:t>
            </a:r>
          </a:p>
          <a:p>
            <a:pPr marL="0" indent="0">
              <a:buNone/>
            </a:pPr>
            <a:r>
              <a:rPr lang="en-US" sz="2000" dirty="0" smtClean="0"/>
              <a:t>Hence our efforts will continue even after </a:t>
            </a:r>
            <a:r>
              <a:rPr lang="en-US" sz="2000" dirty="0" err="1"/>
              <a:t>WiT</a:t>
            </a:r>
            <a:r>
              <a:rPr lang="en-US" sz="2000" dirty="0"/>
              <a:t> </a:t>
            </a:r>
            <a:r>
              <a:rPr lang="en-US" sz="2000" dirty="0" smtClean="0"/>
              <a:t>Hackathon, until we our able to create a fully functional Virtual </a:t>
            </a:r>
            <a:r>
              <a:rPr lang="en-US" sz="2000" dirty="0" err="1" smtClean="0"/>
              <a:t>Paathshala</a:t>
            </a:r>
            <a:r>
              <a:rPr lang="en-US" sz="2000" dirty="0" smtClean="0"/>
              <a:t> web portal.</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60094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2539061"/>
            <a:ext cx="9144000" cy="1062977"/>
          </a:xfrm>
          <a:noFill/>
          <a:effectLst>
            <a:glow rad="139700">
              <a:schemeClr val="accent5">
                <a:satMod val="175000"/>
                <a:alpha val="40000"/>
              </a:schemeClr>
            </a:glow>
          </a:effectLst>
          <a:scene3d>
            <a:camera prst="orthographicFront"/>
            <a:lightRig rig="threePt" dir="t"/>
          </a:scene3d>
          <a:sp3d>
            <a:bevelT w="31750"/>
            <a:bevelB w="19050"/>
          </a:sp3d>
        </p:spPr>
        <p:txBody>
          <a:bodyPr>
            <a:noAutofit/>
          </a:bodyPr>
          <a:lstStyle/>
          <a:p>
            <a:r>
              <a:rPr lang="en-US" sz="7200" dirty="0" smtClean="0">
                <a:solidFill>
                  <a:schemeClr val="accent1">
                    <a:lumMod val="50000"/>
                  </a:schemeClr>
                </a:solidFill>
                <a:effectLst>
                  <a:glow rad="127000">
                    <a:schemeClr val="accent4">
                      <a:lumMod val="60000"/>
                      <a:lumOff val="40000"/>
                    </a:schemeClr>
                  </a:glow>
                </a:effectLst>
              </a:rPr>
              <a:t>Thank you</a:t>
            </a:r>
            <a:endParaRPr lang="en-US" sz="7200" dirty="0">
              <a:solidFill>
                <a:schemeClr val="accent1">
                  <a:lumMod val="50000"/>
                </a:schemeClr>
              </a:solidFill>
              <a:effectLst>
                <a:glow rad="127000">
                  <a:schemeClr val="accent4">
                    <a:lumMod val="60000"/>
                    <a:lumOff val="40000"/>
                  </a:schemeClr>
                </a:glow>
              </a:effectLst>
            </a:endParaRPr>
          </a:p>
        </p:txBody>
      </p:sp>
    </p:spTree>
    <p:extLst>
      <p:ext uri="{BB962C8B-B14F-4D97-AF65-F5344CB8AC3E}">
        <p14:creationId xmlns:p14="http://schemas.microsoft.com/office/powerpoint/2010/main" val="391150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smtClean="0">
                <a:latin typeface="+mn-lt"/>
                <a:ea typeface="+mn-ea"/>
                <a:cs typeface="+mn-cs"/>
              </a:rPr>
              <a:t>Login Page</a:t>
            </a:r>
            <a:endParaRPr lang="en-US" sz="3200" dirty="0">
              <a:latin typeface="+mn-lt"/>
              <a:ea typeface="+mn-ea"/>
              <a:cs typeface="+mn-cs"/>
            </a:endParaRPr>
          </a:p>
        </p:txBody>
      </p:sp>
      <p:sp>
        <p:nvSpPr>
          <p:cNvPr id="3" name="Content Placeholder 2"/>
          <p:cNvSpPr>
            <a:spLocks noGrp="1"/>
          </p:cNvSpPr>
          <p:nvPr>
            <p:ph idx="1"/>
          </p:nvPr>
        </p:nvSpPr>
        <p:spPr>
          <a:xfrm>
            <a:off x="337625" y="970671"/>
            <a:ext cx="11619913" cy="5556737"/>
          </a:xfrm>
        </p:spPr>
        <p:txBody>
          <a:bodyPr>
            <a:normAutofit/>
          </a:bodyPr>
          <a:lstStyle/>
          <a:p>
            <a:pPr marL="0" indent="0">
              <a:buNone/>
            </a:pPr>
            <a:r>
              <a:rPr lang="en-US" sz="2000" dirty="0" smtClean="0"/>
              <a:t>By entering a unique Username and Password, one can login to the Virtual </a:t>
            </a:r>
            <a:r>
              <a:rPr lang="en-US" sz="2000" dirty="0" err="1" smtClean="0"/>
              <a:t>Paathshala</a:t>
            </a:r>
            <a:r>
              <a:rPr lang="en-US" sz="20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991" y="1424265"/>
            <a:ext cx="8869024" cy="5382829"/>
          </a:xfrm>
          <a:prstGeom prst="rect">
            <a:avLst/>
          </a:prstGeom>
        </p:spPr>
      </p:pic>
    </p:spTree>
    <p:extLst>
      <p:ext uri="{BB962C8B-B14F-4D97-AF65-F5344CB8AC3E}">
        <p14:creationId xmlns:p14="http://schemas.microsoft.com/office/powerpoint/2010/main" val="321149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smtClean="0">
                <a:latin typeface="+mn-lt"/>
                <a:ea typeface="+mn-ea"/>
                <a:cs typeface="+mn-cs"/>
              </a:rPr>
              <a:t>Home Page</a:t>
            </a:r>
            <a:endParaRPr lang="en-US" sz="3200" dirty="0">
              <a:latin typeface="+mn-lt"/>
              <a:ea typeface="+mn-ea"/>
              <a:cs typeface="+mn-cs"/>
            </a:endParaRPr>
          </a:p>
        </p:txBody>
      </p:sp>
      <p:sp>
        <p:nvSpPr>
          <p:cNvPr id="3" name="Content Placeholder 2"/>
          <p:cNvSpPr>
            <a:spLocks noGrp="1"/>
          </p:cNvSpPr>
          <p:nvPr>
            <p:ph idx="1"/>
          </p:nvPr>
        </p:nvSpPr>
        <p:spPr>
          <a:xfrm>
            <a:off x="337625" y="970671"/>
            <a:ext cx="11619913" cy="5556737"/>
          </a:xfrm>
        </p:spPr>
        <p:txBody>
          <a:bodyPr>
            <a:normAutofit/>
          </a:bodyPr>
          <a:lstStyle/>
          <a:p>
            <a:pPr marL="0" indent="0">
              <a:buNone/>
            </a:pPr>
            <a:r>
              <a:rPr lang="en-US" sz="2000" dirty="0" smtClean="0"/>
              <a:t>A Virtual </a:t>
            </a:r>
            <a:r>
              <a:rPr lang="en-US" sz="2000" dirty="0" err="1"/>
              <a:t>P</a:t>
            </a:r>
            <a:r>
              <a:rPr lang="en-US" sz="2000" dirty="0" err="1" smtClean="0"/>
              <a:t>aathshala</a:t>
            </a:r>
            <a:r>
              <a:rPr lang="en-US" sz="2000" dirty="0" smtClean="0"/>
              <a:t> user’s age can range from 5 to 60 &amp; above. Considering this fact, the Home page is kept simple and user friendly.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75" y="1584553"/>
            <a:ext cx="10169967" cy="5204891"/>
          </a:xfrm>
          <a:prstGeom prst="rect">
            <a:avLst/>
          </a:prstGeom>
        </p:spPr>
      </p:pic>
    </p:spTree>
    <p:extLst>
      <p:ext uri="{BB962C8B-B14F-4D97-AF65-F5344CB8AC3E}">
        <p14:creationId xmlns:p14="http://schemas.microsoft.com/office/powerpoint/2010/main" val="45063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a:latin typeface="+mn-lt"/>
                <a:ea typeface="+mn-ea"/>
                <a:cs typeface="+mn-cs"/>
              </a:rPr>
              <a:t>Salient Features</a:t>
            </a:r>
          </a:p>
        </p:txBody>
      </p:sp>
      <p:sp>
        <p:nvSpPr>
          <p:cNvPr id="3" name="Content Placeholder 2"/>
          <p:cNvSpPr>
            <a:spLocks noGrp="1"/>
          </p:cNvSpPr>
          <p:nvPr>
            <p:ph idx="1"/>
          </p:nvPr>
        </p:nvSpPr>
        <p:spPr>
          <a:xfrm>
            <a:off x="337625" y="970671"/>
            <a:ext cx="11619913" cy="5556737"/>
          </a:xfrm>
        </p:spPr>
        <p:txBody>
          <a:bodyPr>
            <a:normAutofit/>
          </a:bodyPr>
          <a:lstStyle/>
          <a:p>
            <a:pPr marL="0" indent="0">
              <a:buNone/>
            </a:pPr>
            <a:r>
              <a:rPr lang="en-US" sz="2000" dirty="0" smtClean="0"/>
              <a:t>Apart from the features seen on already available applications, we have introduced some unique ones,</a:t>
            </a:r>
          </a:p>
          <a:p>
            <a:pPr lvl="0"/>
            <a:r>
              <a:rPr lang="en-IN" sz="2000" b="1" dirty="0" smtClean="0"/>
              <a:t>2- </a:t>
            </a:r>
            <a:r>
              <a:rPr lang="en-IN" sz="2000" b="1" dirty="0"/>
              <a:t>way Communication</a:t>
            </a:r>
            <a:r>
              <a:rPr lang="en-IN" sz="2000" dirty="0"/>
              <a:t> </a:t>
            </a:r>
            <a:r>
              <a:rPr lang="en-IN" sz="2000" dirty="0">
                <a:sym typeface="Wingdings" panose="05000000000000000000" pitchFamily="2" charset="2"/>
              </a:rPr>
              <a:t></a:t>
            </a:r>
            <a:r>
              <a:rPr lang="en-IN" sz="2000" dirty="0"/>
              <a:t> With </a:t>
            </a:r>
            <a:r>
              <a:rPr lang="en-IN" sz="2000" dirty="0" err="1"/>
              <a:t>eNote</a:t>
            </a:r>
            <a:r>
              <a:rPr lang="en-IN" sz="2000" dirty="0"/>
              <a:t> Sharing feature , visibility of student’s Notebook  to teacher along-with  private chat during an on-going session is possible</a:t>
            </a:r>
            <a:endParaRPr lang="en-US" sz="2000" dirty="0"/>
          </a:p>
          <a:p>
            <a:pPr lvl="0"/>
            <a:r>
              <a:rPr lang="en-IN" sz="2000" b="1" dirty="0"/>
              <a:t>Scan Me</a:t>
            </a:r>
            <a:r>
              <a:rPr lang="en-IN" sz="2000" dirty="0"/>
              <a:t> </a:t>
            </a:r>
            <a:r>
              <a:rPr lang="en-IN" sz="2000" dirty="0">
                <a:sym typeface="Wingdings" panose="05000000000000000000" pitchFamily="2" charset="2"/>
              </a:rPr>
              <a:t></a:t>
            </a:r>
            <a:r>
              <a:rPr lang="en-IN" sz="2000" dirty="0"/>
              <a:t> This feature will help identify restless kids by giving a prompt to not just the teacher but the student too. We believe, prompting a kid every time he/she gets out of frame will discourage him/her from fidgeting too much.</a:t>
            </a:r>
            <a:endParaRPr lang="en-US" sz="2000" dirty="0"/>
          </a:p>
          <a:p>
            <a:pPr lvl="0"/>
            <a:r>
              <a:rPr lang="en-IN" sz="2000" b="1" dirty="0"/>
              <a:t>Controlled </a:t>
            </a:r>
            <a:r>
              <a:rPr lang="en-IN" sz="2000" b="1" dirty="0" smtClean="0"/>
              <a:t>Chat</a:t>
            </a:r>
            <a:r>
              <a:rPr lang="en-IN" sz="2000" dirty="0" smtClean="0"/>
              <a:t> </a:t>
            </a:r>
            <a:r>
              <a:rPr lang="en-IN" sz="2000" dirty="0" smtClean="0">
                <a:sym typeface="Wingdings" panose="05000000000000000000" pitchFamily="2" charset="2"/>
              </a:rPr>
              <a:t></a:t>
            </a:r>
            <a:r>
              <a:rPr lang="en-IN" sz="2000" dirty="0" smtClean="0"/>
              <a:t> </a:t>
            </a:r>
            <a:r>
              <a:rPr lang="en-IN" sz="2000" dirty="0"/>
              <a:t>Chatting restriction rights are with the organizer of the class in order to provide a controlled environment &amp; avoid inappropriate chats between students.</a:t>
            </a:r>
            <a:endParaRPr lang="en-US" sz="2000" dirty="0"/>
          </a:p>
          <a:p>
            <a:pPr lvl="0"/>
            <a:r>
              <a:rPr lang="en-IN" sz="2000" b="1" dirty="0"/>
              <a:t>Test from Home</a:t>
            </a:r>
            <a:r>
              <a:rPr lang="en-IN" sz="2000" dirty="0"/>
              <a:t> </a:t>
            </a:r>
            <a:r>
              <a:rPr lang="en-IN" sz="2000" dirty="0">
                <a:sym typeface="Wingdings" panose="05000000000000000000" pitchFamily="2" charset="2"/>
              </a:rPr>
              <a:t></a:t>
            </a:r>
            <a:r>
              <a:rPr lang="en-IN" sz="2000" dirty="0"/>
              <a:t> By involving AI, a camera can scan the examinee and his environment, detect suspicious activity and report the same. There will be no need of anyone to supervise the examinees. Moving forward, TFH could be the new normal.</a:t>
            </a:r>
            <a:endParaRPr lang="en-US" sz="2000" dirty="0"/>
          </a:p>
          <a:p>
            <a:pPr lvl="0"/>
            <a:r>
              <a:rPr lang="en-IN" sz="2000" b="1" dirty="0"/>
              <a:t>Encourage Physical activity</a:t>
            </a:r>
            <a:r>
              <a:rPr lang="en-IN" sz="2000" dirty="0"/>
              <a:t> </a:t>
            </a:r>
            <a:r>
              <a:rPr lang="en-IN" sz="2000" dirty="0">
                <a:sym typeface="Wingdings" panose="05000000000000000000" pitchFamily="2" charset="2"/>
              </a:rPr>
              <a:t></a:t>
            </a:r>
            <a:r>
              <a:rPr lang="en-IN" sz="2000" dirty="0"/>
              <a:t> E.P.T. is basically gym/dance/yoga classes that can be conducted by trainers with a scanning mode, which will calculate energy levels and rank every participant, to motivate them to do better.</a:t>
            </a:r>
            <a:endParaRPr lang="en-US" sz="2000" dirty="0"/>
          </a:p>
          <a:p>
            <a:pPr lvl="0"/>
            <a:r>
              <a:rPr lang="en-IN" sz="2000" b="1" dirty="0"/>
              <a:t>E-library -&gt; </a:t>
            </a:r>
            <a:r>
              <a:rPr lang="en-IN" sz="2000" dirty="0"/>
              <a:t>Systematic repository of all classes which can be viewed later in case students miss any session due to frequent network fluctuation, illness etc. Additionally all e-textbooks &amp; guides will be available here</a:t>
            </a:r>
            <a:endParaRPr lang="en-US" sz="2000" dirty="0"/>
          </a:p>
        </p:txBody>
      </p:sp>
    </p:spTree>
    <p:extLst>
      <p:ext uri="{BB962C8B-B14F-4D97-AF65-F5344CB8AC3E}">
        <p14:creationId xmlns:p14="http://schemas.microsoft.com/office/powerpoint/2010/main" val="381742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smtClean="0">
                <a:latin typeface="+mn-lt"/>
                <a:ea typeface="+mn-ea"/>
                <a:cs typeface="+mn-cs"/>
              </a:rPr>
              <a:t>2- way Communication</a:t>
            </a:r>
            <a:endParaRPr lang="en-US" sz="3200" dirty="0">
              <a:latin typeface="+mn-lt"/>
              <a:ea typeface="+mn-ea"/>
              <a:cs typeface="+mn-cs"/>
            </a:endParaRPr>
          </a:p>
        </p:txBody>
      </p:sp>
      <p:sp>
        <p:nvSpPr>
          <p:cNvPr id="3" name="Content Placeholder 2"/>
          <p:cNvSpPr>
            <a:spLocks noGrp="1"/>
          </p:cNvSpPr>
          <p:nvPr>
            <p:ph idx="1"/>
          </p:nvPr>
        </p:nvSpPr>
        <p:spPr>
          <a:xfrm>
            <a:off x="337625" y="865741"/>
            <a:ext cx="11619913" cy="1352803"/>
          </a:xfrm>
        </p:spPr>
        <p:txBody>
          <a:bodyPr>
            <a:normAutofit/>
          </a:bodyPr>
          <a:lstStyle/>
          <a:p>
            <a:pPr marL="0" indent="0">
              <a:buNone/>
            </a:pPr>
            <a:r>
              <a:rPr lang="en-US" sz="2000" dirty="0" smtClean="0"/>
              <a:t>A teacher can share screen and video to conduct a lecture, like any other application, but to encourage inputs from student end, we have introduced </a:t>
            </a:r>
            <a:r>
              <a:rPr lang="en-US" sz="2000" dirty="0" err="1" smtClean="0"/>
              <a:t>eNotebook</a:t>
            </a:r>
            <a:r>
              <a:rPr lang="en-US" sz="2000" dirty="0" smtClean="0"/>
              <a:t> sharing</a:t>
            </a:r>
            <a:r>
              <a:rPr lang="en-US" sz="2000" dirty="0" smtClean="0"/>
              <a:t>.</a:t>
            </a:r>
            <a:endParaRPr lang="en-US" sz="2000" dirty="0" smtClean="0"/>
          </a:p>
          <a:p>
            <a:pPr marL="0" indent="0">
              <a:buNone/>
            </a:pPr>
            <a:r>
              <a:rPr lang="en-US" sz="2000" dirty="0" smtClean="0"/>
              <a:t>Also, if a student wants to privately discuss anything with the teacher, he/she can initiate a chat session with teacher only.</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775" y="2186242"/>
            <a:ext cx="8816715" cy="4549650"/>
          </a:xfrm>
          <a:prstGeom prst="rect">
            <a:avLst/>
          </a:prstGeom>
        </p:spPr>
      </p:pic>
    </p:spTree>
    <p:extLst>
      <p:ext uri="{BB962C8B-B14F-4D97-AF65-F5344CB8AC3E}">
        <p14:creationId xmlns:p14="http://schemas.microsoft.com/office/powerpoint/2010/main" val="80593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smtClean="0">
                <a:latin typeface="+mn-lt"/>
                <a:ea typeface="+mn-ea"/>
                <a:cs typeface="+mn-cs"/>
              </a:rPr>
              <a:t>Scan Me</a:t>
            </a:r>
            <a:endParaRPr lang="en-US" sz="3200" dirty="0">
              <a:latin typeface="+mn-lt"/>
              <a:ea typeface="+mn-ea"/>
              <a:cs typeface="+mn-cs"/>
            </a:endParaRPr>
          </a:p>
        </p:txBody>
      </p:sp>
      <p:sp>
        <p:nvSpPr>
          <p:cNvPr id="3" name="Content Placeholder 2"/>
          <p:cNvSpPr>
            <a:spLocks noGrp="1"/>
          </p:cNvSpPr>
          <p:nvPr>
            <p:ph idx="1"/>
          </p:nvPr>
        </p:nvSpPr>
        <p:spPr>
          <a:xfrm>
            <a:off x="337625" y="835761"/>
            <a:ext cx="11619913" cy="1098697"/>
          </a:xfrm>
        </p:spPr>
        <p:txBody>
          <a:bodyPr>
            <a:normAutofit lnSpcReduction="10000"/>
          </a:bodyPr>
          <a:lstStyle/>
          <a:p>
            <a:pPr marL="0" indent="0">
              <a:buNone/>
            </a:pPr>
            <a:r>
              <a:rPr lang="en-US" sz="2000" dirty="0" smtClean="0"/>
              <a:t>This feature is very effective and can be enabled to highlight if any student gets “out of frame”. Details of the same are provided in out Concept Paper. It requires coding at the backend and mapping with camera, which has been parked in our future scope. Please find the flow diagram, if “Scan Me” is enabled while creating a class,</a:t>
            </a:r>
          </a:p>
          <a:p>
            <a:pPr marL="0" indent="0">
              <a:buNone/>
            </a:pPr>
            <a:endParaRPr lang="en-US" sz="2000" dirty="0"/>
          </a:p>
        </p:txBody>
      </p:sp>
      <p:sp>
        <p:nvSpPr>
          <p:cNvPr id="6" name="TextBox 5"/>
          <p:cNvSpPr txBox="1"/>
          <p:nvPr/>
        </p:nvSpPr>
        <p:spPr>
          <a:xfrm>
            <a:off x="4704495" y="1951838"/>
            <a:ext cx="1266091" cy="369332"/>
          </a:xfrm>
          <a:prstGeom prst="rect">
            <a:avLst/>
          </a:prstGeom>
          <a:solidFill>
            <a:schemeClr val="accent5">
              <a:lumMod val="75000"/>
            </a:schemeClr>
          </a:solidFill>
        </p:spPr>
        <p:txBody>
          <a:bodyPr wrap="square" rtlCol="0">
            <a:spAutoFit/>
          </a:bodyPr>
          <a:lstStyle/>
          <a:p>
            <a:r>
              <a:rPr lang="en-US" dirty="0" smtClean="0">
                <a:solidFill>
                  <a:schemeClr val="bg1"/>
                </a:solidFill>
              </a:rPr>
              <a:t>Enter Class</a:t>
            </a:r>
            <a:endParaRPr lang="en-US" dirty="0">
              <a:solidFill>
                <a:schemeClr val="bg1"/>
              </a:solidFill>
            </a:endParaRPr>
          </a:p>
        </p:txBody>
      </p:sp>
      <p:sp>
        <p:nvSpPr>
          <p:cNvPr id="7" name="Diamond 6"/>
          <p:cNvSpPr/>
          <p:nvPr/>
        </p:nvSpPr>
        <p:spPr>
          <a:xfrm>
            <a:off x="4817037" y="2715699"/>
            <a:ext cx="1041009" cy="1012873"/>
          </a:xfrm>
          <a:prstGeom prst="diamond">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45172" y="3049276"/>
            <a:ext cx="1069145" cy="369332"/>
          </a:xfrm>
          <a:prstGeom prst="rect">
            <a:avLst/>
          </a:prstGeom>
          <a:noFill/>
        </p:spPr>
        <p:txBody>
          <a:bodyPr wrap="square" rtlCol="0">
            <a:spAutoFit/>
          </a:bodyPr>
          <a:lstStyle/>
          <a:p>
            <a:r>
              <a:rPr lang="en-US" dirty="0" smtClean="0">
                <a:solidFill>
                  <a:schemeClr val="bg1"/>
                </a:solidFill>
              </a:rPr>
              <a:t>Scan Me</a:t>
            </a:r>
            <a:endParaRPr lang="en-US" dirty="0">
              <a:solidFill>
                <a:schemeClr val="bg1"/>
              </a:solidFill>
            </a:endParaRPr>
          </a:p>
        </p:txBody>
      </p:sp>
      <p:sp>
        <p:nvSpPr>
          <p:cNvPr id="9" name="TextBox 8"/>
          <p:cNvSpPr txBox="1"/>
          <p:nvPr/>
        </p:nvSpPr>
        <p:spPr>
          <a:xfrm>
            <a:off x="7590131" y="3029232"/>
            <a:ext cx="1491175" cy="369332"/>
          </a:xfrm>
          <a:prstGeom prst="rect">
            <a:avLst/>
          </a:prstGeom>
          <a:solidFill>
            <a:schemeClr val="accent5">
              <a:lumMod val="75000"/>
            </a:schemeClr>
          </a:solidFill>
        </p:spPr>
        <p:txBody>
          <a:bodyPr wrap="square" rtlCol="0">
            <a:spAutoFit/>
          </a:bodyPr>
          <a:lstStyle/>
          <a:p>
            <a:r>
              <a:rPr lang="en-US" dirty="0" smtClean="0">
                <a:solidFill>
                  <a:schemeClr val="bg1"/>
                </a:solidFill>
              </a:rPr>
              <a:t>Scan Body</a:t>
            </a:r>
            <a:endParaRPr lang="en-US" dirty="0">
              <a:solidFill>
                <a:schemeClr val="bg1"/>
              </a:solidFill>
            </a:endParaRPr>
          </a:p>
        </p:txBody>
      </p:sp>
      <p:sp>
        <p:nvSpPr>
          <p:cNvPr id="10" name="TextBox 9"/>
          <p:cNvSpPr txBox="1"/>
          <p:nvPr/>
        </p:nvSpPr>
        <p:spPr>
          <a:xfrm>
            <a:off x="7590131" y="3700934"/>
            <a:ext cx="1491175" cy="923330"/>
          </a:xfrm>
          <a:prstGeom prst="rect">
            <a:avLst/>
          </a:prstGeom>
          <a:solidFill>
            <a:schemeClr val="accent5">
              <a:lumMod val="75000"/>
            </a:schemeClr>
          </a:solidFill>
        </p:spPr>
        <p:txBody>
          <a:bodyPr wrap="square" rtlCol="0">
            <a:spAutoFit/>
          </a:bodyPr>
          <a:lstStyle/>
          <a:p>
            <a:r>
              <a:rPr lang="en-US" dirty="0" smtClean="0">
                <a:solidFill>
                  <a:schemeClr val="bg1"/>
                </a:solidFill>
              </a:rPr>
              <a:t>Enter Class and Scan in background</a:t>
            </a:r>
            <a:endParaRPr lang="en-US" dirty="0">
              <a:solidFill>
                <a:schemeClr val="bg1"/>
              </a:solidFill>
            </a:endParaRPr>
          </a:p>
        </p:txBody>
      </p:sp>
      <p:sp>
        <p:nvSpPr>
          <p:cNvPr id="11" name="TextBox 10"/>
          <p:cNvSpPr txBox="1"/>
          <p:nvPr/>
        </p:nvSpPr>
        <p:spPr>
          <a:xfrm>
            <a:off x="5443051" y="5150436"/>
            <a:ext cx="1723294" cy="646331"/>
          </a:xfrm>
          <a:prstGeom prst="rect">
            <a:avLst/>
          </a:prstGeom>
          <a:solidFill>
            <a:schemeClr val="accent5">
              <a:lumMod val="75000"/>
            </a:schemeClr>
          </a:solidFill>
        </p:spPr>
        <p:txBody>
          <a:bodyPr wrap="square" rtlCol="0">
            <a:spAutoFit/>
          </a:bodyPr>
          <a:lstStyle/>
          <a:p>
            <a:r>
              <a:rPr lang="en-US" dirty="0" smtClean="0">
                <a:solidFill>
                  <a:schemeClr val="bg1"/>
                </a:solidFill>
              </a:rPr>
              <a:t>Send Alert “Out of Frame”</a:t>
            </a:r>
            <a:endParaRPr lang="en-US" dirty="0">
              <a:solidFill>
                <a:schemeClr val="bg1"/>
              </a:solidFill>
            </a:endParaRPr>
          </a:p>
        </p:txBody>
      </p:sp>
      <p:sp>
        <p:nvSpPr>
          <p:cNvPr id="12" name="TextBox 11"/>
          <p:cNvSpPr txBox="1"/>
          <p:nvPr/>
        </p:nvSpPr>
        <p:spPr>
          <a:xfrm>
            <a:off x="9529714" y="5011936"/>
            <a:ext cx="1723294" cy="923330"/>
          </a:xfrm>
          <a:prstGeom prst="rect">
            <a:avLst/>
          </a:prstGeom>
          <a:solidFill>
            <a:schemeClr val="accent5">
              <a:lumMod val="75000"/>
            </a:schemeClr>
          </a:solidFill>
        </p:spPr>
        <p:txBody>
          <a:bodyPr wrap="square" rtlCol="0">
            <a:spAutoFit/>
          </a:bodyPr>
          <a:lstStyle/>
          <a:p>
            <a:r>
              <a:rPr lang="en-US" dirty="0" smtClean="0">
                <a:solidFill>
                  <a:schemeClr val="bg1"/>
                </a:solidFill>
              </a:rPr>
              <a:t>Continue scanning in background</a:t>
            </a:r>
            <a:endParaRPr lang="en-US" dirty="0">
              <a:solidFill>
                <a:schemeClr val="bg1"/>
              </a:solidFill>
            </a:endParaRPr>
          </a:p>
        </p:txBody>
      </p:sp>
      <p:sp>
        <p:nvSpPr>
          <p:cNvPr id="13" name="TextBox 12"/>
          <p:cNvSpPr txBox="1"/>
          <p:nvPr/>
        </p:nvSpPr>
        <p:spPr>
          <a:xfrm>
            <a:off x="4927822" y="6078342"/>
            <a:ext cx="2753752" cy="646331"/>
          </a:xfrm>
          <a:prstGeom prst="rect">
            <a:avLst/>
          </a:prstGeom>
          <a:solidFill>
            <a:schemeClr val="accent5">
              <a:lumMod val="75000"/>
            </a:schemeClr>
          </a:solidFill>
        </p:spPr>
        <p:txBody>
          <a:bodyPr wrap="square" rtlCol="0">
            <a:spAutoFit/>
          </a:bodyPr>
          <a:lstStyle/>
          <a:p>
            <a:r>
              <a:rPr lang="en-US" dirty="0" smtClean="0">
                <a:solidFill>
                  <a:schemeClr val="bg1"/>
                </a:solidFill>
              </a:rPr>
              <a:t>Remove Alert when student adjusts himself</a:t>
            </a:r>
            <a:endParaRPr lang="en-US" dirty="0">
              <a:solidFill>
                <a:schemeClr val="bg1"/>
              </a:solidFill>
            </a:endParaRPr>
          </a:p>
        </p:txBody>
      </p:sp>
      <p:sp>
        <p:nvSpPr>
          <p:cNvPr id="14" name="TextBox 13"/>
          <p:cNvSpPr txBox="1"/>
          <p:nvPr/>
        </p:nvSpPr>
        <p:spPr>
          <a:xfrm>
            <a:off x="1723903" y="3728572"/>
            <a:ext cx="1491175" cy="369332"/>
          </a:xfrm>
          <a:prstGeom prst="rect">
            <a:avLst/>
          </a:prstGeom>
          <a:solidFill>
            <a:schemeClr val="accent5">
              <a:lumMod val="75000"/>
            </a:schemeClr>
          </a:solidFill>
        </p:spPr>
        <p:txBody>
          <a:bodyPr wrap="square" rtlCol="0">
            <a:spAutoFit/>
          </a:bodyPr>
          <a:lstStyle/>
          <a:p>
            <a:r>
              <a:rPr lang="en-US" dirty="0" smtClean="0">
                <a:solidFill>
                  <a:schemeClr val="bg1"/>
                </a:solidFill>
              </a:rPr>
              <a:t>Enter Class</a:t>
            </a:r>
            <a:endParaRPr lang="en-US" dirty="0">
              <a:solidFill>
                <a:schemeClr val="bg1"/>
              </a:solidFill>
            </a:endParaRPr>
          </a:p>
        </p:txBody>
      </p:sp>
      <p:cxnSp>
        <p:nvCxnSpPr>
          <p:cNvPr id="16" name="Straight Arrow Connector 15"/>
          <p:cNvCxnSpPr>
            <a:endCxn id="7" idx="0"/>
          </p:cNvCxnSpPr>
          <p:nvPr/>
        </p:nvCxnSpPr>
        <p:spPr>
          <a:xfrm>
            <a:off x="5337541" y="2321169"/>
            <a:ext cx="1" cy="3945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9" idx="1"/>
          </p:cNvCxnSpPr>
          <p:nvPr/>
        </p:nvCxnSpPr>
        <p:spPr>
          <a:xfrm flipV="1">
            <a:off x="5858046" y="3213898"/>
            <a:ext cx="1732085" cy="8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3" idx="0"/>
          </p:cNvCxnSpPr>
          <p:nvPr/>
        </p:nvCxnSpPr>
        <p:spPr>
          <a:xfrm>
            <a:off x="6304698" y="5796767"/>
            <a:ext cx="0" cy="2815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0" idx="0"/>
          </p:cNvCxnSpPr>
          <p:nvPr/>
        </p:nvCxnSpPr>
        <p:spPr>
          <a:xfrm>
            <a:off x="8335719" y="3398564"/>
            <a:ext cx="0" cy="3023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7" idx="1"/>
            <a:endCxn id="14" idx="0"/>
          </p:cNvCxnSpPr>
          <p:nvPr/>
        </p:nvCxnSpPr>
        <p:spPr>
          <a:xfrm rot="10800000" flipV="1">
            <a:off x="2469491" y="3222136"/>
            <a:ext cx="2347546" cy="50643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7815215" y="4967164"/>
            <a:ext cx="1041009" cy="1012873"/>
          </a:xfrm>
          <a:prstGeom prst="diamond">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944461" y="5150434"/>
            <a:ext cx="1069145" cy="646331"/>
          </a:xfrm>
          <a:prstGeom prst="rect">
            <a:avLst/>
          </a:prstGeom>
          <a:noFill/>
        </p:spPr>
        <p:txBody>
          <a:bodyPr wrap="square" rtlCol="0">
            <a:spAutoFit/>
          </a:bodyPr>
          <a:lstStyle/>
          <a:p>
            <a:r>
              <a:rPr lang="en-US" dirty="0" smtClean="0">
                <a:solidFill>
                  <a:schemeClr val="bg1"/>
                </a:solidFill>
              </a:rPr>
              <a:t>Out of Frame</a:t>
            </a:r>
            <a:endParaRPr lang="en-US" dirty="0">
              <a:solidFill>
                <a:schemeClr val="bg1"/>
              </a:solidFill>
            </a:endParaRPr>
          </a:p>
        </p:txBody>
      </p:sp>
      <p:cxnSp>
        <p:nvCxnSpPr>
          <p:cNvPr id="40" name="Straight Arrow Connector 39"/>
          <p:cNvCxnSpPr>
            <a:stCxn id="38" idx="1"/>
            <a:endCxn id="11" idx="3"/>
          </p:cNvCxnSpPr>
          <p:nvPr/>
        </p:nvCxnSpPr>
        <p:spPr>
          <a:xfrm flipH="1">
            <a:off x="7166345" y="5473601"/>
            <a:ext cx="648870"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2" idx="1"/>
          </p:cNvCxnSpPr>
          <p:nvPr/>
        </p:nvCxnSpPr>
        <p:spPr>
          <a:xfrm>
            <a:off x="8856224" y="5473599"/>
            <a:ext cx="673490" cy="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12" idx="2"/>
          </p:cNvCxnSpPr>
          <p:nvPr/>
        </p:nvCxnSpPr>
        <p:spPr>
          <a:xfrm flipV="1">
            <a:off x="7681574" y="5935266"/>
            <a:ext cx="2709787" cy="46624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643264" y="2865244"/>
            <a:ext cx="674372" cy="369332"/>
          </a:xfrm>
          <a:prstGeom prst="rect">
            <a:avLst/>
          </a:prstGeom>
          <a:noFill/>
        </p:spPr>
        <p:txBody>
          <a:bodyPr wrap="square" rtlCol="0">
            <a:spAutoFit/>
          </a:bodyPr>
          <a:lstStyle/>
          <a:p>
            <a:r>
              <a:rPr lang="en-US" dirty="0" smtClean="0"/>
              <a:t>No</a:t>
            </a:r>
            <a:endParaRPr lang="en-US" dirty="0"/>
          </a:p>
        </p:txBody>
      </p:sp>
      <p:sp>
        <p:nvSpPr>
          <p:cNvPr id="56" name="TextBox 55"/>
          <p:cNvSpPr txBox="1"/>
          <p:nvPr/>
        </p:nvSpPr>
        <p:spPr>
          <a:xfrm>
            <a:off x="7270530" y="5099702"/>
            <a:ext cx="674372" cy="369332"/>
          </a:xfrm>
          <a:prstGeom prst="rect">
            <a:avLst/>
          </a:prstGeom>
          <a:noFill/>
        </p:spPr>
        <p:txBody>
          <a:bodyPr wrap="square" rtlCol="0">
            <a:spAutoFit/>
          </a:bodyPr>
          <a:lstStyle/>
          <a:p>
            <a:r>
              <a:rPr lang="en-US" dirty="0" smtClean="0"/>
              <a:t>Yes</a:t>
            </a:r>
            <a:endParaRPr lang="en-US" dirty="0"/>
          </a:p>
        </p:txBody>
      </p:sp>
      <p:cxnSp>
        <p:nvCxnSpPr>
          <p:cNvPr id="57" name="Straight Arrow Connector 56"/>
          <p:cNvCxnSpPr>
            <a:stCxn id="10" idx="2"/>
            <a:endCxn id="38" idx="0"/>
          </p:cNvCxnSpPr>
          <p:nvPr/>
        </p:nvCxnSpPr>
        <p:spPr>
          <a:xfrm>
            <a:off x="8335719" y="4624264"/>
            <a:ext cx="1" cy="342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932053" y="5080032"/>
            <a:ext cx="674372" cy="369332"/>
          </a:xfrm>
          <a:prstGeom prst="rect">
            <a:avLst/>
          </a:prstGeom>
          <a:noFill/>
        </p:spPr>
        <p:txBody>
          <a:bodyPr wrap="square" rtlCol="0">
            <a:spAutoFit/>
          </a:bodyPr>
          <a:lstStyle/>
          <a:p>
            <a:r>
              <a:rPr lang="en-US" dirty="0" smtClean="0"/>
              <a:t>No</a:t>
            </a:r>
            <a:endParaRPr lang="en-US" dirty="0"/>
          </a:p>
        </p:txBody>
      </p:sp>
    </p:spTree>
    <p:extLst>
      <p:ext uri="{BB962C8B-B14F-4D97-AF65-F5344CB8AC3E}">
        <p14:creationId xmlns:p14="http://schemas.microsoft.com/office/powerpoint/2010/main" val="234299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smtClean="0">
                <a:latin typeface="+mn-lt"/>
                <a:ea typeface="+mn-ea"/>
                <a:cs typeface="+mn-cs"/>
              </a:rPr>
              <a:t>Controlled Chat</a:t>
            </a:r>
            <a:endParaRPr lang="en-US" sz="3200" dirty="0">
              <a:latin typeface="+mn-lt"/>
              <a:ea typeface="+mn-ea"/>
              <a:cs typeface="+mn-cs"/>
            </a:endParaRPr>
          </a:p>
        </p:txBody>
      </p:sp>
      <p:sp>
        <p:nvSpPr>
          <p:cNvPr id="3" name="Content Placeholder 2"/>
          <p:cNvSpPr>
            <a:spLocks noGrp="1"/>
          </p:cNvSpPr>
          <p:nvPr>
            <p:ph idx="1"/>
          </p:nvPr>
        </p:nvSpPr>
        <p:spPr>
          <a:xfrm>
            <a:off x="232112" y="805780"/>
            <a:ext cx="11430236" cy="561688"/>
          </a:xfrm>
        </p:spPr>
        <p:txBody>
          <a:bodyPr>
            <a:noAutofit/>
          </a:bodyPr>
          <a:lstStyle/>
          <a:p>
            <a:pPr marL="0" indent="0">
              <a:buNone/>
            </a:pPr>
            <a:r>
              <a:rPr lang="en-US" sz="2000" dirty="0" smtClean="0"/>
              <a:t>A teacher will be able to select what restriction he/she wants to apply on chatting, during an ongoing class.</a:t>
            </a:r>
            <a:endParaRPr lang="en-US" sz="2000" dirty="0"/>
          </a:p>
        </p:txBody>
      </p:sp>
      <p:sp>
        <p:nvSpPr>
          <p:cNvPr id="4" name="TextBox 3"/>
          <p:cNvSpPr txBox="1"/>
          <p:nvPr/>
        </p:nvSpPr>
        <p:spPr>
          <a:xfrm>
            <a:off x="5169185" y="1502306"/>
            <a:ext cx="1266091" cy="369332"/>
          </a:xfrm>
          <a:prstGeom prst="rect">
            <a:avLst/>
          </a:prstGeom>
          <a:solidFill>
            <a:schemeClr val="accent5">
              <a:lumMod val="75000"/>
            </a:schemeClr>
          </a:solidFill>
        </p:spPr>
        <p:txBody>
          <a:bodyPr wrap="square" rtlCol="0">
            <a:spAutoFit/>
          </a:bodyPr>
          <a:lstStyle/>
          <a:p>
            <a:pPr algn="ctr"/>
            <a:r>
              <a:rPr lang="en-US" dirty="0" smtClean="0">
                <a:solidFill>
                  <a:schemeClr val="bg1"/>
                </a:solidFill>
              </a:rPr>
              <a:t>Chat</a:t>
            </a:r>
            <a:endParaRPr lang="en-US" dirty="0">
              <a:solidFill>
                <a:schemeClr val="bg1"/>
              </a:solidFill>
            </a:endParaRPr>
          </a:p>
        </p:txBody>
      </p:sp>
      <p:sp>
        <p:nvSpPr>
          <p:cNvPr id="5" name="TextBox 4"/>
          <p:cNvSpPr txBox="1"/>
          <p:nvPr/>
        </p:nvSpPr>
        <p:spPr>
          <a:xfrm>
            <a:off x="5169184" y="2362188"/>
            <a:ext cx="1266091" cy="369332"/>
          </a:xfrm>
          <a:prstGeom prst="rect">
            <a:avLst/>
          </a:prstGeom>
          <a:solidFill>
            <a:schemeClr val="accent5">
              <a:lumMod val="75000"/>
            </a:schemeClr>
          </a:solidFill>
        </p:spPr>
        <p:txBody>
          <a:bodyPr wrap="square" rtlCol="0">
            <a:spAutoFit/>
          </a:bodyPr>
          <a:lstStyle/>
          <a:p>
            <a:pPr algn="ctr"/>
            <a:r>
              <a:rPr lang="en-US" dirty="0" smtClean="0">
                <a:solidFill>
                  <a:schemeClr val="bg1"/>
                </a:solidFill>
              </a:rPr>
              <a:t>Broadcast</a:t>
            </a:r>
            <a:endParaRPr lang="en-US" dirty="0">
              <a:solidFill>
                <a:schemeClr val="bg1"/>
              </a:solidFill>
            </a:endParaRPr>
          </a:p>
        </p:txBody>
      </p:sp>
      <p:sp>
        <p:nvSpPr>
          <p:cNvPr id="6" name="TextBox 5"/>
          <p:cNvSpPr txBox="1"/>
          <p:nvPr/>
        </p:nvSpPr>
        <p:spPr>
          <a:xfrm>
            <a:off x="1619437" y="2412017"/>
            <a:ext cx="1817071" cy="369332"/>
          </a:xfrm>
          <a:prstGeom prst="rect">
            <a:avLst/>
          </a:prstGeom>
          <a:solidFill>
            <a:schemeClr val="accent5">
              <a:lumMod val="75000"/>
            </a:schemeClr>
          </a:solidFill>
        </p:spPr>
        <p:txBody>
          <a:bodyPr wrap="square" rtlCol="0">
            <a:spAutoFit/>
          </a:bodyPr>
          <a:lstStyle/>
          <a:p>
            <a:pPr algn="ctr"/>
            <a:r>
              <a:rPr lang="en-US" dirty="0" smtClean="0">
                <a:solidFill>
                  <a:schemeClr val="bg1"/>
                </a:solidFill>
              </a:rPr>
              <a:t>Private Chat</a:t>
            </a:r>
            <a:endParaRPr lang="en-US" dirty="0">
              <a:solidFill>
                <a:schemeClr val="bg1"/>
              </a:solidFill>
            </a:endParaRPr>
          </a:p>
        </p:txBody>
      </p:sp>
      <p:sp>
        <p:nvSpPr>
          <p:cNvPr id="7" name="TextBox 6"/>
          <p:cNvSpPr txBox="1"/>
          <p:nvPr/>
        </p:nvSpPr>
        <p:spPr>
          <a:xfrm>
            <a:off x="8507907" y="2362188"/>
            <a:ext cx="1266091" cy="369332"/>
          </a:xfrm>
          <a:prstGeom prst="rect">
            <a:avLst/>
          </a:prstGeom>
          <a:solidFill>
            <a:schemeClr val="accent5">
              <a:lumMod val="75000"/>
            </a:schemeClr>
          </a:solidFill>
        </p:spPr>
        <p:txBody>
          <a:bodyPr wrap="square" rtlCol="0">
            <a:spAutoFit/>
          </a:bodyPr>
          <a:lstStyle/>
          <a:p>
            <a:pPr algn="ctr"/>
            <a:r>
              <a:rPr lang="en-US" dirty="0" smtClean="0">
                <a:solidFill>
                  <a:schemeClr val="bg1"/>
                </a:solidFill>
              </a:rPr>
              <a:t>Group Chat</a:t>
            </a:r>
            <a:endParaRPr lang="en-US" dirty="0">
              <a:solidFill>
                <a:schemeClr val="bg1"/>
              </a:solidFill>
            </a:endParaRPr>
          </a:p>
        </p:txBody>
      </p:sp>
      <p:sp>
        <p:nvSpPr>
          <p:cNvPr id="8" name="TextBox 7"/>
          <p:cNvSpPr txBox="1"/>
          <p:nvPr/>
        </p:nvSpPr>
        <p:spPr>
          <a:xfrm>
            <a:off x="1462351" y="2874527"/>
            <a:ext cx="2082018" cy="3693319"/>
          </a:xfrm>
          <a:prstGeom prst="rect">
            <a:avLst/>
          </a:prstGeom>
          <a:noFill/>
        </p:spPr>
        <p:txBody>
          <a:bodyPr wrap="square" rtlCol="0">
            <a:spAutoFit/>
          </a:bodyPr>
          <a:lstStyle/>
          <a:p>
            <a:pPr marL="285750" indent="-285750">
              <a:buFontTx/>
              <a:buChar char="-"/>
            </a:pPr>
            <a:r>
              <a:rPr lang="en-US" dirty="0" smtClean="0"/>
              <a:t>Open a private chat with a student</a:t>
            </a:r>
          </a:p>
          <a:p>
            <a:pPr marL="285750" indent="-285750">
              <a:buFontTx/>
              <a:buChar char="-"/>
            </a:pPr>
            <a:r>
              <a:rPr lang="en-US" dirty="0" smtClean="0"/>
              <a:t>Can be initiated by Teacher and Student</a:t>
            </a:r>
          </a:p>
          <a:p>
            <a:pPr marL="285750" indent="-285750">
              <a:buFontTx/>
              <a:buChar char="-"/>
            </a:pPr>
            <a:r>
              <a:rPr lang="en-US" dirty="0" smtClean="0"/>
              <a:t>A Student cannot open a private chat with another student</a:t>
            </a:r>
          </a:p>
          <a:p>
            <a:pPr marL="285750" indent="-285750">
              <a:buFontTx/>
              <a:buChar char="-"/>
            </a:pPr>
            <a:r>
              <a:rPr lang="en-US" dirty="0" smtClean="0"/>
              <a:t>2 way communication</a:t>
            </a:r>
          </a:p>
          <a:p>
            <a:pPr marL="285750" indent="-285750">
              <a:buFontTx/>
              <a:buChar char="-"/>
            </a:pPr>
            <a:endParaRPr lang="en-US" dirty="0"/>
          </a:p>
        </p:txBody>
      </p:sp>
      <p:sp>
        <p:nvSpPr>
          <p:cNvPr id="9" name="TextBox 8"/>
          <p:cNvSpPr txBox="1"/>
          <p:nvPr/>
        </p:nvSpPr>
        <p:spPr>
          <a:xfrm>
            <a:off x="4761220" y="2880679"/>
            <a:ext cx="2082018" cy="2585323"/>
          </a:xfrm>
          <a:prstGeom prst="rect">
            <a:avLst/>
          </a:prstGeom>
          <a:noFill/>
        </p:spPr>
        <p:txBody>
          <a:bodyPr wrap="square" rtlCol="0">
            <a:spAutoFit/>
          </a:bodyPr>
          <a:lstStyle/>
          <a:p>
            <a:pPr marL="285750" indent="-285750">
              <a:buFontTx/>
              <a:buChar char="-"/>
            </a:pPr>
            <a:r>
              <a:rPr lang="en-US" dirty="0" smtClean="0"/>
              <a:t>Only a teacher can choose this option to broadcast a message to all participants</a:t>
            </a:r>
          </a:p>
          <a:p>
            <a:pPr marL="285750" indent="-285750">
              <a:buFontTx/>
              <a:buChar char="-"/>
            </a:pPr>
            <a:r>
              <a:rPr lang="en-US" dirty="0" smtClean="0"/>
              <a:t>1 way communication</a:t>
            </a:r>
          </a:p>
          <a:p>
            <a:pPr marL="285750" indent="-285750">
              <a:buFontTx/>
              <a:buChar char="-"/>
            </a:pPr>
            <a:endParaRPr lang="en-US" dirty="0"/>
          </a:p>
        </p:txBody>
      </p:sp>
      <p:sp>
        <p:nvSpPr>
          <p:cNvPr id="10" name="TextBox 9"/>
          <p:cNvSpPr txBox="1"/>
          <p:nvPr/>
        </p:nvSpPr>
        <p:spPr>
          <a:xfrm>
            <a:off x="8239459" y="2864984"/>
            <a:ext cx="2082018" cy="2585323"/>
          </a:xfrm>
          <a:prstGeom prst="rect">
            <a:avLst/>
          </a:prstGeom>
          <a:noFill/>
        </p:spPr>
        <p:txBody>
          <a:bodyPr wrap="square" rtlCol="0">
            <a:spAutoFit/>
          </a:bodyPr>
          <a:lstStyle/>
          <a:p>
            <a:pPr marL="285750" indent="-285750">
              <a:buFontTx/>
              <a:buChar char="-"/>
            </a:pPr>
            <a:r>
              <a:rPr lang="en-US" dirty="0" smtClean="0"/>
              <a:t>Only a teacher can initiate a group chat </a:t>
            </a:r>
          </a:p>
          <a:p>
            <a:pPr marL="285750" indent="-285750">
              <a:buFontTx/>
              <a:buChar char="-"/>
            </a:pPr>
            <a:r>
              <a:rPr lang="en-US" dirty="0" smtClean="0"/>
              <a:t>All students will be part of this group chat</a:t>
            </a:r>
          </a:p>
          <a:p>
            <a:pPr marL="285750" indent="-285750">
              <a:buFontTx/>
              <a:buChar char="-"/>
            </a:pPr>
            <a:r>
              <a:rPr lang="en-US" dirty="0" smtClean="0"/>
              <a:t> 2 way communication</a:t>
            </a:r>
          </a:p>
          <a:p>
            <a:pPr marL="285750" indent="-285750">
              <a:buFontTx/>
              <a:buChar char="-"/>
            </a:pPr>
            <a:endParaRPr lang="en-US" dirty="0"/>
          </a:p>
        </p:txBody>
      </p:sp>
      <p:cxnSp>
        <p:nvCxnSpPr>
          <p:cNvPr id="12" name="Elbow Connector 11"/>
          <p:cNvCxnSpPr>
            <a:stCxn id="4" idx="2"/>
            <a:endCxn id="5" idx="0"/>
          </p:cNvCxnSpPr>
          <p:nvPr/>
        </p:nvCxnSpPr>
        <p:spPr>
          <a:xfrm rot="5400000">
            <a:off x="5556956" y="2116913"/>
            <a:ext cx="490550" cy="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7" idx="0"/>
          </p:cNvCxnSpPr>
          <p:nvPr/>
        </p:nvCxnSpPr>
        <p:spPr>
          <a:xfrm>
            <a:off x="6435276" y="1686972"/>
            <a:ext cx="2705677" cy="67521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1"/>
            <a:endCxn id="6" idx="0"/>
          </p:cNvCxnSpPr>
          <p:nvPr/>
        </p:nvCxnSpPr>
        <p:spPr>
          <a:xfrm rot="10800000" flipV="1">
            <a:off x="2527973" y="1686971"/>
            <a:ext cx="2641212" cy="72504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60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smtClean="0">
                <a:latin typeface="+mn-lt"/>
                <a:ea typeface="+mn-ea"/>
                <a:cs typeface="+mn-cs"/>
              </a:rPr>
              <a:t>Test From Home</a:t>
            </a:r>
            <a:endParaRPr lang="en-US" sz="3200" dirty="0">
              <a:latin typeface="+mn-lt"/>
              <a:ea typeface="+mn-ea"/>
              <a:cs typeface="+mn-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324" y="969963"/>
            <a:ext cx="10766539" cy="5557837"/>
          </a:xfrm>
        </p:spPr>
      </p:pic>
    </p:spTree>
    <p:extLst>
      <p:ext uri="{BB962C8B-B14F-4D97-AF65-F5344CB8AC3E}">
        <p14:creationId xmlns:p14="http://schemas.microsoft.com/office/powerpoint/2010/main" val="202338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25" y="69704"/>
            <a:ext cx="11619913" cy="900967"/>
          </a:xfrm>
        </p:spPr>
        <p:txBody>
          <a:bodyPr>
            <a:normAutofit/>
          </a:bodyPr>
          <a:lstStyle/>
          <a:p>
            <a:r>
              <a:rPr lang="en-US" sz="3200" dirty="0" smtClean="0">
                <a:latin typeface="+mn-lt"/>
                <a:ea typeface="+mn-ea"/>
                <a:cs typeface="+mn-cs"/>
              </a:rPr>
              <a:t>e-</a:t>
            </a:r>
            <a:r>
              <a:rPr lang="en-US" sz="3200" dirty="0" smtClean="0">
                <a:latin typeface="+mn-lt"/>
                <a:ea typeface="+mn-ea"/>
                <a:cs typeface="+mn-cs"/>
              </a:rPr>
              <a:t>Physical </a:t>
            </a:r>
            <a:r>
              <a:rPr lang="en-US" sz="3200" dirty="0" smtClean="0">
                <a:latin typeface="+mn-lt"/>
                <a:ea typeface="+mn-ea"/>
                <a:cs typeface="+mn-cs"/>
              </a:rPr>
              <a:t>Training</a:t>
            </a:r>
            <a:endParaRPr lang="en-US" sz="3200" dirty="0">
              <a:latin typeface="+mn-lt"/>
              <a:ea typeface="+mn-ea"/>
              <a:cs typeface="+mn-cs"/>
            </a:endParaRPr>
          </a:p>
        </p:txBody>
      </p:sp>
      <p:sp>
        <p:nvSpPr>
          <p:cNvPr id="3" name="Content Placeholder 2"/>
          <p:cNvSpPr>
            <a:spLocks noGrp="1"/>
          </p:cNvSpPr>
          <p:nvPr>
            <p:ph idx="1"/>
          </p:nvPr>
        </p:nvSpPr>
        <p:spPr>
          <a:xfrm>
            <a:off x="337625" y="970671"/>
            <a:ext cx="11619913" cy="5556737"/>
          </a:xfrm>
        </p:spPr>
        <p:txBody>
          <a:bodyPr>
            <a:normAutofit/>
          </a:bodyPr>
          <a:lstStyle/>
          <a:p>
            <a:pPr marL="0" indent="0">
              <a:buNone/>
            </a:pPr>
            <a:r>
              <a:rPr lang="en-US" sz="2000" dirty="0" smtClean="0"/>
              <a:t>**The video used in the snapshot has been given for reference from a popular app, to show the Energy meter, Body scanning and Rank display.** </a:t>
            </a:r>
          </a:p>
          <a:p>
            <a:pPr marL="0" indent="0">
              <a:buNone/>
            </a:pPr>
            <a:r>
              <a:rPr lang="en-US" sz="2000" dirty="0" smtClean="0"/>
              <a:t>This is part of our future scope.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938" y="1976568"/>
            <a:ext cx="9320056" cy="4787950"/>
          </a:xfrm>
          <a:prstGeom prst="rect">
            <a:avLst/>
          </a:prstGeom>
        </p:spPr>
      </p:pic>
    </p:spTree>
    <p:extLst>
      <p:ext uri="{BB962C8B-B14F-4D97-AF65-F5344CB8AC3E}">
        <p14:creationId xmlns:p14="http://schemas.microsoft.com/office/powerpoint/2010/main" val="4113557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839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Virtual Paathshala</vt:lpstr>
      <vt:lpstr>Login Page</vt:lpstr>
      <vt:lpstr>Home Page</vt:lpstr>
      <vt:lpstr>Salient Features</vt:lpstr>
      <vt:lpstr>2- way Communication</vt:lpstr>
      <vt:lpstr>Scan Me</vt:lpstr>
      <vt:lpstr>Controlled Chat</vt:lpstr>
      <vt:lpstr>Test From Home</vt:lpstr>
      <vt:lpstr>e-Physical Training</vt:lpstr>
      <vt:lpstr>e-Library</vt:lpstr>
      <vt:lpstr>Schedule </vt:lpstr>
      <vt:lpstr>Conclusion</vt:lpstr>
      <vt:lpstr>Thank you</vt:lpstr>
    </vt:vector>
  </TitlesOfParts>
  <Company>RIL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Paathshala</dc:title>
  <dc:creator>Rati Bhutkar</dc:creator>
  <cp:lastModifiedBy>Neha Dubey</cp:lastModifiedBy>
  <cp:revision>30</cp:revision>
  <dcterms:created xsi:type="dcterms:W3CDTF">2020-06-05T13:09:22Z</dcterms:created>
  <dcterms:modified xsi:type="dcterms:W3CDTF">2020-06-06T09:16:50Z</dcterms:modified>
</cp:coreProperties>
</file>