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enao Sans Serif" charset="1" panose="00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090234" y="1688204"/>
            <a:ext cx="12069431" cy="7101091"/>
          </a:xfrm>
          <a:custGeom>
            <a:avLst/>
            <a:gdLst/>
            <a:ahLst/>
            <a:cxnLst/>
            <a:rect r="r" b="b" t="t" l="l"/>
            <a:pathLst>
              <a:path h="7101091" w="12069431">
                <a:moveTo>
                  <a:pt x="0" y="0"/>
                </a:moveTo>
                <a:lnTo>
                  <a:pt x="12069432" y="0"/>
                </a:lnTo>
                <a:lnTo>
                  <a:pt x="12069432" y="7101092"/>
                </a:lnTo>
                <a:lnTo>
                  <a:pt x="0" y="7101092"/>
                </a:lnTo>
                <a:lnTo>
                  <a:pt x="0" y="0"/>
                </a:lnTo>
                <a:close/>
              </a:path>
            </a:pathLst>
          </a:custGeom>
          <a:blipFill>
            <a:blip r:embed="rId4"/>
            <a:stretch>
              <a:fillRect l="0" t="0" r="0" b="0"/>
            </a:stretch>
          </a:blipFill>
        </p:spPr>
      </p:sp>
      <p:grpSp>
        <p:nvGrpSpPr>
          <p:cNvPr name="Group 9" id="9"/>
          <p:cNvGrpSpPr/>
          <p:nvPr/>
        </p:nvGrpSpPr>
        <p:grpSpPr>
          <a:xfrm rot="0">
            <a:off x="3126727" y="1847716"/>
            <a:ext cx="11616201" cy="6493221"/>
            <a:chOff x="0" y="0"/>
            <a:chExt cx="2388327" cy="1335026"/>
          </a:xfrm>
        </p:grpSpPr>
        <p:sp>
          <p:nvSpPr>
            <p:cNvPr name="Freeform 10" id="10"/>
            <p:cNvSpPr/>
            <p:nvPr/>
          </p:nvSpPr>
          <p:spPr>
            <a:xfrm flipH="false" flipV="false" rot="0">
              <a:off x="0" y="0"/>
              <a:ext cx="2388327" cy="1335026"/>
            </a:xfrm>
            <a:custGeom>
              <a:avLst/>
              <a:gdLst/>
              <a:ahLst/>
              <a:cxnLst/>
              <a:rect r="r" b="b" t="t" l="l"/>
              <a:pathLst>
                <a:path h="1335026" w="2388327">
                  <a:moveTo>
                    <a:pt x="0" y="0"/>
                  </a:moveTo>
                  <a:lnTo>
                    <a:pt x="2388327" y="0"/>
                  </a:lnTo>
                  <a:lnTo>
                    <a:pt x="2388327" y="1335026"/>
                  </a:lnTo>
                  <a:lnTo>
                    <a:pt x="0" y="1335026"/>
                  </a:lnTo>
                  <a:close/>
                </a:path>
              </a:pathLst>
            </a:custGeom>
            <a:solidFill>
              <a:srgbClr val="FFFFFF"/>
            </a:solidFill>
          </p:spPr>
        </p:sp>
        <p:sp>
          <p:nvSpPr>
            <p:cNvPr name="TextBox 11" id="11"/>
            <p:cNvSpPr txBox="true"/>
            <p:nvPr/>
          </p:nvSpPr>
          <p:spPr>
            <a:xfrm>
              <a:off x="0" y="-28575"/>
              <a:ext cx="2388327" cy="1363601"/>
            </a:xfrm>
            <a:prstGeom prst="rect">
              <a:avLst/>
            </a:prstGeom>
          </p:spPr>
          <p:txBody>
            <a:bodyPr anchor="ctr" rtlCol="false" tIns="65074" lIns="65074" bIns="65074" rIns="65074"/>
            <a:lstStyle/>
            <a:p>
              <a:pPr algn="ctr">
                <a:lnSpc>
                  <a:spcPts val="1885"/>
                </a:lnSpc>
              </a:pPr>
            </a:p>
          </p:txBody>
        </p:sp>
      </p:grpSp>
      <p:sp>
        <p:nvSpPr>
          <p:cNvPr name="Freeform 12" id="12"/>
          <p:cNvSpPr/>
          <p:nvPr/>
        </p:nvSpPr>
        <p:spPr>
          <a:xfrm flipH="false" flipV="false" rot="0">
            <a:off x="6537903" y="1847716"/>
            <a:ext cx="4788750" cy="6493221"/>
          </a:xfrm>
          <a:custGeom>
            <a:avLst/>
            <a:gdLst/>
            <a:ahLst/>
            <a:cxnLst/>
            <a:rect r="r" b="b" t="t" l="l"/>
            <a:pathLst>
              <a:path h="6493221" w="4788750">
                <a:moveTo>
                  <a:pt x="0" y="0"/>
                </a:moveTo>
                <a:lnTo>
                  <a:pt x="4788750" y="0"/>
                </a:lnTo>
                <a:lnTo>
                  <a:pt x="4788750" y="6493221"/>
                </a:lnTo>
                <a:lnTo>
                  <a:pt x="0" y="6493221"/>
                </a:lnTo>
                <a:lnTo>
                  <a:pt x="0" y="0"/>
                </a:lnTo>
                <a:close/>
              </a:path>
            </a:pathLst>
          </a:custGeom>
          <a:blipFill>
            <a:blip r:embed="rId5"/>
            <a:stretch>
              <a:fillRect l="0" t="0" r="0" b="0"/>
            </a:stretch>
          </a:blipFill>
          <a:ln w="38100" cap="sq">
            <a:solidFill>
              <a:srgbClr val="FFFFFF"/>
            </a:solidFill>
            <a:prstDash val="solid"/>
            <a:miter/>
          </a:ln>
        </p:spPr>
      </p:sp>
      <p:sp>
        <p:nvSpPr>
          <p:cNvPr name="TextBox 13" id="13"/>
          <p:cNvSpPr txBox="true"/>
          <p:nvPr/>
        </p:nvSpPr>
        <p:spPr>
          <a:xfrm rot="0">
            <a:off x="3090234" y="2753294"/>
            <a:ext cx="11684087" cy="4193836"/>
          </a:xfrm>
          <a:prstGeom prst="rect">
            <a:avLst/>
          </a:prstGeom>
        </p:spPr>
        <p:txBody>
          <a:bodyPr anchor="t" rtlCol="false" tIns="0" lIns="0" bIns="0" rIns="0">
            <a:spAutoFit/>
          </a:bodyPr>
          <a:lstStyle/>
          <a:p>
            <a:pPr algn="ctr">
              <a:lnSpc>
                <a:spcPts val="8208"/>
              </a:lnSpc>
            </a:pPr>
            <a:r>
              <a:rPr lang="en-US" sz="7671">
                <a:solidFill>
                  <a:srgbClr val="5A798F"/>
                </a:solidFill>
                <a:latin typeface="Kenao Sans Serif"/>
              </a:rPr>
              <a:t>Deep Learning-Based Age and Gender Prediction from Facial Images</a:t>
            </a:r>
          </a:p>
        </p:txBody>
      </p:sp>
      <p:sp>
        <p:nvSpPr>
          <p:cNvPr name="TextBox 14" id="14"/>
          <p:cNvSpPr txBox="true"/>
          <p:nvPr/>
        </p:nvSpPr>
        <p:spPr>
          <a:xfrm rot="0">
            <a:off x="11032615" y="7826587"/>
            <a:ext cx="3956417" cy="514350"/>
          </a:xfrm>
          <a:prstGeom prst="rect">
            <a:avLst/>
          </a:prstGeom>
        </p:spPr>
        <p:txBody>
          <a:bodyPr anchor="t" rtlCol="false" tIns="0" lIns="0" bIns="0" rIns="0">
            <a:spAutoFit/>
          </a:bodyPr>
          <a:lstStyle/>
          <a:p>
            <a:pPr algn="ctr">
              <a:lnSpc>
                <a:spcPts val="4200"/>
              </a:lnSpc>
            </a:pPr>
            <a:r>
              <a:rPr lang="en-US" sz="3000" spc="75">
                <a:solidFill>
                  <a:srgbClr val="2D3B44"/>
                </a:solidFill>
                <a:latin typeface="Canva Sans"/>
              </a:rPr>
              <a:t>PRIYASHREE 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542706" y="1443760"/>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1028700" y="3224143"/>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8295398" y="3234446"/>
            <a:ext cx="1169196" cy="1167734"/>
          </a:xfrm>
          <a:custGeom>
            <a:avLst/>
            <a:gdLst/>
            <a:ahLst/>
            <a:cxnLst/>
            <a:rect r="r" b="b" t="t" l="l"/>
            <a:pathLst>
              <a:path h="1167734" w="1169196">
                <a:moveTo>
                  <a:pt x="0" y="0"/>
                </a:moveTo>
                <a:lnTo>
                  <a:pt x="1169196" y="0"/>
                </a:lnTo>
                <a:lnTo>
                  <a:pt x="1169196" y="1167734"/>
                </a:lnTo>
                <a:lnTo>
                  <a:pt x="0" y="1167734"/>
                </a:lnTo>
                <a:lnTo>
                  <a:pt x="0" y="0"/>
                </a:lnTo>
                <a:close/>
              </a:path>
            </a:pathLst>
          </a:custGeom>
          <a:blipFill>
            <a:blip r:embed="rId5"/>
            <a:stretch>
              <a:fillRect l="0" t="0" r="0" b="0"/>
            </a:stretch>
          </a:blipFill>
        </p:spPr>
      </p:sp>
      <p:sp>
        <p:nvSpPr>
          <p:cNvPr name="Freeform 17" id="17"/>
          <p:cNvSpPr/>
          <p:nvPr/>
        </p:nvSpPr>
        <p:spPr>
          <a:xfrm flipH="false" flipV="false" rot="0">
            <a:off x="8369775" y="3308731"/>
            <a:ext cx="1020441" cy="1019165"/>
          </a:xfrm>
          <a:custGeom>
            <a:avLst/>
            <a:gdLst/>
            <a:ahLst/>
            <a:cxnLst/>
            <a:rect r="r" b="b" t="t" l="l"/>
            <a:pathLst>
              <a:path h="1019165" w="1020441">
                <a:moveTo>
                  <a:pt x="0" y="0"/>
                </a:moveTo>
                <a:lnTo>
                  <a:pt x="1020441" y="0"/>
                </a:lnTo>
                <a:lnTo>
                  <a:pt x="1020441" y="1019165"/>
                </a:lnTo>
                <a:lnTo>
                  <a:pt x="0" y="1019165"/>
                </a:lnTo>
                <a:lnTo>
                  <a:pt x="0" y="0"/>
                </a:lnTo>
                <a:close/>
              </a:path>
            </a:pathLst>
          </a:custGeom>
          <a:blipFill>
            <a:blip r:embed="rId6"/>
            <a:stretch>
              <a:fillRect l="0" t="0" r="0" b="0"/>
            </a:stretch>
          </a:blipFill>
        </p:spPr>
      </p:sp>
      <p:sp>
        <p:nvSpPr>
          <p:cNvPr name="TextBox 18" id="18"/>
          <p:cNvSpPr txBox="true"/>
          <p:nvPr/>
        </p:nvSpPr>
        <p:spPr>
          <a:xfrm rot="0">
            <a:off x="1319092" y="3496051"/>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1</a:t>
            </a:r>
          </a:p>
        </p:txBody>
      </p:sp>
      <p:sp>
        <p:nvSpPr>
          <p:cNvPr name="TextBox 19" id="19"/>
          <p:cNvSpPr txBox="true"/>
          <p:nvPr/>
        </p:nvSpPr>
        <p:spPr>
          <a:xfrm rot="0">
            <a:off x="8598044" y="3515879"/>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2</a:t>
            </a:r>
          </a:p>
        </p:txBody>
      </p:sp>
      <p:grpSp>
        <p:nvGrpSpPr>
          <p:cNvPr name="Group 20" id="20"/>
          <p:cNvGrpSpPr/>
          <p:nvPr/>
        </p:nvGrpSpPr>
        <p:grpSpPr>
          <a:xfrm rot="0">
            <a:off x="2542706" y="3438901"/>
            <a:ext cx="5752692" cy="4624680"/>
            <a:chOff x="0" y="0"/>
            <a:chExt cx="7670256" cy="6166239"/>
          </a:xfrm>
        </p:grpSpPr>
        <p:sp>
          <p:nvSpPr>
            <p:cNvPr name="TextBox 21" id="21"/>
            <p:cNvSpPr txBox="true"/>
            <p:nvPr/>
          </p:nvSpPr>
          <p:spPr>
            <a:xfrm rot="0">
              <a:off x="3223" y="959239"/>
              <a:ext cx="7667033" cy="5207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Cleaning and preparing the facial image dataset by resizing, normalizing, and augmenting images to ensure consistency and enhance model performance.</a:t>
              </a:r>
            </a:p>
          </p:txBody>
        </p:sp>
        <p:sp>
          <p:nvSpPr>
            <p:cNvPr name="TextBox 22" id="22"/>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Data Preprocessing</a:t>
              </a:r>
            </a:p>
          </p:txBody>
        </p:sp>
      </p:grpSp>
      <p:grpSp>
        <p:nvGrpSpPr>
          <p:cNvPr name="Group 23" id="23"/>
          <p:cNvGrpSpPr/>
          <p:nvPr/>
        </p:nvGrpSpPr>
        <p:grpSpPr>
          <a:xfrm rot="0">
            <a:off x="9807494" y="3458729"/>
            <a:ext cx="5752692" cy="5291430"/>
            <a:chOff x="0" y="0"/>
            <a:chExt cx="7670256" cy="7055239"/>
          </a:xfrm>
        </p:grpSpPr>
        <p:sp>
          <p:nvSpPr>
            <p:cNvPr name="TextBox 24" id="24"/>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Extracting relevant features from the facial images using techniques such as convolutional neural networks (CNNs), which are well-suited for image classification tasks.</a:t>
              </a:r>
            </a:p>
          </p:txBody>
        </p:sp>
        <p:sp>
          <p:nvSpPr>
            <p:cNvPr name="TextBox 25" id="25"/>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Feature Extraction</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11762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754385" y="3387804"/>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9120644" y="3387804"/>
            <a:ext cx="1169196" cy="1167734"/>
          </a:xfrm>
          <a:custGeom>
            <a:avLst/>
            <a:gdLst/>
            <a:ahLst/>
            <a:cxnLst/>
            <a:rect r="r" b="b" t="t" l="l"/>
            <a:pathLst>
              <a:path h="1167734" w="1169196">
                <a:moveTo>
                  <a:pt x="0" y="0"/>
                </a:moveTo>
                <a:lnTo>
                  <a:pt x="1169196" y="0"/>
                </a:lnTo>
                <a:lnTo>
                  <a:pt x="1169196" y="1167734"/>
                </a:lnTo>
                <a:lnTo>
                  <a:pt x="0" y="1167734"/>
                </a:lnTo>
                <a:lnTo>
                  <a:pt x="0" y="0"/>
                </a:lnTo>
                <a:close/>
              </a:path>
            </a:pathLst>
          </a:custGeom>
          <a:blipFill>
            <a:blip r:embed="rId5"/>
            <a:stretch>
              <a:fillRect l="0" t="0" r="0" b="0"/>
            </a:stretch>
          </a:blipFill>
        </p:spPr>
      </p:sp>
      <p:sp>
        <p:nvSpPr>
          <p:cNvPr name="Freeform 17" id="17"/>
          <p:cNvSpPr/>
          <p:nvPr/>
        </p:nvSpPr>
        <p:spPr>
          <a:xfrm flipH="false" flipV="false" rot="0">
            <a:off x="9195022" y="3462088"/>
            <a:ext cx="1020441" cy="1019165"/>
          </a:xfrm>
          <a:custGeom>
            <a:avLst/>
            <a:gdLst/>
            <a:ahLst/>
            <a:cxnLst/>
            <a:rect r="r" b="b" t="t" l="l"/>
            <a:pathLst>
              <a:path h="1019165" w="1020441">
                <a:moveTo>
                  <a:pt x="0" y="0"/>
                </a:moveTo>
                <a:lnTo>
                  <a:pt x="1020441" y="0"/>
                </a:lnTo>
                <a:lnTo>
                  <a:pt x="1020441" y="1019166"/>
                </a:lnTo>
                <a:lnTo>
                  <a:pt x="0" y="1019166"/>
                </a:lnTo>
                <a:lnTo>
                  <a:pt x="0" y="0"/>
                </a:lnTo>
                <a:close/>
              </a:path>
            </a:pathLst>
          </a:custGeom>
          <a:blipFill>
            <a:blip r:embed="rId6"/>
            <a:stretch>
              <a:fillRect l="0" t="0" r="0" b="0"/>
            </a:stretch>
          </a:blipFill>
        </p:spPr>
      </p:sp>
      <p:sp>
        <p:nvSpPr>
          <p:cNvPr name="TextBox 18" id="18"/>
          <p:cNvSpPr txBox="true"/>
          <p:nvPr/>
        </p:nvSpPr>
        <p:spPr>
          <a:xfrm rot="0">
            <a:off x="1044777" y="3659712"/>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3</a:t>
            </a:r>
          </a:p>
        </p:txBody>
      </p:sp>
      <p:sp>
        <p:nvSpPr>
          <p:cNvPr name="TextBox 19" id="19"/>
          <p:cNvSpPr txBox="true"/>
          <p:nvPr/>
        </p:nvSpPr>
        <p:spPr>
          <a:xfrm rot="0">
            <a:off x="9423291" y="3669237"/>
            <a:ext cx="588411" cy="1377950"/>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4</a:t>
            </a:r>
          </a:p>
          <a:p>
            <a:pPr algn="ctr">
              <a:lnSpc>
                <a:spcPts val="5349"/>
              </a:lnSpc>
            </a:pPr>
          </a:p>
        </p:txBody>
      </p:sp>
      <p:sp>
        <p:nvSpPr>
          <p:cNvPr name="TextBox 20" id="20"/>
          <p:cNvSpPr txBox="true"/>
          <p:nvPr/>
        </p:nvSpPr>
        <p:spPr>
          <a:xfrm rot="0">
            <a:off x="2117626" y="4283891"/>
            <a:ext cx="7160263" cy="46101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Choosing an appropriate machine learning or deep learning model architecture, such as CNNs, recurrent neural networks (RNNs), or hybrid models, based on the complexity of the task and available computational resources.</a:t>
            </a:r>
          </a:p>
        </p:txBody>
      </p:sp>
      <p:sp>
        <p:nvSpPr>
          <p:cNvPr name="TextBox 21" id="21"/>
          <p:cNvSpPr txBox="true"/>
          <p:nvPr/>
        </p:nvSpPr>
        <p:spPr>
          <a:xfrm rot="0">
            <a:off x="2115353" y="3421587"/>
            <a:ext cx="5407519" cy="708025"/>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Model Selection</a:t>
            </a:r>
          </a:p>
        </p:txBody>
      </p:sp>
      <p:grpSp>
        <p:nvGrpSpPr>
          <p:cNvPr name="Group 22" id="22"/>
          <p:cNvGrpSpPr/>
          <p:nvPr/>
        </p:nvGrpSpPr>
        <p:grpSpPr>
          <a:xfrm rot="0">
            <a:off x="10480340" y="3602562"/>
            <a:ext cx="7807660" cy="5958180"/>
            <a:chOff x="0" y="0"/>
            <a:chExt cx="10410213" cy="7944239"/>
          </a:xfrm>
        </p:grpSpPr>
        <p:sp>
          <p:nvSpPr>
            <p:cNvPr name="TextBox 23" id="23"/>
            <p:cNvSpPr txBox="true"/>
            <p:nvPr/>
          </p:nvSpPr>
          <p:spPr>
            <a:xfrm rot="0">
              <a:off x="4374" y="959239"/>
              <a:ext cx="10405839" cy="6985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Training the selected model on the preprocessed dataset using optimization algorithms like stochastic gradient descent (SGD) or Adam. During training, the model learns to associate facial features with corresponding age and gender labels through iterative optimization of its parameters.</a:t>
              </a:r>
            </a:p>
          </p:txBody>
        </p:sp>
        <p:sp>
          <p:nvSpPr>
            <p:cNvPr name="TextBox 24" id="24"/>
            <p:cNvSpPr txBox="true"/>
            <p:nvPr/>
          </p:nvSpPr>
          <p:spPr>
            <a:xfrm rot="0">
              <a:off x="0" y="-180975"/>
              <a:ext cx="10405839"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Training</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58288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1028700" y="3417137"/>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8294189" y="3483863"/>
            <a:ext cx="1169196" cy="1167734"/>
          </a:xfrm>
          <a:custGeom>
            <a:avLst/>
            <a:gdLst/>
            <a:ahLst/>
            <a:cxnLst/>
            <a:rect r="r" b="b" t="t" l="l"/>
            <a:pathLst>
              <a:path h="1167734" w="1169196">
                <a:moveTo>
                  <a:pt x="0" y="0"/>
                </a:moveTo>
                <a:lnTo>
                  <a:pt x="1169196" y="0"/>
                </a:lnTo>
                <a:lnTo>
                  <a:pt x="1169196" y="1167735"/>
                </a:lnTo>
                <a:lnTo>
                  <a:pt x="0" y="1167735"/>
                </a:lnTo>
                <a:lnTo>
                  <a:pt x="0" y="0"/>
                </a:lnTo>
                <a:close/>
              </a:path>
            </a:pathLst>
          </a:custGeom>
          <a:blipFill>
            <a:blip r:embed="rId5"/>
            <a:stretch>
              <a:fillRect l="0" t="0" r="0" b="0"/>
            </a:stretch>
          </a:blipFill>
        </p:spPr>
      </p:sp>
      <p:sp>
        <p:nvSpPr>
          <p:cNvPr name="Freeform 17" id="17"/>
          <p:cNvSpPr/>
          <p:nvPr/>
        </p:nvSpPr>
        <p:spPr>
          <a:xfrm flipH="false" flipV="false" rot="0">
            <a:off x="8368567" y="3558148"/>
            <a:ext cx="1020441" cy="1019165"/>
          </a:xfrm>
          <a:custGeom>
            <a:avLst/>
            <a:gdLst/>
            <a:ahLst/>
            <a:cxnLst/>
            <a:rect r="r" b="b" t="t" l="l"/>
            <a:pathLst>
              <a:path h="1019165" w="1020441">
                <a:moveTo>
                  <a:pt x="0" y="0"/>
                </a:moveTo>
                <a:lnTo>
                  <a:pt x="1020441" y="0"/>
                </a:lnTo>
                <a:lnTo>
                  <a:pt x="1020441" y="1019165"/>
                </a:lnTo>
                <a:lnTo>
                  <a:pt x="0" y="1019165"/>
                </a:lnTo>
                <a:lnTo>
                  <a:pt x="0" y="0"/>
                </a:lnTo>
                <a:close/>
              </a:path>
            </a:pathLst>
          </a:custGeom>
          <a:blipFill>
            <a:blip r:embed="rId6"/>
            <a:stretch>
              <a:fillRect l="0" t="0" r="0" b="0"/>
            </a:stretch>
          </a:blipFill>
        </p:spPr>
      </p:sp>
      <p:sp>
        <p:nvSpPr>
          <p:cNvPr name="TextBox 18" id="18"/>
          <p:cNvSpPr txBox="true"/>
          <p:nvPr/>
        </p:nvSpPr>
        <p:spPr>
          <a:xfrm rot="0">
            <a:off x="1319092" y="3689045"/>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5</a:t>
            </a:r>
          </a:p>
        </p:txBody>
      </p:sp>
      <p:sp>
        <p:nvSpPr>
          <p:cNvPr name="TextBox 19" id="19"/>
          <p:cNvSpPr txBox="true"/>
          <p:nvPr/>
        </p:nvSpPr>
        <p:spPr>
          <a:xfrm rot="0">
            <a:off x="8596836" y="3765296"/>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6</a:t>
            </a:r>
          </a:p>
        </p:txBody>
      </p:sp>
      <p:grpSp>
        <p:nvGrpSpPr>
          <p:cNvPr name="Group 20" id="20"/>
          <p:cNvGrpSpPr/>
          <p:nvPr/>
        </p:nvGrpSpPr>
        <p:grpSpPr>
          <a:xfrm rot="0">
            <a:off x="2541497" y="3631895"/>
            <a:ext cx="5752692" cy="5291430"/>
            <a:chOff x="0" y="0"/>
            <a:chExt cx="7670256" cy="7055239"/>
          </a:xfrm>
        </p:grpSpPr>
        <p:sp>
          <p:nvSpPr>
            <p:cNvPr name="TextBox 21" id="21"/>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Evaluating the trained model's performance on a separate validation dataset to assess its generalization capabilities and identify potential overfitting or underfitting issues.</a:t>
              </a:r>
            </a:p>
          </p:txBody>
        </p:sp>
        <p:sp>
          <p:nvSpPr>
            <p:cNvPr name="TextBox 22" id="22"/>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Validation</a:t>
              </a:r>
            </a:p>
          </p:txBody>
        </p:sp>
      </p:grpSp>
      <p:grpSp>
        <p:nvGrpSpPr>
          <p:cNvPr name="Group 23" id="23"/>
          <p:cNvGrpSpPr/>
          <p:nvPr/>
        </p:nvGrpSpPr>
        <p:grpSpPr>
          <a:xfrm rot="0">
            <a:off x="10101560" y="3631895"/>
            <a:ext cx="5752692" cy="5291430"/>
            <a:chOff x="0" y="0"/>
            <a:chExt cx="7670256" cy="7055239"/>
          </a:xfrm>
        </p:grpSpPr>
        <p:sp>
          <p:nvSpPr>
            <p:cNvPr name="TextBox 24" id="24"/>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Fine-tuning the model's hyperparameters, such as learning rate, batch size, and network architecture, to optimize its performance and achieve the desired level of accuracy.</a:t>
              </a:r>
            </a:p>
          </p:txBody>
        </p:sp>
        <p:sp>
          <p:nvSpPr>
            <p:cNvPr name="TextBox 25" id="25"/>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Hyperparameter Tuning</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238435" y="2816416"/>
            <a:ext cx="14413729" cy="6128575"/>
          </a:xfrm>
          <a:prstGeom prst="rect">
            <a:avLst/>
          </a:prstGeom>
        </p:spPr>
        <p:txBody>
          <a:bodyPr anchor="t" rtlCol="false" tIns="0" lIns="0" bIns="0" rIns="0">
            <a:spAutoFit/>
          </a:bodyPr>
          <a:lstStyle/>
          <a:p>
            <a:pPr algn="l">
              <a:lnSpc>
                <a:spcPts val="5492"/>
              </a:lnSpc>
              <a:spcBef>
                <a:spcPct val="0"/>
              </a:spcBef>
            </a:pPr>
            <a:r>
              <a:rPr lang="en-US" sz="3661">
                <a:solidFill>
                  <a:srgbClr val="5A798F"/>
                </a:solidFill>
                <a:latin typeface="Canva Sans"/>
              </a:rPr>
              <a:t>The developed system accurately predicts age and gender from facial images with high precision. Ethical considerations are prioritized, ensuring fairness and transparency in predictions while complying with privacy regulations. Continuous monitoring and user feedback drive ongoing refinement and improvement of the models. Deployed in real-world applications, the system supports both real-time inference and batch processing, enhancing various industries with its versatile and reliable performance.</a:t>
            </a:r>
          </a:p>
        </p:txBody>
      </p:sp>
      <p:sp>
        <p:nvSpPr>
          <p:cNvPr name="Freeform 13" id="13"/>
          <p:cNvSpPr/>
          <p:nvPr/>
        </p:nvSpPr>
        <p:spPr>
          <a:xfrm flipH="false" flipV="false" rot="0">
            <a:off x="5494903" y="1267872"/>
            <a:ext cx="1123258" cy="1113046"/>
          </a:xfrm>
          <a:custGeom>
            <a:avLst/>
            <a:gdLst/>
            <a:ahLst/>
            <a:cxnLst/>
            <a:rect r="r" b="b" t="t" l="l"/>
            <a:pathLst>
              <a:path h="1113046" w="1123258">
                <a:moveTo>
                  <a:pt x="0" y="0"/>
                </a:moveTo>
                <a:lnTo>
                  <a:pt x="1123257" y="0"/>
                </a:lnTo>
                <a:lnTo>
                  <a:pt x="1123257" y="1113046"/>
                </a:lnTo>
                <a:lnTo>
                  <a:pt x="0" y="1113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238435" y="146782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Result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4957375" y="933450"/>
            <a:ext cx="8106037" cy="8095904"/>
          </a:xfrm>
          <a:custGeom>
            <a:avLst/>
            <a:gdLst/>
            <a:ahLst/>
            <a:cxnLst/>
            <a:rect r="r" b="b" t="t" l="l"/>
            <a:pathLst>
              <a:path h="8095904" w="8106037">
                <a:moveTo>
                  <a:pt x="0" y="0"/>
                </a:moveTo>
                <a:lnTo>
                  <a:pt x="8106037" y="0"/>
                </a:lnTo>
                <a:lnTo>
                  <a:pt x="8106037" y="8095904"/>
                </a:lnTo>
                <a:lnTo>
                  <a:pt x="0" y="8095904"/>
                </a:lnTo>
                <a:lnTo>
                  <a:pt x="0" y="0"/>
                </a:lnTo>
                <a:close/>
              </a:path>
            </a:pathLst>
          </a:custGeom>
          <a:blipFill>
            <a:blip r:embed="rId4"/>
            <a:stretch>
              <a:fillRect l="0" t="0" r="0" b="0"/>
            </a:stretch>
          </a:blipFill>
        </p:spPr>
      </p:sp>
      <p:sp>
        <p:nvSpPr>
          <p:cNvPr name="Freeform 9" id="9"/>
          <p:cNvSpPr/>
          <p:nvPr/>
        </p:nvSpPr>
        <p:spPr>
          <a:xfrm flipH="false" flipV="false" rot="0">
            <a:off x="5414044" y="1418207"/>
            <a:ext cx="7316615" cy="7307469"/>
          </a:xfrm>
          <a:custGeom>
            <a:avLst/>
            <a:gdLst/>
            <a:ahLst/>
            <a:cxnLst/>
            <a:rect r="r" b="b" t="t" l="l"/>
            <a:pathLst>
              <a:path h="7307469" w="7316615">
                <a:moveTo>
                  <a:pt x="0" y="0"/>
                </a:moveTo>
                <a:lnTo>
                  <a:pt x="7316615" y="0"/>
                </a:lnTo>
                <a:lnTo>
                  <a:pt x="7316615" y="7307469"/>
                </a:lnTo>
                <a:lnTo>
                  <a:pt x="0" y="7307469"/>
                </a:lnTo>
                <a:lnTo>
                  <a:pt x="0" y="0"/>
                </a:lnTo>
                <a:close/>
              </a:path>
            </a:pathLst>
          </a:custGeom>
          <a:blipFill>
            <a:blip r:embed="rId5"/>
            <a:stretch>
              <a:fillRect l="0" t="0" r="0" b="0"/>
            </a:stretch>
          </a:blipFill>
        </p:spPr>
      </p:sp>
      <p:sp>
        <p:nvSpPr>
          <p:cNvPr name="TextBox 10" id="10"/>
          <p:cNvSpPr txBox="true"/>
          <p:nvPr/>
        </p:nvSpPr>
        <p:spPr>
          <a:xfrm rot="0">
            <a:off x="4174807" y="3769785"/>
            <a:ext cx="9938386" cy="3445160"/>
          </a:xfrm>
          <a:prstGeom prst="rect">
            <a:avLst/>
          </a:prstGeom>
        </p:spPr>
        <p:txBody>
          <a:bodyPr anchor="t" rtlCol="false" tIns="0" lIns="0" bIns="0" rIns="0">
            <a:spAutoFit/>
          </a:bodyPr>
          <a:lstStyle/>
          <a:p>
            <a:pPr algn="ctr">
              <a:lnSpc>
                <a:spcPts val="13393"/>
              </a:lnSpc>
            </a:pPr>
            <a:r>
              <a:rPr lang="en-US" sz="12517">
                <a:solidFill>
                  <a:srgbClr val="5A798F"/>
                </a:solidFill>
                <a:latin typeface="Kenao Sans Serif"/>
              </a:rPr>
              <a:t>Thank</a:t>
            </a:r>
          </a:p>
          <a:p>
            <a:pPr algn="ctr">
              <a:lnSpc>
                <a:spcPts val="13393"/>
              </a:lnSpc>
            </a:pPr>
            <a:r>
              <a:rPr lang="en-US" sz="12517">
                <a:solidFill>
                  <a:srgbClr val="5A798F"/>
                </a:solidFill>
                <a:latin typeface="Kenao Sans Serif"/>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164352" y="3325879"/>
            <a:ext cx="13959296" cy="1460558"/>
          </a:xfrm>
          <a:prstGeom prst="rect">
            <a:avLst/>
          </a:prstGeom>
        </p:spPr>
        <p:txBody>
          <a:bodyPr anchor="t" rtlCol="false" tIns="0" lIns="0" bIns="0" rIns="0">
            <a:spAutoFit/>
          </a:bodyPr>
          <a:lstStyle/>
          <a:p>
            <a:pPr>
              <a:lnSpc>
                <a:spcPts val="5670"/>
              </a:lnSpc>
            </a:pPr>
            <a:r>
              <a:rPr lang="en-US" sz="5299">
                <a:solidFill>
                  <a:srgbClr val="5A798F"/>
                </a:solidFill>
                <a:latin typeface="Kenao Sans Serif"/>
              </a:rPr>
              <a:t>Deep Learning-Based Age and Gender Prediction from Facial Images</a:t>
            </a:r>
          </a:p>
        </p:txBody>
      </p:sp>
      <p:sp>
        <p:nvSpPr>
          <p:cNvPr name="Freeform 13" id="13"/>
          <p:cNvSpPr/>
          <p:nvPr/>
        </p:nvSpPr>
        <p:spPr>
          <a:xfrm flipH="false" flipV="false" rot="0">
            <a:off x="0" y="6172200"/>
            <a:ext cx="3419025" cy="4114800"/>
          </a:xfrm>
          <a:custGeom>
            <a:avLst/>
            <a:gdLst/>
            <a:ahLst/>
            <a:cxnLst/>
            <a:rect r="r" b="b" t="t" l="l"/>
            <a:pathLst>
              <a:path h="4114800" w="3419025">
                <a:moveTo>
                  <a:pt x="0" y="0"/>
                </a:moveTo>
                <a:lnTo>
                  <a:pt x="3419025" y="0"/>
                </a:lnTo>
                <a:lnTo>
                  <a:pt x="341902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164352" y="146782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PROJECT TITLE</a:t>
            </a:r>
          </a:p>
        </p:txBody>
      </p:sp>
      <p:sp>
        <p:nvSpPr>
          <p:cNvPr name="TextBox 15" id="15"/>
          <p:cNvSpPr txBox="true"/>
          <p:nvPr/>
        </p:nvSpPr>
        <p:spPr>
          <a:xfrm rot="0">
            <a:off x="3615993" y="5586537"/>
            <a:ext cx="13959296" cy="1817261"/>
          </a:xfrm>
          <a:prstGeom prst="rect">
            <a:avLst/>
          </a:prstGeom>
        </p:spPr>
        <p:txBody>
          <a:bodyPr anchor="t" rtlCol="false" tIns="0" lIns="0" bIns="0" rIns="0">
            <a:spAutoFit/>
          </a:bodyPr>
          <a:lstStyle/>
          <a:p>
            <a:pPr>
              <a:lnSpc>
                <a:spcPts val="4725"/>
              </a:lnSpc>
            </a:pPr>
            <a:r>
              <a:rPr lang="en-US" sz="4416">
                <a:solidFill>
                  <a:srgbClr val="5A798F"/>
                </a:solidFill>
                <a:latin typeface="Canva Sans"/>
              </a:rPr>
              <a:t>T</a:t>
            </a:r>
            <a:r>
              <a:rPr lang="en-US" sz="4416">
                <a:solidFill>
                  <a:srgbClr val="5A798F"/>
                </a:solidFill>
                <a:latin typeface="Canva Sans"/>
              </a:rPr>
              <a:t>he project aims to develop a system or model capable of predicting both the age and gender of individuals based on facial images.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grpSp>
        <p:nvGrpSpPr>
          <p:cNvPr name="Group 12" id="12"/>
          <p:cNvGrpSpPr/>
          <p:nvPr/>
        </p:nvGrpSpPr>
        <p:grpSpPr>
          <a:xfrm rot="0">
            <a:off x="2524499" y="4018079"/>
            <a:ext cx="528692" cy="3596633"/>
            <a:chOff x="0" y="0"/>
            <a:chExt cx="704922" cy="4795511"/>
          </a:xfrm>
        </p:grpSpPr>
        <p:sp>
          <p:nvSpPr>
            <p:cNvPr name="Freeform 13" id="13"/>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0" y="4090588"/>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7" id="17"/>
          <p:cNvGrpSpPr/>
          <p:nvPr/>
        </p:nvGrpSpPr>
        <p:grpSpPr>
          <a:xfrm rot="0">
            <a:off x="9762726" y="4286914"/>
            <a:ext cx="528692" cy="2572641"/>
            <a:chOff x="0" y="0"/>
            <a:chExt cx="704922" cy="3430188"/>
          </a:xfrm>
        </p:grpSpPr>
        <p:sp>
          <p:nvSpPr>
            <p:cNvPr name="Freeform 18" id="18"/>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21" id="21"/>
          <p:cNvSpPr/>
          <p:nvPr/>
        </p:nvSpPr>
        <p:spPr>
          <a:xfrm flipH="false" flipV="false" rot="0">
            <a:off x="15662009" y="6133494"/>
            <a:ext cx="2625991" cy="4114800"/>
          </a:xfrm>
          <a:custGeom>
            <a:avLst/>
            <a:gdLst/>
            <a:ahLst/>
            <a:cxnLst/>
            <a:rect r="r" b="b" t="t" l="l"/>
            <a:pathLst>
              <a:path h="4114800" w="2625991">
                <a:moveTo>
                  <a:pt x="0" y="0"/>
                </a:moveTo>
                <a:lnTo>
                  <a:pt x="2625991" y="0"/>
                </a:lnTo>
                <a:lnTo>
                  <a:pt x="2625991"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3261704" y="3624408"/>
            <a:ext cx="6501022" cy="50457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Problem Statement</a:t>
            </a:r>
          </a:p>
          <a:p>
            <a:pPr>
              <a:lnSpc>
                <a:spcPts val="8119"/>
              </a:lnSpc>
            </a:pPr>
            <a:r>
              <a:rPr lang="en-US" sz="3999" spc="99">
                <a:solidFill>
                  <a:srgbClr val="5A798F"/>
                </a:solidFill>
                <a:latin typeface="Canva Sans"/>
              </a:rPr>
              <a:t>Problem Overview</a:t>
            </a:r>
          </a:p>
          <a:p>
            <a:pPr>
              <a:lnSpc>
                <a:spcPts val="8119"/>
              </a:lnSpc>
            </a:pPr>
            <a:r>
              <a:rPr lang="en-US" sz="3999" spc="99">
                <a:solidFill>
                  <a:srgbClr val="5A798F"/>
                </a:solidFill>
                <a:latin typeface="Canva Sans"/>
              </a:rPr>
              <a:t>Who are end users?</a:t>
            </a:r>
          </a:p>
          <a:p>
            <a:pPr>
              <a:lnSpc>
                <a:spcPts val="8119"/>
              </a:lnSpc>
            </a:pPr>
            <a:r>
              <a:rPr lang="en-US" sz="3999" spc="99">
                <a:solidFill>
                  <a:srgbClr val="5A798F"/>
                </a:solidFill>
                <a:latin typeface="Canva Sans"/>
              </a:rPr>
              <a:t>Solution and its value proposition</a:t>
            </a:r>
          </a:p>
        </p:txBody>
      </p:sp>
      <p:sp>
        <p:nvSpPr>
          <p:cNvPr name="TextBox 23" id="23"/>
          <p:cNvSpPr txBox="true"/>
          <p:nvPr/>
        </p:nvSpPr>
        <p:spPr>
          <a:xfrm rot="0">
            <a:off x="1401159" y="1467827"/>
            <a:ext cx="957206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Overview</a:t>
            </a:r>
          </a:p>
        </p:txBody>
      </p:sp>
      <p:sp>
        <p:nvSpPr>
          <p:cNvPr name="TextBox 24" id="24"/>
          <p:cNvSpPr txBox="true"/>
          <p:nvPr/>
        </p:nvSpPr>
        <p:spPr>
          <a:xfrm rot="0">
            <a:off x="10702505" y="3963064"/>
            <a:ext cx="6029543" cy="40170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Solution - uniqueness</a:t>
            </a:r>
          </a:p>
          <a:p>
            <a:pPr>
              <a:lnSpc>
                <a:spcPts val="8119"/>
              </a:lnSpc>
            </a:pPr>
            <a:r>
              <a:rPr lang="en-US" sz="3999" spc="99">
                <a:solidFill>
                  <a:srgbClr val="5A798F"/>
                </a:solidFill>
                <a:latin typeface="Canva Sans"/>
              </a:rPr>
              <a:t>Modelling </a:t>
            </a:r>
          </a:p>
          <a:p>
            <a:pPr>
              <a:lnSpc>
                <a:spcPts val="8119"/>
              </a:lnSpc>
            </a:pPr>
            <a:r>
              <a:rPr lang="en-US" sz="3999" spc="99">
                <a:solidFill>
                  <a:srgbClr val="5A798F"/>
                </a:solidFill>
                <a:latin typeface="Canva Sans"/>
              </a:rPr>
              <a:t>Result</a:t>
            </a:r>
          </a:p>
          <a:p>
            <a:pPr>
              <a:lnSpc>
                <a:spcPts val="81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358562"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518196" y="2673471"/>
            <a:ext cx="13251608" cy="6584829"/>
          </a:xfrm>
          <a:prstGeom prst="rect">
            <a:avLst/>
          </a:prstGeom>
        </p:spPr>
        <p:txBody>
          <a:bodyPr anchor="t" rtlCol="false" tIns="0" lIns="0" bIns="0" rIns="0">
            <a:spAutoFit/>
          </a:bodyPr>
          <a:lstStyle/>
          <a:p>
            <a:pPr>
              <a:lnSpc>
                <a:spcPts val="4770"/>
              </a:lnSpc>
            </a:pPr>
            <a:r>
              <a:rPr lang="en-US" sz="3407" spc="85">
                <a:solidFill>
                  <a:srgbClr val="5A798F"/>
                </a:solidFill>
                <a:latin typeface="Canva Sans"/>
              </a:rPr>
              <a:t>The development of accurate and reliable models capable of predicting both the age and gender of individuals based solely on facial images.</a:t>
            </a:r>
          </a:p>
          <a:p>
            <a:pPr marL="735658" indent="-367829" lvl="1">
              <a:lnSpc>
                <a:spcPts val="4770"/>
              </a:lnSpc>
              <a:buFont typeface="Arial"/>
              <a:buChar char="•"/>
            </a:pPr>
            <a:r>
              <a:rPr lang="en-US" sz="3407" spc="85">
                <a:solidFill>
                  <a:srgbClr val="5A798F"/>
                </a:solidFill>
                <a:latin typeface="Canva Sans"/>
              </a:rPr>
              <a:t>Traditional methods often struggle to capture the rich visual cues present in facial data, leading to suboptimal performance.</a:t>
            </a:r>
          </a:p>
          <a:p>
            <a:pPr marL="735658" indent="-367829" lvl="1">
              <a:lnSpc>
                <a:spcPts val="4770"/>
              </a:lnSpc>
              <a:buFont typeface="Arial"/>
              <a:buChar char="•"/>
            </a:pPr>
            <a:r>
              <a:rPr lang="en-US" sz="3407" spc="85">
                <a:solidFill>
                  <a:srgbClr val="5A798F"/>
                </a:solidFill>
                <a:latin typeface="Canva Sans"/>
              </a:rPr>
              <a:t>The project addresses this challenge by employing deep learning techniques, particularly CNNs, to extract hierarchical representations from facial images and make accurate predictions.</a:t>
            </a:r>
          </a:p>
          <a:p>
            <a:pPr>
              <a:lnSpc>
                <a:spcPts val="4770"/>
              </a:lnSpc>
              <a:spcBef>
                <a:spcPct val="0"/>
              </a:spcBef>
            </a:pPr>
          </a:p>
        </p:txBody>
      </p:sp>
      <p:sp>
        <p:nvSpPr>
          <p:cNvPr name="TextBox 13" id="13"/>
          <p:cNvSpPr txBox="true"/>
          <p:nvPr/>
        </p:nvSpPr>
        <p:spPr>
          <a:xfrm rot="0">
            <a:off x="251819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081564" y="1028700"/>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Freeform 12" id="12"/>
          <p:cNvSpPr/>
          <p:nvPr/>
        </p:nvSpPr>
        <p:spPr>
          <a:xfrm flipH="false" flipV="false" rot="0">
            <a:off x="6852544" y="3531142"/>
            <a:ext cx="4379251" cy="4836522"/>
          </a:xfrm>
          <a:custGeom>
            <a:avLst/>
            <a:gdLst/>
            <a:ahLst/>
            <a:cxnLst/>
            <a:rect r="r" b="b" t="t" l="l"/>
            <a:pathLst>
              <a:path h="4836522" w="4379251">
                <a:moveTo>
                  <a:pt x="0" y="0"/>
                </a:moveTo>
                <a:lnTo>
                  <a:pt x="4379250" y="0"/>
                </a:lnTo>
                <a:lnTo>
                  <a:pt x="4379250" y="4836521"/>
                </a:lnTo>
                <a:lnTo>
                  <a:pt x="0" y="48365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491388" y="3331117"/>
            <a:ext cx="13305225" cy="5036547"/>
          </a:xfrm>
          <a:prstGeom prst="rect">
            <a:avLst/>
          </a:prstGeom>
        </p:spPr>
        <p:txBody>
          <a:bodyPr anchor="t" rtlCol="false" tIns="0" lIns="0" bIns="0" rIns="0">
            <a:spAutoFit/>
          </a:bodyPr>
          <a:lstStyle/>
          <a:p>
            <a:pPr>
              <a:lnSpc>
                <a:spcPts val="6756"/>
              </a:lnSpc>
            </a:pPr>
            <a:r>
              <a:rPr lang="en-US" sz="3860" spc="96">
                <a:solidFill>
                  <a:srgbClr val="5A798F"/>
                </a:solidFill>
                <a:latin typeface="Canva Sans"/>
              </a:rPr>
              <a:t>The problem overview entails challenges in accurately predicting age and gender from facial images, including issues with data quality and bias, ethical considerations, and computational complexity, necessitating solutions for robust and reliable prediction models.</a:t>
            </a:r>
          </a:p>
        </p:txBody>
      </p:sp>
      <p:sp>
        <p:nvSpPr>
          <p:cNvPr name="TextBox 14" id="14"/>
          <p:cNvSpPr txBox="true"/>
          <p:nvPr/>
        </p:nvSpPr>
        <p:spPr>
          <a:xfrm rot="0">
            <a:off x="2491388" y="14737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Problem Overview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Freeform 12" id="12"/>
          <p:cNvSpPr/>
          <p:nvPr/>
        </p:nvSpPr>
        <p:spPr>
          <a:xfrm flipH="false" flipV="false" rot="0">
            <a:off x="6700325" y="3345184"/>
            <a:ext cx="5274973" cy="5750560"/>
          </a:xfrm>
          <a:custGeom>
            <a:avLst/>
            <a:gdLst/>
            <a:ahLst/>
            <a:cxnLst/>
            <a:rect r="r" b="b" t="t" l="l"/>
            <a:pathLst>
              <a:path h="5750560" w="5274973">
                <a:moveTo>
                  <a:pt x="0" y="0"/>
                </a:moveTo>
                <a:lnTo>
                  <a:pt x="5274973" y="0"/>
                </a:lnTo>
                <a:lnTo>
                  <a:pt x="5274973" y="5750560"/>
                </a:lnTo>
                <a:lnTo>
                  <a:pt x="0" y="57505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051876" y="3021334"/>
            <a:ext cx="10217194" cy="60744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Marketers</a:t>
            </a:r>
          </a:p>
          <a:p>
            <a:pPr>
              <a:lnSpc>
                <a:spcPts val="8119"/>
              </a:lnSpc>
            </a:pPr>
            <a:r>
              <a:rPr lang="en-US" sz="3999" spc="99">
                <a:solidFill>
                  <a:srgbClr val="5A798F"/>
                </a:solidFill>
                <a:latin typeface="Canva Sans"/>
              </a:rPr>
              <a:t>Healthcare professionals</a:t>
            </a:r>
          </a:p>
          <a:p>
            <a:pPr>
              <a:lnSpc>
                <a:spcPts val="8119"/>
              </a:lnSpc>
            </a:pPr>
            <a:r>
              <a:rPr lang="en-US" sz="3999" spc="99">
                <a:solidFill>
                  <a:srgbClr val="5A798F"/>
                </a:solidFill>
                <a:latin typeface="Canva Sans"/>
              </a:rPr>
              <a:t>Security personnel</a:t>
            </a:r>
          </a:p>
          <a:p>
            <a:pPr>
              <a:lnSpc>
                <a:spcPts val="8119"/>
              </a:lnSpc>
            </a:pPr>
            <a:r>
              <a:rPr lang="en-US" sz="3999" spc="99">
                <a:solidFill>
                  <a:srgbClr val="5A798F"/>
                </a:solidFill>
                <a:latin typeface="Canva Sans"/>
              </a:rPr>
              <a:t>Researchers</a:t>
            </a:r>
          </a:p>
          <a:p>
            <a:pPr>
              <a:lnSpc>
                <a:spcPts val="8119"/>
              </a:lnSpc>
            </a:pPr>
            <a:r>
              <a:rPr lang="en-US" sz="3999" spc="99">
                <a:solidFill>
                  <a:srgbClr val="5A798F"/>
                </a:solidFill>
                <a:latin typeface="Canva Sans"/>
              </a:rPr>
              <a:t>Developers of customer-facing applications.</a:t>
            </a:r>
          </a:p>
        </p:txBody>
      </p:sp>
      <p:grpSp>
        <p:nvGrpSpPr>
          <p:cNvPr name="Group 14" id="14"/>
          <p:cNvGrpSpPr/>
          <p:nvPr/>
        </p:nvGrpSpPr>
        <p:grpSpPr>
          <a:xfrm rot="0">
            <a:off x="2959775" y="3345184"/>
            <a:ext cx="528692" cy="4620625"/>
            <a:chOff x="0" y="0"/>
            <a:chExt cx="704922" cy="6160833"/>
          </a:xfrm>
        </p:grpSpPr>
        <p:sp>
          <p:nvSpPr>
            <p:cNvPr name="Freeform 15" id="15"/>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0" y="4090588"/>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0" y="5455911"/>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20" id="20"/>
          <p:cNvSpPr txBox="true"/>
          <p:nvPr/>
        </p:nvSpPr>
        <p:spPr>
          <a:xfrm rot="0">
            <a:off x="1064677" y="1467827"/>
            <a:ext cx="9263890"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Who are end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1244769" y="1085103"/>
            <a:ext cx="16242299" cy="1492763"/>
            <a:chOff x="0" y="0"/>
            <a:chExt cx="4421915" cy="406400"/>
          </a:xfrm>
        </p:grpSpPr>
        <p:sp>
          <p:nvSpPr>
            <p:cNvPr name="Freeform 7" id="7"/>
            <p:cNvSpPr/>
            <p:nvPr/>
          </p:nvSpPr>
          <p:spPr>
            <a:xfrm flipH="false" flipV="false" rot="0">
              <a:off x="0" y="0"/>
              <a:ext cx="4421915" cy="406400"/>
            </a:xfrm>
            <a:custGeom>
              <a:avLst/>
              <a:gdLst/>
              <a:ahLst/>
              <a:cxnLst/>
              <a:rect r="r" b="b" t="t" l="l"/>
              <a:pathLst>
                <a:path h="406400" w="4421915">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4421915" cy="434975"/>
            </a:xfrm>
            <a:prstGeom prst="rect">
              <a:avLst/>
            </a:prstGeom>
          </p:spPr>
          <p:txBody>
            <a:bodyPr anchor="ctr" rtlCol="false" tIns="50800" lIns="50800" bIns="50800" rIns="50800"/>
            <a:lstStyle/>
            <a:p>
              <a:pPr algn="ctr">
                <a:lnSpc>
                  <a:spcPts val="1885"/>
                </a:lnSpc>
              </a:pPr>
            </a:p>
          </p:txBody>
        </p:sp>
      </p:grpSp>
      <p:grpSp>
        <p:nvGrpSpPr>
          <p:cNvPr name="Group 9" id="9"/>
          <p:cNvGrpSpPr>
            <a:grpSpLocks noChangeAspect="true"/>
          </p:cNvGrpSpPr>
          <p:nvPr/>
        </p:nvGrpSpPr>
        <p:grpSpPr>
          <a:xfrm rot="-3490952">
            <a:off x="-2506889" y="5777821"/>
            <a:ext cx="6118046" cy="8312563"/>
            <a:chOff x="0" y="0"/>
            <a:chExt cx="3364992" cy="4572000"/>
          </a:xfrm>
        </p:grpSpPr>
        <p:sp>
          <p:nvSpPr>
            <p:cNvPr name="Freeform 10" id="10"/>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1" id="11"/>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sp>
        <p:nvSpPr>
          <p:cNvPr name="Freeform 12" id="12"/>
          <p:cNvSpPr/>
          <p:nvPr/>
        </p:nvSpPr>
        <p:spPr>
          <a:xfrm flipH="false" flipV="false" rot="0">
            <a:off x="14997530" y="6702722"/>
            <a:ext cx="3007939" cy="3046715"/>
          </a:xfrm>
          <a:custGeom>
            <a:avLst/>
            <a:gdLst/>
            <a:ahLst/>
            <a:cxnLst/>
            <a:rect r="r" b="b" t="t" l="l"/>
            <a:pathLst>
              <a:path h="3046715" w="3007939">
                <a:moveTo>
                  <a:pt x="0" y="0"/>
                </a:moveTo>
                <a:lnTo>
                  <a:pt x="3007939" y="0"/>
                </a:lnTo>
                <a:lnTo>
                  <a:pt x="3007939" y="3046716"/>
                </a:lnTo>
                <a:lnTo>
                  <a:pt x="0" y="30467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220624" y="3190887"/>
            <a:ext cx="13846751" cy="5613400"/>
          </a:xfrm>
          <a:prstGeom prst="rect">
            <a:avLst/>
          </a:prstGeom>
        </p:spPr>
        <p:txBody>
          <a:bodyPr anchor="t" rtlCol="false" tIns="0" lIns="0" bIns="0" rIns="0">
            <a:spAutoFit/>
          </a:bodyPr>
          <a:lstStyle/>
          <a:p>
            <a:pPr>
              <a:lnSpc>
                <a:spcPts val="5599"/>
              </a:lnSpc>
              <a:spcBef>
                <a:spcPct val="0"/>
              </a:spcBef>
            </a:pPr>
            <a:r>
              <a:rPr lang="en-US" sz="3999" spc="99">
                <a:solidFill>
                  <a:srgbClr val="5A798F"/>
                </a:solidFill>
                <a:latin typeface="Canva Sans"/>
              </a:rPr>
              <a:t>The solution entails developing accurate age and gender prediction models from facial images, offering valuable insights for various applications. Its value proposition lies in providing automated, scalable, and versatile tools for personalized marketing, healthcare diagnostics, security surveillance, and customer service, enhancing user experiences and decision-making processes.</a:t>
            </a:r>
          </a:p>
        </p:txBody>
      </p:sp>
      <p:sp>
        <p:nvSpPr>
          <p:cNvPr name="TextBox 14" id="14"/>
          <p:cNvSpPr txBox="true"/>
          <p:nvPr/>
        </p:nvSpPr>
        <p:spPr>
          <a:xfrm rot="0">
            <a:off x="624972" y="1530130"/>
            <a:ext cx="15442404"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and its value proposition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1244769" y="1085103"/>
            <a:ext cx="16242299" cy="1492763"/>
            <a:chOff x="0" y="0"/>
            <a:chExt cx="4421915" cy="406400"/>
          </a:xfrm>
        </p:grpSpPr>
        <p:sp>
          <p:nvSpPr>
            <p:cNvPr name="Freeform 7" id="7"/>
            <p:cNvSpPr/>
            <p:nvPr/>
          </p:nvSpPr>
          <p:spPr>
            <a:xfrm flipH="false" flipV="false" rot="0">
              <a:off x="0" y="0"/>
              <a:ext cx="4421915" cy="406400"/>
            </a:xfrm>
            <a:custGeom>
              <a:avLst/>
              <a:gdLst/>
              <a:ahLst/>
              <a:cxnLst/>
              <a:rect r="r" b="b" t="t" l="l"/>
              <a:pathLst>
                <a:path h="406400" w="4421915">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4421915"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552134" y="1530130"/>
            <a:ext cx="15442404"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and its value proposition</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pic>
        <p:nvPicPr>
          <p:cNvPr name="Picture 13" id="13"/>
          <p:cNvPicPr>
            <a:picLocks noChangeAspect="true"/>
          </p:cNvPicPr>
          <p:nvPr/>
        </p:nvPicPr>
        <p:blipFill>
          <a:blip r:embed="rId5"/>
          <a:stretch>
            <a:fillRect/>
          </a:stretch>
        </p:blipFill>
        <p:spPr>
          <a:xfrm rot="0">
            <a:off x="2348156" y="2184360"/>
            <a:ext cx="12649997" cy="7645707"/>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020009" y="1028700"/>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035644" y="147372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 uniqueness</a:t>
            </a:r>
          </a:p>
        </p:txBody>
      </p:sp>
      <p:sp>
        <p:nvSpPr>
          <p:cNvPr name="TextBox 13" id="13"/>
          <p:cNvSpPr txBox="true"/>
          <p:nvPr/>
        </p:nvSpPr>
        <p:spPr>
          <a:xfrm rot="0">
            <a:off x="2035644" y="2816416"/>
            <a:ext cx="15439099" cy="5871481"/>
          </a:xfrm>
          <a:prstGeom prst="rect">
            <a:avLst/>
          </a:prstGeom>
        </p:spPr>
        <p:txBody>
          <a:bodyPr anchor="t" rtlCol="false" tIns="0" lIns="0" bIns="0" rIns="0">
            <a:spAutoFit/>
          </a:bodyPr>
          <a:lstStyle/>
          <a:p>
            <a:pPr algn="l">
              <a:lnSpc>
                <a:spcPts val="5244"/>
              </a:lnSpc>
              <a:spcBef>
                <a:spcPct val="0"/>
              </a:spcBef>
            </a:pPr>
            <a:r>
              <a:rPr lang="en-US" sz="3496">
                <a:solidFill>
                  <a:srgbClr val="5A798F"/>
                </a:solidFill>
                <a:latin typeface="Canva Sans"/>
              </a:rPr>
              <a:t>The solution offers a groundbreaking capability to derive detailed demographic insights from facial images alone. Its wow factor lies in its ability to automate and streamline processes that were previously labor-intensive and error-prone, opening up new possibilities for personalized services, targeted marketing campaigns, and enhanced security measures. By harnessing the power of artificial intelligence and computer vision, the solution transforms raw visual data into actionable insights, revolutionizing how businesses and industries leverage facial recognition technology for diverse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DAGBeyAr3iE</dc:identifier>
  <dcterms:modified xsi:type="dcterms:W3CDTF">2011-08-01T06:04:30Z</dcterms:modified>
  <cp:revision>1</cp:revision>
  <dc:title>GEN AI PPT PRIYASHREE</dc:title>
</cp:coreProperties>
</file>