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Canva Sans" panose="020B0604020202020204" charset="0"/>
      <p:regular r:id="rId15"/>
    </p:embeddedFont>
    <p:embeddedFont>
      <p:font typeface="Canva Sans Bold" panose="020B0604020202020204" charset="0"/>
      <p:regular r:id="rId16"/>
    </p:embeddedFont>
    <p:embeddedFont>
      <p:font typeface="Kenao Sans Serif" panose="020B0604020202020204" charset="-18"/>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22" autoAdjust="0"/>
  </p:normalViewPr>
  <p:slideViewPr>
    <p:cSldViewPr>
      <p:cViewPr varScale="1">
        <p:scale>
          <a:sx n="51" d="100"/>
          <a:sy n="51" d="100"/>
        </p:scale>
        <p:origin x="922"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F7FF"/>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3539305" y="-5317632"/>
            <a:ext cx="14092745" cy="9902503"/>
            <a:chOff x="0" y="0"/>
            <a:chExt cx="4572000" cy="3212592"/>
          </a:xfrm>
        </p:grpSpPr>
        <p:sp>
          <p:nvSpPr>
            <p:cNvPr id="3" name="Freeform 3"/>
            <p:cNvSpPr/>
            <p:nvPr/>
          </p:nvSpPr>
          <p:spPr>
            <a:xfrm>
              <a:off x="-40875" y="-15335"/>
              <a:ext cx="4793771" cy="3267781"/>
            </a:xfrm>
            <a:custGeom>
              <a:avLst/>
              <a:gdLst/>
              <a:ahLst/>
              <a:cxnLst/>
              <a:rect l="l" t="t" r="r" b="b"/>
              <a:pathLst>
                <a:path w="4793771" h="3267781">
                  <a:moveTo>
                    <a:pt x="3758476" y="2388987"/>
                  </a:moveTo>
                  <a:cubicBezTo>
                    <a:pt x="3777145" y="2379652"/>
                    <a:pt x="3795601" y="2369892"/>
                    <a:pt x="3813797" y="2359622"/>
                  </a:cubicBezTo>
                  <a:cubicBezTo>
                    <a:pt x="4346006" y="2059225"/>
                    <a:pt x="4793771" y="1415561"/>
                    <a:pt x="4539726" y="792606"/>
                  </a:cubicBezTo>
                  <a:cubicBezTo>
                    <a:pt x="4416115" y="489497"/>
                    <a:pt x="4124250" y="253294"/>
                    <a:pt x="3798022" y="226479"/>
                  </a:cubicBezTo>
                  <a:cubicBezTo>
                    <a:pt x="3416210" y="195095"/>
                    <a:pt x="3057000" y="433700"/>
                    <a:pt x="2673902" y="434869"/>
                  </a:cubicBezTo>
                  <a:cubicBezTo>
                    <a:pt x="2150947" y="436467"/>
                    <a:pt x="1697967" y="0"/>
                    <a:pt x="1175295" y="17260"/>
                  </a:cubicBezTo>
                  <a:cubicBezTo>
                    <a:pt x="926093" y="25490"/>
                    <a:pt x="686885" y="141037"/>
                    <a:pt x="505621" y="312257"/>
                  </a:cubicBezTo>
                  <a:cubicBezTo>
                    <a:pt x="324357" y="483477"/>
                    <a:pt x="198176" y="707277"/>
                    <a:pt x="117968" y="943375"/>
                  </a:cubicBezTo>
                  <a:cubicBezTo>
                    <a:pt x="33113" y="1193148"/>
                    <a:pt x="0" y="1477082"/>
                    <a:pt x="114600" y="1714681"/>
                  </a:cubicBezTo>
                  <a:cubicBezTo>
                    <a:pt x="225927" y="1945498"/>
                    <a:pt x="455959" y="2093480"/>
                    <a:pt x="684103" y="2210167"/>
                  </a:cubicBezTo>
                  <a:cubicBezTo>
                    <a:pt x="912247" y="2326854"/>
                    <a:pt x="1155656" y="2428529"/>
                    <a:pt x="1335979" y="2610604"/>
                  </a:cubicBezTo>
                  <a:cubicBezTo>
                    <a:pt x="1526733" y="2803211"/>
                    <a:pt x="1646549" y="3083819"/>
                    <a:pt x="1897397" y="3186566"/>
                  </a:cubicBezTo>
                  <a:cubicBezTo>
                    <a:pt x="2095678" y="3267781"/>
                    <a:pt x="2326648" y="3211079"/>
                    <a:pt x="2512645" y="3104699"/>
                  </a:cubicBezTo>
                  <a:cubicBezTo>
                    <a:pt x="2698634" y="2998322"/>
                    <a:pt x="2853882" y="2846534"/>
                    <a:pt x="3026221" y="2719221"/>
                  </a:cubicBezTo>
                  <a:cubicBezTo>
                    <a:pt x="3243833" y="2558464"/>
                    <a:pt x="3518795" y="2508816"/>
                    <a:pt x="3758476" y="2388987"/>
                  </a:cubicBezTo>
                  <a:close/>
                </a:path>
              </a:pathLst>
            </a:custGeom>
            <a:solidFill>
              <a:srgbClr val="DBEDFD"/>
            </a:solidFill>
            <a:ln w="12700">
              <a:solidFill>
                <a:srgbClr val="000000"/>
              </a:solidFill>
            </a:ln>
          </p:spPr>
        </p:sp>
        <p:sp>
          <p:nvSpPr>
            <p:cNvPr id="4" name="Freeform 4"/>
            <p:cNvSpPr/>
            <p:nvPr/>
          </p:nvSpPr>
          <p:spPr>
            <a:xfrm>
              <a:off x="0" y="0"/>
              <a:ext cx="4572000" cy="3212592"/>
            </a:xfrm>
            <a:custGeom>
              <a:avLst/>
              <a:gdLst/>
              <a:ahLst/>
              <a:cxnLst/>
              <a:rect l="l" t="t" r="r" b="b"/>
              <a:pathLst>
                <a:path w="4572000" h="3212592">
                  <a:moveTo>
                    <a:pt x="4572000" y="3212592"/>
                  </a:moveTo>
                  <a:lnTo>
                    <a:pt x="0" y="3212592"/>
                  </a:lnTo>
                  <a:lnTo>
                    <a:pt x="0" y="0"/>
                  </a:lnTo>
                  <a:lnTo>
                    <a:pt x="4572000" y="0"/>
                  </a:lnTo>
                  <a:lnTo>
                    <a:pt x="4572000" y="3212592"/>
                  </a:lnTo>
                  <a:close/>
                </a:path>
              </a:pathLst>
            </a:custGeom>
            <a:blipFill>
              <a:blip r:embed="rId2"/>
              <a:stretch>
                <a:fillRect l="-11" r="-11"/>
              </a:stretch>
            </a:blipFill>
          </p:spPr>
        </p:sp>
      </p:grpSp>
      <p:grpSp>
        <p:nvGrpSpPr>
          <p:cNvPr id="5" name="Group 5"/>
          <p:cNvGrpSpPr>
            <a:grpSpLocks noChangeAspect="1"/>
          </p:cNvGrpSpPr>
          <p:nvPr/>
        </p:nvGrpSpPr>
        <p:grpSpPr>
          <a:xfrm rot="-3490952">
            <a:off x="-2506889" y="5777821"/>
            <a:ext cx="6118046" cy="8312563"/>
            <a:chOff x="0" y="0"/>
            <a:chExt cx="3364992" cy="4572000"/>
          </a:xfrm>
        </p:grpSpPr>
        <p:sp>
          <p:nvSpPr>
            <p:cNvPr id="6" name="Freeform 6"/>
            <p:cNvSpPr/>
            <p:nvPr/>
          </p:nvSpPr>
          <p:spPr>
            <a:xfrm>
              <a:off x="-14430" y="-18654"/>
              <a:ext cx="3539861" cy="4602770"/>
            </a:xfrm>
            <a:custGeom>
              <a:avLst/>
              <a:gdLst/>
              <a:ahLst/>
              <a:cxnLst/>
              <a:rect l="l" t="t" r="r" b="b"/>
              <a:pathLst>
                <a:path w="3539861" h="4602770">
                  <a:moveTo>
                    <a:pt x="3154043" y="370565"/>
                  </a:moveTo>
                  <a:cubicBezTo>
                    <a:pt x="3149740" y="364861"/>
                    <a:pt x="3145370" y="359189"/>
                    <a:pt x="3140931" y="353551"/>
                  </a:cubicBezTo>
                  <a:cubicBezTo>
                    <a:pt x="3082392" y="279158"/>
                    <a:pt x="3014204" y="214094"/>
                    <a:pt x="2936275" y="160224"/>
                  </a:cubicBezTo>
                  <a:cubicBezTo>
                    <a:pt x="2823060" y="81962"/>
                    <a:pt x="2687194" y="34683"/>
                    <a:pt x="2550433" y="22062"/>
                  </a:cubicBezTo>
                  <a:cubicBezTo>
                    <a:pt x="2311401" y="0"/>
                    <a:pt x="2064469" y="85852"/>
                    <a:pt x="1890673" y="251441"/>
                  </a:cubicBezTo>
                  <a:cubicBezTo>
                    <a:pt x="1723562" y="410662"/>
                    <a:pt x="1622575" y="637131"/>
                    <a:pt x="1430598" y="765279"/>
                  </a:cubicBezTo>
                  <a:cubicBezTo>
                    <a:pt x="1083906" y="996705"/>
                    <a:pt x="563193" y="830427"/>
                    <a:pt x="243218" y="1097579"/>
                  </a:cubicBezTo>
                  <a:cubicBezTo>
                    <a:pt x="63620" y="1247529"/>
                    <a:pt x="0" y="1501521"/>
                    <a:pt x="20102" y="1734627"/>
                  </a:cubicBezTo>
                  <a:cubicBezTo>
                    <a:pt x="40205" y="1967733"/>
                    <a:pt x="131565" y="2187758"/>
                    <a:pt x="215291" y="2406235"/>
                  </a:cubicBezTo>
                  <a:cubicBezTo>
                    <a:pt x="299017" y="2624711"/>
                    <a:pt x="377184" y="2852254"/>
                    <a:pt x="368928" y="3086079"/>
                  </a:cubicBezTo>
                  <a:cubicBezTo>
                    <a:pt x="362900" y="3256754"/>
                    <a:pt x="310997" y="3422120"/>
                    <a:pt x="283999" y="3590754"/>
                  </a:cubicBezTo>
                  <a:cubicBezTo>
                    <a:pt x="257000" y="3759387"/>
                    <a:pt x="257812" y="3942783"/>
                    <a:pt x="347642" y="4088027"/>
                  </a:cubicBezTo>
                  <a:cubicBezTo>
                    <a:pt x="440151" y="4237603"/>
                    <a:pt x="609029" y="4319614"/>
                    <a:pt x="771424" y="4387121"/>
                  </a:cubicBezTo>
                  <a:cubicBezTo>
                    <a:pt x="1053243" y="4504272"/>
                    <a:pt x="1351777" y="4602770"/>
                    <a:pt x="1656685" y="4589446"/>
                  </a:cubicBezTo>
                  <a:cubicBezTo>
                    <a:pt x="1961591" y="4576123"/>
                    <a:pt x="2275861" y="4431515"/>
                    <a:pt x="2421358" y="4163223"/>
                  </a:cubicBezTo>
                  <a:cubicBezTo>
                    <a:pt x="2655053" y="3732294"/>
                    <a:pt x="2388209" y="3172284"/>
                    <a:pt x="2571656" y="2717683"/>
                  </a:cubicBezTo>
                  <a:cubicBezTo>
                    <a:pt x="2665220" y="2485823"/>
                    <a:pt x="2862908" y="2315251"/>
                    <a:pt x="3015930" y="2117522"/>
                  </a:cubicBezTo>
                  <a:cubicBezTo>
                    <a:pt x="3383087" y="1643097"/>
                    <a:pt x="3539861" y="881930"/>
                    <a:pt x="3154043" y="370565"/>
                  </a:cubicBezTo>
                  <a:close/>
                </a:path>
              </a:pathLst>
            </a:custGeom>
            <a:solidFill>
              <a:srgbClr val="DBEDFD"/>
            </a:solidFill>
            <a:ln w="12700">
              <a:solidFill>
                <a:srgbClr val="000000"/>
              </a:solidFill>
            </a:ln>
          </p:spPr>
        </p:sp>
        <p:sp>
          <p:nvSpPr>
            <p:cNvPr id="7" name="Freeform 7"/>
            <p:cNvSpPr/>
            <p:nvPr/>
          </p:nvSpPr>
          <p:spPr>
            <a:xfrm>
              <a:off x="2106" y="-6"/>
              <a:ext cx="3362886" cy="4572006"/>
            </a:xfrm>
            <a:custGeom>
              <a:avLst/>
              <a:gdLst/>
              <a:ahLst/>
              <a:cxnLst/>
              <a:rect l="l" t="t" r="r" b="b"/>
              <a:pathLst>
                <a:path w="3362886" h="4572006">
                  <a:moveTo>
                    <a:pt x="3362886" y="4572006"/>
                  </a:moveTo>
                  <a:lnTo>
                    <a:pt x="0" y="4572006"/>
                  </a:lnTo>
                  <a:lnTo>
                    <a:pt x="0" y="0"/>
                  </a:lnTo>
                  <a:lnTo>
                    <a:pt x="3362886" y="0"/>
                  </a:lnTo>
                  <a:lnTo>
                    <a:pt x="3362886" y="4572006"/>
                  </a:lnTo>
                  <a:close/>
                </a:path>
              </a:pathLst>
            </a:custGeom>
            <a:blipFill>
              <a:blip r:embed="rId3"/>
              <a:stretch>
                <a:fillRect l="-48" r="-48"/>
              </a:stretch>
            </a:blipFill>
          </p:spPr>
        </p:sp>
      </p:grpSp>
      <p:sp>
        <p:nvSpPr>
          <p:cNvPr id="8" name="Freeform 8"/>
          <p:cNvSpPr/>
          <p:nvPr/>
        </p:nvSpPr>
        <p:spPr>
          <a:xfrm>
            <a:off x="3090234" y="1688204"/>
            <a:ext cx="12069431" cy="7101091"/>
          </a:xfrm>
          <a:custGeom>
            <a:avLst/>
            <a:gdLst/>
            <a:ahLst/>
            <a:cxnLst/>
            <a:rect l="l" t="t" r="r" b="b"/>
            <a:pathLst>
              <a:path w="12069431" h="7101091">
                <a:moveTo>
                  <a:pt x="0" y="0"/>
                </a:moveTo>
                <a:lnTo>
                  <a:pt x="12069432" y="0"/>
                </a:lnTo>
                <a:lnTo>
                  <a:pt x="12069432" y="7101092"/>
                </a:lnTo>
                <a:lnTo>
                  <a:pt x="0" y="7101092"/>
                </a:lnTo>
                <a:lnTo>
                  <a:pt x="0" y="0"/>
                </a:lnTo>
                <a:close/>
              </a:path>
            </a:pathLst>
          </a:custGeom>
          <a:blipFill>
            <a:blip r:embed="rId4"/>
            <a:stretch>
              <a:fillRect/>
            </a:stretch>
          </a:blipFill>
        </p:spPr>
      </p:sp>
      <p:grpSp>
        <p:nvGrpSpPr>
          <p:cNvPr id="9" name="Group 9"/>
          <p:cNvGrpSpPr/>
          <p:nvPr/>
        </p:nvGrpSpPr>
        <p:grpSpPr>
          <a:xfrm>
            <a:off x="3126727" y="1847716"/>
            <a:ext cx="11616201" cy="6493221"/>
            <a:chOff x="0" y="0"/>
            <a:chExt cx="2388327" cy="1335026"/>
          </a:xfrm>
        </p:grpSpPr>
        <p:sp>
          <p:nvSpPr>
            <p:cNvPr id="10" name="Freeform 10"/>
            <p:cNvSpPr/>
            <p:nvPr/>
          </p:nvSpPr>
          <p:spPr>
            <a:xfrm>
              <a:off x="0" y="0"/>
              <a:ext cx="2388327" cy="1335026"/>
            </a:xfrm>
            <a:custGeom>
              <a:avLst/>
              <a:gdLst/>
              <a:ahLst/>
              <a:cxnLst/>
              <a:rect l="l" t="t" r="r" b="b"/>
              <a:pathLst>
                <a:path w="2388327" h="1335026">
                  <a:moveTo>
                    <a:pt x="0" y="0"/>
                  </a:moveTo>
                  <a:lnTo>
                    <a:pt x="2388327" y="0"/>
                  </a:lnTo>
                  <a:lnTo>
                    <a:pt x="2388327" y="1335026"/>
                  </a:lnTo>
                  <a:lnTo>
                    <a:pt x="0" y="1335026"/>
                  </a:lnTo>
                  <a:close/>
                </a:path>
              </a:pathLst>
            </a:custGeom>
            <a:solidFill>
              <a:srgbClr val="FFFFFF"/>
            </a:solidFill>
          </p:spPr>
        </p:sp>
        <p:sp>
          <p:nvSpPr>
            <p:cNvPr id="11" name="TextBox 11"/>
            <p:cNvSpPr txBox="1"/>
            <p:nvPr/>
          </p:nvSpPr>
          <p:spPr>
            <a:xfrm>
              <a:off x="0" y="-28575"/>
              <a:ext cx="2388327" cy="1363601"/>
            </a:xfrm>
            <a:prstGeom prst="rect">
              <a:avLst/>
            </a:prstGeom>
          </p:spPr>
          <p:txBody>
            <a:bodyPr lIns="65074" tIns="65074" rIns="65074" bIns="65074" rtlCol="0" anchor="ctr"/>
            <a:lstStyle/>
            <a:p>
              <a:pPr algn="ctr">
                <a:lnSpc>
                  <a:spcPts val="1885"/>
                </a:lnSpc>
              </a:pPr>
              <a:endParaRPr/>
            </a:p>
          </p:txBody>
        </p:sp>
      </p:grpSp>
      <p:sp>
        <p:nvSpPr>
          <p:cNvPr id="12" name="Freeform 12"/>
          <p:cNvSpPr/>
          <p:nvPr/>
        </p:nvSpPr>
        <p:spPr>
          <a:xfrm>
            <a:off x="6537903" y="1847716"/>
            <a:ext cx="4788750" cy="6493221"/>
          </a:xfrm>
          <a:custGeom>
            <a:avLst/>
            <a:gdLst/>
            <a:ahLst/>
            <a:cxnLst/>
            <a:rect l="l" t="t" r="r" b="b"/>
            <a:pathLst>
              <a:path w="4788750" h="6493221">
                <a:moveTo>
                  <a:pt x="0" y="0"/>
                </a:moveTo>
                <a:lnTo>
                  <a:pt x="4788750" y="0"/>
                </a:lnTo>
                <a:lnTo>
                  <a:pt x="4788750" y="6493221"/>
                </a:lnTo>
                <a:lnTo>
                  <a:pt x="0" y="6493221"/>
                </a:lnTo>
                <a:lnTo>
                  <a:pt x="0" y="0"/>
                </a:lnTo>
                <a:close/>
              </a:path>
            </a:pathLst>
          </a:custGeom>
          <a:blipFill>
            <a:blip r:embed="rId5"/>
            <a:stretch>
              <a:fillRect/>
            </a:stretch>
          </a:blipFill>
          <a:ln w="38100" cap="sq">
            <a:solidFill>
              <a:srgbClr val="FFFFFF"/>
            </a:solidFill>
            <a:prstDash val="solid"/>
            <a:miter/>
          </a:ln>
        </p:spPr>
      </p:sp>
      <p:sp>
        <p:nvSpPr>
          <p:cNvPr id="13" name="TextBox 13"/>
          <p:cNvSpPr txBox="1"/>
          <p:nvPr/>
        </p:nvSpPr>
        <p:spPr>
          <a:xfrm>
            <a:off x="3090234" y="2753294"/>
            <a:ext cx="11684087" cy="4193836"/>
          </a:xfrm>
          <a:prstGeom prst="rect">
            <a:avLst/>
          </a:prstGeom>
        </p:spPr>
        <p:txBody>
          <a:bodyPr lIns="0" tIns="0" rIns="0" bIns="0" rtlCol="0" anchor="t">
            <a:spAutoFit/>
          </a:bodyPr>
          <a:lstStyle/>
          <a:p>
            <a:pPr algn="ctr">
              <a:lnSpc>
                <a:spcPts val="8208"/>
              </a:lnSpc>
            </a:pPr>
            <a:r>
              <a:rPr lang="en-US" sz="7671">
                <a:solidFill>
                  <a:srgbClr val="5A798F"/>
                </a:solidFill>
                <a:latin typeface="Kenao Sans Serif"/>
              </a:rPr>
              <a:t>Deep Learning-Based Age and Gender Prediction from Facial Images</a:t>
            </a:r>
          </a:p>
        </p:txBody>
      </p:sp>
      <p:sp>
        <p:nvSpPr>
          <p:cNvPr id="14" name="TextBox 14"/>
          <p:cNvSpPr txBox="1"/>
          <p:nvPr/>
        </p:nvSpPr>
        <p:spPr>
          <a:xfrm>
            <a:off x="11032615" y="7826587"/>
            <a:ext cx="3956417" cy="514350"/>
          </a:xfrm>
          <a:prstGeom prst="rect">
            <a:avLst/>
          </a:prstGeom>
        </p:spPr>
        <p:txBody>
          <a:bodyPr lIns="0" tIns="0" rIns="0" bIns="0" rtlCol="0" anchor="t">
            <a:spAutoFit/>
          </a:bodyPr>
          <a:lstStyle/>
          <a:p>
            <a:pPr algn="ctr">
              <a:lnSpc>
                <a:spcPts val="4200"/>
              </a:lnSpc>
            </a:pPr>
            <a:r>
              <a:rPr lang="en-US" sz="3000" spc="75">
                <a:solidFill>
                  <a:srgbClr val="2D3B44"/>
                </a:solidFill>
                <a:latin typeface="Canva Sans"/>
              </a:rPr>
              <a:t>PRIYASHREE 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F7FF"/>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3539305" y="-5317632"/>
            <a:ext cx="14092745" cy="9902503"/>
            <a:chOff x="0" y="0"/>
            <a:chExt cx="4572000" cy="3212592"/>
          </a:xfrm>
        </p:grpSpPr>
        <p:sp>
          <p:nvSpPr>
            <p:cNvPr id="3" name="Freeform 3"/>
            <p:cNvSpPr/>
            <p:nvPr/>
          </p:nvSpPr>
          <p:spPr>
            <a:xfrm>
              <a:off x="-40875" y="-15335"/>
              <a:ext cx="4793771" cy="3267781"/>
            </a:xfrm>
            <a:custGeom>
              <a:avLst/>
              <a:gdLst/>
              <a:ahLst/>
              <a:cxnLst/>
              <a:rect l="l" t="t" r="r" b="b"/>
              <a:pathLst>
                <a:path w="4793771" h="3267781">
                  <a:moveTo>
                    <a:pt x="3758476" y="2388987"/>
                  </a:moveTo>
                  <a:cubicBezTo>
                    <a:pt x="3777145" y="2379652"/>
                    <a:pt x="3795601" y="2369892"/>
                    <a:pt x="3813797" y="2359622"/>
                  </a:cubicBezTo>
                  <a:cubicBezTo>
                    <a:pt x="4346006" y="2059225"/>
                    <a:pt x="4793771" y="1415561"/>
                    <a:pt x="4539726" y="792606"/>
                  </a:cubicBezTo>
                  <a:cubicBezTo>
                    <a:pt x="4416115" y="489497"/>
                    <a:pt x="4124250" y="253294"/>
                    <a:pt x="3798022" y="226479"/>
                  </a:cubicBezTo>
                  <a:cubicBezTo>
                    <a:pt x="3416210" y="195095"/>
                    <a:pt x="3057000" y="433700"/>
                    <a:pt x="2673902" y="434869"/>
                  </a:cubicBezTo>
                  <a:cubicBezTo>
                    <a:pt x="2150947" y="436467"/>
                    <a:pt x="1697967" y="0"/>
                    <a:pt x="1175295" y="17260"/>
                  </a:cubicBezTo>
                  <a:cubicBezTo>
                    <a:pt x="926093" y="25490"/>
                    <a:pt x="686885" y="141037"/>
                    <a:pt x="505621" y="312257"/>
                  </a:cubicBezTo>
                  <a:cubicBezTo>
                    <a:pt x="324357" y="483477"/>
                    <a:pt x="198176" y="707277"/>
                    <a:pt x="117968" y="943375"/>
                  </a:cubicBezTo>
                  <a:cubicBezTo>
                    <a:pt x="33113" y="1193148"/>
                    <a:pt x="0" y="1477082"/>
                    <a:pt x="114600" y="1714681"/>
                  </a:cubicBezTo>
                  <a:cubicBezTo>
                    <a:pt x="225927" y="1945498"/>
                    <a:pt x="455959" y="2093480"/>
                    <a:pt x="684103" y="2210167"/>
                  </a:cubicBezTo>
                  <a:cubicBezTo>
                    <a:pt x="912247" y="2326854"/>
                    <a:pt x="1155656" y="2428529"/>
                    <a:pt x="1335979" y="2610604"/>
                  </a:cubicBezTo>
                  <a:cubicBezTo>
                    <a:pt x="1526733" y="2803211"/>
                    <a:pt x="1646549" y="3083819"/>
                    <a:pt x="1897397" y="3186566"/>
                  </a:cubicBezTo>
                  <a:cubicBezTo>
                    <a:pt x="2095678" y="3267781"/>
                    <a:pt x="2326648" y="3211079"/>
                    <a:pt x="2512645" y="3104699"/>
                  </a:cubicBezTo>
                  <a:cubicBezTo>
                    <a:pt x="2698634" y="2998322"/>
                    <a:pt x="2853882" y="2846534"/>
                    <a:pt x="3026221" y="2719221"/>
                  </a:cubicBezTo>
                  <a:cubicBezTo>
                    <a:pt x="3243833" y="2558464"/>
                    <a:pt x="3518795" y="2508816"/>
                    <a:pt x="3758476" y="2388987"/>
                  </a:cubicBezTo>
                  <a:close/>
                </a:path>
              </a:pathLst>
            </a:custGeom>
            <a:solidFill>
              <a:srgbClr val="DBEDFD"/>
            </a:solidFill>
            <a:ln w="12700">
              <a:solidFill>
                <a:srgbClr val="000000"/>
              </a:solidFill>
            </a:ln>
          </p:spPr>
        </p:sp>
        <p:sp>
          <p:nvSpPr>
            <p:cNvPr id="4" name="Freeform 4"/>
            <p:cNvSpPr/>
            <p:nvPr/>
          </p:nvSpPr>
          <p:spPr>
            <a:xfrm>
              <a:off x="0" y="0"/>
              <a:ext cx="4572000" cy="3212592"/>
            </a:xfrm>
            <a:custGeom>
              <a:avLst/>
              <a:gdLst/>
              <a:ahLst/>
              <a:cxnLst/>
              <a:rect l="l" t="t" r="r" b="b"/>
              <a:pathLst>
                <a:path w="4572000" h="3212592">
                  <a:moveTo>
                    <a:pt x="4572000" y="3212592"/>
                  </a:moveTo>
                  <a:lnTo>
                    <a:pt x="0" y="3212592"/>
                  </a:lnTo>
                  <a:lnTo>
                    <a:pt x="0" y="0"/>
                  </a:lnTo>
                  <a:lnTo>
                    <a:pt x="4572000" y="0"/>
                  </a:lnTo>
                  <a:lnTo>
                    <a:pt x="4572000" y="3212592"/>
                  </a:lnTo>
                  <a:close/>
                </a:path>
              </a:pathLst>
            </a:custGeom>
            <a:blipFill>
              <a:blip r:embed="rId2"/>
              <a:stretch>
                <a:fillRect l="-11" r="-11"/>
              </a:stretch>
            </a:blipFill>
          </p:spPr>
        </p:sp>
      </p:grpSp>
      <p:sp>
        <p:nvSpPr>
          <p:cNvPr id="5" name="Freeform 5"/>
          <p:cNvSpPr/>
          <p:nvPr/>
        </p:nvSpPr>
        <p:spPr>
          <a:xfrm>
            <a:off x="-3312665" y="757538"/>
            <a:ext cx="14729082" cy="2154128"/>
          </a:xfrm>
          <a:custGeom>
            <a:avLst/>
            <a:gdLst/>
            <a:ahLst/>
            <a:cxnLst/>
            <a:rect l="l" t="t" r="r" b="b"/>
            <a:pathLst>
              <a:path w="14729082" h="2154128">
                <a:moveTo>
                  <a:pt x="0" y="0"/>
                </a:moveTo>
                <a:lnTo>
                  <a:pt x="14729082" y="0"/>
                </a:lnTo>
                <a:lnTo>
                  <a:pt x="14729082" y="2154128"/>
                </a:lnTo>
                <a:lnTo>
                  <a:pt x="0" y="2154128"/>
                </a:lnTo>
                <a:lnTo>
                  <a:pt x="0" y="0"/>
                </a:lnTo>
                <a:close/>
              </a:path>
            </a:pathLst>
          </a:custGeom>
          <a:blipFill>
            <a:blip r:embed="rId3"/>
            <a:stretch>
              <a:fillRect/>
            </a:stretch>
          </a:blipFill>
        </p:spPr>
      </p:sp>
      <p:grpSp>
        <p:nvGrpSpPr>
          <p:cNvPr id="6" name="Group 6"/>
          <p:cNvGrpSpPr/>
          <p:nvPr/>
        </p:nvGrpSpPr>
        <p:grpSpPr>
          <a:xfrm>
            <a:off x="-3312665" y="1022801"/>
            <a:ext cx="14470349" cy="1492763"/>
            <a:chOff x="0" y="0"/>
            <a:chExt cx="3939507" cy="406400"/>
          </a:xfrm>
        </p:grpSpPr>
        <p:sp>
          <p:nvSpPr>
            <p:cNvPr id="7" name="Freeform 7"/>
            <p:cNvSpPr/>
            <p:nvPr/>
          </p:nvSpPr>
          <p:spPr>
            <a:xfrm>
              <a:off x="0" y="0"/>
              <a:ext cx="3939507" cy="406400"/>
            </a:xfrm>
            <a:custGeom>
              <a:avLst/>
              <a:gdLst/>
              <a:ahLst/>
              <a:cxnLst/>
              <a:rect l="l" t="t" r="r" b="b"/>
              <a:pathLst>
                <a:path w="3939507" h="406400">
                  <a:moveTo>
                    <a:pt x="3736307" y="0"/>
                  </a:moveTo>
                  <a:cubicBezTo>
                    <a:pt x="3848531" y="0"/>
                    <a:pt x="3939507" y="90976"/>
                    <a:pt x="3939507" y="203200"/>
                  </a:cubicBezTo>
                  <a:cubicBezTo>
                    <a:pt x="3939507" y="315424"/>
                    <a:pt x="3848531" y="406400"/>
                    <a:pt x="3736307"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id="8" name="TextBox 8"/>
            <p:cNvSpPr txBox="1"/>
            <p:nvPr/>
          </p:nvSpPr>
          <p:spPr>
            <a:xfrm>
              <a:off x="0" y="-28575"/>
              <a:ext cx="3939507" cy="434975"/>
            </a:xfrm>
            <a:prstGeom prst="rect">
              <a:avLst/>
            </a:prstGeom>
          </p:spPr>
          <p:txBody>
            <a:bodyPr lIns="50800" tIns="50800" rIns="50800" bIns="50800" rtlCol="0" anchor="ctr"/>
            <a:lstStyle/>
            <a:p>
              <a:pPr algn="ctr">
                <a:lnSpc>
                  <a:spcPts val="1885"/>
                </a:lnSpc>
              </a:pPr>
              <a:endParaRPr/>
            </a:p>
          </p:txBody>
        </p:sp>
      </p:grpSp>
      <p:sp>
        <p:nvSpPr>
          <p:cNvPr id="9" name="TextBox 9"/>
          <p:cNvSpPr txBox="1"/>
          <p:nvPr/>
        </p:nvSpPr>
        <p:spPr>
          <a:xfrm>
            <a:off x="1130444" y="1350479"/>
            <a:ext cx="8574798" cy="1047736"/>
          </a:xfrm>
          <a:prstGeom prst="rect">
            <a:avLst/>
          </a:prstGeom>
        </p:spPr>
        <p:txBody>
          <a:bodyPr lIns="0" tIns="0" rIns="0" bIns="0" rtlCol="0" anchor="t">
            <a:spAutoFit/>
          </a:bodyPr>
          <a:lstStyle/>
          <a:p>
            <a:pPr>
              <a:lnSpc>
                <a:spcPts val="8024"/>
              </a:lnSpc>
            </a:pPr>
            <a:r>
              <a:rPr lang="en-US" sz="7499">
                <a:solidFill>
                  <a:srgbClr val="5A798F"/>
                </a:solidFill>
                <a:latin typeface="Kenao Sans Serif"/>
              </a:rPr>
              <a:t>Modelling</a:t>
            </a:r>
          </a:p>
        </p:txBody>
      </p:sp>
      <p:grpSp>
        <p:nvGrpSpPr>
          <p:cNvPr id="10" name="Group 10"/>
          <p:cNvGrpSpPr>
            <a:grpSpLocks noChangeAspect="1"/>
          </p:cNvGrpSpPr>
          <p:nvPr/>
        </p:nvGrpSpPr>
        <p:grpSpPr>
          <a:xfrm rot="-3490952">
            <a:off x="-2506889" y="5777821"/>
            <a:ext cx="6118046" cy="8312563"/>
            <a:chOff x="0" y="0"/>
            <a:chExt cx="3364992" cy="4572000"/>
          </a:xfrm>
        </p:grpSpPr>
        <p:sp>
          <p:nvSpPr>
            <p:cNvPr id="11" name="Freeform 11"/>
            <p:cNvSpPr/>
            <p:nvPr/>
          </p:nvSpPr>
          <p:spPr>
            <a:xfrm>
              <a:off x="-14430" y="-18654"/>
              <a:ext cx="3539861" cy="4602770"/>
            </a:xfrm>
            <a:custGeom>
              <a:avLst/>
              <a:gdLst/>
              <a:ahLst/>
              <a:cxnLst/>
              <a:rect l="l" t="t" r="r" b="b"/>
              <a:pathLst>
                <a:path w="3539861" h="4602770">
                  <a:moveTo>
                    <a:pt x="3154043" y="370565"/>
                  </a:moveTo>
                  <a:cubicBezTo>
                    <a:pt x="3149740" y="364861"/>
                    <a:pt x="3145370" y="359189"/>
                    <a:pt x="3140931" y="353551"/>
                  </a:cubicBezTo>
                  <a:cubicBezTo>
                    <a:pt x="3082392" y="279158"/>
                    <a:pt x="3014204" y="214094"/>
                    <a:pt x="2936275" y="160224"/>
                  </a:cubicBezTo>
                  <a:cubicBezTo>
                    <a:pt x="2823060" y="81962"/>
                    <a:pt x="2687194" y="34683"/>
                    <a:pt x="2550433" y="22062"/>
                  </a:cubicBezTo>
                  <a:cubicBezTo>
                    <a:pt x="2311401" y="0"/>
                    <a:pt x="2064469" y="85852"/>
                    <a:pt x="1890673" y="251441"/>
                  </a:cubicBezTo>
                  <a:cubicBezTo>
                    <a:pt x="1723562" y="410662"/>
                    <a:pt x="1622575" y="637131"/>
                    <a:pt x="1430598" y="765279"/>
                  </a:cubicBezTo>
                  <a:cubicBezTo>
                    <a:pt x="1083906" y="996705"/>
                    <a:pt x="563193" y="830427"/>
                    <a:pt x="243218" y="1097579"/>
                  </a:cubicBezTo>
                  <a:cubicBezTo>
                    <a:pt x="63620" y="1247529"/>
                    <a:pt x="0" y="1501521"/>
                    <a:pt x="20102" y="1734627"/>
                  </a:cubicBezTo>
                  <a:cubicBezTo>
                    <a:pt x="40205" y="1967733"/>
                    <a:pt x="131565" y="2187758"/>
                    <a:pt x="215291" y="2406235"/>
                  </a:cubicBezTo>
                  <a:cubicBezTo>
                    <a:pt x="299017" y="2624711"/>
                    <a:pt x="377184" y="2852254"/>
                    <a:pt x="368928" y="3086079"/>
                  </a:cubicBezTo>
                  <a:cubicBezTo>
                    <a:pt x="362900" y="3256754"/>
                    <a:pt x="310997" y="3422120"/>
                    <a:pt x="283999" y="3590754"/>
                  </a:cubicBezTo>
                  <a:cubicBezTo>
                    <a:pt x="257000" y="3759387"/>
                    <a:pt x="257812" y="3942783"/>
                    <a:pt x="347642" y="4088027"/>
                  </a:cubicBezTo>
                  <a:cubicBezTo>
                    <a:pt x="440151" y="4237603"/>
                    <a:pt x="609029" y="4319614"/>
                    <a:pt x="771424" y="4387121"/>
                  </a:cubicBezTo>
                  <a:cubicBezTo>
                    <a:pt x="1053243" y="4504272"/>
                    <a:pt x="1351777" y="4602770"/>
                    <a:pt x="1656685" y="4589446"/>
                  </a:cubicBezTo>
                  <a:cubicBezTo>
                    <a:pt x="1961591" y="4576123"/>
                    <a:pt x="2275861" y="4431515"/>
                    <a:pt x="2421358" y="4163223"/>
                  </a:cubicBezTo>
                  <a:cubicBezTo>
                    <a:pt x="2655053" y="3732294"/>
                    <a:pt x="2388209" y="3172284"/>
                    <a:pt x="2571656" y="2717683"/>
                  </a:cubicBezTo>
                  <a:cubicBezTo>
                    <a:pt x="2665220" y="2485823"/>
                    <a:pt x="2862908" y="2315251"/>
                    <a:pt x="3015930" y="2117522"/>
                  </a:cubicBezTo>
                  <a:cubicBezTo>
                    <a:pt x="3383087" y="1643097"/>
                    <a:pt x="3539861" y="881930"/>
                    <a:pt x="3154043" y="370565"/>
                  </a:cubicBezTo>
                  <a:close/>
                </a:path>
              </a:pathLst>
            </a:custGeom>
            <a:solidFill>
              <a:srgbClr val="DBEDFD"/>
            </a:solidFill>
            <a:ln w="12700">
              <a:solidFill>
                <a:srgbClr val="000000"/>
              </a:solidFill>
            </a:ln>
          </p:spPr>
        </p:sp>
        <p:sp>
          <p:nvSpPr>
            <p:cNvPr id="12" name="Freeform 12"/>
            <p:cNvSpPr/>
            <p:nvPr/>
          </p:nvSpPr>
          <p:spPr>
            <a:xfrm>
              <a:off x="2106" y="-6"/>
              <a:ext cx="3362886" cy="4572006"/>
            </a:xfrm>
            <a:custGeom>
              <a:avLst/>
              <a:gdLst/>
              <a:ahLst/>
              <a:cxnLst/>
              <a:rect l="l" t="t" r="r" b="b"/>
              <a:pathLst>
                <a:path w="3362886" h="4572006">
                  <a:moveTo>
                    <a:pt x="3362886" y="4572006"/>
                  </a:moveTo>
                  <a:lnTo>
                    <a:pt x="0" y="4572006"/>
                  </a:lnTo>
                  <a:lnTo>
                    <a:pt x="0" y="0"/>
                  </a:lnTo>
                  <a:lnTo>
                    <a:pt x="3362886" y="0"/>
                  </a:lnTo>
                  <a:lnTo>
                    <a:pt x="3362886" y="4572006"/>
                  </a:lnTo>
                  <a:close/>
                </a:path>
              </a:pathLst>
            </a:custGeom>
            <a:blipFill>
              <a:blip r:embed="rId4"/>
              <a:stretch>
                <a:fillRect l="-48" r="-48"/>
              </a:stretch>
            </a:blipFill>
          </p:spPr>
        </p:sp>
      </p:grpSp>
      <p:grpSp>
        <p:nvGrpSpPr>
          <p:cNvPr id="13" name="Group 13"/>
          <p:cNvGrpSpPr/>
          <p:nvPr/>
        </p:nvGrpSpPr>
        <p:grpSpPr>
          <a:xfrm>
            <a:off x="1028700" y="3224143"/>
            <a:ext cx="1169196" cy="1167734"/>
            <a:chOff x="0" y="0"/>
            <a:chExt cx="1558928" cy="1556979"/>
          </a:xfrm>
        </p:grpSpPr>
        <p:sp>
          <p:nvSpPr>
            <p:cNvPr id="14" name="Freeform 14"/>
            <p:cNvSpPr/>
            <p:nvPr/>
          </p:nvSpPr>
          <p:spPr>
            <a:xfrm>
              <a:off x="0" y="0"/>
              <a:ext cx="1558928" cy="1556979"/>
            </a:xfrm>
            <a:custGeom>
              <a:avLst/>
              <a:gdLst/>
              <a:ahLst/>
              <a:cxnLst/>
              <a:rect l="l" t="t" r="r" b="b"/>
              <a:pathLst>
                <a:path w="1558928" h="1556979">
                  <a:moveTo>
                    <a:pt x="0" y="0"/>
                  </a:moveTo>
                  <a:lnTo>
                    <a:pt x="1558928" y="0"/>
                  </a:lnTo>
                  <a:lnTo>
                    <a:pt x="1558928" y="1556979"/>
                  </a:lnTo>
                  <a:lnTo>
                    <a:pt x="0" y="1556979"/>
                  </a:lnTo>
                  <a:lnTo>
                    <a:pt x="0" y="0"/>
                  </a:lnTo>
                  <a:close/>
                </a:path>
              </a:pathLst>
            </a:custGeom>
            <a:blipFill>
              <a:blip r:embed="rId5"/>
              <a:stretch>
                <a:fillRect/>
              </a:stretch>
            </a:blipFill>
          </p:spPr>
        </p:sp>
        <p:sp>
          <p:nvSpPr>
            <p:cNvPr id="15" name="Freeform 15"/>
            <p:cNvSpPr/>
            <p:nvPr/>
          </p:nvSpPr>
          <p:spPr>
            <a:xfrm>
              <a:off x="99170" y="99046"/>
              <a:ext cx="1360588" cy="1358887"/>
            </a:xfrm>
            <a:custGeom>
              <a:avLst/>
              <a:gdLst/>
              <a:ahLst/>
              <a:cxnLst/>
              <a:rect l="l" t="t" r="r" b="b"/>
              <a:pathLst>
                <a:path w="1360588" h="1358887">
                  <a:moveTo>
                    <a:pt x="0" y="0"/>
                  </a:moveTo>
                  <a:lnTo>
                    <a:pt x="1360588" y="0"/>
                  </a:lnTo>
                  <a:lnTo>
                    <a:pt x="1360588" y="1358887"/>
                  </a:lnTo>
                  <a:lnTo>
                    <a:pt x="0" y="1358887"/>
                  </a:lnTo>
                  <a:lnTo>
                    <a:pt x="0" y="0"/>
                  </a:lnTo>
                  <a:close/>
                </a:path>
              </a:pathLst>
            </a:custGeom>
            <a:blipFill>
              <a:blip r:embed="rId6"/>
              <a:stretch>
                <a:fillRect/>
              </a:stretch>
            </a:blipFill>
          </p:spPr>
        </p:sp>
      </p:grpSp>
      <p:sp>
        <p:nvSpPr>
          <p:cNvPr id="16" name="Freeform 16"/>
          <p:cNvSpPr/>
          <p:nvPr/>
        </p:nvSpPr>
        <p:spPr>
          <a:xfrm>
            <a:off x="8295398" y="3234446"/>
            <a:ext cx="1169196" cy="1167734"/>
          </a:xfrm>
          <a:custGeom>
            <a:avLst/>
            <a:gdLst/>
            <a:ahLst/>
            <a:cxnLst/>
            <a:rect l="l" t="t" r="r" b="b"/>
            <a:pathLst>
              <a:path w="1169196" h="1167734">
                <a:moveTo>
                  <a:pt x="0" y="0"/>
                </a:moveTo>
                <a:lnTo>
                  <a:pt x="1169196" y="0"/>
                </a:lnTo>
                <a:lnTo>
                  <a:pt x="1169196" y="1167734"/>
                </a:lnTo>
                <a:lnTo>
                  <a:pt x="0" y="1167734"/>
                </a:lnTo>
                <a:lnTo>
                  <a:pt x="0" y="0"/>
                </a:lnTo>
                <a:close/>
              </a:path>
            </a:pathLst>
          </a:custGeom>
          <a:blipFill>
            <a:blip r:embed="rId5"/>
            <a:stretch>
              <a:fillRect/>
            </a:stretch>
          </a:blipFill>
        </p:spPr>
      </p:sp>
      <p:sp>
        <p:nvSpPr>
          <p:cNvPr id="17" name="Freeform 17"/>
          <p:cNvSpPr/>
          <p:nvPr/>
        </p:nvSpPr>
        <p:spPr>
          <a:xfrm>
            <a:off x="8369775" y="3308731"/>
            <a:ext cx="1020441" cy="1019165"/>
          </a:xfrm>
          <a:custGeom>
            <a:avLst/>
            <a:gdLst/>
            <a:ahLst/>
            <a:cxnLst/>
            <a:rect l="l" t="t" r="r" b="b"/>
            <a:pathLst>
              <a:path w="1020441" h="1019165">
                <a:moveTo>
                  <a:pt x="0" y="0"/>
                </a:moveTo>
                <a:lnTo>
                  <a:pt x="1020441" y="0"/>
                </a:lnTo>
                <a:lnTo>
                  <a:pt x="1020441" y="1019165"/>
                </a:lnTo>
                <a:lnTo>
                  <a:pt x="0" y="1019165"/>
                </a:lnTo>
                <a:lnTo>
                  <a:pt x="0" y="0"/>
                </a:lnTo>
                <a:close/>
              </a:path>
            </a:pathLst>
          </a:custGeom>
          <a:blipFill>
            <a:blip r:embed="rId6"/>
            <a:stretch>
              <a:fillRect/>
            </a:stretch>
          </a:blipFill>
        </p:spPr>
      </p:sp>
      <p:sp>
        <p:nvSpPr>
          <p:cNvPr id="18" name="TextBox 18"/>
          <p:cNvSpPr txBox="1"/>
          <p:nvPr/>
        </p:nvSpPr>
        <p:spPr>
          <a:xfrm>
            <a:off x="1319092" y="3496051"/>
            <a:ext cx="588411" cy="701675"/>
          </a:xfrm>
          <a:prstGeom prst="rect">
            <a:avLst/>
          </a:prstGeom>
        </p:spPr>
        <p:txBody>
          <a:bodyPr lIns="0" tIns="0" rIns="0" bIns="0" rtlCol="0" anchor="t">
            <a:spAutoFit/>
          </a:bodyPr>
          <a:lstStyle/>
          <a:p>
            <a:pPr algn="ctr">
              <a:lnSpc>
                <a:spcPts val="5349"/>
              </a:lnSpc>
            </a:pPr>
            <a:r>
              <a:rPr lang="en-US" sz="4999">
                <a:solidFill>
                  <a:srgbClr val="5A798F"/>
                </a:solidFill>
                <a:latin typeface="Canva Sans"/>
              </a:rPr>
              <a:t>1</a:t>
            </a:r>
          </a:p>
        </p:txBody>
      </p:sp>
      <p:sp>
        <p:nvSpPr>
          <p:cNvPr id="19" name="TextBox 19"/>
          <p:cNvSpPr txBox="1"/>
          <p:nvPr/>
        </p:nvSpPr>
        <p:spPr>
          <a:xfrm>
            <a:off x="8598044" y="3515879"/>
            <a:ext cx="588411" cy="701675"/>
          </a:xfrm>
          <a:prstGeom prst="rect">
            <a:avLst/>
          </a:prstGeom>
        </p:spPr>
        <p:txBody>
          <a:bodyPr lIns="0" tIns="0" rIns="0" bIns="0" rtlCol="0" anchor="t">
            <a:spAutoFit/>
          </a:bodyPr>
          <a:lstStyle/>
          <a:p>
            <a:pPr algn="ctr">
              <a:lnSpc>
                <a:spcPts val="5349"/>
              </a:lnSpc>
            </a:pPr>
            <a:r>
              <a:rPr lang="en-US" sz="4999">
                <a:solidFill>
                  <a:srgbClr val="5A798F"/>
                </a:solidFill>
                <a:latin typeface="Canva Sans"/>
              </a:rPr>
              <a:t>2</a:t>
            </a:r>
          </a:p>
        </p:txBody>
      </p:sp>
      <p:grpSp>
        <p:nvGrpSpPr>
          <p:cNvPr id="20" name="Group 20"/>
          <p:cNvGrpSpPr/>
          <p:nvPr/>
        </p:nvGrpSpPr>
        <p:grpSpPr>
          <a:xfrm>
            <a:off x="2542706" y="3438901"/>
            <a:ext cx="5752692" cy="4624680"/>
            <a:chOff x="0" y="0"/>
            <a:chExt cx="7670256" cy="6166239"/>
          </a:xfrm>
        </p:grpSpPr>
        <p:sp>
          <p:nvSpPr>
            <p:cNvPr id="21" name="TextBox 21"/>
            <p:cNvSpPr txBox="1"/>
            <p:nvPr/>
          </p:nvSpPr>
          <p:spPr>
            <a:xfrm>
              <a:off x="3223" y="959239"/>
              <a:ext cx="7667033" cy="5207000"/>
            </a:xfrm>
            <a:prstGeom prst="rect">
              <a:avLst/>
            </a:prstGeom>
          </p:spPr>
          <p:txBody>
            <a:bodyPr lIns="0" tIns="0" rIns="0" bIns="0" rtlCol="0" anchor="t">
              <a:spAutoFit/>
            </a:bodyPr>
            <a:lstStyle/>
            <a:p>
              <a:pPr>
                <a:lnSpc>
                  <a:spcPts val="5250"/>
                </a:lnSpc>
              </a:pPr>
              <a:r>
                <a:rPr lang="en-US" sz="3000" spc="75">
                  <a:solidFill>
                    <a:srgbClr val="2D3B44"/>
                  </a:solidFill>
                  <a:latin typeface="Canva Sans"/>
                </a:rPr>
                <a:t>Cleaning and preparing the facial image dataset by resizing, normalizing, and augmenting images to ensure consistency and enhance model performance.</a:t>
              </a:r>
            </a:p>
          </p:txBody>
        </p:sp>
        <p:sp>
          <p:nvSpPr>
            <p:cNvPr id="22" name="TextBox 22"/>
            <p:cNvSpPr txBox="1"/>
            <p:nvPr/>
          </p:nvSpPr>
          <p:spPr>
            <a:xfrm>
              <a:off x="0" y="-180975"/>
              <a:ext cx="7667033" cy="883708"/>
            </a:xfrm>
            <a:prstGeom prst="rect">
              <a:avLst/>
            </a:prstGeom>
          </p:spPr>
          <p:txBody>
            <a:bodyPr lIns="0" tIns="0" rIns="0" bIns="0" rtlCol="0" anchor="t">
              <a:spAutoFit/>
            </a:bodyPr>
            <a:lstStyle/>
            <a:p>
              <a:pPr>
                <a:lnSpc>
                  <a:spcPts val="6125"/>
                </a:lnSpc>
              </a:pPr>
              <a:r>
                <a:rPr lang="en-US" sz="3500" spc="87">
                  <a:solidFill>
                    <a:srgbClr val="2D3B44"/>
                  </a:solidFill>
                  <a:latin typeface="Canva Sans Bold"/>
                </a:rPr>
                <a:t>Data Preprocessing</a:t>
              </a:r>
            </a:p>
          </p:txBody>
        </p:sp>
      </p:grpSp>
      <p:grpSp>
        <p:nvGrpSpPr>
          <p:cNvPr id="23" name="Group 23"/>
          <p:cNvGrpSpPr/>
          <p:nvPr/>
        </p:nvGrpSpPr>
        <p:grpSpPr>
          <a:xfrm>
            <a:off x="9807494" y="3458729"/>
            <a:ext cx="5752692" cy="5291430"/>
            <a:chOff x="0" y="0"/>
            <a:chExt cx="7670256" cy="7055239"/>
          </a:xfrm>
        </p:grpSpPr>
        <p:sp>
          <p:nvSpPr>
            <p:cNvPr id="24" name="TextBox 24"/>
            <p:cNvSpPr txBox="1"/>
            <p:nvPr/>
          </p:nvSpPr>
          <p:spPr>
            <a:xfrm>
              <a:off x="3223" y="959239"/>
              <a:ext cx="7667033" cy="6096000"/>
            </a:xfrm>
            <a:prstGeom prst="rect">
              <a:avLst/>
            </a:prstGeom>
          </p:spPr>
          <p:txBody>
            <a:bodyPr lIns="0" tIns="0" rIns="0" bIns="0" rtlCol="0" anchor="t">
              <a:spAutoFit/>
            </a:bodyPr>
            <a:lstStyle/>
            <a:p>
              <a:pPr>
                <a:lnSpc>
                  <a:spcPts val="5250"/>
                </a:lnSpc>
              </a:pPr>
              <a:r>
                <a:rPr lang="en-US" sz="3000" spc="75">
                  <a:solidFill>
                    <a:srgbClr val="2D3B44"/>
                  </a:solidFill>
                  <a:latin typeface="Canva Sans"/>
                </a:rPr>
                <a:t>Extracting relevant features from the facial images using techniques such as convolutional neural networks (CNNs), which are well-suited for image classification tasks.</a:t>
              </a:r>
            </a:p>
          </p:txBody>
        </p:sp>
        <p:sp>
          <p:nvSpPr>
            <p:cNvPr id="25" name="TextBox 25"/>
            <p:cNvSpPr txBox="1"/>
            <p:nvPr/>
          </p:nvSpPr>
          <p:spPr>
            <a:xfrm>
              <a:off x="0" y="-180975"/>
              <a:ext cx="7667033" cy="883708"/>
            </a:xfrm>
            <a:prstGeom prst="rect">
              <a:avLst/>
            </a:prstGeom>
          </p:spPr>
          <p:txBody>
            <a:bodyPr lIns="0" tIns="0" rIns="0" bIns="0" rtlCol="0" anchor="t">
              <a:spAutoFit/>
            </a:bodyPr>
            <a:lstStyle/>
            <a:p>
              <a:pPr>
                <a:lnSpc>
                  <a:spcPts val="6125"/>
                </a:lnSpc>
              </a:pPr>
              <a:r>
                <a:rPr lang="en-US" sz="3500" spc="87">
                  <a:solidFill>
                    <a:srgbClr val="2D3B44"/>
                  </a:solidFill>
                  <a:latin typeface="Canva Sans Bold"/>
                </a:rPr>
                <a:t>Feature Extraction</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DF7FF"/>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3539305" y="-5317632"/>
            <a:ext cx="14092745" cy="9902503"/>
            <a:chOff x="0" y="0"/>
            <a:chExt cx="4572000" cy="3212592"/>
          </a:xfrm>
        </p:grpSpPr>
        <p:sp>
          <p:nvSpPr>
            <p:cNvPr id="3" name="Freeform 3"/>
            <p:cNvSpPr/>
            <p:nvPr/>
          </p:nvSpPr>
          <p:spPr>
            <a:xfrm>
              <a:off x="-40875" y="-15335"/>
              <a:ext cx="4793771" cy="3267781"/>
            </a:xfrm>
            <a:custGeom>
              <a:avLst/>
              <a:gdLst/>
              <a:ahLst/>
              <a:cxnLst/>
              <a:rect l="l" t="t" r="r" b="b"/>
              <a:pathLst>
                <a:path w="4793771" h="3267781">
                  <a:moveTo>
                    <a:pt x="3758476" y="2388987"/>
                  </a:moveTo>
                  <a:cubicBezTo>
                    <a:pt x="3777145" y="2379652"/>
                    <a:pt x="3795601" y="2369892"/>
                    <a:pt x="3813797" y="2359622"/>
                  </a:cubicBezTo>
                  <a:cubicBezTo>
                    <a:pt x="4346006" y="2059225"/>
                    <a:pt x="4793771" y="1415561"/>
                    <a:pt x="4539726" y="792606"/>
                  </a:cubicBezTo>
                  <a:cubicBezTo>
                    <a:pt x="4416115" y="489497"/>
                    <a:pt x="4124250" y="253294"/>
                    <a:pt x="3798022" y="226479"/>
                  </a:cubicBezTo>
                  <a:cubicBezTo>
                    <a:pt x="3416210" y="195095"/>
                    <a:pt x="3057000" y="433700"/>
                    <a:pt x="2673902" y="434869"/>
                  </a:cubicBezTo>
                  <a:cubicBezTo>
                    <a:pt x="2150947" y="436467"/>
                    <a:pt x="1697967" y="0"/>
                    <a:pt x="1175295" y="17260"/>
                  </a:cubicBezTo>
                  <a:cubicBezTo>
                    <a:pt x="926093" y="25490"/>
                    <a:pt x="686885" y="141037"/>
                    <a:pt x="505621" y="312257"/>
                  </a:cubicBezTo>
                  <a:cubicBezTo>
                    <a:pt x="324357" y="483477"/>
                    <a:pt x="198176" y="707277"/>
                    <a:pt x="117968" y="943375"/>
                  </a:cubicBezTo>
                  <a:cubicBezTo>
                    <a:pt x="33113" y="1193148"/>
                    <a:pt x="0" y="1477082"/>
                    <a:pt x="114600" y="1714681"/>
                  </a:cubicBezTo>
                  <a:cubicBezTo>
                    <a:pt x="225927" y="1945498"/>
                    <a:pt x="455959" y="2093480"/>
                    <a:pt x="684103" y="2210167"/>
                  </a:cubicBezTo>
                  <a:cubicBezTo>
                    <a:pt x="912247" y="2326854"/>
                    <a:pt x="1155656" y="2428529"/>
                    <a:pt x="1335979" y="2610604"/>
                  </a:cubicBezTo>
                  <a:cubicBezTo>
                    <a:pt x="1526733" y="2803211"/>
                    <a:pt x="1646549" y="3083819"/>
                    <a:pt x="1897397" y="3186566"/>
                  </a:cubicBezTo>
                  <a:cubicBezTo>
                    <a:pt x="2095678" y="3267781"/>
                    <a:pt x="2326648" y="3211079"/>
                    <a:pt x="2512645" y="3104699"/>
                  </a:cubicBezTo>
                  <a:cubicBezTo>
                    <a:pt x="2698634" y="2998322"/>
                    <a:pt x="2853882" y="2846534"/>
                    <a:pt x="3026221" y="2719221"/>
                  </a:cubicBezTo>
                  <a:cubicBezTo>
                    <a:pt x="3243833" y="2558464"/>
                    <a:pt x="3518795" y="2508816"/>
                    <a:pt x="3758476" y="2388987"/>
                  </a:cubicBezTo>
                  <a:close/>
                </a:path>
              </a:pathLst>
            </a:custGeom>
            <a:solidFill>
              <a:srgbClr val="DBEDFD"/>
            </a:solidFill>
            <a:ln w="12700">
              <a:solidFill>
                <a:srgbClr val="000000"/>
              </a:solidFill>
            </a:ln>
          </p:spPr>
        </p:sp>
        <p:sp>
          <p:nvSpPr>
            <p:cNvPr id="4" name="Freeform 4"/>
            <p:cNvSpPr/>
            <p:nvPr/>
          </p:nvSpPr>
          <p:spPr>
            <a:xfrm>
              <a:off x="0" y="0"/>
              <a:ext cx="4572000" cy="3212592"/>
            </a:xfrm>
            <a:custGeom>
              <a:avLst/>
              <a:gdLst/>
              <a:ahLst/>
              <a:cxnLst/>
              <a:rect l="l" t="t" r="r" b="b"/>
              <a:pathLst>
                <a:path w="4572000" h="3212592">
                  <a:moveTo>
                    <a:pt x="4572000" y="3212592"/>
                  </a:moveTo>
                  <a:lnTo>
                    <a:pt x="0" y="3212592"/>
                  </a:lnTo>
                  <a:lnTo>
                    <a:pt x="0" y="0"/>
                  </a:lnTo>
                  <a:lnTo>
                    <a:pt x="4572000" y="0"/>
                  </a:lnTo>
                  <a:lnTo>
                    <a:pt x="4572000" y="3212592"/>
                  </a:lnTo>
                  <a:close/>
                </a:path>
              </a:pathLst>
            </a:custGeom>
            <a:blipFill>
              <a:blip r:embed="rId2"/>
              <a:stretch>
                <a:fillRect l="-11" r="-11"/>
              </a:stretch>
            </a:blipFill>
          </p:spPr>
        </p:sp>
      </p:grpSp>
      <p:sp>
        <p:nvSpPr>
          <p:cNvPr id="5" name="Freeform 5"/>
          <p:cNvSpPr/>
          <p:nvPr/>
        </p:nvSpPr>
        <p:spPr>
          <a:xfrm>
            <a:off x="-3312665" y="757538"/>
            <a:ext cx="14729082" cy="2154128"/>
          </a:xfrm>
          <a:custGeom>
            <a:avLst/>
            <a:gdLst/>
            <a:ahLst/>
            <a:cxnLst/>
            <a:rect l="l" t="t" r="r" b="b"/>
            <a:pathLst>
              <a:path w="14729082" h="2154128">
                <a:moveTo>
                  <a:pt x="0" y="0"/>
                </a:moveTo>
                <a:lnTo>
                  <a:pt x="14729082" y="0"/>
                </a:lnTo>
                <a:lnTo>
                  <a:pt x="14729082" y="2154128"/>
                </a:lnTo>
                <a:lnTo>
                  <a:pt x="0" y="2154128"/>
                </a:lnTo>
                <a:lnTo>
                  <a:pt x="0" y="0"/>
                </a:lnTo>
                <a:close/>
              </a:path>
            </a:pathLst>
          </a:custGeom>
          <a:blipFill>
            <a:blip r:embed="rId3"/>
            <a:stretch>
              <a:fillRect/>
            </a:stretch>
          </a:blipFill>
        </p:spPr>
      </p:sp>
      <p:grpSp>
        <p:nvGrpSpPr>
          <p:cNvPr id="6" name="Group 6"/>
          <p:cNvGrpSpPr/>
          <p:nvPr/>
        </p:nvGrpSpPr>
        <p:grpSpPr>
          <a:xfrm>
            <a:off x="-3312665" y="1022801"/>
            <a:ext cx="14470349" cy="1492763"/>
            <a:chOff x="0" y="0"/>
            <a:chExt cx="3939507" cy="406400"/>
          </a:xfrm>
        </p:grpSpPr>
        <p:sp>
          <p:nvSpPr>
            <p:cNvPr id="7" name="Freeform 7"/>
            <p:cNvSpPr/>
            <p:nvPr/>
          </p:nvSpPr>
          <p:spPr>
            <a:xfrm>
              <a:off x="0" y="0"/>
              <a:ext cx="3939507" cy="406400"/>
            </a:xfrm>
            <a:custGeom>
              <a:avLst/>
              <a:gdLst/>
              <a:ahLst/>
              <a:cxnLst/>
              <a:rect l="l" t="t" r="r" b="b"/>
              <a:pathLst>
                <a:path w="3939507" h="406400">
                  <a:moveTo>
                    <a:pt x="3736307" y="0"/>
                  </a:moveTo>
                  <a:cubicBezTo>
                    <a:pt x="3848531" y="0"/>
                    <a:pt x="3939507" y="90976"/>
                    <a:pt x="3939507" y="203200"/>
                  </a:cubicBezTo>
                  <a:cubicBezTo>
                    <a:pt x="3939507" y="315424"/>
                    <a:pt x="3848531" y="406400"/>
                    <a:pt x="3736307"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id="8" name="TextBox 8"/>
            <p:cNvSpPr txBox="1"/>
            <p:nvPr/>
          </p:nvSpPr>
          <p:spPr>
            <a:xfrm>
              <a:off x="0" y="-28575"/>
              <a:ext cx="3939507" cy="434975"/>
            </a:xfrm>
            <a:prstGeom prst="rect">
              <a:avLst/>
            </a:prstGeom>
          </p:spPr>
          <p:txBody>
            <a:bodyPr lIns="50800" tIns="50800" rIns="50800" bIns="50800" rtlCol="0" anchor="ctr"/>
            <a:lstStyle/>
            <a:p>
              <a:pPr algn="ctr">
                <a:lnSpc>
                  <a:spcPts val="1885"/>
                </a:lnSpc>
              </a:pPr>
              <a:endParaRPr/>
            </a:p>
          </p:txBody>
        </p:sp>
      </p:grpSp>
      <p:sp>
        <p:nvSpPr>
          <p:cNvPr id="9" name="TextBox 9"/>
          <p:cNvSpPr txBox="1"/>
          <p:nvPr/>
        </p:nvSpPr>
        <p:spPr>
          <a:xfrm>
            <a:off x="1130444" y="1350479"/>
            <a:ext cx="8574798" cy="1047736"/>
          </a:xfrm>
          <a:prstGeom prst="rect">
            <a:avLst/>
          </a:prstGeom>
        </p:spPr>
        <p:txBody>
          <a:bodyPr lIns="0" tIns="0" rIns="0" bIns="0" rtlCol="0" anchor="t">
            <a:spAutoFit/>
          </a:bodyPr>
          <a:lstStyle/>
          <a:p>
            <a:pPr>
              <a:lnSpc>
                <a:spcPts val="8024"/>
              </a:lnSpc>
            </a:pPr>
            <a:r>
              <a:rPr lang="en-US" sz="7499">
                <a:solidFill>
                  <a:srgbClr val="5A798F"/>
                </a:solidFill>
                <a:latin typeface="Kenao Sans Serif"/>
              </a:rPr>
              <a:t>Modelling</a:t>
            </a:r>
          </a:p>
        </p:txBody>
      </p:sp>
      <p:grpSp>
        <p:nvGrpSpPr>
          <p:cNvPr id="10" name="Group 10"/>
          <p:cNvGrpSpPr>
            <a:grpSpLocks noChangeAspect="1"/>
          </p:cNvGrpSpPr>
          <p:nvPr/>
        </p:nvGrpSpPr>
        <p:grpSpPr>
          <a:xfrm rot="-3490952">
            <a:off x="-2506889" y="5777821"/>
            <a:ext cx="6118046" cy="8312563"/>
            <a:chOff x="0" y="0"/>
            <a:chExt cx="3364992" cy="4572000"/>
          </a:xfrm>
        </p:grpSpPr>
        <p:sp>
          <p:nvSpPr>
            <p:cNvPr id="11" name="Freeform 11"/>
            <p:cNvSpPr/>
            <p:nvPr/>
          </p:nvSpPr>
          <p:spPr>
            <a:xfrm>
              <a:off x="-14430" y="-18654"/>
              <a:ext cx="3539861" cy="4602770"/>
            </a:xfrm>
            <a:custGeom>
              <a:avLst/>
              <a:gdLst/>
              <a:ahLst/>
              <a:cxnLst/>
              <a:rect l="l" t="t" r="r" b="b"/>
              <a:pathLst>
                <a:path w="3539861" h="4602770">
                  <a:moveTo>
                    <a:pt x="3154043" y="370565"/>
                  </a:moveTo>
                  <a:cubicBezTo>
                    <a:pt x="3149740" y="364861"/>
                    <a:pt x="3145370" y="359189"/>
                    <a:pt x="3140931" y="353551"/>
                  </a:cubicBezTo>
                  <a:cubicBezTo>
                    <a:pt x="3082392" y="279158"/>
                    <a:pt x="3014204" y="214094"/>
                    <a:pt x="2936275" y="160224"/>
                  </a:cubicBezTo>
                  <a:cubicBezTo>
                    <a:pt x="2823060" y="81962"/>
                    <a:pt x="2687194" y="34683"/>
                    <a:pt x="2550433" y="22062"/>
                  </a:cubicBezTo>
                  <a:cubicBezTo>
                    <a:pt x="2311401" y="0"/>
                    <a:pt x="2064469" y="85852"/>
                    <a:pt x="1890673" y="251441"/>
                  </a:cubicBezTo>
                  <a:cubicBezTo>
                    <a:pt x="1723562" y="410662"/>
                    <a:pt x="1622575" y="637131"/>
                    <a:pt x="1430598" y="765279"/>
                  </a:cubicBezTo>
                  <a:cubicBezTo>
                    <a:pt x="1083906" y="996705"/>
                    <a:pt x="563193" y="830427"/>
                    <a:pt x="243218" y="1097579"/>
                  </a:cubicBezTo>
                  <a:cubicBezTo>
                    <a:pt x="63620" y="1247529"/>
                    <a:pt x="0" y="1501521"/>
                    <a:pt x="20102" y="1734627"/>
                  </a:cubicBezTo>
                  <a:cubicBezTo>
                    <a:pt x="40205" y="1967733"/>
                    <a:pt x="131565" y="2187758"/>
                    <a:pt x="215291" y="2406235"/>
                  </a:cubicBezTo>
                  <a:cubicBezTo>
                    <a:pt x="299017" y="2624711"/>
                    <a:pt x="377184" y="2852254"/>
                    <a:pt x="368928" y="3086079"/>
                  </a:cubicBezTo>
                  <a:cubicBezTo>
                    <a:pt x="362900" y="3256754"/>
                    <a:pt x="310997" y="3422120"/>
                    <a:pt x="283999" y="3590754"/>
                  </a:cubicBezTo>
                  <a:cubicBezTo>
                    <a:pt x="257000" y="3759387"/>
                    <a:pt x="257812" y="3942783"/>
                    <a:pt x="347642" y="4088027"/>
                  </a:cubicBezTo>
                  <a:cubicBezTo>
                    <a:pt x="440151" y="4237603"/>
                    <a:pt x="609029" y="4319614"/>
                    <a:pt x="771424" y="4387121"/>
                  </a:cubicBezTo>
                  <a:cubicBezTo>
                    <a:pt x="1053243" y="4504272"/>
                    <a:pt x="1351777" y="4602770"/>
                    <a:pt x="1656685" y="4589446"/>
                  </a:cubicBezTo>
                  <a:cubicBezTo>
                    <a:pt x="1961591" y="4576123"/>
                    <a:pt x="2275861" y="4431515"/>
                    <a:pt x="2421358" y="4163223"/>
                  </a:cubicBezTo>
                  <a:cubicBezTo>
                    <a:pt x="2655053" y="3732294"/>
                    <a:pt x="2388209" y="3172284"/>
                    <a:pt x="2571656" y="2717683"/>
                  </a:cubicBezTo>
                  <a:cubicBezTo>
                    <a:pt x="2665220" y="2485823"/>
                    <a:pt x="2862908" y="2315251"/>
                    <a:pt x="3015930" y="2117522"/>
                  </a:cubicBezTo>
                  <a:cubicBezTo>
                    <a:pt x="3383087" y="1643097"/>
                    <a:pt x="3539861" y="881930"/>
                    <a:pt x="3154043" y="370565"/>
                  </a:cubicBezTo>
                  <a:close/>
                </a:path>
              </a:pathLst>
            </a:custGeom>
            <a:solidFill>
              <a:srgbClr val="DBEDFD"/>
            </a:solidFill>
            <a:ln w="12700">
              <a:solidFill>
                <a:srgbClr val="000000"/>
              </a:solidFill>
            </a:ln>
          </p:spPr>
        </p:sp>
        <p:sp>
          <p:nvSpPr>
            <p:cNvPr id="12" name="Freeform 12"/>
            <p:cNvSpPr/>
            <p:nvPr/>
          </p:nvSpPr>
          <p:spPr>
            <a:xfrm>
              <a:off x="2106" y="-6"/>
              <a:ext cx="3362886" cy="4572006"/>
            </a:xfrm>
            <a:custGeom>
              <a:avLst/>
              <a:gdLst/>
              <a:ahLst/>
              <a:cxnLst/>
              <a:rect l="l" t="t" r="r" b="b"/>
              <a:pathLst>
                <a:path w="3362886" h="4572006">
                  <a:moveTo>
                    <a:pt x="3362886" y="4572006"/>
                  </a:moveTo>
                  <a:lnTo>
                    <a:pt x="0" y="4572006"/>
                  </a:lnTo>
                  <a:lnTo>
                    <a:pt x="0" y="0"/>
                  </a:lnTo>
                  <a:lnTo>
                    <a:pt x="3362886" y="0"/>
                  </a:lnTo>
                  <a:lnTo>
                    <a:pt x="3362886" y="4572006"/>
                  </a:lnTo>
                  <a:close/>
                </a:path>
              </a:pathLst>
            </a:custGeom>
            <a:blipFill>
              <a:blip r:embed="rId4"/>
              <a:stretch>
                <a:fillRect l="-48" r="-48"/>
              </a:stretch>
            </a:blipFill>
          </p:spPr>
        </p:sp>
      </p:grpSp>
      <p:grpSp>
        <p:nvGrpSpPr>
          <p:cNvPr id="13" name="Group 13"/>
          <p:cNvGrpSpPr/>
          <p:nvPr/>
        </p:nvGrpSpPr>
        <p:grpSpPr>
          <a:xfrm>
            <a:off x="754385" y="3387804"/>
            <a:ext cx="1169196" cy="1167734"/>
            <a:chOff x="0" y="0"/>
            <a:chExt cx="1558928" cy="1556979"/>
          </a:xfrm>
        </p:grpSpPr>
        <p:sp>
          <p:nvSpPr>
            <p:cNvPr id="14" name="Freeform 14"/>
            <p:cNvSpPr/>
            <p:nvPr/>
          </p:nvSpPr>
          <p:spPr>
            <a:xfrm>
              <a:off x="0" y="0"/>
              <a:ext cx="1558928" cy="1556979"/>
            </a:xfrm>
            <a:custGeom>
              <a:avLst/>
              <a:gdLst/>
              <a:ahLst/>
              <a:cxnLst/>
              <a:rect l="l" t="t" r="r" b="b"/>
              <a:pathLst>
                <a:path w="1558928" h="1556979">
                  <a:moveTo>
                    <a:pt x="0" y="0"/>
                  </a:moveTo>
                  <a:lnTo>
                    <a:pt x="1558928" y="0"/>
                  </a:lnTo>
                  <a:lnTo>
                    <a:pt x="1558928" y="1556979"/>
                  </a:lnTo>
                  <a:lnTo>
                    <a:pt x="0" y="1556979"/>
                  </a:lnTo>
                  <a:lnTo>
                    <a:pt x="0" y="0"/>
                  </a:lnTo>
                  <a:close/>
                </a:path>
              </a:pathLst>
            </a:custGeom>
            <a:blipFill>
              <a:blip r:embed="rId5"/>
              <a:stretch>
                <a:fillRect/>
              </a:stretch>
            </a:blipFill>
          </p:spPr>
        </p:sp>
        <p:sp>
          <p:nvSpPr>
            <p:cNvPr id="15" name="Freeform 15"/>
            <p:cNvSpPr/>
            <p:nvPr/>
          </p:nvSpPr>
          <p:spPr>
            <a:xfrm>
              <a:off x="99170" y="99046"/>
              <a:ext cx="1360588" cy="1358887"/>
            </a:xfrm>
            <a:custGeom>
              <a:avLst/>
              <a:gdLst/>
              <a:ahLst/>
              <a:cxnLst/>
              <a:rect l="l" t="t" r="r" b="b"/>
              <a:pathLst>
                <a:path w="1360588" h="1358887">
                  <a:moveTo>
                    <a:pt x="0" y="0"/>
                  </a:moveTo>
                  <a:lnTo>
                    <a:pt x="1360588" y="0"/>
                  </a:lnTo>
                  <a:lnTo>
                    <a:pt x="1360588" y="1358887"/>
                  </a:lnTo>
                  <a:lnTo>
                    <a:pt x="0" y="1358887"/>
                  </a:lnTo>
                  <a:lnTo>
                    <a:pt x="0" y="0"/>
                  </a:lnTo>
                  <a:close/>
                </a:path>
              </a:pathLst>
            </a:custGeom>
            <a:blipFill>
              <a:blip r:embed="rId6"/>
              <a:stretch>
                <a:fillRect/>
              </a:stretch>
            </a:blipFill>
          </p:spPr>
        </p:sp>
      </p:grpSp>
      <p:sp>
        <p:nvSpPr>
          <p:cNvPr id="16" name="Freeform 16"/>
          <p:cNvSpPr/>
          <p:nvPr/>
        </p:nvSpPr>
        <p:spPr>
          <a:xfrm>
            <a:off x="9120644" y="3387804"/>
            <a:ext cx="1169196" cy="1167734"/>
          </a:xfrm>
          <a:custGeom>
            <a:avLst/>
            <a:gdLst/>
            <a:ahLst/>
            <a:cxnLst/>
            <a:rect l="l" t="t" r="r" b="b"/>
            <a:pathLst>
              <a:path w="1169196" h="1167734">
                <a:moveTo>
                  <a:pt x="0" y="0"/>
                </a:moveTo>
                <a:lnTo>
                  <a:pt x="1169196" y="0"/>
                </a:lnTo>
                <a:lnTo>
                  <a:pt x="1169196" y="1167734"/>
                </a:lnTo>
                <a:lnTo>
                  <a:pt x="0" y="1167734"/>
                </a:lnTo>
                <a:lnTo>
                  <a:pt x="0" y="0"/>
                </a:lnTo>
                <a:close/>
              </a:path>
            </a:pathLst>
          </a:custGeom>
          <a:blipFill>
            <a:blip r:embed="rId5"/>
            <a:stretch>
              <a:fillRect/>
            </a:stretch>
          </a:blipFill>
        </p:spPr>
      </p:sp>
      <p:sp>
        <p:nvSpPr>
          <p:cNvPr id="17" name="Freeform 17"/>
          <p:cNvSpPr/>
          <p:nvPr/>
        </p:nvSpPr>
        <p:spPr>
          <a:xfrm>
            <a:off x="9195022" y="3462088"/>
            <a:ext cx="1020441" cy="1019165"/>
          </a:xfrm>
          <a:custGeom>
            <a:avLst/>
            <a:gdLst/>
            <a:ahLst/>
            <a:cxnLst/>
            <a:rect l="l" t="t" r="r" b="b"/>
            <a:pathLst>
              <a:path w="1020441" h="1019165">
                <a:moveTo>
                  <a:pt x="0" y="0"/>
                </a:moveTo>
                <a:lnTo>
                  <a:pt x="1020441" y="0"/>
                </a:lnTo>
                <a:lnTo>
                  <a:pt x="1020441" y="1019166"/>
                </a:lnTo>
                <a:lnTo>
                  <a:pt x="0" y="1019166"/>
                </a:lnTo>
                <a:lnTo>
                  <a:pt x="0" y="0"/>
                </a:lnTo>
                <a:close/>
              </a:path>
            </a:pathLst>
          </a:custGeom>
          <a:blipFill>
            <a:blip r:embed="rId6"/>
            <a:stretch>
              <a:fillRect/>
            </a:stretch>
          </a:blipFill>
        </p:spPr>
      </p:sp>
      <p:sp>
        <p:nvSpPr>
          <p:cNvPr id="18" name="TextBox 18"/>
          <p:cNvSpPr txBox="1"/>
          <p:nvPr/>
        </p:nvSpPr>
        <p:spPr>
          <a:xfrm>
            <a:off x="1044777" y="3659712"/>
            <a:ext cx="588411" cy="701675"/>
          </a:xfrm>
          <a:prstGeom prst="rect">
            <a:avLst/>
          </a:prstGeom>
        </p:spPr>
        <p:txBody>
          <a:bodyPr lIns="0" tIns="0" rIns="0" bIns="0" rtlCol="0" anchor="t">
            <a:spAutoFit/>
          </a:bodyPr>
          <a:lstStyle/>
          <a:p>
            <a:pPr algn="ctr">
              <a:lnSpc>
                <a:spcPts val="5349"/>
              </a:lnSpc>
            </a:pPr>
            <a:r>
              <a:rPr lang="en-US" sz="4999">
                <a:solidFill>
                  <a:srgbClr val="5A798F"/>
                </a:solidFill>
                <a:latin typeface="Canva Sans"/>
              </a:rPr>
              <a:t>3</a:t>
            </a:r>
          </a:p>
        </p:txBody>
      </p:sp>
      <p:sp>
        <p:nvSpPr>
          <p:cNvPr id="19" name="TextBox 19"/>
          <p:cNvSpPr txBox="1"/>
          <p:nvPr/>
        </p:nvSpPr>
        <p:spPr>
          <a:xfrm>
            <a:off x="9423291" y="3669237"/>
            <a:ext cx="588411" cy="1377950"/>
          </a:xfrm>
          <a:prstGeom prst="rect">
            <a:avLst/>
          </a:prstGeom>
        </p:spPr>
        <p:txBody>
          <a:bodyPr lIns="0" tIns="0" rIns="0" bIns="0" rtlCol="0" anchor="t">
            <a:spAutoFit/>
          </a:bodyPr>
          <a:lstStyle/>
          <a:p>
            <a:pPr algn="ctr">
              <a:lnSpc>
                <a:spcPts val="5349"/>
              </a:lnSpc>
            </a:pPr>
            <a:r>
              <a:rPr lang="en-US" sz="4999">
                <a:solidFill>
                  <a:srgbClr val="5A798F"/>
                </a:solidFill>
                <a:latin typeface="Canva Sans"/>
              </a:rPr>
              <a:t>4</a:t>
            </a:r>
          </a:p>
          <a:p>
            <a:pPr algn="ctr">
              <a:lnSpc>
                <a:spcPts val="5349"/>
              </a:lnSpc>
            </a:pPr>
            <a:endParaRPr lang="en-US" sz="4999">
              <a:solidFill>
                <a:srgbClr val="5A798F"/>
              </a:solidFill>
              <a:latin typeface="Canva Sans"/>
            </a:endParaRPr>
          </a:p>
        </p:txBody>
      </p:sp>
      <p:sp>
        <p:nvSpPr>
          <p:cNvPr id="20" name="TextBox 20"/>
          <p:cNvSpPr txBox="1"/>
          <p:nvPr/>
        </p:nvSpPr>
        <p:spPr>
          <a:xfrm>
            <a:off x="2117626" y="4283891"/>
            <a:ext cx="7160263" cy="4610100"/>
          </a:xfrm>
          <a:prstGeom prst="rect">
            <a:avLst/>
          </a:prstGeom>
        </p:spPr>
        <p:txBody>
          <a:bodyPr lIns="0" tIns="0" rIns="0" bIns="0" rtlCol="0" anchor="t">
            <a:spAutoFit/>
          </a:bodyPr>
          <a:lstStyle/>
          <a:p>
            <a:pPr>
              <a:lnSpc>
                <a:spcPts val="5250"/>
              </a:lnSpc>
            </a:pPr>
            <a:r>
              <a:rPr lang="en-US" sz="3000" spc="75">
                <a:solidFill>
                  <a:srgbClr val="2D3B44"/>
                </a:solidFill>
                <a:latin typeface="Canva Sans"/>
              </a:rPr>
              <a:t>Choosing an appropriate machine learning or deep learning model architecture, such as CNNs, recurrent neural networks (RNNs), or hybrid models, based on the complexity of the task and available computational resources.</a:t>
            </a:r>
          </a:p>
        </p:txBody>
      </p:sp>
      <p:sp>
        <p:nvSpPr>
          <p:cNvPr id="21" name="TextBox 21"/>
          <p:cNvSpPr txBox="1"/>
          <p:nvPr/>
        </p:nvSpPr>
        <p:spPr>
          <a:xfrm>
            <a:off x="2115353" y="3421587"/>
            <a:ext cx="5407519" cy="708025"/>
          </a:xfrm>
          <a:prstGeom prst="rect">
            <a:avLst/>
          </a:prstGeom>
        </p:spPr>
        <p:txBody>
          <a:bodyPr lIns="0" tIns="0" rIns="0" bIns="0" rtlCol="0" anchor="t">
            <a:spAutoFit/>
          </a:bodyPr>
          <a:lstStyle/>
          <a:p>
            <a:pPr>
              <a:lnSpc>
                <a:spcPts val="6125"/>
              </a:lnSpc>
            </a:pPr>
            <a:r>
              <a:rPr lang="en-US" sz="3500" spc="87">
                <a:solidFill>
                  <a:srgbClr val="2D3B44"/>
                </a:solidFill>
                <a:latin typeface="Canva Sans Bold"/>
              </a:rPr>
              <a:t>Model Selection</a:t>
            </a:r>
          </a:p>
        </p:txBody>
      </p:sp>
      <p:grpSp>
        <p:nvGrpSpPr>
          <p:cNvPr id="22" name="Group 22"/>
          <p:cNvGrpSpPr/>
          <p:nvPr/>
        </p:nvGrpSpPr>
        <p:grpSpPr>
          <a:xfrm>
            <a:off x="10480340" y="3602562"/>
            <a:ext cx="7807660" cy="5958180"/>
            <a:chOff x="0" y="0"/>
            <a:chExt cx="10410213" cy="7944239"/>
          </a:xfrm>
        </p:grpSpPr>
        <p:sp>
          <p:nvSpPr>
            <p:cNvPr id="23" name="TextBox 23"/>
            <p:cNvSpPr txBox="1"/>
            <p:nvPr/>
          </p:nvSpPr>
          <p:spPr>
            <a:xfrm>
              <a:off x="4374" y="959239"/>
              <a:ext cx="10405839" cy="6985000"/>
            </a:xfrm>
            <a:prstGeom prst="rect">
              <a:avLst/>
            </a:prstGeom>
          </p:spPr>
          <p:txBody>
            <a:bodyPr lIns="0" tIns="0" rIns="0" bIns="0" rtlCol="0" anchor="t">
              <a:spAutoFit/>
            </a:bodyPr>
            <a:lstStyle/>
            <a:p>
              <a:pPr>
                <a:lnSpc>
                  <a:spcPts val="5250"/>
                </a:lnSpc>
              </a:pPr>
              <a:r>
                <a:rPr lang="en-US" sz="3000" spc="75">
                  <a:solidFill>
                    <a:srgbClr val="2D3B44"/>
                  </a:solidFill>
                  <a:latin typeface="Canva Sans"/>
                </a:rPr>
                <a:t>Training the selected model on the preprocessed dataset using optimization algorithms like stochastic gradient descent (SGD) or Adam. During training, the model learns to associate facial features with corresponding age and gender labels through iterative optimization of its parameters.</a:t>
              </a:r>
            </a:p>
          </p:txBody>
        </p:sp>
        <p:sp>
          <p:nvSpPr>
            <p:cNvPr id="24" name="TextBox 24"/>
            <p:cNvSpPr txBox="1"/>
            <p:nvPr/>
          </p:nvSpPr>
          <p:spPr>
            <a:xfrm>
              <a:off x="0" y="-180975"/>
              <a:ext cx="10405839" cy="883708"/>
            </a:xfrm>
            <a:prstGeom prst="rect">
              <a:avLst/>
            </a:prstGeom>
          </p:spPr>
          <p:txBody>
            <a:bodyPr lIns="0" tIns="0" rIns="0" bIns="0" rtlCol="0" anchor="t">
              <a:spAutoFit/>
            </a:bodyPr>
            <a:lstStyle/>
            <a:p>
              <a:pPr>
                <a:lnSpc>
                  <a:spcPts val="6125"/>
                </a:lnSpc>
              </a:pPr>
              <a:r>
                <a:rPr lang="en-US" sz="3500" spc="87">
                  <a:solidFill>
                    <a:srgbClr val="2D3B44"/>
                  </a:solidFill>
                  <a:latin typeface="Canva Sans Bold"/>
                </a:rPr>
                <a:t>Training</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DF7FF"/>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3539305" y="-5317632"/>
            <a:ext cx="14092745" cy="9902503"/>
            <a:chOff x="0" y="0"/>
            <a:chExt cx="4572000" cy="3212592"/>
          </a:xfrm>
        </p:grpSpPr>
        <p:sp>
          <p:nvSpPr>
            <p:cNvPr id="3" name="Freeform 3"/>
            <p:cNvSpPr/>
            <p:nvPr/>
          </p:nvSpPr>
          <p:spPr>
            <a:xfrm>
              <a:off x="-40875" y="-15335"/>
              <a:ext cx="4793771" cy="3267781"/>
            </a:xfrm>
            <a:custGeom>
              <a:avLst/>
              <a:gdLst/>
              <a:ahLst/>
              <a:cxnLst/>
              <a:rect l="l" t="t" r="r" b="b"/>
              <a:pathLst>
                <a:path w="4793771" h="3267781">
                  <a:moveTo>
                    <a:pt x="3758476" y="2388987"/>
                  </a:moveTo>
                  <a:cubicBezTo>
                    <a:pt x="3777145" y="2379652"/>
                    <a:pt x="3795601" y="2369892"/>
                    <a:pt x="3813797" y="2359622"/>
                  </a:cubicBezTo>
                  <a:cubicBezTo>
                    <a:pt x="4346006" y="2059225"/>
                    <a:pt x="4793771" y="1415561"/>
                    <a:pt x="4539726" y="792606"/>
                  </a:cubicBezTo>
                  <a:cubicBezTo>
                    <a:pt x="4416115" y="489497"/>
                    <a:pt x="4124250" y="253294"/>
                    <a:pt x="3798022" y="226479"/>
                  </a:cubicBezTo>
                  <a:cubicBezTo>
                    <a:pt x="3416210" y="195095"/>
                    <a:pt x="3057000" y="433700"/>
                    <a:pt x="2673902" y="434869"/>
                  </a:cubicBezTo>
                  <a:cubicBezTo>
                    <a:pt x="2150947" y="436467"/>
                    <a:pt x="1697967" y="0"/>
                    <a:pt x="1175295" y="17260"/>
                  </a:cubicBezTo>
                  <a:cubicBezTo>
                    <a:pt x="926093" y="25490"/>
                    <a:pt x="686885" y="141037"/>
                    <a:pt x="505621" y="312257"/>
                  </a:cubicBezTo>
                  <a:cubicBezTo>
                    <a:pt x="324357" y="483477"/>
                    <a:pt x="198176" y="707277"/>
                    <a:pt x="117968" y="943375"/>
                  </a:cubicBezTo>
                  <a:cubicBezTo>
                    <a:pt x="33113" y="1193148"/>
                    <a:pt x="0" y="1477082"/>
                    <a:pt x="114600" y="1714681"/>
                  </a:cubicBezTo>
                  <a:cubicBezTo>
                    <a:pt x="225927" y="1945498"/>
                    <a:pt x="455959" y="2093480"/>
                    <a:pt x="684103" y="2210167"/>
                  </a:cubicBezTo>
                  <a:cubicBezTo>
                    <a:pt x="912247" y="2326854"/>
                    <a:pt x="1155656" y="2428529"/>
                    <a:pt x="1335979" y="2610604"/>
                  </a:cubicBezTo>
                  <a:cubicBezTo>
                    <a:pt x="1526733" y="2803211"/>
                    <a:pt x="1646549" y="3083819"/>
                    <a:pt x="1897397" y="3186566"/>
                  </a:cubicBezTo>
                  <a:cubicBezTo>
                    <a:pt x="2095678" y="3267781"/>
                    <a:pt x="2326648" y="3211079"/>
                    <a:pt x="2512645" y="3104699"/>
                  </a:cubicBezTo>
                  <a:cubicBezTo>
                    <a:pt x="2698634" y="2998322"/>
                    <a:pt x="2853882" y="2846534"/>
                    <a:pt x="3026221" y="2719221"/>
                  </a:cubicBezTo>
                  <a:cubicBezTo>
                    <a:pt x="3243833" y="2558464"/>
                    <a:pt x="3518795" y="2508816"/>
                    <a:pt x="3758476" y="2388987"/>
                  </a:cubicBezTo>
                  <a:close/>
                </a:path>
              </a:pathLst>
            </a:custGeom>
            <a:solidFill>
              <a:srgbClr val="DBEDFD"/>
            </a:solidFill>
            <a:ln w="12700">
              <a:solidFill>
                <a:srgbClr val="000000"/>
              </a:solidFill>
            </a:ln>
          </p:spPr>
        </p:sp>
        <p:sp>
          <p:nvSpPr>
            <p:cNvPr id="4" name="Freeform 4"/>
            <p:cNvSpPr/>
            <p:nvPr/>
          </p:nvSpPr>
          <p:spPr>
            <a:xfrm>
              <a:off x="0" y="0"/>
              <a:ext cx="4572000" cy="3212592"/>
            </a:xfrm>
            <a:custGeom>
              <a:avLst/>
              <a:gdLst/>
              <a:ahLst/>
              <a:cxnLst/>
              <a:rect l="l" t="t" r="r" b="b"/>
              <a:pathLst>
                <a:path w="4572000" h="3212592">
                  <a:moveTo>
                    <a:pt x="4572000" y="3212592"/>
                  </a:moveTo>
                  <a:lnTo>
                    <a:pt x="0" y="3212592"/>
                  </a:lnTo>
                  <a:lnTo>
                    <a:pt x="0" y="0"/>
                  </a:lnTo>
                  <a:lnTo>
                    <a:pt x="4572000" y="0"/>
                  </a:lnTo>
                  <a:lnTo>
                    <a:pt x="4572000" y="3212592"/>
                  </a:lnTo>
                  <a:close/>
                </a:path>
              </a:pathLst>
            </a:custGeom>
            <a:blipFill>
              <a:blip r:embed="rId2"/>
              <a:stretch>
                <a:fillRect l="-11" r="-11"/>
              </a:stretch>
            </a:blipFill>
          </p:spPr>
        </p:sp>
      </p:grpSp>
      <p:sp>
        <p:nvSpPr>
          <p:cNvPr id="5" name="Freeform 5"/>
          <p:cNvSpPr/>
          <p:nvPr/>
        </p:nvSpPr>
        <p:spPr>
          <a:xfrm>
            <a:off x="-3312665" y="757538"/>
            <a:ext cx="14729082" cy="2154128"/>
          </a:xfrm>
          <a:custGeom>
            <a:avLst/>
            <a:gdLst/>
            <a:ahLst/>
            <a:cxnLst/>
            <a:rect l="l" t="t" r="r" b="b"/>
            <a:pathLst>
              <a:path w="14729082" h="2154128">
                <a:moveTo>
                  <a:pt x="0" y="0"/>
                </a:moveTo>
                <a:lnTo>
                  <a:pt x="14729082" y="0"/>
                </a:lnTo>
                <a:lnTo>
                  <a:pt x="14729082" y="2154128"/>
                </a:lnTo>
                <a:lnTo>
                  <a:pt x="0" y="2154128"/>
                </a:lnTo>
                <a:lnTo>
                  <a:pt x="0" y="0"/>
                </a:lnTo>
                <a:close/>
              </a:path>
            </a:pathLst>
          </a:custGeom>
          <a:blipFill>
            <a:blip r:embed="rId3"/>
            <a:stretch>
              <a:fillRect/>
            </a:stretch>
          </a:blipFill>
        </p:spPr>
      </p:sp>
      <p:grpSp>
        <p:nvGrpSpPr>
          <p:cNvPr id="6" name="Group 6"/>
          <p:cNvGrpSpPr/>
          <p:nvPr/>
        </p:nvGrpSpPr>
        <p:grpSpPr>
          <a:xfrm>
            <a:off x="-3312665" y="1022801"/>
            <a:ext cx="14470349" cy="1492763"/>
            <a:chOff x="0" y="0"/>
            <a:chExt cx="3939507" cy="406400"/>
          </a:xfrm>
        </p:grpSpPr>
        <p:sp>
          <p:nvSpPr>
            <p:cNvPr id="7" name="Freeform 7"/>
            <p:cNvSpPr/>
            <p:nvPr/>
          </p:nvSpPr>
          <p:spPr>
            <a:xfrm>
              <a:off x="0" y="0"/>
              <a:ext cx="3939507" cy="406400"/>
            </a:xfrm>
            <a:custGeom>
              <a:avLst/>
              <a:gdLst/>
              <a:ahLst/>
              <a:cxnLst/>
              <a:rect l="l" t="t" r="r" b="b"/>
              <a:pathLst>
                <a:path w="3939507" h="406400">
                  <a:moveTo>
                    <a:pt x="3736307" y="0"/>
                  </a:moveTo>
                  <a:cubicBezTo>
                    <a:pt x="3848531" y="0"/>
                    <a:pt x="3939507" y="90976"/>
                    <a:pt x="3939507" y="203200"/>
                  </a:cubicBezTo>
                  <a:cubicBezTo>
                    <a:pt x="3939507" y="315424"/>
                    <a:pt x="3848531" y="406400"/>
                    <a:pt x="3736307"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id="8" name="TextBox 8"/>
            <p:cNvSpPr txBox="1"/>
            <p:nvPr/>
          </p:nvSpPr>
          <p:spPr>
            <a:xfrm>
              <a:off x="0" y="-28575"/>
              <a:ext cx="3939507" cy="434975"/>
            </a:xfrm>
            <a:prstGeom prst="rect">
              <a:avLst/>
            </a:prstGeom>
          </p:spPr>
          <p:txBody>
            <a:bodyPr lIns="50800" tIns="50800" rIns="50800" bIns="50800" rtlCol="0" anchor="ctr"/>
            <a:lstStyle/>
            <a:p>
              <a:pPr algn="ctr">
                <a:lnSpc>
                  <a:spcPts val="1885"/>
                </a:lnSpc>
              </a:pPr>
              <a:endParaRPr/>
            </a:p>
          </p:txBody>
        </p:sp>
      </p:grpSp>
      <p:sp>
        <p:nvSpPr>
          <p:cNvPr id="9" name="TextBox 9"/>
          <p:cNvSpPr txBox="1"/>
          <p:nvPr/>
        </p:nvSpPr>
        <p:spPr>
          <a:xfrm>
            <a:off x="1130444" y="1350479"/>
            <a:ext cx="8574798" cy="1047736"/>
          </a:xfrm>
          <a:prstGeom prst="rect">
            <a:avLst/>
          </a:prstGeom>
        </p:spPr>
        <p:txBody>
          <a:bodyPr lIns="0" tIns="0" rIns="0" bIns="0" rtlCol="0" anchor="t">
            <a:spAutoFit/>
          </a:bodyPr>
          <a:lstStyle/>
          <a:p>
            <a:pPr>
              <a:lnSpc>
                <a:spcPts val="8024"/>
              </a:lnSpc>
            </a:pPr>
            <a:r>
              <a:rPr lang="en-US" sz="7499">
                <a:solidFill>
                  <a:srgbClr val="5A798F"/>
                </a:solidFill>
                <a:latin typeface="Kenao Sans Serif"/>
              </a:rPr>
              <a:t>Modelling</a:t>
            </a:r>
          </a:p>
        </p:txBody>
      </p:sp>
      <p:grpSp>
        <p:nvGrpSpPr>
          <p:cNvPr id="10" name="Group 10"/>
          <p:cNvGrpSpPr>
            <a:grpSpLocks noChangeAspect="1"/>
          </p:cNvGrpSpPr>
          <p:nvPr/>
        </p:nvGrpSpPr>
        <p:grpSpPr>
          <a:xfrm rot="-3490952">
            <a:off x="-2506889" y="5777821"/>
            <a:ext cx="6118046" cy="8312563"/>
            <a:chOff x="0" y="0"/>
            <a:chExt cx="3364992" cy="4572000"/>
          </a:xfrm>
        </p:grpSpPr>
        <p:sp>
          <p:nvSpPr>
            <p:cNvPr id="11" name="Freeform 11"/>
            <p:cNvSpPr/>
            <p:nvPr/>
          </p:nvSpPr>
          <p:spPr>
            <a:xfrm>
              <a:off x="-14430" y="-18654"/>
              <a:ext cx="3539861" cy="4602770"/>
            </a:xfrm>
            <a:custGeom>
              <a:avLst/>
              <a:gdLst/>
              <a:ahLst/>
              <a:cxnLst/>
              <a:rect l="l" t="t" r="r" b="b"/>
              <a:pathLst>
                <a:path w="3539861" h="4602770">
                  <a:moveTo>
                    <a:pt x="3154043" y="370565"/>
                  </a:moveTo>
                  <a:cubicBezTo>
                    <a:pt x="3149740" y="364861"/>
                    <a:pt x="3145370" y="359189"/>
                    <a:pt x="3140931" y="353551"/>
                  </a:cubicBezTo>
                  <a:cubicBezTo>
                    <a:pt x="3082392" y="279158"/>
                    <a:pt x="3014204" y="214094"/>
                    <a:pt x="2936275" y="160224"/>
                  </a:cubicBezTo>
                  <a:cubicBezTo>
                    <a:pt x="2823060" y="81962"/>
                    <a:pt x="2687194" y="34683"/>
                    <a:pt x="2550433" y="22062"/>
                  </a:cubicBezTo>
                  <a:cubicBezTo>
                    <a:pt x="2311401" y="0"/>
                    <a:pt x="2064469" y="85852"/>
                    <a:pt x="1890673" y="251441"/>
                  </a:cubicBezTo>
                  <a:cubicBezTo>
                    <a:pt x="1723562" y="410662"/>
                    <a:pt x="1622575" y="637131"/>
                    <a:pt x="1430598" y="765279"/>
                  </a:cubicBezTo>
                  <a:cubicBezTo>
                    <a:pt x="1083906" y="996705"/>
                    <a:pt x="563193" y="830427"/>
                    <a:pt x="243218" y="1097579"/>
                  </a:cubicBezTo>
                  <a:cubicBezTo>
                    <a:pt x="63620" y="1247529"/>
                    <a:pt x="0" y="1501521"/>
                    <a:pt x="20102" y="1734627"/>
                  </a:cubicBezTo>
                  <a:cubicBezTo>
                    <a:pt x="40205" y="1967733"/>
                    <a:pt x="131565" y="2187758"/>
                    <a:pt x="215291" y="2406235"/>
                  </a:cubicBezTo>
                  <a:cubicBezTo>
                    <a:pt x="299017" y="2624711"/>
                    <a:pt x="377184" y="2852254"/>
                    <a:pt x="368928" y="3086079"/>
                  </a:cubicBezTo>
                  <a:cubicBezTo>
                    <a:pt x="362900" y="3256754"/>
                    <a:pt x="310997" y="3422120"/>
                    <a:pt x="283999" y="3590754"/>
                  </a:cubicBezTo>
                  <a:cubicBezTo>
                    <a:pt x="257000" y="3759387"/>
                    <a:pt x="257812" y="3942783"/>
                    <a:pt x="347642" y="4088027"/>
                  </a:cubicBezTo>
                  <a:cubicBezTo>
                    <a:pt x="440151" y="4237603"/>
                    <a:pt x="609029" y="4319614"/>
                    <a:pt x="771424" y="4387121"/>
                  </a:cubicBezTo>
                  <a:cubicBezTo>
                    <a:pt x="1053243" y="4504272"/>
                    <a:pt x="1351777" y="4602770"/>
                    <a:pt x="1656685" y="4589446"/>
                  </a:cubicBezTo>
                  <a:cubicBezTo>
                    <a:pt x="1961591" y="4576123"/>
                    <a:pt x="2275861" y="4431515"/>
                    <a:pt x="2421358" y="4163223"/>
                  </a:cubicBezTo>
                  <a:cubicBezTo>
                    <a:pt x="2655053" y="3732294"/>
                    <a:pt x="2388209" y="3172284"/>
                    <a:pt x="2571656" y="2717683"/>
                  </a:cubicBezTo>
                  <a:cubicBezTo>
                    <a:pt x="2665220" y="2485823"/>
                    <a:pt x="2862908" y="2315251"/>
                    <a:pt x="3015930" y="2117522"/>
                  </a:cubicBezTo>
                  <a:cubicBezTo>
                    <a:pt x="3383087" y="1643097"/>
                    <a:pt x="3539861" y="881930"/>
                    <a:pt x="3154043" y="370565"/>
                  </a:cubicBezTo>
                  <a:close/>
                </a:path>
              </a:pathLst>
            </a:custGeom>
            <a:solidFill>
              <a:srgbClr val="DBEDFD"/>
            </a:solidFill>
            <a:ln w="12700">
              <a:solidFill>
                <a:srgbClr val="000000"/>
              </a:solidFill>
            </a:ln>
          </p:spPr>
        </p:sp>
        <p:sp>
          <p:nvSpPr>
            <p:cNvPr id="12" name="Freeform 12"/>
            <p:cNvSpPr/>
            <p:nvPr/>
          </p:nvSpPr>
          <p:spPr>
            <a:xfrm>
              <a:off x="2106" y="-6"/>
              <a:ext cx="3362886" cy="4572006"/>
            </a:xfrm>
            <a:custGeom>
              <a:avLst/>
              <a:gdLst/>
              <a:ahLst/>
              <a:cxnLst/>
              <a:rect l="l" t="t" r="r" b="b"/>
              <a:pathLst>
                <a:path w="3362886" h="4572006">
                  <a:moveTo>
                    <a:pt x="3362886" y="4572006"/>
                  </a:moveTo>
                  <a:lnTo>
                    <a:pt x="0" y="4572006"/>
                  </a:lnTo>
                  <a:lnTo>
                    <a:pt x="0" y="0"/>
                  </a:lnTo>
                  <a:lnTo>
                    <a:pt x="3362886" y="0"/>
                  </a:lnTo>
                  <a:lnTo>
                    <a:pt x="3362886" y="4572006"/>
                  </a:lnTo>
                  <a:close/>
                </a:path>
              </a:pathLst>
            </a:custGeom>
            <a:blipFill>
              <a:blip r:embed="rId4"/>
              <a:stretch>
                <a:fillRect l="-48" r="-48"/>
              </a:stretch>
            </a:blipFill>
          </p:spPr>
        </p:sp>
      </p:grpSp>
      <p:grpSp>
        <p:nvGrpSpPr>
          <p:cNvPr id="13" name="Group 13"/>
          <p:cNvGrpSpPr/>
          <p:nvPr/>
        </p:nvGrpSpPr>
        <p:grpSpPr>
          <a:xfrm>
            <a:off x="1028700" y="3417137"/>
            <a:ext cx="1169196" cy="1167734"/>
            <a:chOff x="0" y="0"/>
            <a:chExt cx="1558928" cy="1556979"/>
          </a:xfrm>
        </p:grpSpPr>
        <p:sp>
          <p:nvSpPr>
            <p:cNvPr id="14" name="Freeform 14"/>
            <p:cNvSpPr/>
            <p:nvPr/>
          </p:nvSpPr>
          <p:spPr>
            <a:xfrm>
              <a:off x="0" y="0"/>
              <a:ext cx="1558928" cy="1556979"/>
            </a:xfrm>
            <a:custGeom>
              <a:avLst/>
              <a:gdLst/>
              <a:ahLst/>
              <a:cxnLst/>
              <a:rect l="l" t="t" r="r" b="b"/>
              <a:pathLst>
                <a:path w="1558928" h="1556979">
                  <a:moveTo>
                    <a:pt x="0" y="0"/>
                  </a:moveTo>
                  <a:lnTo>
                    <a:pt x="1558928" y="0"/>
                  </a:lnTo>
                  <a:lnTo>
                    <a:pt x="1558928" y="1556979"/>
                  </a:lnTo>
                  <a:lnTo>
                    <a:pt x="0" y="1556979"/>
                  </a:lnTo>
                  <a:lnTo>
                    <a:pt x="0" y="0"/>
                  </a:lnTo>
                  <a:close/>
                </a:path>
              </a:pathLst>
            </a:custGeom>
            <a:blipFill>
              <a:blip r:embed="rId5"/>
              <a:stretch>
                <a:fillRect/>
              </a:stretch>
            </a:blipFill>
          </p:spPr>
        </p:sp>
        <p:sp>
          <p:nvSpPr>
            <p:cNvPr id="15" name="Freeform 15"/>
            <p:cNvSpPr/>
            <p:nvPr/>
          </p:nvSpPr>
          <p:spPr>
            <a:xfrm>
              <a:off x="99170" y="99046"/>
              <a:ext cx="1360588" cy="1358887"/>
            </a:xfrm>
            <a:custGeom>
              <a:avLst/>
              <a:gdLst/>
              <a:ahLst/>
              <a:cxnLst/>
              <a:rect l="l" t="t" r="r" b="b"/>
              <a:pathLst>
                <a:path w="1360588" h="1358887">
                  <a:moveTo>
                    <a:pt x="0" y="0"/>
                  </a:moveTo>
                  <a:lnTo>
                    <a:pt x="1360588" y="0"/>
                  </a:lnTo>
                  <a:lnTo>
                    <a:pt x="1360588" y="1358887"/>
                  </a:lnTo>
                  <a:lnTo>
                    <a:pt x="0" y="1358887"/>
                  </a:lnTo>
                  <a:lnTo>
                    <a:pt x="0" y="0"/>
                  </a:lnTo>
                  <a:close/>
                </a:path>
              </a:pathLst>
            </a:custGeom>
            <a:blipFill>
              <a:blip r:embed="rId6"/>
              <a:stretch>
                <a:fillRect/>
              </a:stretch>
            </a:blipFill>
          </p:spPr>
        </p:sp>
      </p:grpSp>
      <p:sp>
        <p:nvSpPr>
          <p:cNvPr id="16" name="Freeform 16"/>
          <p:cNvSpPr/>
          <p:nvPr/>
        </p:nvSpPr>
        <p:spPr>
          <a:xfrm>
            <a:off x="8294189" y="3483863"/>
            <a:ext cx="1169196" cy="1167734"/>
          </a:xfrm>
          <a:custGeom>
            <a:avLst/>
            <a:gdLst/>
            <a:ahLst/>
            <a:cxnLst/>
            <a:rect l="l" t="t" r="r" b="b"/>
            <a:pathLst>
              <a:path w="1169196" h="1167734">
                <a:moveTo>
                  <a:pt x="0" y="0"/>
                </a:moveTo>
                <a:lnTo>
                  <a:pt x="1169196" y="0"/>
                </a:lnTo>
                <a:lnTo>
                  <a:pt x="1169196" y="1167735"/>
                </a:lnTo>
                <a:lnTo>
                  <a:pt x="0" y="1167735"/>
                </a:lnTo>
                <a:lnTo>
                  <a:pt x="0" y="0"/>
                </a:lnTo>
                <a:close/>
              </a:path>
            </a:pathLst>
          </a:custGeom>
          <a:blipFill>
            <a:blip r:embed="rId5"/>
            <a:stretch>
              <a:fillRect/>
            </a:stretch>
          </a:blipFill>
        </p:spPr>
      </p:sp>
      <p:sp>
        <p:nvSpPr>
          <p:cNvPr id="17" name="Freeform 17"/>
          <p:cNvSpPr/>
          <p:nvPr/>
        </p:nvSpPr>
        <p:spPr>
          <a:xfrm>
            <a:off x="8368567" y="3558148"/>
            <a:ext cx="1020441" cy="1019165"/>
          </a:xfrm>
          <a:custGeom>
            <a:avLst/>
            <a:gdLst/>
            <a:ahLst/>
            <a:cxnLst/>
            <a:rect l="l" t="t" r="r" b="b"/>
            <a:pathLst>
              <a:path w="1020441" h="1019165">
                <a:moveTo>
                  <a:pt x="0" y="0"/>
                </a:moveTo>
                <a:lnTo>
                  <a:pt x="1020441" y="0"/>
                </a:lnTo>
                <a:lnTo>
                  <a:pt x="1020441" y="1019165"/>
                </a:lnTo>
                <a:lnTo>
                  <a:pt x="0" y="1019165"/>
                </a:lnTo>
                <a:lnTo>
                  <a:pt x="0" y="0"/>
                </a:lnTo>
                <a:close/>
              </a:path>
            </a:pathLst>
          </a:custGeom>
          <a:blipFill>
            <a:blip r:embed="rId6"/>
            <a:stretch>
              <a:fillRect/>
            </a:stretch>
          </a:blipFill>
        </p:spPr>
      </p:sp>
      <p:sp>
        <p:nvSpPr>
          <p:cNvPr id="18" name="TextBox 18"/>
          <p:cNvSpPr txBox="1"/>
          <p:nvPr/>
        </p:nvSpPr>
        <p:spPr>
          <a:xfrm>
            <a:off x="1319092" y="3689045"/>
            <a:ext cx="588411" cy="701675"/>
          </a:xfrm>
          <a:prstGeom prst="rect">
            <a:avLst/>
          </a:prstGeom>
        </p:spPr>
        <p:txBody>
          <a:bodyPr lIns="0" tIns="0" rIns="0" bIns="0" rtlCol="0" anchor="t">
            <a:spAutoFit/>
          </a:bodyPr>
          <a:lstStyle/>
          <a:p>
            <a:pPr algn="ctr">
              <a:lnSpc>
                <a:spcPts val="5349"/>
              </a:lnSpc>
            </a:pPr>
            <a:r>
              <a:rPr lang="en-US" sz="4999">
                <a:solidFill>
                  <a:srgbClr val="5A798F"/>
                </a:solidFill>
                <a:latin typeface="Canva Sans"/>
              </a:rPr>
              <a:t>5</a:t>
            </a:r>
          </a:p>
        </p:txBody>
      </p:sp>
      <p:sp>
        <p:nvSpPr>
          <p:cNvPr id="19" name="TextBox 19"/>
          <p:cNvSpPr txBox="1"/>
          <p:nvPr/>
        </p:nvSpPr>
        <p:spPr>
          <a:xfrm>
            <a:off x="8596836" y="3765296"/>
            <a:ext cx="588411" cy="701675"/>
          </a:xfrm>
          <a:prstGeom prst="rect">
            <a:avLst/>
          </a:prstGeom>
        </p:spPr>
        <p:txBody>
          <a:bodyPr lIns="0" tIns="0" rIns="0" bIns="0" rtlCol="0" anchor="t">
            <a:spAutoFit/>
          </a:bodyPr>
          <a:lstStyle/>
          <a:p>
            <a:pPr algn="ctr">
              <a:lnSpc>
                <a:spcPts val="5349"/>
              </a:lnSpc>
            </a:pPr>
            <a:r>
              <a:rPr lang="en-US" sz="4999">
                <a:solidFill>
                  <a:srgbClr val="5A798F"/>
                </a:solidFill>
                <a:latin typeface="Canva Sans"/>
              </a:rPr>
              <a:t>6</a:t>
            </a:r>
          </a:p>
        </p:txBody>
      </p:sp>
      <p:grpSp>
        <p:nvGrpSpPr>
          <p:cNvPr id="20" name="Group 20"/>
          <p:cNvGrpSpPr/>
          <p:nvPr/>
        </p:nvGrpSpPr>
        <p:grpSpPr>
          <a:xfrm>
            <a:off x="2541497" y="3631895"/>
            <a:ext cx="5752692" cy="5291430"/>
            <a:chOff x="0" y="0"/>
            <a:chExt cx="7670256" cy="7055239"/>
          </a:xfrm>
        </p:grpSpPr>
        <p:sp>
          <p:nvSpPr>
            <p:cNvPr id="21" name="TextBox 21"/>
            <p:cNvSpPr txBox="1"/>
            <p:nvPr/>
          </p:nvSpPr>
          <p:spPr>
            <a:xfrm>
              <a:off x="3223" y="959239"/>
              <a:ext cx="7667033" cy="6096000"/>
            </a:xfrm>
            <a:prstGeom prst="rect">
              <a:avLst/>
            </a:prstGeom>
          </p:spPr>
          <p:txBody>
            <a:bodyPr lIns="0" tIns="0" rIns="0" bIns="0" rtlCol="0" anchor="t">
              <a:spAutoFit/>
            </a:bodyPr>
            <a:lstStyle/>
            <a:p>
              <a:pPr>
                <a:lnSpc>
                  <a:spcPts val="5250"/>
                </a:lnSpc>
              </a:pPr>
              <a:r>
                <a:rPr lang="en-US" sz="3000" spc="75">
                  <a:solidFill>
                    <a:srgbClr val="2D3B44"/>
                  </a:solidFill>
                  <a:latin typeface="Canva Sans"/>
                </a:rPr>
                <a:t>Evaluating the trained model's performance on a separate validation dataset to assess its generalization capabilities and identify potential overfitting or underfitting issues.</a:t>
              </a:r>
            </a:p>
          </p:txBody>
        </p:sp>
        <p:sp>
          <p:nvSpPr>
            <p:cNvPr id="22" name="TextBox 22"/>
            <p:cNvSpPr txBox="1"/>
            <p:nvPr/>
          </p:nvSpPr>
          <p:spPr>
            <a:xfrm>
              <a:off x="0" y="-180975"/>
              <a:ext cx="7667033" cy="883708"/>
            </a:xfrm>
            <a:prstGeom prst="rect">
              <a:avLst/>
            </a:prstGeom>
          </p:spPr>
          <p:txBody>
            <a:bodyPr lIns="0" tIns="0" rIns="0" bIns="0" rtlCol="0" anchor="t">
              <a:spAutoFit/>
            </a:bodyPr>
            <a:lstStyle/>
            <a:p>
              <a:pPr>
                <a:lnSpc>
                  <a:spcPts val="6125"/>
                </a:lnSpc>
              </a:pPr>
              <a:r>
                <a:rPr lang="en-US" sz="3500" spc="87">
                  <a:solidFill>
                    <a:srgbClr val="2D3B44"/>
                  </a:solidFill>
                  <a:latin typeface="Canva Sans Bold"/>
                </a:rPr>
                <a:t>Validation</a:t>
              </a:r>
            </a:p>
          </p:txBody>
        </p:sp>
      </p:grpSp>
      <p:grpSp>
        <p:nvGrpSpPr>
          <p:cNvPr id="23" name="Group 23"/>
          <p:cNvGrpSpPr/>
          <p:nvPr/>
        </p:nvGrpSpPr>
        <p:grpSpPr>
          <a:xfrm>
            <a:off x="10101560" y="3631895"/>
            <a:ext cx="5752692" cy="5291430"/>
            <a:chOff x="0" y="0"/>
            <a:chExt cx="7670256" cy="7055239"/>
          </a:xfrm>
        </p:grpSpPr>
        <p:sp>
          <p:nvSpPr>
            <p:cNvPr id="24" name="TextBox 24"/>
            <p:cNvSpPr txBox="1"/>
            <p:nvPr/>
          </p:nvSpPr>
          <p:spPr>
            <a:xfrm>
              <a:off x="3223" y="959239"/>
              <a:ext cx="7667033" cy="6096000"/>
            </a:xfrm>
            <a:prstGeom prst="rect">
              <a:avLst/>
            </a:prstGeom>
          </p:spPr>
          <p:txBody>
            <a:bodyPr lIns="0" tIns="0" rIns="0" bIns="0" rtlCol="0" anchor="t">
              <a:spAutoFit/>
            </a:bodyPr>
            <a:lstStyle/>
            <a:p>
              <a:pPr>
                <a:lnSpc>
                  <a:spcPts val="5250"/>
                </a:lnSpc>
              </a:pPr>
              <a:r>
                <a:rPr lang="en-US" sz="3000" spc="75">
                  <a:solidFill>
                    <a:srgbClr val="2D3B44"/>
                  </a:solidFill>
                  <a:latin typeface="Canva Sans"/>
                </a:rPr>
                <a:t>Fine-tuning the model's hyperparameters, such as learning rate, batch size, and network architecture, to optimize its performance and achieve the desired level of accuracy.</a:t>
              </a:r>
            </a:p>
          </p:txBody>
        </p:sp>
        <p:sp>
          <p:nvSpPr>
            <p:cNvPr id="25" name="TextBox 25"/>
            <p:cNvSpPr txBox="1"/>
            <p:nvPr/>
          </p:nvSpPr>
          <p:spPr>
            <a:xfrm>
              <a:off x="0" y="-180975"/>
              <a:ext cx="7667033" cy="883708"/>
            </a:xfrm>
            <a:prstGeom prst="rect">
              <a:avLst/>
            </a:prstGeom>
          </p:spPr>
          <p:txBody>
            <a:bodyPr lIns="0" tIns="0" rIns="0" bIns="0" rtlCol="0" anchor="t">
              <a:spAutoFit/>
            </a:bodyPr>
            <a:lstStyle/>
            <a:p>
              <a:pPr>
                <a:lnSpc>
                  <a:spcPts val="6125"/>
                </a:lnSpc>
              </a:pPr>
              <a:r>
                <a:rPr lang="en-US" sz="3500" spc="87">
                  <a:solidFill>
                    <a:srgbClr val="2D3B44"/>
                  </a:solidFill>
                  <a:latin typeface="Canva Sans Bold"/>
                </a:rPr>
                <a:t>Hyperparameter Tuning</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DF7FF"/>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3539305" y="-5317632"/>
            <a:ext cx="14092745" cy="9902503"/>
            <a:chOff x="0" y="0"/>
            <a:chExt cx="4572000" cy="3212592"/>
          </a:xfrm>
        </p:grpSpPr>
        <p:sp>
          <p:nvSpPr>
            <p:cNvPr id="3" name="Freeform 3"/>
            <p:cNvSpPr/>
            <p:nvPr/>
          </p:nvSpPr>
          <p:spPr>
            <a:xfrm>
              <a:off x="-40875" y="-15335"/>
              <a:ext cx="4793771" cy="3267781"/>
            </a:xfrm>
            <a:custGeom>
              <a:avLst/>
              <a:gdLst/>
              <a:ahLst/>
              <a:cxnLst/>
              <a:rect l="l" t="t" r="r" b="b"/>
              <a:pathLst>
                <a:path w="4793771" h="3267781">
                  <a:moveTo>
                    <a:pt x="3758476" y="2388987"/>
                  </a:moveTo>
                  <a:cubicBezTo>
                    <a:pt x="3777145" y="2379652"/>
                    <a:pt x="3795601" y="2369892"/>
                    <a:pt x="3813797" y="2359622"/>
                  </a:cubicBezTo>
                  <a:cubicBezTo>
                    <a:pt x="4346006" y="2059225"/>
                    <a:pt x="4793771" y="1415561"/>
                    <a:pt x="4539726" y="792606"/>
                  </a:cubicBezTo>
                  <a:cubicBezTo>
                    <a:pt x="4416115" y="489497"/>
                    <a:pt x="4124250" y="253294"/>
                    <a:pt x="3798022" y="226479"/>
                  </a:cubicBezTo>
                  <a:cubicBezTo>
                    <a:pt x="3416210" y="195095"/>
                    <a:pt x="3057000" y="433700"/>
                    <a:pt x="2673902" y="434869"/>
                  </a:cubicBezTo>
                  <a:cubicBezTo>
                    <a:pt x="2150947" y="436467"/>
                    <a:pt x="1697967" y="0"/>
                    <a:pt x="1175295" y="17260"/>
                  </a:cubicBezTo>
                  <a:cubicBezTo>
                    <a:pt x="926093" y="25490"/>
                    <a:pt x="686885" y="141037"/>
                    <a:pt x="505621" y="312257"/>
                  </a:cubicBezTo>
                  <a:cubicBezTo>
                    <a:pt x="324357" y="483477"/>
                    <a:pt x="198176" y="707277"/>
                    <a:pt x="117968" y="943375"/>
                  </a:cubicBezTo>
                  <a:cubicBezTo>
                    <a:pt x="33113" y="1193148"/>
                    <a:pt x="0" y="1477082"/>
                    <a:pt x="114600" y="1714681"/>
                  </a:cubicBezTo>
                  <a:cubicBezTo>
                    <a:pt x="225927" y="1945498"/>
                    <a:pt x="455959" y="2093480"/>
                    <a:pt x="684103" y="2210167"/>
                  </a:cubicBezTo>
                  <a:cubicBezTo>
                    <a:pt x="912247" y="2326854"/>
                    <a:pt x="1155656" y="2428529"/>
                    <a:pt x="1335979" y="2610604"/>
                  </a:cubicBezTo>
                  <a:cubicBezTo>
                    <a:pt x="1526733" y="2803211"/>
                    <a:pt x="1646549" y="3083819"/>
                    <a:pt x="1897397" y="3186566"/>
                  </a:cubicBezTo>
                  <a:cubicBezTo>
                    <a:pt x="2095678" y="3267781"/>
                    <a:pt x="2326648" y="3211079"/>
                    <a:pt x="2512645" y="3104699"/>
                  </a:cubicBezTo>
                  <a:cubicBezTo>
                    <a:pt x="2698634" y="2998322"/>
                    <a:pt x="2853882" y="2846534"/>
                    <a:pt x="3026221" y="2719221"/>
                  </a:cubicBezTo>
                  <a:cubicBezTo>
                    <a:pt x="3243833" y="2558464"/>
                    <a:pt x="3518795" y="2508816"/>
                    <a:pt x="3758476" y="2388987"/>
                  </a:cubicBezTo>
                  <a:close/>
                </a:path>
              </a:pathLst>
            </a:custGeom>
            <a:solidFill>
              <a:srgbClr val="DBEDFD"/>
            </a:solidFill>
            <a:ln w="12700">
              <a:solidFill>
                <a:srgbClr val="000000"/>
              </a:solidFill>
            </a:ln>
          </p:spPr>
        </p:sp>
        <p:sp>
          <p:nvSpPr>
            <p:cNvPr id="4" name="Freeform 4"/>
            <p:cNvSpPr/>
            <p:nvPr/>
          </p:nvSpPr>
          <p:spPr>
            <a:xfrm>
              <a:off x="0" y="0"/>
              <a:ext cx="4572000" cy="3212592"/>
            </a:xfrm>
            <a:custGeom>
              <a:avLst/>
              <a:gdLst/>
              <a:ahLst/>
              <a:cxnLst/>
              <a:rect l="l" t="t" r="r" b="b"/>
              <a:pathLst>
                <a:path w="4572000" h="3212592">
                  <a:moveTo>
                    <a:pt x="4572000" y="3212592"/>
                  </a:moveTo>
                  <a:lnTo>
                    <a:pt x="0" y="3212592"/>
                  </a:lnTo>
                  <a:lnTo>
                    <a:pt x="0" y="0"/>
                  </a:lnTo>
                  <a:lnTo>
                    <a:pt x="4572000" y="0"/>
                  </a:lnTo>
                  <a:lnTo>
                    <a:pt x="4572000" y="3212592"/>
                  </a:lnTo>
                  <a:close/>
                </a:path>
              </a:pathLst>
            </a:custGeom>
            <a:blipFill>
              <a:blip r:embed="rId2"/>
              <a:stretch>
                <a:fillRect l="-11" r="-11"/>
              </a:stretch>
            </a:blipFill>
          </p:spPr>
        </p:sp>
      </p:grpSp>
      <p:grpSp>
        <p:nvGrpSpPr>
          <p:cNvPr id="5" name="Group 5"/>
          <p:cNvGrpSpPr>
            <a:grpSpLocks noChangeAspect="1"/>
          </p:cNvGrpSpPr>
          <p:nvPr/>
        </p:nvGrpSpPr>
        <p:grpSpPr>
          <a:xfrm rot="-3490952">
            <a:off x="-2506889" y="5777821"/>
            <a:ext cx="6118046" cy="8312563"/>
            <a:chOff x="0" y="0"/>
            <a:chExt cx="3364992" cy="4572000"/>
          </a:xfrm>
        </p:grpSpPr>
        <p:sp>
          <p:nvSpPr>
            <p:cNvPr id="6" name="Freeform 6"/>
            <p:cNvSpPr/>
            <p:nvPr/>
          </p:nvSpPr>
          <p:spPr>
            <a:xfrm>
              <a:off x="-14430" y="-18654"/>
              <a:ext cx="3539861" cy="4602770"/>
            </a:xfrm>
            <a:custGeom>
              <a:avLst/>
              <a:gdLst/>
              <a:ahLst/>
              <a:cxnLst/>
              <a:rect l="l" t="t" r="r" b="b"/>
              <a:pathLst>
                <a:path w="3539861" h="4602770">
                  <a:moveTo>
                    <a:pt x="3154043" y="370565"/>
                  </a:moveTo>
                  <a:cubicBezTo>
                    <a:pt x="3149740" y="364861"/>
                    <a:pt x="3145370" y="359189"/>
                    <a:pt x="3140931" y="353551"/>
                  </a:cubicBezTo>
                  <a:cubicBezTo>
                    <a:pt x="3082392" y="279158"/>
                    <a:pt x="3014204" y="214094"/>
                    <a:pt x="2936275" y="160224"/>
                  </a:cubicBezTo>
                  <a:cubicBezTo>
                    <a:pt x="2823060" y="81962"/>
                    <a:pt x="2687194" y="34683"/>
                    <a:pt x="2550433" y="22062"/>
                  </a:cubicBezTo>
                  <a:cubicBezTo>
                    <a:pt x="2311401" y="0"/>
                    <a:pt x="2064469" y="85852"/>
                    <a:pt x="1890673" y="251441"/>
                  </a:cubicBezTo>
                  <a:cubicBezTo>
                    <a:pt x="1723562" y="410662"/>
                    <a:pt x="1622575" y="637131"/>
                    <a:pt x="1430598" y="765279"/>
                  </a:cubicBezTo>
                  <a:cubicBezTo>
                    <a:pt x="1083906" y="996705"/>
                    <a:pt x="563193" y="830427"/>
                    <a:pt x="243218" y="1097579"/>
                  </a:cubicBezTo>
                  <a:cubicBezTo>
                    <a:pt x="63620" y="1247529"/>
                    <a:pt x="0" y="1501521"/>
                    <a:pt x="20102" y="1734627"/>
                  </a:cubicBezTo>
                  <a:cubicBezTo>
                    <a:pt x="40205" y="1967733"/>
                    <a:pt x="131565" y="2187758"/>
                    <a:pt x="215291" y="2406235"/>
                  </a:cubicBezTo>
                  <a:cubicBezTo>
                    <a:pt x="299017" y="2624711"/>
                    <a:pt x="377184" y="2852254"/>
                    <a:pt x="368928" y="3086079"/>
                  </a:cubicBezTo>
                  <a:cubicBezTo>
                    <a:pt x="362900" y="3256754"/>
                    <a:pt x="310997" y="3422120"/>
                    <a:pt x="283999" y="3590754"/>
                  </a:cubicBezTo>
                  <a:cubicBezTo>
                    <a:pt x="257000" y="3759387"/>
                    <a:pt x="257812" y="3942783"/>
                    <a:pt x="347642" y="4088027"/>
                  </a:cubicBezTo>
                  <a:cubicBezTo>
                    <a:pt x="440151" y="4237603"/>
                    <a:pt x="609029" y="4319614"/>
                    <a:pt x="771424" y="4387121"/>
                  </a:cubicBezTo>
                  <a:cubicBezTo>
                    <a:pt x="1053243" y="4504272"/>
                    <a:pt x="1351777" y="4602770"/>
                    <a:pt x="1656685" y="4589446"/>
                  </a:cubicBezTo>
                  <a:cubicBezTo>
                    <a:pt x="1961591" y="4576123"/>
                    <a:pt x="2275861" y="4431515"/>
                    <a:pt x="2421358" y="4163223"/>
                  </a:cubicBezTo>
                  <a:cubicBezTo>
                    <a:pt x="2655053" y="3732294"/>
                    <a:pt x="2388209" y="3172284"/>
                    <a:pt x="2571656" y="2717683"/>
                  </a:cubicBezTo>
                  <a:cubicBezTo>
                    <a:pt x="2665220" y="2485823"/>
                    <a:pt x="2862908" y="2315251"/>
                    <a:pt x="3015930" y="2117522"/>
                  </a:cubicBezTo>
                  <a:cubicBezTo>
                    <a:pt x="3383087" y="1643097"/>
                    <a:pt x="3539861" y="881930"/>
                    <a:pt x="3154043" y="370565"/>
                  </a:cubicBezTo>
                  <a:close/>
                </a:path>
              </a:pathLst>
            </a:custGeom>
            <a:solidFill>
              <a:srgbClr val="DBEDFD"/>
            </a:solidFill>
            <a:ln w="12700">
              <a:solidFill>
                <a:srgbClr val="000000"/>
              </a:solidFill>
            </a:ln>
          </p:spPr>
        </p:sp>
        <p:sp>
          <p:nvSpPr>
            <p:cNvPr id="7" name="Freeform 7"/>
            <p:cNvSpPr/>
            <p:nvPr/>
          </p:nvSpPr>
          <p:spPr>
            <a:xfrm>
              <a:off x="2106" y="-6"/>
              <a:ext cx="3362886" cy="4572006"/>
            </a:xfrm>
            <a:custGeom>
              <a:avLst/>
              <a:gdLst/>
              <a:ahLst/>
              <a:cxnLst/>
              <a:rect l="l" t="t" r="r" b="b"/>
              <a:pathLst>
                <a:path w="3362886" h="4572006">
                  <a:moveTo>
                    <a:pt x="3362886" y="4572006"/>
                  </a:moveTo>
                  <a:lnTo>
                    <a:pt x="0" y="4572006"/>
                  </a:lnTo>
                  <a:lnTo>
                    <a:pt x="0" y="0"/>
                  </a:lnTo>
                  <a:lnTo>
                    <a:pt x="3362886" y="0"/>
                  </a:lnTo>
                  <a:lnTo>
                    <a:pt x="3362886" y="4572006"/>
                  </a:lnTo>
                  <a:close/>
                </a:path>
              </a:pathLst>
            </a:custGeom>
            <a:blipFill>
              <a:blip r:embed="rId3"/>
              <a:stretch>
                <a:fillRect l="-48" r="-48"/>
              </a:stretch>
            </a:blipFill>
          </p:spPr>
        </p:sp>
      </p:grpSp>
      <p:sp>
        <p:nvSpPr>
          <p:cNvPr id="8" name="Freeform 8"/>
          <p:cNvSpPr/>
          <p:nvPr/>
        </p:nvSpPr>
        <p:spPr>
          <a:xfrm>
            <a:off x="-3312665" y="757538"/>
            <a:ext cx="14729082" cy="2154128"/>
          </a:xfrm>
          <a:custGeom>
            <a:avLst/>
            <a:gdLst/>
            <a:ahLst/>
            <a:cxnLst/>
            <a:rect l="l" t="t" r="r" b="b"/>
            <a:pathLst>
              <a:path w="14729082" h="2154128">
                <a:moveTo>
                  <a:pt x="0" y="0"/>
                </a:moveTo>
                <a:lnTo>
                  <a:pt x="14729082" y="0"/>
                </a:lnTo>
                <a:lnTo>
                  <a:pt x="14729082" y="2154128"/>
                </a:lnTo>
                <a:lnTo>
                  <a:pt x="0" y="2154128"/>
                </a:lnTo>
                <a:lnTo>
                  <a:pt x="0" y="0"/>
                </a:lnTo>
                <a:close/>
              </a:path>
            </a:pathLst>
          </a:custGeom>
          <a:blipFill>
            <a:blip r:embed="rId4"/>
            <a:stretch>
              <a:fillRect/>
            </a:stretch>
          </a:blipFill>
        </p:spPr>
      </p:sp>
      <p:grpSp>
        <p:nvGrpSpPr>
          <p:cNvPr id="9" name="Group 9"/>
          <p:cNvGrpSpPr/>
          <p:nvPr/>
        </p:nvGrpSpPr>
        <p:grpSpPr>
          <a:xfrm>
            <a:off x="-3312665" y="1022801"/>
            <a:ext cx="14470349" cy="1492763"/>
            <a:chOff x="0" y="0"/>
            <a:chExt cx="3939507" cy="406400"/>
          </a:xfrm>
        </p:grpSpPr>
        <p:sp>
          <p:nvSpPr>
            <p:cNvPr id="10" name="Freeform 10"/>
            <p:cNvSpPr/>
            <p:nvPr/>
          </p:nvSpPr>
          <p:spPr>
            <a:xfrm>
              <a:off x="0" y="0"/>
              <a:ext cx="3939507" cy="406400"/>
            </a:xfrm>
            <a:custGeom>
              <a:avLst/>
              <a:gdLst/>
              <a:ahLst/>
              <a:cxnLst/>
              <a:rect l="l" t="t" r="r" b="b"/>
              <a:pathLst>
                <a:path w="3939507" h="406400">
                  <a:moveTo>
                    <a:pt x="3736307" y="0"/>
                  </a:moveTo>
                  <a:cubicBezTo>
                    <a:pt x="3848531" y="0"/>
                    <a:pt x="3939507" y="90976"/>
                    <a:pt x="3939507" y="203200"/>
                  </a:cubicBezTo>
                  <a:cubicBezTo>
                    <a:pt x="3939507" y="315424"/>
                    <a:pt x="3848531" y="406400"/>
                    <a:pt x="3736307"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id="11" name="TextBox 11"/>
            <p:cNvSpPr txBox="1"/>
            <p:nvPr/>
          </p:nvSpPr>
          <p:spPr>
            <a:xfrm>
              <a:off x="0" y="-28575"/>
              <a:ext cx="3939507" cy="434975"/>
            </a:xfrm>
            <a:prstGeom prst="rect">
              <a:avLst/>
            </a:prstGeom>
          </p:spPr>
          <p:txBody>
            <a:bodyPr lIns="50800" tIns="50800" rIns="50800" bIns="50800" rtlCol="0" anchor="ctr"/>
            <a:lstStyle/>
            <a:p>
              <a:pPr algn="ctr">
                <a:lnSpc>
                  <a:spcPts val="1885"/>
                </a:lnSpc>
              </a:pPr>
              <a:endParaRPr/>
            </a:p>
          </p:txBody>
        </p:sp>
      </p:grpSp>
      <p:sp>
        <p:nvSpPr>
          <p:cNvPr id="12" name="TextBox 12"/>
          <p:cNvSpPr txBox="1"/>
          <p:nvPr/>
        </p:nvSpPr>
        <p:spPr>
          <a:xfrm>
            <a:off x="2238435" y="2816416"/>
            <a:ext cx="14413729" cy="6128575"/>
          </a:xfrm>
          <a:prstGeom prst="rect">
            <a:avLst/>
          </a:prstGeom>
        </p:spPr>
        <p:txBody>
          <a:bodyPr lIns="0" tIns="0" rIns="0" bIns="0" rtlCol="0" anchor="t">
            <a:spAutoFit/>
          </a:bodyPr>
          <a:lstStyle/>
          <a:p>
            <a:pPr algn="l">
              <a:lnSpc>
                <a:spcPts val="5492"/>
              </a:lnSpc>
              <a:spcBef>
                <a:spcPct val="0"/>
              </a:spcBef>
            </a:pPr>
            <a:r>
              <a:rPr lang="en-US" sz="3661">
                <a:solidFill>
                  <a:srgbClr val="5A798F"/>
                </a:solidFill>
                <a:latin typeface="Canva Sans"/>
              </a:rPr>
              <a:t>The developed system accurately predicts age and gender from facial images with high precision. Ethical considerations are prioritized, ensuring fairness and transparency in predictions while complying with privacy regulations. Continuous monitoring and user feedback drive ongoing refinement and improvement of the models. Deployed in real-world applications, the system supports both real-time inference and batch processing, enhancing various industries with its versatile and reliable performance.</a:t>
            </a:r>
          </a:p>
        </p:txBody>
      </p:sp>
      <p:sp>
        <p:nvSpPr>
          <p:cNvPr id="13" name="Freeform 13"/>
          <p:cNvSpPr/>
          <p:nvPr/>
        </p:nvSpPr>
        <p:spPr>
          <a:xfrm>
            <a:off x="5494903" y="1267872"/>
            <a:ext cx="1123258" cy="1113046"/>
          </a:xfrm>
          <a:custGeom>
            <a:avLst/>
            <a:gdLst/>
            <a:ahLst/>
            <a:cxnLst/>
            <a:rect l="l" t="t" r="r" b="b"/>
            <a:pathLst>
              <a:path w="1123258" h="1113046">
                <a:moveTo>
                  <a:pt x="0" y="0"/>
                </a:moveTo>
                <a:lnTo>
                  <a:pt x="1123257" y="0"/>
                </a:lnTo>
                <a:lnTo>
                  <a:pt x="1123257" y="1113046"/>
                </a:lnTo>
                <a:lnTo>
                  <a:pt x="0" y="111304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4" name="TextBox 14"/>
          <p:cNvSpPr txBox="1"/>
          <p:nvPr/>
        </p:nvSpPr>
        <p:spPr>
          <a:xfrm>
            <a:off x="2238435" y="1353597"/>
            <a:ext cx="9686691" cy="1047736"/>
          </a:xfrm>
          <a:prstGeom prst="rect">
            <a:avLst/>
          </a:prstGeom>
        </p:spPr>
        <p:txBody>
          <a:bodyPr lIns="0" tIns="0" rIns="0" bIns="0" rtlCol="0" anchor="t">
            <a:spAutoFit/>
          </a:bodyPr>
          <a:lstStyle/>
          <a:p>
            <a:pPr>
              <a:lnSpc>
                <a:spcPts val="8024"/>
              </a:lnSpc>
            </a:pPr>
            <a:r>
              <a:rPr lang="en-US" sz="7499">
                <a:solidFill>
                  <a:srgbClr val="5A798F"/>
                </a:solidFill>
                <a:latin typeface="Kenao Sans Serif"/>
              </a:rPr>
              <a:t>Result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F7FF"/>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3539305" y="-5317632"/>
            <a:ext cx="14092745" cy="9902503"/>
            <a:chOff x="0" y="0"/>
            <a:chExt cx="4572000" cy="3212592"/>
          </a:xfrm>
        </p:grpSpPr>
        <p:sp>
          <p:nvSpPr>
            <p:cNvPr id="3" name="Freeform 3"/>
            <p:cNvSpPr/>
            <p:nvPr/>
          </p:nvSpPr>
          <p:spPr>
            <a:xfrm>
              <a:off x="-40875" y="-15335"/>
              <a:ext cx="4793771" cy="3267781"/>
            </a:xfrm>
            <a:custGeom>
              <a:avLst/>
              <a:gdLst/>
              <a:ahLst/>
              <a:cxnLst/>
              <a:rect l="l" t="t" r="r" b="b"/>
              <a:pathLst>
                <a:path w="4793771" h="3267781">
                  <a:moveTo>
                    <a:pt x="3758476" y="2388987"/>
                  </a:moveTo>
                  <a:cubicBezTo>
                    <a:pt x="3777145" y="2379652"/>
                    <a:pt x="3795601" y="2369892"/>
                    <a:pt x="3813797" y="2359622"/>
                  </a:cubicBezTo>
                  <a:cubicBezTo>
                    <a:pt x="4346006" y="2059225"/>
                    <a:pt x="4793771" y="1415561"/>
                    <a:pt x="4539726" y="792606"/>
                  </a:cubicBezTo>
                  <a:cubicBezTo>
                    <a:pt x="4416115" y="489497"/>
                    <a:pt x="4124250" y="253294"/>
                    <a:pt x="3798022" y="226479"/>
                  </a:cubicBezTo>
                  <a:cubicBezTo>
                    <a:pt x="3416210" y="195095"/>
                    <a:pt x="3057000" y="433700"/>
                    <a:pt x="2673902" y="434869"/>
                  </a:cubicBezTo>
                  <a:cubicBezTo>
                    <a:pt x="2150947" y="436467"/>
                    <a:pt x="1697967" y="0"/>
                    <a:pt x="1175295" y="17260"/>
                  </a:cubicBezTo>
                  <a:cubicBezTo>
                    <a:pt x="926093" y="25490"/>
                    <a:pt x="686885" y="141037"/>
                    <a:pt x="505621" y="312257"/>
                  </a:cubicBezTo>
                  <a:cubicBezTo>
                    <a:pt x="324357" y="483477"/>
                    <a:pt x="198176" y="707277"/>
                    <a:pt x="117968" y="943375"/>
                  </a:cubicBezTo>
                  <a:cubicBezTo>
                    <a:pt x="33113" y="1193148"/>
                    <a:pt x="0" y="1477082"/>
                    <a:pt x="114600" y="1714681"/>
                  </a:cubicBezTo>
                  <a:cubicBezTo>
                    <a:pt x="225927" y="1945498"/>
                    <a:pt x="455959" y="2093480"/>
                    <a:pt x="684103" y="2210167"/>
                  </a:cubicBezTo>
                  <a:cubicBezTo>
                    <a:pt x="912247" y="2326854"/>
                    <a:pt x="1155656" y="2428529"/>
                    <a:pt x="1335979" y="2610604"/>
                  </a:cubicBezTo>
                  <a:cubicBezTo>
                    <a:pt x="1526733" y="2803211"/>
                    <a:pt x="1646549" y="3083819"/>
                    <a:pt x="1897397" y="3186566"/>
                  </a:cubicBezTo>
                  <a:cubicBezTo>
                    <a:pt x="2095678" y="3267781"/>
                    <a:pt x="2326648" y="3211079"/>
                    <a:pt x="2512645" y="3104699"/>
                  </a:cubicBezTo>
                  <a:cubicBezTo>
                    <a:pt x="2698634" y="2998322"/>
                    <a:pt x="2853882" y="2846534"/>
                    <a:pt x="3026221" y="2719221"/>
                  </a:cubicBezTo>
                  <a:cubicBezTo>
                    <a:pt x="3243833" y="2558464"/>
                    <a:pt x="3518795" y="2508816"/>
                    <a:pt x="3758476" y="2388987"/>
                  </a:cubicBezTo>
                  <a:close/>
                </a:path>
              </a:pathLst>
            </a:custGeom>
            <a:solidFill>
              <a:srgbClr val="DBEDFD"/>
            </a:solidFill>
            <a:ln w="12700">
              <a:solidFill>
                <a:srgbClr val="000000"/>
              </a:solidFill>
            </a:ln>
          </p:spPr>
        </p:sp>
        <p:sp>
          <p:nvSpPr>
            <p:cNvPr id="4" name="Freeform 4"/>
            <p:cNvSpPr/>
            <p:nvPr/>
          </p:nvSpPr>
          <p:spPr>
            <a:xfrm>
              <a:off x="0" y="0"/>
              <a:ext cx="4572000" cy="3212592"/>
            </a:xfrm>
            <a:custGeom>
              <a:avLst/>
              <a:gdLst/>
              <a:ahLst/>
              <a:cxnLst/>
              <a:rect l="l" t="t" r="r" b="b"/>
              <a:pathLst>
                <a:path w="4572000" h="3212592">
                  <a:moveTo>
                    <a:pt x="4572000" y="3212592"/>
                  </a:moveTo>
                  <a:lnTo>
                    <a:pt x="0" y="3212592"/>
                  </a:lnTo>
                  <a:lnTo>
                    <a:pt x="0" y="0"/>
                  </a:lnTo>
                  <a:lnTo>
                    <a:pt x="4572000" y="0"/>
                  </a:lnTo>
                  <a:lnTo>
                    <a:pt x="4572000" y="3212592"/>
                  </a:lnTo>
                  <a:close/>
                </a:path>
              </a:pathLst>
            </a:custGeom>
            <a:blipFill>
              <a:blip r:embed="rId2"/>
              <a:stretch>
                <a:fillRect l="-11" r="-11"/>
              </a:stretch>
            </a:blipFill>
          </p:spPr>
        </p:sp>
      </p:grpSp>
      <p:grpSp>
        <p:nvGrpSpPr>
          <p:cNvPr id="5" name="Group 5"/>
          <p:cNvGrpSpPr>
            <a:grpSpLocks noChangeAspect="1"/>
          </p:cNvGrpSpPr>
          <p:nvPr/>
        </p:nvGrpSpPr>
        <p:grpSpPr>
          <a:xfrm rot="-3490952">
            <a:off x="-2506889" y="5777821"/>
            <a:ext cx="6118046" cy="8312563"/>
            <a:chOff x="0" y="0"/>
            <a:chExt cx="3364992" cy="4572000"/>
          </a:xfrm>
        </p:grpSpPr>
        <p:sp>
          <p:nvSpPr>
            <p:cNvPr id="6" name="Freeform 6"/>
            <p:cNvSpPr/>
            <p:nvPr/>
          </p:nvSpPr>
          <p:spPr>
            <a:xfrm>
              <a:off x="-14430" y="-18654"/>
              <a:ext cx="3539861" cy="4602770"/>
            </a:xfrm>
            <a:custGeom>
              <a:avLst/>
              <a:gdLst/>
              <a:ahLst/>
              <a:cxnLst/>
              <a:rect l="l" t="t" r="r" b="b"/>
              <a:pathLst>
                <a:path w="3539861" h="4602770">
                  <a:moveTo>
                    <a:pt x="3154043" y="370565"/>
                  </a:moveTo>
                  <a:cubicBezTo>
                    <a:pt x="3149740" y="364861"/>
                    <a:pt x="3145370" y="359189"/>
                    <a:pt x="3140931" y="353551"/>
                  </a:cubicBezTo>
                  <a:cubicBezTo>
                    <a:pt x="3082392" y="279158"/>
                    <a:pt x="3014204" y="214094"/>
                    <a:pt x="2936275" y="160224"/>
                  </a:cubicBezTo>
                  <a:cubicBezTo>
                    <a:pt x="2823060" y="81962"/>
                    <a:pt x="2687194" y="34683"/>
                    <a:pt x="2550433" y="22062"/>
                  </a:cubicBezTo>
                  <a:cubicBezTo>
                    <a:pt x="2311401" y="0"/>
                    <a:pt x="2064469" y="85852"/>
                    <a:pt x="1890673" y="251441"/>
                  </a:cubicBezTo>
                  <a:cubicBezTo>
                    <a:pt x="1723562" y="410662"/>
                    <a:pt x="1622575" y="637131"/>
                    <a:pt x="1430598" y="765279"/>
                  </a:cubicBezTo>
                  <a:cubicBezTo>
                    <a:pt x="1083906" y="996705"/>
                    <a:pt x="563193" y="830427"/>
                    <a:pt x="243218" y="1097579"/>
                  </a:cubicBezTo>
                  <a:cubicBezTo>
                    <a:pt x="63620" y="1247529"/>
                    <a:pt x="0" y="1501521"/>
                    <a:pt x="20102" y="1734627"/>
                  </a:cubicBezTo>
                  <a:cubicBezTo>
                    <a:pt x="40205" y="1967733"/>
                    <a:pt x="131565" y="2187758"/>
                    <a:pt x="215291" y="2406235"/>
                  </a:cubicBezTo>
                  <a:cubicBezTo>
                    <a:pt x="299017" y="2624711"/>
                    <a:pt x="377184" y="2852254"/>
                    <a:pt x="368928" y="3086079"/>
                  </a:cubicBezTo>
                  <a:cubicBezTo>
                    <a:pt x="362900" y="3256754"/>
                    <a:pt x="310997" y="3422120"/>
                    <a:pt x="283999" y="3590754"/>
                  </a:cubicBezTo>
                  <a:cubicBezTo>
                    <a:pt x="257000" y="3759387"/>
                    <a:pt x="257812" y="3942783"/>
                    <a:pt x="347642" y="4088027"/>
                  </a:cubicBezTo>
                  <a:cubicBezTo>
                    <a:pt x="440151" y="4237603"/>
                    <a:pt x="609029" y="4319614"/>
                    <a:pt x="771424" y="4387121"/>
                  </a:cubicBezTo>
                  <a:cubicBezTo>
                    <a:pt x="1053243" y="4504272"/>
                    <a:pt x="1351777" y="4602770"/>
                    <a:pt x="1656685" y="4589446"/>
                  </a:cubicBezTo>
                  <a:cubicBezTo>
                    <a:pt x="1961591" y="4576123"/>
                    <a:pt x="2275861" y="4431515"/>
                    <a:pt x="2421358" y="4163223"/>
                  </a:cubicBezTo>
                  <a:cubicBezTo>
                    <a:pt x="2655053" y="3732294"/>
                    <a:pt x="2388209" y="3172284"/>
                    <a:pt x="2571656" y="2717683"/>
                  </a:cubicBezTo>
                  <a:cubicBezTo>
                    <a:pt x="2665220" y="2485823"/>
                    <a:pt x="2862908" y="2315251"/>
                    <a:pt x="3015930" y="2117522"/>
                  </a:cubicBezTo>
                  <a:cubicBezTo>
                    <a:pt x="3383087" y="1643097"/>
                    <a:pt x="3539861" y="881930"/>
                    <a:pt x="3154043" y="370565"/>
                  </a:cubicBezTo>
                  <a:close/>
                </a:path>
              </a:pathLst>
            </a:custGeom>
            <a:solidFill>
              <a:srgbClr val="DBEDFD"/>
            </a:solidFill>
            <a:ln w="12700">
              <a:solidFill>
                <a:srgbClr val="000000"/>
              </a:solidFill>
            </a:ln>
          </p:spPr>
        </p:sp>
        <p:sp>
          <p:nvSpPr>
            <p:cNvPr id="7" name="Freeform 7"/>
            <p:cNvSpPr/>
            <p:nvPr/>
          </p:nvSpPr>
          <p:spPr>
            <a:xfrm>
              <a:off x="2106" y="-6"/>
              <a:ext cx="3362886" cy="4572006"/>
            </a:xfrm>
            <a:custGeom>
              <a:avLst/>
              <a:gdLst/>
              <a:ahLst/>
              <a:cxnLst/>
              <a:rect l="l" t="t" r="r" b="b"/>
              <a:pathLst>
                <a:path w="3362886" h="4572006">
                  <a:moveTo>
                    <a:pt x="3362886" y="4572006"/>
                  </a:moveTo>
                  <a:lnTo>
                    <a:pt x="0" y="4572006"/>
                  </a:lnTo>
                  <a:lnTo>
                    <a:pt x="0" y="0"/>
                  </a:lnTo>
                  <a:lnTo>
                    <a:pt x="3362886" y="0"/>
                  </a:lnTo>
                  <a:lnTo>
                    <a:pt x="3362886" y="4572006"/>
                  </a:lnTo>
                  <a:close/>
                </a:path>
              </a:pathLst>
            </a:custGeom>
            <a:blipFill>
              <a:blip r:embed="rId3"/>
              <a:stretch>
                <a:fillRect l="-48" r="-48"/>
              </a:stretch>
            </a:blipFill>
          </p:spPr>
        </p:sp>
      </p:grpSp>
      <p:sp>
        <p:nvSpPr>
          <p:cNvPr id="8" name="Freeform 8"/>
          <p:cNvSpPr/>
          <p:nvPr/>
        </p:nvSpPr>
        <p:spPr>
          <a:xfrm>
            <a:off x="-3312665" y="757538"/>
            <a:ext cx="14729082" cy="2154128"/>
          </a:xfrm>
          <a:custGeom>
            <a:avLst/>
            <a:gdLst/>
            <a:ahLst/>
            <a:cxnLst/>
            <a:rect l="l" t="t" r="r" b="b"/>
            <a:pathLst>
              <a:path w="14729082" h="2154128">
                <a:moveTo>
                  <a:pt x="0" y="0"/>
                </a:moveTo>
                <a:lnTo>
                  <a:pt x="14729082" y="0"/>
                </a:lnTo>
                <a:lnTo>
                  <a:pt x="14729082" y="2154128"/>
                </a:lnTo>
                <a:lnTo>
                  <a:pt x="0" y="2154128"/>
                </a:lnTo>
                <a:lnTo>
                  <a:pt x="0" y="0"/>
                </a:lnTo>
                <a:close/>
              </a:path>
            </a:pathLst>
          </a:custGeom>
          <a:blipFill>
            <a:blip r:embed="rId4"/>
            <a:stretch>
              <a:fillRect/>
            </a:stretch>
          </a:blipFill>
        </p:spPr>
      </p:sp>
      <p:grpSp>
        <p:nvGrpSpPr>
          <p:cNvPr id="9" name="Group 9"/>
          <p:cNvGrpSpPr/>
          <p:nvPr/>
        </p:nvGrpSpPr>
        <p:grpSpPr>
          <a:xfrm>
            <a:off x="-3312665" y="1022801"/>
            <a:ext cx="14470349" cy="1492763"/>
            <a:chOff x="0" y="0"/>
            <a:chExt cx="3939507" cy="406400"/>
          </a:xfrm>
        </p:grpSpPr>
        <p:sp>
          <p:nvSpPr>
            <p:cNvPr id="10" name="Freeform 10"/>
            <p:cNvSpPr/>
            <p:nvPr/>
          </p:nvSpPr>
          <p:spPr>
            <a:xfrm>
              <a:off x="0" y="0"/>
              <a:ext cx="3939507" cy="406400"/>
            </a:xfrm>
            <a:custGeom>
              <a:avLst/>
              <a:gdLst/>
              <a:ahLst/>
              <a:cxnLst/>
              <a:rect l="l" t="t" r="r" b="b"/>
              <a:pathLst>
                <a:path w="3939507" h="406400">
                  <a:moveTo>
                    <a:pt x="3736307" y="0"/>
                  </a:moveTo>
                  <a:cubicBezTo>
                    <a:pt x="3848531" y="0"/>
                    <a:pt x="3939507" y="90976"/>
                    <a:pt x="3939507" y="203200"/>
                  </a:cubicBezTo>
                  <a:cubicBezTo>
                    <a:pt x="3939507" y="315424"/>
                    <a:pt x="3848531" y="406400"/>
                    <a:pt x="3736307"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id="11" name="TextBox 11"/>
            <p:cNvSpPr txBox="1"/>
            <p:nvPr/>
          </p:nvSpPr>
          <p:spPr>
            <a:xfrm>
              <a:off x="0" y="-28575"/>
              <a:ext cx="3939507" cy="434975"/>
            </a:xfrm>
            <a:prstGeom prst="rect">
              <a:avLst/>
            </a:prstGeom>
          </p:spPr>
          <p:txBody>
            <a:bodyPr lIns="50800" tIns="50800" rIns="50800" bIns="50800" rtlCol="0" anchor="ctr"/>
            <a:lstStyle/>
            <a:p>
              <a:pPr algn="ctr">
                <a:lnSpc>
                  <a:spcPts val="1885"/>
                </a:lnSpc>
              </a:pPr>
              <a:endParaRPr/>
            </a:p>
          </p:txBody>
        </p:sp>
      </p:grpSp>
      <p:sp>
        <p:nvSpPr>
          <p:cNvPr id="12" name="TextBox 12"/>
          <p:cNvSpPr txBox="1"/>
          <p:nvPr/>
        </p:nvSpPr>
        <p:spPr>
          <a:xfrm>
            <a:off x="2164352" y="3325879"/>
            <a:ext cx="13959296" cy="1460558"/>
          </a:xfrm>
          <a:prstGeom prst="rect">
            <a:avLst/>
          </a:prstGeom>
        </p:spPr>
        <p:txBody>
          <a:bodyPr lIns="0" tIns="0" rIns="0" bIns="0" rtlCol="0" anchor="t">
            <a:spAutoFit/>
          </a:bodyPr>
          <a:lstStyle/>
          <a:p>
            <a:pPr>
              <a:lnSpc>
                <a:spcPts val="5670"/>
              </a:lnSpc>
            </a:pPr>
            <a:r>
              <a:rPr lang="en-US" sz="5299">
                <a:solidFill>
                  <a:srgbClr val="5A798F"/>
                </a:solidFill>
                <a:latin typeface="Kenao Sans Serif"/>
              </a:rPr>
              <a:t>Deep Learning-Based Age and Gender Prediction from Facial Images</a:t>
            </a:r>
          </a:p>
        </p:txBody>
      </p:sp>
      <p:sp>
        <p:nvSpPr>
          <p:cNvPr id="13" name="Freeform 13"/>
          <p:cNvSpPr/>
          <p:nvPr/>
        </p:nvSpPr>
        <p:spPr>
          <a:xfrm>
            <a:off x="0" y="6172200"/>
            <a:ext cx="3419025" cy="4114800"/>
          </a:xfrm>
          <a:custGeom>
            <a:avLst/>
            <a:gdLst/>
            <a:ahLst/>
            <a:cxnLst/>
            <a:rect l="l" t="t" r="r" b="b"/>
            <a:pathLst>
              <a:path w="3419025" h="4114800">
                <a:moveTo>
                  <a:pt x="0" y="0"/>
                </a:moveTo>
                <a:lnTo>
                  <a:pt x="3419025" y="0"/>
                </a:lnTo>
                <a:lnTo>
                  <a:pt x="3419025"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4" name="TextBox 14"/>
          <p:cNvSpPr txBox="1"/>
          <p:nvPr/>
        </p:nvSpPr>
        <p:spPr>
          <a:xfrm>
            <a:off x="2164352" y="1353597"/>
            <a:ext cx="9686691" cy="1047736"/>
          </a:xfrm>
          <a:prstGeom prst="rect">
            <a:avLst/>
          </a:prstGeom>
        </p:spPr>
        <p:txBody>
          <a:bodyPr lIns="0" tIns="0" rIns="0" bIns="0" rtlCol="0" anchor="t">
            <a:spAutoFit/>
          </a:bodyPr>
          <a:lstStyle/>
          <a:p>
            <a:pPr>
              <a:lnSpc>
                <a:spcPts val="8024"/>
              </a:lnSpc>
            </a:pPr>
            <a:r>
              <a:rPr lang="en-US" sz="7499">
                <a:solidFill>
                  <a:srgbClr val="5A798F"/>
                </a:solidFill>
                <a:latin typeface="Kenao Sans Serif"/>
              </a:rPr>
              <a:t>PROJECT TITLE</a:t>
            </a:r>
          </a:p>
        </p:txBody>
      </p:sp>
      <p:sp>
        <p:nvSpPr>
          <p:cNvPr id="15" name="TextBox 15"/>
          <p:cNvSpPr txBox="1"/>
          <p:nvPr/>
        </p:nvSpPr>
        <p:spPr>
          <a:xfrm>
            <a:off x="3615993" y="5586537"/>
            <a:ext cx="13959296" cy="1817261"/>
          </a:xfrm>
          <a:prstGeom prst="rect">
            <a:avLst/>
          </a:prstGeom>
        </p:spPr>
        <p:txBody>
          <a:bodyPr lIns="0" tIns="0" rIns="0" bIns="0" rtlCol="0" anchor="t">
            <a:spAutoFit/>
          </a:bodyPr>
          <a:lstStyle/>
          <a:p>
            <a:pPr>
              <a:lnSpc>
                <a:spcPts val="4725"/>
              </a:lnSpc>
            </a:pPr>
            <a:r>
              <a:rPr lang="en-US" sz="4416">
                <a:solidFill>
                  <a:srgbClr val="5A798F"/>
                </a:solidFill>
                <a:latin typeface="Canva Sans"/>
              </a:rPr>
              <a:t>The project aims to develop a system or model capable of predicting both the age and gender of individuals based on facial images.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F7FF"/>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3539305" y="-5317632"/>
            <a:ext cx="14092745" cy="9902503"/>
            <a:chOff x="0" y="0"/>
            <a:chExt cx="4572000" cy="3212592"/>
          </a:xfrm>
        </p:grpSpPr>
        <p:sp>
          <p:nvSpPr>
            <p:cNvPr id="3" name="Freeform 3"/>
            <p:cNvSpPr/>
            <p:nvPr/>
          </p:nvSpPr>
          <p:spPr>
            <a:xfrm>
              <a:off x="-40875" y="-15335"/>
              <a:ext cx="4793771" cy="3267781"/>
            </a:xfrm>
            <a:custGeom>
              <a:avLst/>
              <a:gdLst/>
              <a:ahLst/>
              <a:cxnLst/>
              <a:rect l="l" t="t" r="r" b="b"/>
              <a:pathLst>
                <a:path w="4793771" h="3267781">
                  <a:moveTo>
                    <a:pt x="3758476" y="2388987"/>
                  </a:moveTo>
                  <a:cubicBezTo>
                    <a:pt x="3777145" y="2379652"/>
                    <a:pt x="3795601" y="2369892"/>
                    <a:pt x="3813797" y="2359622"/>
                  </a:cubicBezTo>
                  <a:cubicBezTo>
                    <a:pt x="4346006" y="2059225"/>
                    <a:pt x="4793771" y="1415561"/>
                    <a:pt x="4539726" y="792606"/>
                  </a:cubicBezTo>
                  <a:cubicBezTo>
                    <a:pt x="4416115" y="489497"/>
                    <a:pt x="4124250" y="253294"/>
                    <a:pt x="3798022" y="226479"/>
                  </a:cubicBezTo>
                  <a:cubicBezTo>
                    <a:pt x="3416210" y="195095"/>
                    <a:pt x="3057000" y="433700"/>
                    <a:pt x="2673902" y="434869"/>
                  </a:cubicBezTo>
                  <a:cubicBezTo>
                    <a:pt x="2150947" y="436467"/>
                    <a:pt x="1697967" y="0"/>
                    <a:pt x="1175295" y="17260"/>
                  </a:cubicBezTo>
                  <a:cubicBezTo>
                    <a:pt x="926093" y="25490"/>
                    <a:pt x="686885" y="141037"/>
                    <a:pt x="505621" y="312257"/>
                  </a:cubicBezTo>
                  <a:cubicBezTo>
                    <a:pt x="324357" y="483477"/>
                    <a:pt x="198176" y="707277"/>
                    <a:pt x="117968" y="943375"/>
                  </a:cubicBezTo>
                  <a:cubicBezTo>
                    <a:pt x="33113" y="1193148"/>
                    <a:pt x="0" y="1477082"/>
                    <a:pt x="114600" y="1714681"/>
                  </a:cubicBezTo>
                  <a:cubicBezTo>
                    <a:pt x="225927" y="1945498"/>
                    <a:pt x="455959" y="2093480"/>
                    <a:pt x="684103" y="2210167"/>
                  </a:cubicBezTo>
                  <a:cubicBezTo>
                    <a:pt x="912247" y="2326854"/>
                    <a:pt x="1155656" y="2428529"/>
                    <a:pt x="1335979" y="2610604"/>
                  </a:cubicBezTo>
                  <a:cubicBezTo>
                    <a:pt x="1526733" y="2803211"/>
                    <a:pt x="1646549" y="3083819"/>
                    <a:pt x="1897397" y="3186566"/>
                  </a:cubicBezTo>
                  <a:cubicBezTo>
                    <a:pt x="2095678" y="3267781"/>
                    <a:pt x="2326648" y="3211079"/>
                    <a:pt x="2512645" y="3104699"/>
                  </a:cubicBezTo>
                  <a:cubicBezTo>
                    <a:pt x="2698634" y="2998322"/>
                    <a:pt x="2853882" y="2846534"/>
                    <a:pt x="3026221" y="2719221"/>
                  </a:cubicBezTo>
                  <a:cubicBezTo>
                    <a:pt x="3243833" y="2558464"/>
                    <a:pt x="3518795" y="2508816"/>
                    <a:pt x="3758476" y="2388987"/>
                  </a:cubicBezTo>
                  <a:close/>
                </a:path>
              </a:pathLst>
            </a:custGeom>
            <a:solidFill>
              <a:srgbClr val="DBEDFD"/>
            </a:solidFill>
            <a:ln w="12700">
              <a:solidFill>
                <a:srgbClr val="000000"/>
              </a:solidFill>
            </a:ln>
          </p:spPr>
        </p:sp>
        <p:sp>
          <p:nvSpPr>
            <p:cNvPr id="4" name="Freeform 4"/>
            <p:cNvSpPr/>
            <p:nvPr/>
          </p:nvSpPr>
          <p:spPr>
            <a:xfrm>
              <a:off x="0" y="0"/>
              <a:ext cx="4572000" cy="3212592"/>
            </a:xfrm>
            <a:custGeom>
              <a:avLst/>
              <a:gdLst/>
              <a:ahLst/>
              <a:cxnLst/>
              <a:rect l="l" t="t" r="r" b="b"/>
              <a:pathLst>
                <a:path w="4572000" h="3212592">
                  <a:moveTo>
                    <a:pt x="4572000" y="3212592"/>
                  </a:moveTo>
                  <a:lnTo>
                    <a:pt x="0" y="3212592"/>
                  </a:lnTo>
                  <a:lnTo>
                    <a:pt x="0" y="0"/>
                  </a:lnTo>
                  <a:lnTo>
                    <a:pt x="4572000" y="0"/>
                  </a:lnTo>
                  <a:lnTo>
                    <a:pt x="4572000" y="3212592"/>
                  </a:lnTo>
                  <a:close/>
                </a:path>
              </a:pathLst>
            </a:custGeom>
            <a:blipFill>
              <a:blip r:embed="rId2"/>
              <a:stretch>
                <a:fillRect l="-11" r="-11"/>
              </a:stretch>
            </a:blipFill>
          </p:spPr>
        </p:sp>
      </p:grpSp>
      <p:grpSp>
        <p:nvGrpSpPr>
          <p:cNvPr id="5" name="Group 5"/>
          <p:cNvGrpSpPr>
            <a:grpSpLocks noChangeAspect="1"/>
          </p:cNvGrpSpPr>
          <p:nvPr/>
        </p:nvGrpSpPr>
        <p:grpSpPr>
          <a:xfrm rot="-3490952">
            <a:off x="-2506889" y="5777821"/>
            <a:ext cx="6118046" cy="8312563"/>
            <a:chOff x="0" y="0"/>
            <a:chExt cx="3364992" cy="4572000"/>
          </a:xfrm>
        </p:grpSpPr>
        <p:sp>
          <p:nvSpPr>
            <p:cNvPr id="6" name="Freeform 6"/>
            <p:cNvSpPr/>
            <p:nvPr/>
          </p:nvSpPr>
          <p:spPr>
            <a:xfrm>
              <a:off x="-14430" y="-18654"/>
              <a:ext cx="3539861" cy="4602770"/>
            </a:xfrm>
            <a:custGeom>
              <a:avLst/>
              <a:gdLst/>
              <a:ahLst/>
              <a:cxnLst/>
              <a:rect l="l" t="t" r="r" b="b"/>
              <a:pathLst>
                <a:path w="3539861" h="4602770">
                  <a:moveTo>
                    <a:pt x="3154043" y="370565"/>
                  </a:moveTo>
                  <a:cubicBezTo>
                    <a:pt x="3149740" y="364861"/>
                    <a:pt x="3145370" y="359189"/>
                    <a:pt x="3140931" y="353551"/>
                  </a:cubicBezTo>
                  <a:cubicBezTo>
                    <a:pt x="3082392" y="279158"/>
                    <a:pt x="3014204" y="214094"/>
                    <a:pt x="2936275" y="160224"/>
                  </a:cubicBezTo>
                  <a:cubicBezTo>
                    <a:pt x="2823060" y="81962"/>
                    <a:pt x="2687194" y="34683"/>
                    <a:pt x="2550433" y="22062"/>
                  </a:cubicBezTo>
                  <a:cubicBezTo>
                    <a:pt x="2311401" y="0"/>
                    <a:pt x="2064469" y="85852"/>
                    <a:pt x="1890673" y="251441"/>
                  </a:cubicBezTo>
                  <a:cubicBezTo>
                    <a:pt x="1723562" y="410662"/>
                    <a:pt x="1622575" y="637131"/>
                    <a:pt x="1430598" y="765279"/>
                  </a:cubicBezTo>
                  <a:cubicBezTo>
                    <a:pt x="1083906" y="996705"/>
                    <a:pt x="563193" y="830427"/>
                    <a:pt x="243218" y="1097579"/>
                  </a:cubicBezTo>
                  <a:cubicBezTo>
                    <a:pt x="63620" y="1247529"/>
                    <a:pt x="0" y="1501521"/>
                    <a:pt x="20102" y="1734627"/>
                  </a:cubicBezTo>
                  <a:cubicBezTo>
                    <a:pt x="40205" y="1967733"/>
                    <a:pt x="131565" y="2187758"/>
                    <a:pt x="215291" y="2406235"/>
                  </a:cubicBezTo>
                  <a:cubicBezTo>
                    <a:pt x="299017" y="2624711"/>
                    <a:pt x="377184" y="2852254"/>
                    <a:pt x="368928" y="3086079"/>
                  </a:cubicBezTo>
                  <a:cubicBezTo>
                    <a:pt x="362900" y="3256754"/>
                    <a:pt x="310997" y="3422120"/>
                    <a:pt x="283999" y="3590754"/>
                  </a:cubicBezTo>
                  <a:cubicBezTo>
                    <a:pt x="257000" y="3759387"/>
                    <a:pt x="257812" y="3942783"/>
                    <a:pt x="347642" y="4088027"/>
                  </a:cubicBezTo>
                  <a:cubicBezTo>
                    <a:pt x="440151" y="4237603"/>
                    <a:pt x="609029" y="4319614"/>
                    <a:pt x="771424" y="4387121"/>
                  </a:cubicBezTo>
                  <a:cubicBezTo>
                    <a:pt x="1053243" y="4504272"/>
                    <a:pt x="1351777" y="4602770"/>
                    <a:pt x="1656685" y="4589446"/>
                  </a:cubicBezTo>
                  <a:cubicBezTo>
                    <a:pt x="1961591" y="4576123"/>
                    <a:pt x="2275861" y="4431515"/>
                    <a:pt x="2421358" y="4163223"/>
                  </a:cubicBezTo>
                  <a:cubicBezTo>
                    <a:pt x="2655053" y="3732294"/>
                    <a:pt x="2388209" y="3172284"/>
                    <a:pt x="2571656" y="2717683"/>
                  </a:cubicBezTo>
                  <a:cubicBezTo>
                    <a:pt x="2665220" y="2485823"/>
                    <a:pt x="2862908" y="2315251"/>
                    <a:pt x="3015930" y="2117522"/>
                  </a:cubicBezTo>
                  <a:cubicBezTo>
                    <a:pt x="3383087" y="1643097"/>
                    <a:pt x="3539861" y="881930"/>
                    <a:pt x="3154043" y="370565"/>
                  </a:cubicBezTo>
                  <a:close/>
                </a:path>
              </a:pathLst>
            </a:custGeom>
            <a:solidFill>
              <a:srgbClr val="DBEDFD"/>
            </a:solidFill>
            <a:ln w="12700">
              <a:solidFill>
                <a:srgbClr val="000000"/>
              </a:solidFill>
            </a:ln>
          </p:spPr>
        </p:sp>
        <p:sp>
          <p:nvSpPr>
            <p:cNvPr id="7" name="Freeform 7"/>
            <p:cNvSpPr/>
            <p:nvPr/>
          </p:nvSpPr>
          <p:spPr>
            <a:xfrm>
              <a:off x="2106" y="-6"/>
              <a:ext cx="3362886" cy="4572006"/>
            </a:xfrm>
            <a:custGeom>
              <a:avLst/>
              <a:gdLst/>
              <a:ahLst/>
              <a:cxnLst/>
              <a:rect l="l" t="t" r="r" b="b"/>
              <a:pathLst>
                <a:path w="3362886" h="4572006">
                  <a:moveTo>
                    <a:pt x="3362886" y="4572006"/>
                  </a:moveTo>
                  <a:lnTo>
                    <a:pt x="0" y="4572006"/>
                  </a:lnTo>
                  <a:lnTo>
                    <a:pt x="0" y="0"/>
                  </a:lnTo>
                  <a:lnTo>
                    <a:pt x="3362886" y="0"/>
                  </a:lnTo>
                  <a:lnTo>
                    <a:pt x="3362886" y="4572006"/>
                  </a:lnTo>
                  <a:close/>
                </a:path>
              </a:pathLst>
            </a:custGeom>
            <a:blipFill>
              <a:blip r:embed="rId3"/>
              <a:stretch>
                <a:fillRect l="-48" r="-48"/>
              </a:stretch>
            </a:blipFill>
          </p:spPr>
        </p:sp>
      </p:grpSp>
      <p:sp>
        <p:nvSpPr>
          <p:cNvPr id="8" name="Freeform 8"/>
          <p:cNvSpPr/>
          <p:nvPr/>
        </p:nvSpPr>
        <p:spPr>
          <a:xfrm>
            <a:off x="-3312665" y="757538"/>
            <a:ext cx="14729082" cy="2154128"/>
          </a:xfrm>
          <a:custGeom>
            <a:avLst/>
            <a:gdLst/>
            <a:ahLst/>
            <a:cxnLst/>
            <a:rect l="l" t="t" r="r" b="b"/>
            <a:pathLst>
              <a:path w="14729082" h="2154128">
                <a:moveTo>
                  <a:pt x="0" y="0"/>
                </a:moveTo>
                <a:lnTo>
                  <a:pt x="14729082" y="0"/>
                </a:lnTo>
                <a:lnTo>
                  <a:pt x="14729082" y="2154128"/>
                </a:lnTo>
                <a:lnTo>
                  <a:pt x="0" y="2154128"/>
                </a:lnTo>
                <a:lnTo>
                  <a:pt x="0" y="0"/>
                </a:lnTo>
                <a:close/>
              </a:path>
            </a:pathLst>
          </a:custGeom>
          <a:blipFill>
            <a:blip r:embed="rId4"/>
            <a:stretch>
              <a:fillRect/>
            </a:stretch>
          </a:blipFill>
        </p:spPr>
      </p:sp>
      <p:grpSp>
        <p:nvGrpSpPr>
          <p:cNvPr id="9" name="Group 9"/>
          <p:cNvGrpSpPr/>
          <p:nvPr/>
        </p:nvGrpSpPr>
        <p:grpSpPr>
          <a:xfrm>
            <a:off x="-3312665" y="1022801"/>
            <a:ext cx="14470349" cy="1492763"/>
            <a:chOff x="0" y="0"/>
            <a:chExt cx="3939507" cy="406400"/>
          </a:xfrm>
        </p:grpSpPr>
        <p:sp>
          <p:nvSpPr>
            <p:cNvPr id="10" name="Freeform 10"/>
            <p:cNvSpPr/>
            <p:nvPr/>
          </p:nvSpPr>
          <p:spPr>
            <a:xfrm>
              <a:off x="0" y="0"/>
              <a:ext cx="3939507" cy="406400"/>
            </a:xfrm>
            <a:custGeom>
              <a:avLst/>
              <a:gdLst/>
              <a:ahLst/>
              <a:cxnLst/>
              <a:rect l="l" t="t" r="r" b="b"/>
              <a:pathLst>
                <a:path w="3939507" h="406400">
                  <a:moveTo>
                    <a:pt x="3736307" y="0"/>
                  </a:moveTo>
                  <a:cubicBezTo>
                    <a:pt x="3848531" y="0"/>
                    <a:pt x="3939507" y="90976"/>
                    <a:pt x="3939507" y="203200"/>
                  </a:cubicBezTo>
                  <a:cubicBezTo>
                    <a:pt x="3939507" y="315424"/>
                    <a:pt x="3848531" y="406400"/>
                    <a:pt x="3736307"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id="11" name="TextBox 11"/>
            <p:cNvSpPr txBox="1"/>
            <p:nvPr/>
          </p:nvSpPr>
          <p:spPr>
            <a:xfrm>
              <a:off x="0" y="-28575"/>
              <a:ext cx="3939507" cy="434975"/>
            </a:xfrm>
            <a:prstGeom prst="rect">
              <a:avLst/>
            </a:prstGeom>
          </p:spPr>
          <p:txBody>
            <a:bodyPr lIns="50800" tIns="50800" rIns="50800" bIns="50800" rtlCol="0" anchor="ctr"/>
            <a:lstStyle/>
            <a:p>
              <a:pPr algn="ctr">
                <a:lnSpc>
                  <a:spcPts val="1885"/>
                </a:lnSpc>
              </a:pPr>
              <a:endParaRPr/>
            </a:p>
          </p:txBody>
        </p:sp>
      </p:grpSp>
      <p:grpSp>
        <p:nvGrpSpPr>
          <p:cNvPr id="12" name="Group 12"/>
          <p:cNvGrpSpPr/>
          <p:nvPr/>
        </p:nvGrpSpPr>
        <p:grpSpPr>
          <a:xfrm>
            <a:off x="2524499" y="4018079"/>
            <a:ext cx="528692" cy="3596633"/>
            <a:chOff x="0" y="0"/>
            <a:chExt cx="704922" cy="4795511"/>
          </a:xfrm>
        </p:grpSpPr>
        <p:sp>
          <p:nvSpPr>
            <p:cNvPr id="13" name="Freeform 13"/>
            <p:cNvSpPr/>
            <p:nvPr/>
          </p:nvSpPr>
          <p:spPr>
            <a:xfrm>
              <a:off x="0" y="0"/>
              <a:ext cx="704922" cy="704922"/>
            </a:xfrm>
            <a:custGeom>
              <a:avLst/>
              <a:gdLst/>
              <a:ahLst/>
              <a:cxnLst/>
              <a:rect l="l" t="t" r="r" b="b"/>
              <a:pathLst>
                <a:path w="704922" h="704922">
                  <a:moveTo>
                    <a:pt x="0" y="0"/>
                  </a:moveTo>
                  <a:lnTo>
                    <a:pt x="704922" y="0"/>
                  </a:lnTo>
                  <a:lnTo>
                    <a:pt x="704922" y="704922"/>
                  </a:lnTo>
                  <a:lnTo>
                    <a:pt x="0" y="70492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4" name="Freeform 14"/>
            <p:cNvSpPr/>
            <p:nvPr/>
          </p:nvSpPr>
          <p:spPr>
            <a:xfrm>
              <a:off x="0" y="1359943"/>
              <a:ext cx="704922" cy="704922"/>
            </a:xfrm>
            <a:custGeom>
              <a:avLst/>
              <a:gdLst/>
              <a:ahLst/>
              <a:cxnLst/>
              <a:rect l="l" t="t" r="r" b="b"/>
              <a:pathLst>
                <a:path w="704922" h="704922">
                  <a:moveTo>
                    <a:pt x="0" y="0"/>
                  </a:moveTo>
                  <a:lnTo>
                    <a:pt x="704922" y="0"/>
                  </a:lnTo>
                  <a:lnTo>
                    <a:pt x="704922" y="704923"/>
                  </a:lnTo>
                  <a:lnTo>
                    <a:pt x="0" y="70492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5" name="Freeform 15"/>
            <p:cNvSpPr/>
            <p:nvPr/>
          </p:nvSpPr>
          <p:spPr>
            <a:xfrm>
              <a:off x="0" y="2725266"/>
              <a:ext cx="704922" cy="704922"/>
            </a:xfrm>
            <a:custGeom>
              <a:avLst/>
              <a:gdLst/>
              <a:ahLst/>
              <a:cxnLst/>
              <a:rect l="l" t="t" r="r" b="b"/>
              <a:pathLst>
                <a:path w="704922" h="704922">
                  <a:moveTo>
                    <a:pt x="0" y="0"/>
                  </a:moveTo>
                  <a:lnTo>
                    <a:pt x="704922" y="0"/>
                  </a:lnTo>
                  <a:lnTo>
                    <a:pt x="704922" y="704922"/>
                  </a:lnTo>
                  <a:lnTo>
                    <a:pt x="0" y="70492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6" name="Freeform 16"/>
            <p:cNvSpPr/>
            <p:nvPr/>
          </p:nvSpPr>
          <p:spPr>
            <a:xfrm>
              <a:off x="0" y="4090588"/>
              <a:ext cx="704922" cy="704922"/>
            </a:xfrm>
            <a:custGeom>
              <a:avLst/>
              <a:gdLst/>
              <a:ahLst/>
              <a:cxnLst/>
              <a:rect l="l" t="t" r="r" b="b"/>
              <a:pathLst>
                <a:path w="704922" h="704922">
                  <a:moveTo>
                    <a:pt x="0" y="0"/>
                  </a:moveTo>
                  <a:lnTo>
                    <a:pt x="704922" y="0"/>
                  </a:lnTo>
                  <a:lnTo>
                    <a:pt x="704922" y="704923"/>
                  </a:lnTo>
                  <a:lnTo>
                    <a:pt x="0" y="70492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grpSp>
        <p:nvGrpSpPr>
          <p:cNvPr id="17" name="Group 17"/>
          <p:cNvGrpSpPr/>
          <p:nvPr/>
        </p:nvGrpSpPr>
        <p:grpSpPr>
          <a:xfrm>
            <a:off x="9762726" y="4286914"/>
            <a:ext cx="528692" cy="2572641"/>
            <a:chOff x="0" y="0"/>
            <a:chExt cx="704922" cy="3430188"/>
          </a:xfrm>
        </p:grpSpPr>
        <p:sp>
          <p:nvSpPr>
            <p:cNvPr id="18" name="Freeform 18"/>
            <p:cNvSpPr/>
            <p:nvPr/>
          </p:nvSpPr>
          <p:spPr>
            <a:xfrm>
              <a:off x="0" y="0"/>
              <a:ext cx="704922" cy="704922"/>
            </a:xfrm>
            <a:custGeom>
              <a:avLst/>
              <a:gdLst/>
              <a:ahLst/>
              <a:cxnLst/>
              <a:rect l="l" t="t" r="r" b="b"/>
              <a:pathLst>
                <a:path w="704922" h="704922">
                  <a:moveTo>
                    <a:pt x="0" y="0"/>
                  </a:moveTo>
                  <a:lnTo>
                    <a:pt x="704922" y="0"/>
                  </a:lnTo>
                  <a:lnTo>
                    <a:pt x="704922" y="704922"/>
                  </a:lnTo>
                  <a:lnTo>
                    <a:pt x="0" y="70492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9" name="Freeform 19"/>
            <p:cNvSpPr/>
            <p:nvPr/>
          </p:nvSpPr>
          <p:spPr>
            <a:xfrm>
              <a:off x="0" y="1359943"/>
              <a:ext cx="704922" cy="704922"/>
            </a:xfrm>
            <a:custGeom>
              <a:avLst/>
              <a:gdLst/>
              <a:ahLst/>
              <a:cxnLst/>
              <a:rect l="l" t="t" r="r" b="b"/>
              <a:pathLst>
                <a:path w="704922" h="704922">
                  <a:moveTo>
                    <a:pt x="0" y="0"/>
                  </a:moveTo>
                  <a:lnTo>
                    <a:pt x="704922" y="0"/>
                  </a:lnTo>
                  <a:lnTo>
                    <a:pt x="704922" y="704923"/>
                  </a:lnTo>
                  <a:lnTo>
                    <a:pt x="0" y="70492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0" name="Freeform 20"/>
            <p:cNvSpPr/>
            <p:nvPr/>
          </p:nvSpPr>
          <p:spPr>
            <a:xfrm>
              <a:off x="0" y="2725266"/>
              <a:ext cx="704922" cy="704922"/>
            </a:xfrm>
            <a:custGeom>
              <a:avLst/>
              <a:gdLst/>
              <a:ahLst/>
              <a:cxnLst/>
              <a:rect l="l" t="t" r="r" b="b"/>
              <a:pathLst>
                <a:path w="704922" h="704922">
                  <a:moveTo>
                    <a:pt x="0" y="0"/>
                  </a:moveTo>
                  <a:lnTo>
                    <a:pt x="704922" y="0"/>
                  </a:lnTo>
                  <a:lnTo>
                    <a:pt x="704922" y="704922"/>
                  </a:lnTo>
                  <a:lnTo>
                    <a:pt x="0" y="70492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sp>
        <p:nvSpPr>
          <p:cNvPr id="21" name="Freeform 21"/>
          <p:cNvSpPr/>
          <p:nvPr/>
        </p:nvSpPr>
        <p:spPr>
          <a:xfrm>
            <a:off x="15662009" y="6133494"/>
            <a:ext cx="2625991" cy="4114800"/>
          </a:xfrm>
          <a:custGeom>
            <a:avLst/>
            <a:gdLst/>
            <a:ahLst/>
            <a:cxnLst/>
            <a:rect l="l" t="t" r="r" b="b"/>
            <a:pathLst>
              <a:path w="2625991" h="4114800">
                <a:moveTo>
                  <a:pt x="0" y="0"/>
                </a:moveTo>
                <a:lnTo>
                  <a:pt x="2625991" y="0"/>
                </a:lnTo>
                <a:lnTo>
                  <a:pt x="2625991"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2" name="TextBox 22"/>
          <p:cNvSpPr txBox="1"/>
          <p:nvPr/>
        </p:nvSpPr>
        <p:spPr>
          <a:xfrm>
            <a:off x="3261704" y="3624408"/>
            <a:ext cx="6501022" cy="5045710"/>
          </a:xfrm>
          <a:prstGeom prst="rect">
            <a:avLst/>
          </a:prstGeom>
        </p:spPr>
        <p:txBody>
          <a:bodyPr lIns="0" tIns="0" rIns="0" bIns="0" rtlCol="0" anchor="t">
            <a:spAutoFit/>
          </a:bodyPr>
          <a:lstStyle/>
          <a:p>
            <a:pPr>
              <a:lnSpc>
                <a:spcPts val="8119"/>
              </a:lnSpc>
            </a:pPr>
            <a:r>
              <a:rPr lang="en-US" sz="3999" spc="99">
                <a:solidFill>
                  <a:srgbClr val="5A798F"/>
                </a:solidFill>
                <a:latin typeface="Canva Sans"/>
              </a:rPr>
              <a:t>Problem Statement</a:t>
            </a:r>
          </a:p>
          <a:p>
            <a:pPr>
              <a:lnSpc>
                <a:spcPts val="8119"/>
              </a:lnSpc>
            </a:pPr>
            <a:r>
              <a:rPr lang="en-US" sz="3999" spc="99">
                <a:solidFill>
                  <a:srgbClr val="5A798F"/>
                </a:solidFill>
                <a:latin typeface="Canva Sans"/>
              </a:rPr>
              <a:t>Problem Overview</a:t>
            </a:r>
          </a:p>
          <a:p>
            <a:pPr>
              <a:lnSpc>
                <a:spcPts val="8119"/>
              </a:lnSpc>
            </a:pPr>
            <a:r>
              <a:rPr lang="en-US" sz="3999" spc="99">
                <a:solidFill>
                  <a:srgbClr val="5A798F"/>
                </a:solidFill>
                <a:latin typeface="Canva Sans"/>
              </a:rPr>
              <a:t>Who are end users?</a:t>
            </a:r>
          </a:p>
          <a:p>
            <a:pPr>
              <a:lnSpc>
                <a:spcPts val="8119"/>
              </a:lnSpc>
            </a:pPr>
            <a:r>
              <a:rPr lang="en-US" sz="3999" spc="99">
                <a:solidFill>
                  <a:srgbClr val="5A798F"/>
                </a:solidFill>
                <a:latin typeface="Canva Sans"/>
              </a:rPr>
              <a:t>Solution and its value proposition</a:t>
            </a:r>
          </a:p>
        </p:txBody>
      </p:sp>
      <p:sp>
        <p:nvSpPr>
          <p:cNvPr id="23" name="TextBox 23"/>
          <p:cNvSpPr txBox="1"/>
          <p:nvPr/>
        </p:nvSpPr>
        <p:spPr>
          <a:xfrm>
            <a:off x="1130444" y="1350479"/>
            <a:ext cx="9572061" cy="1047736"/>
          </a:xfrm>
          <a:prstGeom prst="rect">
            <a:avLst/>
          </a:prstGeom>
        </p:spPr>
        <p:txBody>
          <a:bodyPr lIns="0" tIns="0" rIns="0" bIns="0" rtlCol="0" anchor="t">
            <a:spAutoFit/>
          </a:bodyPr>
          <a:lstStyle/>
          <a:p>
            <a:pPr>
              <a:lnSpc>
                <a:spcPts val="8024"/>
              </a:lnSpc>
            </a:pPr>
            <a:r>
              <a:rPr lang="en-US" sz="7499">
                <a:solidFill>
                  <a:srgbClr val="5A798F"/>
                </a:solidFill>
                <a:latin typeface="Kenao Sans Serif"/>
              </a:rPr>
              <a:t>Overview</a:t>
            </a:r>
          </a:p>
        </p:txBody>
      </p:sp>
      <p:sp>
        <p:nvSpPr>
          <p:cNvPr id="24" name="TextBox 24"/>
          <p:cNvSpPr txBox="1"/>
          <p:nvPr/>
        </p:nvSpPr>
        <p:spPr>
          <a:xfrm>
            <a:off x="10702505" y="3963064"/>
            <a:ext cx="6029543" cy="4017010"/>
          </a:xfrm>
          <a:prstGeom prst="rect">
            <a:avLst/>
          </a:prstGeom>
        </p:spPr>
        <p:txBody>
          <a:bodyPr lIns="0" tIns="0" rIns="0" bIns="0" rtlCol="0" anchor="t">
            <a:spAutoFit/>
          </a:bodyPr>
          <a:lstStyle/>
          <a:p>
            <a:pPr>
              <a:lnSpc>
                <a:spcPts val="8119"/>
              </a:lnSpc>
            </a:pPr>
            <a:r>
              <a:rPr lang="en-US" sz="3999" spc="99">
                <a:solidFill>
                  <a:srgbClr val="5A798F"/>
                </a:solidFill>
                <a:latin typeface="Canva Sans"/>
              </a:rPr>
              <a:t>Solution - uniqueness</a:t>
            </a:r>
          </a:p>
          <a:p>
            <a:pPr>
              <a:lnSpc>
                <a:spcPts val="8119"/>
              </a:lnSpc>
            </a:pPr>
            <a:r>
              <a:rPr lang="en-US" sz="3999" spc="99">
                <a:solidFill>
                  <a:srgbClr val="5A798F"/>
                </a:solidFill>
                <a:latin typeface="Canva Sans"/>
              </a:rPr>
              <a:t>Modelling </a:t>
            </a:r>
          </a:p>
          <a:p>
            <a:pPr>
              <a:lnSpc>
                <a:spcPts val="8119"/>
              </a:lnSpc>
            </a:pPr>
            <a:r>
              <a:rPr lang="en-US" sz="3999" spc="99">
                <a:solidFill>
                  <a:srgbClr val="5A798F"/>
                </a:solidFill>
                <a:latin typeface="Canva Sans"/>
              </a:rPr>
              <a:t>Result</a:t>
            </a:r>
          </a:p>
          <a:p>
            <a:pPr>
              <a:lnSpc>
                <a:spcPts val="8119"/>
              </a:lnSpc>
            </a:pPr>
            <a:endParaRPr lang="en-US" sz="3999" spc="99">
              <a:solidFill>
                <a:srgbClr val="5A798F"/>
              </a:solidFill>
              <a:latin typeface="Canv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F7FF"/>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3539305" y="-5317632"/>
            <a:ext cx="14092745" cy="9902503"/>
            <a:chOff x="0" y="0"/>
            <a:chExt cx="4572000" cy="3212592"/>
          </a:xfrm>
        </p:grpSpPr>
        <p:sp>
          <p:nvSpPr>
            <p:cNvPr id="3" name="Freeform 3"/>
            <p:cNvSpPr/>
            <p:nvPr/>
          </p:nvSpPr>
          <p:spPr>
            <a:xfrm>
              <a:off x="-40875" y="-15335"/>
              <a:ext cx="4793771" cy="3267781"/>
            </a:xfrm>
            <a:custGeom>
              <a:avLst/>
              <a:gdLst/>
              <a:ahLst/>
              <a:cxnLst/>
              <a:rect l="l" t="t" r="r" b="b"/>
              <a:pathLst>
                <a:path w="4793771" h="3267781">
                  <a:moveTo>
                    <a:pt x="3758476" y="2388987"/>
                  </a:moveTo>
                  <a:cubicBezTo>
                    <a:pt x="3777145" y="2379652"/>
                    <a:pt x="3795601" y="2369892"/>
                    <a:pt x="3813797" y="2359622"/>
                  </a:cubicBezTo>
                  <a:cubicBezTo>
                    <a:pt x="4346006" y="2059225"/>
                    <a:pt x="4793771" y="1415561"/>
                    <a:pt x="4539726" y="792606"/>
                  </a:cubicBezTo>
                  <a:cubicBezTo>
                    <a:pt x="4416115" y="489497"/>
                    <a:pt x="4124250" y="253294"/>
                    <a:pt x="3798022" y="226479"/>
                  </a:cubicBezTo>
                  <a:cubicBezTo>
                    <a:pt x="3416210" y="195095"/>
                    <a:pt x="3057000" y="433700"/>
                    <a:pt x="2673902" y="434869"/>
                  </a:cubicBezTo>
                  <a:cubicBezTo>
                    <a:pt x="2150947" y="436467"/>
                    <a:pt x="1697967" y="0"/>
                    <a:pt x="1175295" y="17260"/>
                  </a:cubicBezTo>
                  <a:cubicBezTo>
                    <a:pt x="926093" y="25490"/>
                    <a:pt x="686885" y="141037"/>
                    <a:pt x="505621" y="312257"/>
                  </a:cubicBezTo>
                  <a:cubicBezTo>
                    <a:pt x="324357" y="483477"/>
                    <a:pt x="198176" y="707277"/>
                    <a:pt x="117968" y="943375"/>
                  </a:cubicBezTo>
                  <a:cubicBezTo>
                    <a:pt x="33113" y="1193148"/>
                    <a:pt x="0" y="1477082"/>
                    <a:pt x="114600" y="1714681"/>
                  </a:cubicBezTo>
                  <a:cubicBezTo>
                    <a:pt x="225927" y="1945498"/>
                    <a:pt x="455959" y="2093480"/>
                    <a:pt x="684103" y="2210167"/>
                  </a:cubicBezTo>
                  <a:cubicBezTo>
                    <a:pt x="912247" y="2326854"/>
                    <a:pt x="1155656" y="2428529"/>
                    <a:pt x="1335979" y="2610604"/>
                  </a:cubicBezTo>
                  <a:cubicBezTo>
                    <a:pt x="1526733" y="2803211"/>
                    <a:pt x="1646549" y="3083819"/>
                    <a:pt x="1897397" y="3186566"/>
                  </a:cubicBezTo>
                  <a:cubicBezTo>
                    <a:pt x="2095678" y="3267781"/>
                    <a:pt x="2326648" y="3211079"/>
                    <a:pt x="2512645" y="3104699"/>
                  </a:cubicBezTo>
                  <a:cubicBezTo>
                    <a:pt x="2698634" y="2998322"/>
                    <a:pt x="2853882" y="2846534"/>
                    <a:pt x="3026221" y="2719221"/>
                  </a:cubicBezTo>
                  <a:cubicBezTo>
                    <a:pt x="3243833" y="2558464"/>
                    <a:pt x="3518795" y="2508816"/>
                    <a:pt x="3758476" y="2388987"/>
                  </a:cubicBezTo>
                  <a:close/>
                </a:path>
              </a:pathLst>
            </a:custGeom>
            <a:solidFill>
              <a:srgbClr val="DBEDFD"/>
            </a:solidFill>
            <a:ln w="12700">
              <a:solidFill>
                <a:srgbClr val="000000"/>
              </a:solidFill>
            </a:ln>
          </p:spPr>
        </p:sp>
        <p:sp>
          <p:nvSpPr>
            <p:cNvPr id="4" name="Freeform 4"/>
            <p:cNvSpPr/>
            <p:nvPr/>
          </p:nvSpPr>
          <p:spPr>
            <a:xfrm>
              <a:off x="0" y="0"/>
              <a:ext cx="4572000" cy="3212592"/>
            </a:xfrm>
            <a:custGeom>
              <a:avLst/>
              <a:gdLst/>
              <a:ahLst/>
              <a:cxnLst/>
              <a:rect l="l" t="t" r="r" b="b"/>
              <a:pathLst>
                <a:path w="4572000" h="3212592">
                  <a:moveTo>
                    <a:pt x="4572000" y="3212592"/>
                  </a:moveTo>
                  <a:lnTo>
                    <a:pt x="0" y="3212592"/>
                  </a:lnTo>
                  <a:lnTo>
                    <a:pt x="0" y="0"/>
                  </a:lnTo>
                  <a:lnTo>
                    <a:pt x="4572000" y="0"/>
                  </a:lnTo>
                  <a:lnTo>
                    <a:pt x="4572000" y="3212592"/>
                  </a:lnTo>
                  <a:close/>
                </a:path>
              </a:pathLst>
            </a:custGeom>
            <a:blipFill>
              <a:blip r:embed="rId2"/>
              <a:stretch>
                <a:fillRect l="-11" r="-11"/>
              </a:stretch>
            </a:blipFill>
          </p:spPr>
        </p:sp>
      </p:grpSp>
      <p:grpSp>
        <p:nvGrpSpPr>
          <p:cNvPr id="5" name="Group 5"/>
          <p:cNvGrpSpPr>
            <a:grpSpLocks noChangeAspect="1"/>
          </p:cNvGrpSpPr>
          <p:nvPr/>
        </p:nvGrpSpPr>
        <p:grpSpPr>
          <a:xfrm rot="-3490952">
            <a:off x="-2506889" y="5777821"/>
            <a:ext cx="6118046" cy="8312563"/>
            <a:chOff x="0" y="0"/>
            <a:chExt cx="3364992" cy="4572000"/>
          </a:xfrm>
        </p:grpSpPr>
        <p:sp>
          <p:nvSpPr>
            <p:cNvPr id="6" name="Freeform 6"/>
            <p:cNvSpPr/>
            <p:nvPr/>
          </p:nvSpPr>
          <p:spPr>
            <a:xfrm>
              <a:off x="-14430" y="-18654"/>
              <a:ext cx="3539861" cy="4602770"/>
            </a:xfrm>
            <a:custGeom>
              <a:avLst/>
              <a:gdLst/>
              <a:ahLst/>
              <a:cxnLst/>
              <a:rect l="l" t="t" r="r" b="b"/>
              <a:pathLst>
                <a:path w="3539861" h="4602770">
                  <a:moveTo>
                    <a:pt x="3154043" y="370565"/>
                  </a:moveTo>
                  <a:cubicBezTo>
                    <a:pt x="3149740" y="364861"/>
                    <a:pt x="3145370" y="359189"/>
                    <a:pt x="3140931" y="353551"/>
                  </a:cubicBezTo>
                  <a:cubicBezTo>
                    <a:pt x="3082392" y="279158"/>
                    <a:pt x="3014204" y="214094"/>
                    <a:pt x="2936275" y="160224"/>
                  </a:cubicBezTo>
                  <a:cubicBezTo>
                    <a:pt x="2823060" y="81962"/>
                    <a:pt x="2687194" y="34683"/>
                    <a:pt x="2550433" y="22062"/>
                  </a:cubicBezTo>
                  <a:cubicBezTo>
                    <a:pt x="2311401" y="0"/>
                    <a:pt x="2064469" y="85852"/>
                    <a:pt x="1890673" y="251441"/>
                  </a:cubicBezTo>
                  <a:cubicBezTo>
                    <a:pt x="1723562" y="410662"/>
                    <a:pt x="1622575" y="637131"/>
                    <a:pt x="1430598" y="765279"/>
                  </a:cubicBezTo>
                  <a:cubicBezTo>
                    <a:pt x="1083906" y="996705"/>
                    <a:pt x="563193" y="830427"/>
                    <a:pt x="243218" y="1097579"/>
                  </a:cubicBezTo>
                  <a:cubicBezTo>
                    <a:pt x="63620" y="1247529"/>
                    <a:pt x="0" y="1501521"/>
                    <a:pt x="20102" y="1734627"/>
                  </a:cubicBezTo>
                  <a:cubicBezTo>
                    <a:pt x="40205" y="1967733"/>
                    <a:pt x="131565" y="2187758"/>
                    <a:pt x="215291" y="2406235"/>
                  </a:cubicBezTo>
                  <a:cubicBezTo>
                    <a:pt x="299017" y="2624711"/>
                    <a:pt x="377184" y="2852254"/>
                    <a:pt x="368928" y="3086079"/>
                  </a:cubicBezTo>
                  <a:cubicBezTo>
                    <a:pt x="362900" y="3256754"/>
                    <a:pt x="310997" y="3422120"/>
                    <a:pt x="283999" y="3590754"/>
                  </a:cubicBezTo>
                  <a:cubicBezTo>
                    <a:pt x="257000" y="3759387"/>
                    <a:pt x="257812" y="3942783"/>
                    <a:pt x="347642" y="4088027"/>
                  </a:cubicBezTo>
                  <a:cubicBezTo>
                    <a:pt x="440151" y="4237603"/>
                    <a:pt x="609029" y="4319614"/>
                    <a:pt x="771424" y="4387121"/>
                  </a:cubicBezTo>
                  <a:cubicBezTo>
                    <a:pt x="1053243" y="4504272"/>
                    <a:pt x="1351777" y="4602770"/>
                    <a:pt x="1656685" y="4589446"/>
                  </a:cubicBezTo>
                  <a:cubicBezTo>
                    <a:pt x="1961591" y="4576123"/>
                    <a:pt x="2275861" y="4431515"/>
                    <a:pt x="2421358" y="4163223"/>
                  </a:cubicBezTo>
                  <a:cubicBezTo>
                    <a:pt x="2655053" y="3732294"/>
                    <a:pt x="2388209" y="3172284"/>
                    <a:pt x="2571656" y="2717683"/>
                  </a:cubicBezTo>
                  <a:cubicBezTo>
                    <a:pt x="2665220" y="2485823"/>
                    <a:pt x="2862908" y="2315251"/>
                    <a:pt x="3015930" y="2117522"/>
                  </a:cubicBezTo>
                  <a:cubicBezTo>
                    <a:pt x="3383087" y="1643097"/>
                    <a:pt x="3539861" y="881930"/>
                    <a:pt x="3154043" y="370565"/>
                  </a:cubicBezTo>
                  <a:close/>
                </a:path>
              </a:pathLst>
            </a:custGeom>
            <a:solidFill>
              <a:srgbClr val="DBEDFD"/>
            </a:solidFill>
            <a:ln w="12700">
              <a:solidFill>
                <a:srgbClr val="000000"/>
              </a:solidFill>
            </a:ln>
          </p:spPr>
        </p:sp>
        <p:sp>
          <p:nvSpPr>
            <p:cNvPr id="7" name="Freeform 7"/>
            <p:cNvSpPr/>
            <p:nvPr/>
          </p:nvSpPr>
          <p:spPr>
            <a:xfrm>
              <a:off x="2106" y="-6"/>
              <a:ext cx="3362886" cy="4572006"/>
            </a:xfrm>
            <a:custGeom>
              <a:avLst/>
              <a:gdLst/>
              <a:ahLst/>
              <a:cxnLst/>
              <a:rect l="l" t="t" r="r" b="b"/>
              <a:pathLst>
                <a:path w="3362886" h="4572006">
                  <a:moveTo>
                    <a:pt x="3362886" y="4572006"/>
                  </a:moveTo>
                  <a:lnTo>
                    <a:pt x="0" y="4572006"/>
                  </a:lnTo>
                  <a:lnTo>
                    <a:pt x="0" y="0"/>
                  </a:lnTo>
                  <a:lnTo>
                    <a:pt x="3362886" y="0"/>
                  </a:lnTo>
                  <a:lnTo>
                    <a:pt x="3362886" y="4572006"/>
                  </a:lnTo>
                  <a:close/>
                </a:path>
              </a:pathLst>
            </a:custGeom>
            <a:blipFill>
              <a:blip r:embed="rId3"/>
              <a:stretch>
                <a:fillRect l="-48" r="-48"/>
              </a:stretch>
            </a:blipFill>
          </p:spPr>
        </p:sp>
      </p:grpSp>
      <p:sp>
        <p:nvSpPr>
          <p:cNvPr id="8" name="Freeform 8"/>
          <p:cNvSpPr/>
          <p:nvPr/>
        </p:nvSpPr>
        <p:spPr>
          <a:xfrm>
            <a:off x="-3312665" y="757538"/>
            <a:ext cx="14729082" cy="2154128"/>
          </a:xfrm>
          <a:custGeom>
            <a:avLst/>
            <a:gdLst/>
            <a:ahLst/>
            <a:cxnLst/>
            <a:rect l="l" t="t" r="r" b="b"/>
            <a:pathLst>
              <a:path w="14729082" h="2154128">
                <a:moveTo>
                  <a:pt x="0" y="0"/>
                </a:moveTo>
                <a:lnTo>
                  <a:pt x="14729082" y="0"/>
                </a:lnTo>
                <a:lnTo>
                  <a:pt x="14729082" y="2154128"/>
                </a:lnTo>
                <a:lnTo>
                  <a:pt x="0" y="2154128"/>
                </a:lnTo>
                <a:lnTo>
                  <a:pt x="0" y="0"/>
                </a:lnTo>
                <a:close/>
              </a:path>
            </a:pathLst>
          </a:custGeom>
          <a:blipFill>
            <a:blip r:embed="rId4"/>
            <a:stretch>
              <a:fillRect/>
            </a:stretch>
          </a:blipFill>
        </p:spPr>
      </p:sp>
      <p:grpSp>
        <p:nvGrpSpPr>
          <p:cNvPr id="9" name="Group 9"/>
          <p:cNvGrpSpPr/>
          <p:nvPr/>
        </p:nvGrpSpPr>
        <p:grpSpPr>
          <a:xfrm>
            <a:off x="-2358562" y="1022801"/>
            <a:ext cx="14470349" cy="1492763"/>
            <a:chOff x="0" y="0"/>
            <a:chExt cx="3939507" cy="406400"/>
          </a:xfrm>
        </p:grpSpPr>
        <p:sp>
          <p:nvSpPr>
            <p:cNvPr id="10" name="Freeform 10"/>
            <p:cNvSpPr/>
            <p:nvPr/>
          </p:nvSpPr>
          <p:spPr>
            <a:xfrm>
              <a:off x="0" y="0"/>
              <a:ext cx="3939507" cy="406400"/>
            </a:xfrm>
            <a:custGeom>
              <a:avLst/>
              <a:gdLst/>
              <a:ahLst/>
              <a:cxnLst/>
              <a:rect l="l" t="t" r="r" b="b"/>
              <a:pathLst>
                <a:path w="3939507" h="406400">
                  <a:moveTo>
                    <a:pt x="3736307" y="0"/>
                  </a:moveTo>
                  <a:cubicBezTo>
                    <a:pt x="3848531" y="0"/>
                    <a:pt x="3939507" y="90976"/>
                    <a:pt x="3939507" y="203200"/>
                  </a:cubicBezTo>
                  <a:cubicBezTo>
                    <a:pt x="3939507" y="315424"/>
                    <a:pt x="3848531" y="406400"/>
                    <a:pt x="3736307"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id="11" name="TextBox 11"/>
            <p:cNvSpPr txBox="1"/>
            <p:nvPr/>
          </p:nvSpPr>
          <p:spPr>
            <a:xfrm>
              <a:off x="0" y="-28575"/>
              <a:ext cx="3939507" cy="434975"/>
            </a:xfrm>
            <a:prstGeom prst="rect">
              <a:avLst/>
            </a:prstGeom>
          </p:spPr>
          <p:txBody>
            <a:bodyPr lIns="50800" tIns="50800" rIns="50800" bIns="50800" rtlCol="0" anchor="ctr"/>
            <a:lstStyle/>
            <a:p>
              <a:pPr algn="ctr">
                <a:lnSpc>
                  <a:spcPts val="1885"/>
                </a:lnSpc>
              </a:pPr>
              <a:endParaRPr/>
            </a:p>
          </p:txBody>
        </p:sp>
      </p:grpSp>
      <p:sp>
        <p:nvSpPr>
          <p:cNvPr id="12" name="TextBox 12"/>
          <p:cNvSpPr txBox="1"/>
          <p:nvPr/>
        </p:nvSpPr>
        <p:spPr>
          <a:xfrm>
            <a:off x="2518196" y="2673471"/>
            <a:ext cx="13251608" cy="6584829"/>
          </a:xfrm>
          <a:prstGeom prst="rect">
            <a:avLst/>
          </a:prstGeom>
        </p:spPr>
        <p:txBody>
          <a:bodyPr lIns="0" tIns="0" rIns="0" bIns="0" rtlCol="0" anchor="t">
            <a:spAutoFit/>
          </a:bodyPr>
          <a:lstStyle/>
          <a:p>
            <a:pPr>
              <a:lnSpc>
                <a:spcPts val="4770"/>
              </a:lnSpc>
            </a:pPr>
            <a:r>
              <a:rPr lang="en-US" sz="3407" spc="85">
                <a:solidFill>
                  <a:srgbClr val="5A798F"/>
                </a:solidFill>
                <a:latin typeface="Canva Sans"/>
              </a:rPr>
              <a:t>The development of accurate and reliable models capable of predicting both the age and gender of individuals based solely on facial images.</a:t>
            </a:r>
          </a:p>
          <a:p>
            <a:pPr marL="735658" lvl="1" indent="-367829">
              <a:lnSpc>
                <a:spcPts val="4770"/>
              </a:lnSpc>
              <a:buFont typeface="Arial"/>
              <a:buChar char="•"/>
            </a:pPr>
            <a:r>
              <a:rPr lang="en-US" sz="3407" spc="85">
                <a:solidFill>
                  <a:srgbClr val="5A798F"/>
                </a:solidFill>
                <a:latin typeface="Canva Sans"/>
              </a:rPr>
              <a:t>Traditional methods often struggle to capture the rich visual cues present in facial data, leading to suboptimal performance.</a:t>
            </a:r>
          </a:p>
          <a:p>
            <a:pPr marL="735658" lvl="1" indent="-367829">
              <a:lnSpc>
                <a:spcPts val="4770"/>
              </a:lnSpc>
              <a:buFont typeface="Arial"/>
              <a:buChar char="•"/>
            </a:pPr>
            <a:r>
              <a:rPr lang="en-US" sz="3407" spc="85">
                <a:solidFill>
                  <a:srgbClr val="5A798F"/>
                </a:solidFill>
                <a:latin typeface="Canva Sans"/>
              </a:rPr>
              <a:t>The project addresses this challenge by employing deep learning techniques, particularly CNNs, to extract hierarchical representations from facial images and make accurate predictions.</a:t>
            </a:r>
          </a:p>
          <a:p>
            <a:pPr>
              <a:lnSpc>
                <a:spcPts val="4770"/>
              </a:lnSpc>
              <a:spcBef>
                <a:spcPct val="0"/>
              </a:spcBef>
            </a:pPr>
            <a:endParaRPr lang="en-US" sz="3407" spc="85">
              <a:solidFill>
                <a:srgbClr val="5A798F"/>
              </a:solidFill>
              <a:latin typeface="Canva Sans"/>
            </a:endParaRPr>
          </a:p>
        </p:txBody>
      </p:sp>
      <p:sp>
        <p:nvSpPr>
          <p:cNvPr id="13" name="TextBox 13"/>
          <p:cNvSpPr txBox="1"/>
          <p:nvPr/>
        </p:nvSpPr>
        <p:spPr>
          <a:xfrm>
            <a:off x="2518196" y="1467827"/>
            <a:ext cx="8574798" cy="1047736"/>
          </a:xfrm>
          <a:prstGeom prst="rect">
            <a:avLst/>
          </a:prstGeom>
        </p:spPr>
        <p:txBody>
          <a:bodyPr lIns="0" tIns="0" rIns="0" bIns="0" rtlCol="0" anchor="t">
            <a:spAutoFit/>
          </a:bodyPr>
          <a:lstStyle/>
          <a:p>
            <a:pPr>
              <a:lnSpc>
                <a:spcPts val="8024"/>
              </a:lnSpc>
            </a:pPr>
            <a:r>
              <a:rPr lang="en-US" sz="7499">
                <a:solidFill>
                  <a:srgbClr val="5A798F"/>
                </a:solidFill>
                <a:latin typeface="Kenao Sans Serif"/>
              </a:rPr>
              <a:t>Problem Statement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F7FF"/>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3539305" y="-5317632"/>
            <a:ext cx="14092745" cy="9902503"/>
            <a:chOff x="0" y="0"/>
            <a:chExt cx="4572000" cy="3212592"/>
          </a:xfrm>
        </p:grpSpPr>
        <p:sp>
          <p:nvSpPr>
            <p:cNvPr id="3" name="Freeform 3"/>
            <p:cNvSpPr/>
            <p:nvPr/>
          </p:nvSpPr>
          <p:spPr>
            <a:xfrm>
              <a:off x="-40875" y="-15335"/>
              <a:ext cx="4793771" cy="3267781"/>
            </a:xfrm>
            <a:custGeom>
              <a:avLst/>
              <a:gdLst/>
              <a:ahLst/>
              <a:cxnLst/>
              <a:rect l="l" t="t" r="r" b="b"/>
              <a:pathLst>
                <a:path w="4793771" h="3267781">
                  <a:moveTo>
                    <a:pt x="3758476" y="2388987"/>
                  </a:moveTo>
                  <a:cubicBezTo>
                    <a:pt x="3777145" y="2379652"/>
                    <a:pt x="3795601" y="2369892"/>
                    <a:pt x="3813797" y="2359622"/>
                  </a:cubicBezTo>
                  <a:cubicBezTo>
                    <a:pt x="4346006" y="2059225"/>
                    <a:pt x="4793771" y="1415561"/>
                    <a:pt x="4539726" y="792606"/>
                  </a:cubicBezTo>
                  <a:cubicBezTo>
                    <a:pt x="4416115" y="489497"/>
                    <a:pt x="4124250" y="253294"/>
                    <a:pt x="3798022" y="226479"/>
                  </a:cubicBezTo>
                  <a:cubicBezTo>
                    <a:pt x="3416210" y="195095"/>
                    <a:pt x="3057000" y="433700"/>
                    <a:pt x="2673902" y="434869"/>
                  </a:cubicBezTo>
                  <a:cubicBezTo>
                    <a:pt x="2150947" y="436467"/>
                    <a:pt x="1697967" y="0"/>
                    <a:pt x="1175295" y="17260"/>
                  </a:cubicBezTo>
                  <a:cubicBezTo>
                    <a:pt x="926093" y="25490"/>
                    <a:pt x="686885" y="141037"/>
                    <a:pt x="505621" y="312257"/>
                  </a:cubicBezTo>
                  <a:cubicBezTo>
                    <a:pt x="324357" y="483477"/>
                    <a:pt x="198176" y="707277"/>
                    <a:pt x="117968" y="943375"/>
                  </a:cubicBezTo>
                  <a:cubicBezTo>
                    <a:pt x="33113" y="1193148"/>
                    <a:pt x="0" y="1477082"/>
                    <a:pt x="114600" y="1714681"/>
                  </a:cubicBezTo>
                  <a:cubicBezTo>
                    <a:pt x="225927" y="1945498"/>
                    <a:pt x="455959" y="2093480"/>
                    <a:pt x="684103" y="2210167"/>
                  </a:cubicBezTo>
                  <a:cubicBezTo>
                    <a:pt x="912247" y="2326854"/>
                    <a:pt x="1155656" y="2428529"/>
                    <a:pt x="1335979" y="2610604"/>
                  </a:cubicBezTo>
                  <a:cubicBezTo>
                    <a:pt x="1526733" y="2803211"/>
                    <a:pt x="1646549" y="3083819"/>
                    <a:pt x="1897397" y="3186566"/>
                  </a:cubicBezTo>
                  <a:cubicBezTo>
                    <a:pt x="2095678" y="3267781"/>
                    <a:pt x="2326648" y="3211079"/>
                    <a:pt x="2512645" y="3104699"/>
                  </a:cubicBezTo>
                  <a:cubicBezTo>
                    <a:pt x="2698634" y="2998322"/>
                    <a:pt x="2853882" y="2846534"/>
                    <a:pt x="3026221" y="2719221"/>
                  </a:cubicBezTo>
                  <a:cubicBezTo>
                    <a:pt x="3243833" y="2558464"/>
                    <a:pt x="3518795" y="2508816"/>
                    <a:pt x="3758476" y="2388987"/>
                  </a:cubicBezTo>
                  <a:close/>
                </a:path>
              </a:pathLst>
            </a:custGeom>
            <a:solidFill>
              <a:srgbClr val="DBEDFD"/>
            </a:solidFill>
            <a:ln w="12700">
              <a:solidFill>
                <a:srgbClr val="000000"/>
              </a:solidFill>
            </a:ln>
          </p:spPr>
        </p:sp>
        <p:sp>
          <p:nvSpPr>
            <p:cNvPr id="4" name="Freeform 4"/>
            <p:cNvSpPr/>
            <p:nvPr/>
          </p:nvSpPr>
          <p:spPr>
            <a:xfrm>
              <a:off x="0" y="0"/>
              <a:ext cx="4572000" cy="3212592"/>
            </a:xfrm>
            <a:custGeom>
              <a:avLst/>
              <a:gdLst/>
              <a:ahLst/>
              <a:cxnLst/>
              <a:rect l="l" t="t" r="r" b="b"/>
              <a:pathLst>
                <a:path w="4572000" h="3212592">
                  <a:moveTo>
                    <a:pt x="4572000" y="3212592"/>
                  </a:moveTo>
                  <a:lnTo>
                    <a:pt x="0" y="3212592"/>
                  </a:lnTo>
                  <a:lnTo>
                    <a:pt x="0" y="0"/>
                  </a:lnTo>
                  <a:lnTo>
                    <a:pt x="4572000" y="0"/>
                  </a:lnTo>
                  <a:lnTo>
                    <a:pt x="4572000" y="3212592"/>
                  </a:lnTo>
                  <a:close/>
                </a:path>
              </a:pathLst>
            </a:custGeom>
            <a:blipFill>
              <a:blip r:embed="rId2"/>
              <a:stretch>
                <a:fillRect l="-11" r="-11"/>
              </a:stretch>
            </a:blipFill>
          </p:spPr>
        </p:sp>
      </p:grpSp>
      <p:grpSp>
        <p:nvGrpSpPr>
          <p:cNvPr id="5" name="Group 5"/>
          <p:cNvGrpSpPr>
            <a:grpSpLocks noChangeAspect="1"/>
          </p:cNvGrpSpPr>
          <p:nvPr/>
        </p:nvGrpSpPr>
        <p:grpSpPr>
          <a:xfrm rot="-3490952">
            <a:off x="-2506889" y="5777821"/>
            <a:ext cx="6118046" cy="8312563"/>
            <a:chOff x="0" y="0"/>
            <a:chExt cx="3364992" cy="4572000"/>
          </a:xfrm>
        </p:grpSpPr>
        <p:sp>
          <p:nvSpPr>
            <p:cNvPr id="6" name="Freeform 6"/>
            <p:cNvSpPr/>
            <p:nvPr/>
          </p:nvSpPr>
          <p:spPr>
            <a:xfrm>
              <a:off x="-14430" y="-18654"/>
              <a:ext cx="3539861" cy="4602770"/>
            </a:xfrm>
            <a:custGeom>
              <a:avLst/>
              <a:gdLst/>
              <a:ahLst/>
              <a:cxnLst/>
              <a:rect l="l" t="t" r="r" b="b"/>
              <a:pathLst>
                <a:path w="3539861" h="4602770">
                  <a:moveTo>
                    <a:pt x="3154043" y="370565"/>
                  </a:moveTo>
                  <a:cubicBezTo>
                    <a:pt x="3149740" y="364861"/>
                    <a:pt x="3145370" y="359189"/>
                    <a:pt x="3140931" y="353551"/>
                  </a:cubicBezTo>
                  <a:cubicBezTo>
                    <a:pt x="3082392" y="279158"/>
                    <a:pt x="3014204" y="214094"/>
                    <a:pt x="2936275" y="160224"/>
                  </a:cubicBezTo>
                  <a:cubicBezTo>
                    <a:pt x="2823060" y="81962"/>
                    <a:pt x="2687194" y="34683"/>
                    <a:pt x="2550433" y="22062"/>
                  </a:cubicBezTo>
                  <a:cubicBezTo>
                    <a:pt x="2311401" y="0"/>
                    <a:pt x="2064469" y="85852"/>
                    <a:pt x="1890673" y="251441"/>
                  </a:cubicBezTo>
                  <a:cubicBezTo>
                    <a:pt x="1723562" y="410662"/>
                    <a:pt x="1622575" y="637131"/>
                    <a:pt x="1430598" y="765279"/>
                  </a:cubicBezTo>
                  <a:cubicBezTo>
                    <a:pt x="1083906" y="996705"/>
                    <a:pt x="563193" y="830427"/>
                    <a:pt x="243218" y="1097579"/>
                  </a:cubicBezTo>
                  <a:cubicBezTo>
                    <a:pt x="63620" y="1247529"/>
                    <a:pt x="0" y="1501521"/>
                    <a:pt x="20102" y="1734627"/>
                  </a:cubicBezTo>
                  <a:cubicBezTo>
                    <a:pt x="40205" y="1967733"/>
                    <a:pt x="131565" y="2187758"/>
                    <a:pt x="215291" y="2406235"/>
                  </a:cubicBezTo>
                  <a:cubicBezTo>
                    <a:pt x="299017" y="2624711"/>
                    <a:pt x="377184" y="2852254"/>
                    <a:pt x="368928" y="3086079"/>
                  </a:cubicBezTo>
                  <a:cubicBezTo>
                    <a:pt x="362900" y="3256754"/>
                    <a:pt x="310997" y="3422120"/>
                    <a:pt x="283999" y="3590754"/>
                  </a:cubicBezTo>
                  <a:cubicBezTo>
                    <a:pt x="257000" y="3759387"/>
                    <a:pt x="257812" y="3942783"/>
                    <a:pt x="347642" y="4088027"/>
                  </a:cubicBezTo>
                  <a:cubicBezTo>
                    <a:pt x="440151" y="4237603"/>
                    <a:pt x="609029" y="4319614"/>
                    <a:pt x="771424" y="4387121"/>
                  </a:cubicBezTo>
                  <a:cubicBezTo>
                    <a:pt x="1053243" y="4504272"/>
                    <a:pt x="1351777" y="4602770"/>
                    <a:pt x="1656685" y="4589446"/>
                  </a:cubicBezTo>
                  <a:cubicBezTo>
                    <a:pt x="1961591" y="4576123"/>
                    <a:pt x="2275861" y="4431515"/>
                    <a:pt x="2421358" y="4163223"/>
                  </a:cubicBezTo>
                  <a:cubicBezTo>
                    <a:pt x="2655053" y="3732294"/>
                    <a:pt x="2388209" y="3172284"/>
                    <a:pt x="2571656" y="2717683"/>
                  </a:cubicBezTo>
                  <a:cubicBezTo>
                    <a:pt x="2665220" y="2485823"/>
                    <a:pt x="2862908" y="2315251"/>
                    <a:pt x="3015930" y="2117522"/>
                  </a:cubicBezTo>
                  <a:cubicBezTo>
                    <a:pt x="3383087" y="1643097"/>
                    <a:pt x="3539861" y="881930"/>
                    <a:pt x="3154043" y="370565"/>
                  </a:cubicBezTo>
                  <a:close/>
                </a:path>
              </a:pathLst>
            </a:custGeom>
            <a:solidFill>
              <a:srgbClr val="DBEDFD"/>
            </a:solidFill>
            <a:ln w="12700">
              <a:solidFill>
                <a:srgbClr val="000000"/>
              </a:solidFill>
            </a:ln>
          </p:spPr>
        </p:sp>
        <p:sp>
          <p:nvSpPr>
            <p:cNvPr id="7" name="Freeform 7"/>
            <p:cNvSpPr/>
            <p:nvPr/>
          </p:nvSpPr>
          <p:spPr>
            <a:xfrm>
              <a:off x="2106" y="-6"/>
              <a:ext cx="3362886" cy="4572006"/>
            </a:xfrm>
            <a:custGeom>
              <a:avLst/>
              <a:gdLst/>
              <a:ahLst/>
              <a:cxnLst/>
              <a:rect l="l" t="t" r="r" b="b"/>
              <a:pathLst>
                <a:path w="3362886" h="4572006">
                  <a:moveTo>
                    <a:pt x="3362886" y="4572006"/>
                  </a:moveTo>
                  <a:lnTo>
                    <a:pt x="0" y="4572006"/>
                  </a:lnTo>
                  <a:lnTo>
                    <a:pt x="0" y="0"/>
                  </a:lnTo>
                  <a:lnTo>
                    <a:pt x="3362886" y="0"/>
                  </a:lnTo>
                  <a:lnTo>
                    <a:pt x="3362886" y="4572006"/>
                  </a:lnTo>
                  <a:close/>
                </a:path>
              </a:pathLst>
            </a:custGeom>
            <a:blipFill>
              <a:blip r:embed="rId3"/>
              <a:stretch>
                <a:fillRect l="-48" r="-48"/>
              </a:stretch>
            </a:blipFill>
          </p:spPr>
        </p:sp>
      </p:grpSp>
      <p:sp>
        <p:nvSpPr>
          <p:cNvPr id="8" name="Freeform 8"/>
          <p:cNvSpPr/>
          <p:nvPr/>
        </p:nvSpPr>
        <p:spPr>
          <a:xfrm>
            <a:off x="-3312665" y="757538"/>
            <a:ext cx="14729082" cy="2154128"/>
          </a:xfrm>
          <a:custGeom>
            <a:avLst/>
            <a:gdLst/>
            <a:ahLst/>
            <a:cxnLst/>
            <a:rect l="l" t="t" r="r" b="b"/>
            <a:pathLst>
              <a:path w="14729082" h="2154128">
                <a:moveTo>
                  <a:pt x="0" y="0"/>
                </a:moveTo>
                <a:lnTo>
                  <a:pt x="14729082" y="0"/>
                </a:lnTo>
                <a:lnTo>
                  <a:pt x="14729082" y="2154128"/>
                </a:lnTo>
                <a:lnTo>
                  <a:pt x="0" y="2154128"/>
                </a:lnTo>
                <a:lnTo>
                  <a:pt x="0" y="0"/>
                </a:lnTo>
                <a:close/>
              </a:path>
            </a:pathLst>
          </a:custGeom>
          <a:blipFill>
            <a:blip r:embed="rId4"/>
            <a:stretch>
              <a:fillRect/>
            </a:stretch>
          </a:blipFill>
        </p:spPr>
      </p:sp>
      <p:grpSp>
        <p:nvGrpSpPr>
          <p:cNvPr id="9" name="Group 9"/>
          <p:cNvGrpSpPr/>
          <p:nvPr/>
        </p:nvGrpSpPr>
        <p:grpSpPr>
          <a:xfrm>
            <a:off x="-2081564" y="1028700"/>
            <a:ext cx="14470349" cy="1492763"/>
            <a:chOff x="0" y="0"/>
            <a:chExt cx="3939507" cy="406400"/>
          </a:xfrm>
        </p:grpSpPr>
        <p:sp>
          <p:nvSpPr>
            <p:cNvPr id="10" name="Freeform 10"/>
            <p:cNvSpPr/>
            <p:nvPr/>
          </p:nvSpPr>
          <p:spPr>
            <a:xfrm>
              <a:off x="0" y="0"/>
              <a:ext cx="3939507" cy="406400"/>
            </a:xfrm>
            <a:custGeom>
              <a:avLst/>
              <a:gdLst/>
              <a:ahLst/>
              <a:cxnLst/>
              <a:rect l="l" t="t" r="r" b="b"/>
              <a:pathLst>
                <a:path w="3939507" h="406400">
                  <a:moveTo>
                    <a:pt x="3736307" y="0"/>
                  </a:moveTo>
                  <a:cubicBezTo>
                    <a:pt x="3848531" y="0"/>
                    <a:pt x="3939507" y="90976"/>
                    <a:pt x="3939507" y="203200"/>
                  </a:cubicBezTo>
                  <a:cubicBezTo>
                    <a:pt x="3939507" y="315424"/>
                    <a:pt x="3848531" y="406400"/>
                    <a:pt x="3736307"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id="11" name="TextBox 11"/>
            <p:cNvSpPr txBox="1"/>
            <p:nvPr/>
          </p:nvSpPr>
          <p:spPr>
            <a:xfrm>
              <a:off x="0" y="-28575"/>
              <a:ext cx="3939507" cy="434975"/>
            </a:xfrm>
            <a:prstGeom prst="rect">
              <a:avLst/>
            </a:prstGeom>
          </p:spPr>
          <p:txBody>
            <a:bodyPr lIns="50800" tIns="50800" rIns="50800" bIns="50800" rtlCol="0" anchor="ctr"/>
            <a:lstStyle/>
            <a:p>
              <a:pPr algn="ctr">
                <a:lnSpc>
                  <a:spcPts val="1885"/>
                </a:lnSpc>
              </a:pPr>
              <a:endParaRPr/>
            </a:p>
          </p:txBody>
        </p:sp>
      </p:grpSp>
      <p:sp>
        <p:nvSpPr>
          <p:cNvPr id="12" name="Freeform 12"/>
          <p:cNvSpPr/>
          <p:nvPr/>
        </p:nvSpPr>
        <p:spPr>
          <a:xfrm>
            <a:off x="6852544" y="3531142"/>
            <a:ext cx="4379251" cy="4836522"/>
          </a:xfrm>
          <a:custGeom>
            <a:avLst/>
            <a:gdLst/>
            <a:ahLst/>
            <a:cxnLst/>
            <a:rect l="l" t="t" r="r" b="b"/>
            <a:pathLst>
              <a:path w="4379251" h="4836522">
                <a:moveTo>
                  <a:pt x="0" y="0"/>
                </a:moveTo>
                <a:lnTo>
                  <a:pt x="4379250" y="0"/>
                </a:lnTo>
                <a:lnTo>
                  <a:pt x="4379250" y="4836521"/>
                </a:lnTo>
                <a:lnTo>
                  <a:pt x="0" y="483652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3" name="TextBox 13"/>
          <p:cNvSpPr txBox="1"/>
          <p:nvPr/>
        </p:nvSpPr>
        <p:spPr>
          <a:xfrm>
            <a:off x="2491388" y="3331117"/>
            <a:ext cx="13305225" cy="5036547"/>
          </a:xfrm>
          <a:prstGeom prst="rect">
            <a:avLst/>
          </a:prstGeom>
        </p:spPr>
        <p:txBody>
          <a:bodyPr lIns="0" tIns="0" rIns="0" bIns="0" rtlCol="0" anchor="t">
            <a:spAutoFit/>
          </a:bodyPr>
          <a:lstStyle/>
          <a:p>
            <a:pPr>
              <a:lnSpc>
                <a:spcPts val="6756"/>
              </a:lnSpc>
            </a:pPr>
            <a:r>
              <a:rPr lang="en-US" sz="3860" spc="96">
                <a:solidFill>
                  <a:srgbClr val="5A798F"/>
                </a:solidFill>
                <a:latin typeface="Canva Sans"/>
              </a:rPr>
              <a:t>The problem overview entails challenges in accurately predicting age and gender from facial images, including issues with data quality and bias, ethical considerations, and computational complexity, necessitating solutions for robust and reliable prediction models.</a:t>
            </a:r>
          </a:p>
        </p:txBody>
      </p:sp>
      <p:sp>
        <p:nvSpPr>
          <p:cNvPr id="14" name="TextBox 14"/>
          <p:cNvSpPr txBox="1"/>
          <p:nvPr/>
        </p:nvSpPr>
        <p:spPr>
          <a:xfrm>
            <a:off x="2535355" y="1294076"/>
            <a:ext cx="8574798" cy="1047736"/>
          </a:xfrm>
          <a:prstGeom prst="rect">
            <a:avLst/>
          </a:prstGeom>
        </p:spPr>
        <p:txBody>
          <a:bodyPr lIns="0" tIns="0" rIns="0" bIns="0" rtlCol="0" anchor="t">
            <a:spAutoFit/>
          </a:bodyPr>
          <a:lstStyle/>
          <a:p>
            <a:pPr>
              <a:lnSpc>
                <a:spcPts val="8024"/>
              </a:lnSpc>
            </a:pPr>
            <a:r>
              <a:rPr lang="en-US" sz="7499">
                <a:solidFill>
                  <a:srgbClr val="5A798F"/>
                </a:solidFill>
                <a:latin typeface="Kenao Sans Serif"/>
              </a:rPr>
              <a:t>Problem Overview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F7FF"/>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3539305" y="-5317632"/>
            <a:ext cx="14092745" cy="9902503"/>
            <a:chOff x="0" y="0"/>
            <a:chExt cx="4572000" cy="3212592"/>
          </a:xfrm>
        </p:grpSpPr>
        <p:sp>
          <p:nvSpPr>
            <p:cNvPr id="3" name="Freeform 3"/>
            <p:cNvSpPr/>
            <p:nvPr/>
          </p:nvSpPr>
          <p:spPr>
            <a:xfrm>
              <a:off x="-40875" y="-15335"/>
              <a:ext cx="4793771" cy="3267781"/>
            </a:xfrm>
            <a:custGeom>
              <a:avLst/>
              <a:gdLst/>
              <a:ahLst/>
              <a:cxnLst/>
              <a:rect l="l" t="t" r="r" b="b"/>
              <a:pathLst>
                <a:path w="4793771" h="3267781">
                  <a:moveTo>
                    <a:pt x="3758476" y="2388987"/>
                  </a:moveTo>
                  <a:cubicBezTo>
                    <a:pt x="3777145" y="2379652"/>
                    <a:pt x="3795601" y="2369892"/>
                    <a:pt x="3813797" y="2359622"/>
                  </a:cubicBezTo>
                  <a:cubicBezTo>
                    <a:pt x="4346006" y="2059225"/>
                    <a:pt x="4793771" y="1415561"/>
                    <a:pt x="4539726" y="792606"/>
                  </a:cubicBezTo>
                  <a:cubicBezTo>
                    <a:pt x="4416115" y="489497"/>
                    <a:pt x="4124250" y="253294"/>
                    <a:pt x="3798022" y="226479"/>
                  </a:cubicBezTo>
                  <a:cubicBezTo>
                    <a:pt x="3416210" y="195095"/>
                    <a:pt x="3057000" y="433700"/>
                    <a:pt x="2673902" y="434869"/>
                  </a:cubicBezTo>
                  <a:cubicBezTo>
                    <a:pt x="2150947" y="436467"/>
                    <a:pt x="1697967" y="0"/>
                    <a:pt x="1175295" y="17260"/>
                  </a:cubicBezTo>
                  <a:cubicBezTo>
                    <a:pt x="926093" y="25490"/>
                    <a:pt x="686885" y="141037"/>
                    <a:pt x="505621" y="312257"/>
                  </a:cubicBezTo>
                  <a:cubicBezTo>
                    <a:pt x="324357" y="483477"/>
                    <a:pt x="198176" y="707277"/>
                    <a:pt x="117968" y="943375"/>
                  </a:cubicBezTo>
                  <a:cubicBezTo>
                    <a:pt x="33113" y="1193148"/>
                    <a:pt x="0" y="1477082"/>
                    <a:pt x="114600" y="1714681"/>
                  </a:cubicBezTo>
                  <a:cubicBezTo>
                    <a:pt x="225927" y="1945498"/>
                    <a:pt x="455959" y="2093480"/>
                    <a:pt x="684103" y="2210167"/>
                  </a:cubicBezTo>
                  <a:cubicBezTo>
                    <a:pt x="912247" y="2326854"/>
                    <a:pt x="1155656" y="2428529"/>
                    <a:pt x="1335979" y="2610604"/>
                  </a:cubicBezTo>
                  <a:cubicBezTo>
                    <a:pt x="1526733" y="2803211"/>
                    <a:pt x="1646549" y="3083819"/>
                    <a:pt x="1897397" y="3186566"/>
                  </a:cubicBezTo>
                  <a:cubicBezTo>
                    <a:pt x="2095678" y="3267781"/>
                    <a:pt x="2326648" y="3211079"/>
                    <a:pt x="2512645" y="3104699"/>
                  </a:cubicBezTo>
                  <a:cubicBezTo>
                    <a:pt x="2698634" y="2998322"/>
                    <a:pt x="2853882" y="2846534"/>
                    <a:pt x="3026221" y="2719221"/>
                  </a:cubicBezTo>
                  <a:cubicBezTo>
                    <a:pt x="3243833" y="2558464"/>
                    <a:pt x="3518795" y="2508816"/>
                    <a:pt x="3758476" y="2388987"/>
                  </a:cubicBezTo>
                  <a:close/>
                </a:path>
              </a:pathLst>
            </a:custGeom>
            <a:solidFill>
              <a:srgbClr val="DBEDFD"/>
            </a:solidFill>
            <a:ln w="12700">
              <a:solidFill>
                <a:srgbClr val="000000"/>
              </a:solidFill>
            </a:ln>
          </p:spPr>
        </p:sp>
        <p:sp>
          <p:nvSpPr>
            <p:cNvPr id="4" name="Freeform 4"/>
            <p:cNvSpPr/>
            <p:nvPr/>
          </p:nvSpPr>
          <p:spPr>
            <a:xfrm>
              <a:off x="0" y="0"/>
              <a:ext cx="4572000" cy="3212592"/>
            </a:xfrm>
            <a:custGeom>
              <a:avLst/>
              <a:gdLst/>
              <a:ahLst/>
              <a:cxnLst/>
              <a:rect l="l" t="t" r="r" b="b"/>
              <a:pathLst>
                <a:path w="4572000" h="3212592">
                  <a:moveTo>
                    <a:pt x="4572000" y="3212592"/>
                  </a:moveTo>
                  <a:lnTo>
                    <a:pt x="0" y="3212592"/>
                  </a:lnTo>
                  <a:lnTo>
                    <a:pt x="0" y="0"/>
                  </a:lnTo>
                  <a:lnTo>
                    <a:pt x="4572000" y="0"/>
                  </a:lnTo>
                  <a:lnTo>
                    <a:pt x="4572000" y="3212592"/>
                  </a:lnTo>
                  <a:close/>
                </a:path>
              </a:pathLst>
            </a:custGeom>
            <a:blipFill>
              <a:blip r:embed="rId2"/>
              <a:stretch>
                <a:fillRect l="-11" r="-11"/>
              </a:stretch>
            </a:blipFill>
          </p:spPr>
        </p:sp>
      </p:grpSp>
      <p:grpSp>
        <p:nvGrpSpPr>
          <p:cNvPr id="5" name="Group 5"/>
          <p:cNvGrpSpPr>
            <a:grpSpLocks noChangeAspect="1"/>
          </p:cNvGrpSpPr>
          <p:nvPr/>
        </p:nvGrpSpPr>
        <p:grpSpPr>
          <a:xfrm rot="-3490952">
            <a:off x="-2506889" y="5777821"/>
            <a:ext cx="6118046" cy="8312563"/>
            <a:chOff x="0" y="0"/>
            <a:chExt cx="3364992" cy="4572000"/>
          </a:xfrm>
        </p:grpSpPr>
        <p:sp>
          <p:nvSpPr>
            <p:cNvPr id="6" name="Freeform 6"/>
            <p:cNvSpPr/>
            <p:nvPr/>
          </p:nvSpPr>
          <p:spPr>
            <a:xfrm>
              <a:off x="-14430" y="-18654"/>
              <a:ext cx="3539861" cy="4602770"/>
            </a:xfrm>
            <a:custGeom>
              <a:avLst/>
              <a:gdLst/>
              <a:ahLst/>
              <a:cxnLst/>
              <a:rect l="l" t="t" r="r" b="b"/>
              <a:pathLst>
                <a:path w="3539861" h="4602770">
                  <a:moveTo>
                    <a:pt x="3154043" y="370565"/>
                  </a:moveTo>
                  <a:cubicBezTo>
                    <a:pt x="3149740" y="364861"/>
                    <a:pt x="3145370" y="359189"/>
                    <a:pt x="3140931" y="353551"/>
                  </a:cubicBezTo>
                  <a:cubicBezTo>
                    <a:pt x="3082392" y="279158"/>
                    <a:pt x="3014204" y="214094"/>
                    <a:pt x="2936275" y="160224"/>
                  </a:cubicBezTo>
                  <a:cubicBezTo>
                    <a:pt x="2823060" y="81962"/>
                    <a:pt x="2687194" y="34683"/>
                    <a:pt x="2550433" y="22062"/>
                  </a:cubicBezTo>
                  <a:cubicBezTo>
                    <a:pt x="2311401" y="0"/>
                    <a:pt x="2064469" y="85852"/>
                    <a:pt x="1890673" y="251441"/>
                  </a:cubicBezTo>
                  <a:cubicBezTo>
                    <a:pt x="1723562" y="410662"/>
                    <a:pt x="1622575" y="637131"/>
                    <a:pt x="1430598" y="765279"/>
                  </a:cubicBezTo>
                  <a:cubicBezTo>
                    <a:pt x="1083906" y="996705"/>
                    <a:pt x="563193" y="830427"/>
                    <a:pt x="243218" y="1097579"/>
                  </a:cubicBezTo>
                  <a:cubicBezTo>
                    <a:pt x="63620" y="1247529"/>
                    <a:pt x="0" y="1501521"/>
                    <a:pt x="20102" y="1734627"/>
                  </a:cubicBezTo>
                  <a:cubicBezTo>
                    <a:pt x="40205" y="1967733"/>
                    <a:pt x="131565" y="2187758"/>
                    <a:pt x="215291" y="2406235"/>
                  </a:cubicBezTo>
                  <a:cubicBezTo>
                    <a:pt x="299017" y="2624711"/>
                    <a:pt x="377184" y="2852254"/>
                    <a:pt x="368928" y="3086079"/>
                  </a:cubicBezTo>
                  <a:cubicBezTo>
                    <a:pt x="362900" y="3256754"/>
                    <a:pt x="310997" y="3422120"/>
                    <a:pt x="283999" y="3590754"/>
                  </a:cubicBezTo>
                  <a:cubicBezTo>
                    <a:pt x="257000" y="3759387"/>
                    <a:pt x="257812" y="3942783"/>
                    <a:pt x="347642" y="4088027"/>
                  </a:cubicBezTo>
                  <a:cubicBezTo>
                    <a:pt x="440151" y="4237603"/>
                    <a:pt x="609029" y="4319614"/>
                    <a:pt x="771424" y="4387121"/>
                  </a:cubicBezTo>
                  <a:cubicBezTo>
                    <a:pt x="1053243" y="4504272"/>
                    <a:pt x="1351777" y="4602770"/>
                    <a:pt x="1656685" y="4589446"/>
                  </a:cubicBezTo>
                  <a:cubicBezTo>
                    <a:pt x="1961591" y="4576123"/>
                    <a:pt x="2275861" y="4431515"/>
                    <a:pt x="2421358" y="4163223"/>
                  </a:cubicBezTo>
                  <a:cubicBezTo>
                    <a:pt x="2655053" y="3732294"/>
                    <a:pt x="2388209" y="3172284"/>
                    <a:pt x="2571656" y="2717683"/>
                  </a:cubicBezTo>
                  <a:cubicBezTo>
                    <a:pt x="2665220" y="2485823"/>
                    <a:pt x="2862908" y="2315251"/>
                    <a:pt x="3015930" y="2117522"/>
                  </a:cubicBezTo>
                  <a:cubicBezTo>
                    <a:pt x="3383087" y="1643097"/>
                    <a:pt x="3539861" y="881930"/>
                    <a:pt x="3154043" y="370565"/>
                  </a:cubicBezTo>
                  <a:close/>
                </a:path>
              </a:pathLst>
            </a:custGeom>
            <a:solidFill>
              <a:srgbClr val="DBEDFD"/>
            </a:solidFill>
            <a:ln w="12700">
              <a:solidFill>
                <a:srgbClr val="000000"/>
              </a:solidFill>
            </a:ln>
          </p:spPr>
        </p:sp>
        <p:sp>
          <p:nvSpPr>
            <p:cNvPr id="7" name="Freeform 7"/>
            <p:cNvSpPr/>
            <p:nvPr/>
          </p:nvSpPr>
          <p:spPr>
            <a:xfrm>
              <a:off x="2106" y="-6"/>
              <a:ext cx="3362886" cy="4572006"/>
            </a:xfrm>
            <a:custGeom>
              <a:avLst/>
              <a:gdLst/>
              <a:ahLst/>
              <a:cxnLst/>
              <a:rect l="l" t="t" r="r" b="b"/>
              <a:pathLst>
                <a:path w="3362886" h="4572006">
                  <a:moveTo>
                    <a:pt x="3362886" y="4572006"/>
                  </a:moveTo>
                  <a:lnTo>
                    <a:pt x="0" y="4572006"/>
                  </a:lnTo>
                  <a:lnTo>
                    <a:pt x="0" y="0"/>
                  </a:lnTo>
                  <a:lnTo>
                    <a:pt x="3362886" y="0"/>
                  </a:lnTo>
                  <a:lnTo>
                    <a:pt x="3362886" y="4572006"/>
                  </a:lnTo>
                  <a:close/>
                </a:path>
              </a:pathLst>
            </a:custGeom>
            <a:blipFill>
              <a:blip r:embed="rId3"/>
              <a:stretch>
                <a:fillRect l="-48" r="-48"/>
              </a:stretch>
            </a:blipFill>
          </p:spPr>
        </p:sp>
      </p:grpSp>
      <p:sp>
        <p:nvSpPr>
          <p:cNvPr id="8" name="Freeform 8"/>
          <p:cNvSpPr/>
          <p:nvPr/>
        </p:nvSpPr>
        <p:spPr>
          <a:xfrm>
            <a:off x="-3312665" y="757538"/>
            <a:ext cx="14729082" cy="2154128"/>
          </a:xfrm>
          <a:custGeom>
            <a:avLst/>
            <a:gdLst/>
            <a:ahLst/>
            <a:cxnLst/>
            <a:rect l="l" t="t" r="r" b="b"/>
            <a:pathLst>
              <a:path w="14729082" h="2154128">
                <a:moveTo>
                  <a:pt x="0" y="0"/>
                </a:moveTo>
                <a:lnTo>
                  <a:pt x="14729082" y="0"/>
                </a:lnTo>
                <a:lnTo>
                  <a:pt x="14729082" y="2154128"/>
                </a:lnTo>
                <a:lnTo>
                  <a:pt x="0" y="2154128"/>
                </a:lnTo>
                <a:lnTo>
                  <a:pt x="0" y="0"/>
                </a:lnTo>
                <a:close/>
              </a:path>
            </a:pathLst>
          </a:custGeom>
          <a:blipFill>
            <a:blip r:embed="rId4"/>
            <a:stretch>
              <a:fillRect/>
            </a:stretch>
          </a:blipFill>
        </p:spPr>
      </p:sp>
      <p:grpSp>
        <p:nvGrpSpPr>
          <p:cNvPr id="9" name="Group 9"/>
          <p:cNvGrpSpPr/>
          <p:nvPr/>
        </p:nvGrpSpPr>
        <p:grpSpPr>
          <a:xfrm>
            <a:off x="-3312665" y="1022801"/>
            <a:ext cx="14470349" cy="1492763"/>
            <a:chOff x="0" y="0"/>
            <a:chExt cx="3939507" cy="406400"/>
          </a:xfrm>
        </p:grpSpPr>
        <p:sp>
          <p:nvSpPr>
            <p:cNvPr id="10" name="Freeform 10"/>
            <p:cNvSpPr/>
            <p:nvPr/>
          </p:nvSpPr>
          <p:spPr>
            <a:xfrm>
              <a:off x="0" y="0"/>
              <a:ext cx="3939507" cy="406400"/>
            </a:xfrm>
            <a:custGeom>
              <a:avLst/>
              <a:gdLst/>
              <a:ahLst/>
              <a:cxnLst/>
              <a:rect l="l" t="t" r="r" b="b"/>
              <a:pathLst>
                <a:path w="3939507" h="406400">
                  <a:moveTo>
                    <a:pt x="3736307" y="0"/>
                  </a:moveTo>
                  <a:cubicBezTo>
                    <a:pt x="3848531" y="0"/>
                    <a:pt x="3939507" y="90976"/>
                    <a:pt x="3939507" y="203200"/>
                  </a:cubicBezTo>
                  <a:cubicBezTo>
                    <a:pt x="3939507" y="315424"/>
                    <a:pt x="3848531" y="406400"/>
                    <a:pt x="3736307"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id="11" name="TextBox 11"/>
            <p:cNvSpPr txBox="1"/>
            <p:nvPr/>
          </p:nvSpPr>
          <p:spPr>
            <a:xfrm>
              <a:off x="0" y="-28575"/>
              <a:ext cx="3939507" cy="434975"/>
            </a:xfrm>
            <a:prstGeom prst="rect">
              <a:avLst/>
            </a:prstGeom>
          </p:spPr>
          <p:txBody>
            <a:bodyPr lIns="50800" tIns="50800" rIns="50800" bIns="50800" rtlCol="0" anchor="ctr"/>
            <a:lstStyle/>
            <a:p>
              <a:pPr algn="ctr">
                <a:lnSpc>
                  <a:spcPts val="1885"/>
                </a:lnSpc>
              </a:pPr>
              <a:endParaRPr/>
            </a:p>
          </p:txBody>
        </p:sp>
      </p:grpSp>
      <p:sp>
        <p:nvSpPr>
          <p:cNvPr id="12" name="Freeform 12"/>
          <p:cNvSpPr/>
          <p:nvPr/>
        </p:nvSpPr>
        <p:spPr>
          <a:xfrm>
            <a:off x="6700325" y="3345184"/>
            <a:ext cx="5274973" cy="5750560"/>
          </a:xfrm>
          <a:custGeom>
            <a:avLst/>
            <a:gdLst/>
            <a:ahLst/>
            <a:cxnLst/>
            <a:rect l="l" t="t" r="r" b="b"/>
            <a:pathLst>
              <a:path w="5274973" h="5750560">
                <a:moveTo>
                  <a:pt x="0" y="0"/>
                </a:moveTo>
                <a:lnTo>
                  <a:pt x="5274973" y="0"/>
                </a:lnTo>
                <a:lnTo>
                  <a:pt x="5274973" y="5750560"/>
                </a:lnTo>
                <a:lnTo>
                  <a:pt x="0" y="575056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3" name="TextBox 13"/>
          <p:cNvSpPr txBox="1"/>
          <p:nvPr/>
        </p:nvSpPr>
        <p:spPr>
          <a:xfrm>
            <a:off x="4051876" y="3021334"/>
            <a:ext cx="10217194" cy="6074410"/>
          </a:xfrm>
          <a:prstGeom prst="rect">
            <a:avLst/>
          </a:prstGeom>
        </p:spPr>
        <p:txBody>
          <a:bodyPr lIns="0" tIns="0" rIns="0" bIns="0" rtlCol="0" anchor="t">
            <a:spAutoFit/>
          </a:bodyPr>
          <a:lstStyle/>
          <a:p>
            <a:pPr>
              <a:lnSpc>
                <a:spcPts val="8119"/>
              </a:lnSpc>
            </a:pPr>
            <a:r>
              <a:rPr lang="en-US" sz="3999" spc="99">
                <a:solidFill>
                  <a:srgbClr val="5A798F"/>
                </a:solidFill>
                <a:latin typeface="Canva Sans"/>
              </a:rPr>
              <a:t>Marketers</a:t>
            </a:r>
          </a:p>
          <a:p>
            <a:pPr>
              <a:lnSpc>
                <a:spcPts val="8119"/>
              </a:lnSpc>
            </a:pPr>
            <a:r>
              <a:rPr lang="en-US" sz="3999" spc="99">
                <a:solidFill>
                  <a:srgbClr val="5A798F"/>
                </a:solidFill>
                <a:latin typeface="Canva Sans"/>
              </a:rPr>
              <a:t>Healthcare professionals</a:t>
            </a:r>
          </a:p>
          <a:p>
            <a:pPr>
              <a:lnSpc>
                <a:spcPts val="8119"/>
              </a:lnSpc>
            </a:pPr>
            <a:r>
              <a:rPr lang="en-US" sz="3999" spc="99">
                <a:solidFill>
                  <a:srgbClr val="5A798F"/>
                </a:solidFill>
                <a:latin typeface="Canva Sans"/>
              </a:rPr>
              <a:t>Security personnel</a:t>
            </a:r>
          </a:p>
          <a:p>
            <a:pPr>
              <a:lnSpc>
                <a:spcPts val="8119"/>
              </a:lnSpc>
            </a:pPr>
            <a:r>
              <a:rPr lang="en-US" sz="3999" spc="99">
                <a:solidFill>
                  <a:srgbClr val="5A798F"/>
                </a:solidFill>
                <a:latin typeface="Canva Sans"/>
              </a:rPr>
              <a:t>Researchers</a:t>
            </a:r>
          </a:p>
          <a:p>
            <a:pPr>
              <a:lnSpc>
                <a:spcPts val="8119"/>
              </a:lnSpc>
            </a:pPr>
            <a:r>
              <a:rPr lang="en-US" sz="3999" spc="99">
                <a:solidFill>
                  <a:srgbClr val="5A798F"/>
                </a:solidFill>
                <a:latin typeface="Canva Sans"/>
              </a:rPr>
              <a:t>Developers of customer-facing applications.</a:t>
            </a:r>
          </a:p>
        </p:txBody>
      </p:sp>
      <p:grpSp>
        <p:nvGrpSpPr>
          <p:cNvPr id="14" name="Group 14"/>
          <p:cNvGrpSpPr/>
          <p:nvPr/>
        </p:nvGrpSpPr>
        <p:grpSpPr>
          <a:xfrm>
            <a:off x="2959775" y="3345184"/>
            <a:ext cx="528692" cy="4620625"/>
            <a:chOff x="0" y="0"/>
            <a:chExt cx="704922" cy="6160833"/>
          </a:xfrm>
        </p:grpSpPr>
        <p:sp>
          <p:nvSpPr>
            <p:cNvPr id="15" name="Freeform 15"/>
            <p:cNvSpPr/>
            <p:nvPr/>
          </p:nvSpPr>
          <p:spPr>
            <a:xfrm>
              <a:off x="0" y="0"/>
              <a:ext cx="704922" cy="704922"/>
            </a:xfrm>
            <a:custGeom>
              <a:avLst/>
              <a:gdLst/>
              <a:ahLst/>
              <a:cxnLst/>
              <a:rect l="l" t="t" r="r" b="b"/>
              <a:pathLst>
                <a:path w="704922" h="704922">
                  <a:moveTo>
                    <a:pt x="0" y="0"/>
                  </a:moveTo>
                  <a:lnTo>
                    <a:pt x="704922" y="0"/>
                  </a:lnTo>
                  <a:lnTo>
                    <a:pt x="704922" y="704922"/>
                  </a:lnTo>
                  <a:lnTo>
                    <a:pt x="0" y="70492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6" name="Freeform 16"/>
            <p:cNvSpPr/>
            <p:nvPr/>
          </p:nvSpPr>
          <p:spPr>
            <a:xfrm>
              <a:off x="0" y="1359943"/>
              <a:ext cx="704922" cy="704922"/>
            </a:xfrm>
            <a:custGeom>
              <a:avLst/>
              <a:gdLst/>
              <a:ahLst/>
              <a:cxnLst/>
              <a:rect l="l" t="t" r="r" b="b"/>
              <a:pathLst>
                <a:path w="704922" h="704922">
                  <a:moveTo>
                    <a:pt x="0" y="0"/>
                  </a:moveTo>
                  <a:lnTo>
                    <a:pt x="704922" y="0"/>
                  </a:lnTo>
                  <a:lnTo>
                    <a:pt x="704922" y="704923"/>
                  </a:lnTo>
                  <a:lnTo>
                    <a:pt x="0" y="70492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7" name="Freeform 17"/>
            <p:cNvSpPr/>
            <p:nvPr/>
          </p:nvSpPr>
          <p:spPr>
            <a:xfrm>
              <a:off x="0" y="2725266"/>
              <a:ext cx="704922" cy="704922"/>
            </a:xfrm>
            <a:custGeom>
              <a:avLst/>
              <a:gdLst/>
              <a:ahLst/>
              <a:cxnLst/>
              <a:rect l="l" t="t" r="r" b="b"/>
              <a:pathLst>
                <a:path w="704922" h="704922">
                  <a:moveTo>
                    <a:pt x="0" y="0"/>
                  </a:moveTo>
                  <a:lnTo>
                    <a:pt x="704922" y="0"/>
                  </a:lnTo>
                  <a:lnTo>
                    <a:pt x="704922" y="704922"/>
                  </a:lnTo>
                  <a:lnTo>
                    <a:pt x="0" y="70492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8" name="Freeform 18"/>
            <p:cNvSpPr/>
            <p:nvPr/>
          </p:nvSpPr>
          <p:spPr>
            <a:xfrm>
              <a:off x="0" y="4090588"/>
              <a:ext cx="704922" cy="704922"/>
            </a:xfrm>
            <a:custGeom>
              <a:avLst/>
              <a:gdLst/>
              <a:ahLst/>
              <a:cxnLst/>
              <a:rect l="l" t="t" r="r" b="b"/>
              <a:pathLst>
                <a:path w="704922" h="704922">
                  <a:moveTo>
                    <a:pt x="0" y="0"/>
                  </a:moveTo>
                  <a:lnTo>
                    <a:pt x="704922" y="0"/>
                  </a:lnTo>
                  <a:lnTo>
                    <a:pt x="704922" y="704923"/>
                  </a:lnTo>
                  <a:lnTo>
                    <a:pt x="0" y="70492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9" name="Freeform 19"/>
            <p:cNvSpPr/>
            <p:nvPr/>
          </p:nvSpPr>
          <p:spPr>
            <a:xfrm>
              <a:off x="0" y="5455911"/>
              <a:ext cx="704922" cy="704922"/>
            </a:xfrm>
            <a:custGeom>
              <a:avLst/>
              <a:gdLst/>
              <a:ahLst/>
              <a:cxnLst/>
              <a:rect l="l" t="t" r="r" b="b"/>
              <a:pathLst>
                <a:path w="704922" h="704922">
                  <a:moveTo>
                    <a:pt x="0" y="0"/>
                  </a:moveTo>
                  <a:lnTo>
                    <a:pt x="704922" y="0"/>
                  </a:lnTo>
                  <a:lnTo>
                    <a:pt x="704922" y="704922"/>
                  </a:lnTo>
                  <a:lnTo>
                    <a:pt x="0" y="70492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sp>
        <p:nvSpPr>
          <p:cNvPr id="20" name="TextBox 20"/>
          <p:cNvSpPr txBox="1"/>
          <p:nvPr/>
        </p:nvSpPr>
        <p:spPr>
          <a:xfrm>
            <a:off x="1130444" y="1350479"/>
            <a:ext cx="9263890" cy="1047736"/>
          </a:xfrm>
          <a:prstGeom prst="rect">
            <a:avLst/>
          </a:prstGeom>
        </p:spPr>
        <p:txBody>
          <a:bodyPr lIns="0" tIns="0" rIns="0" bIns="0" rtlCol="0" anchor="t">
            <a:spAutoFit/>
          </a:bodyPr>
          <a:lstStyle/>
          <a:p>
            <a:pPr>
              <a:lnSpc>
                <a:spcPts val="8024"/>
              </a:lnSpc>
            </a:pPr>
            <a:r>
              <a:rPr lang="en-US" sz="7499">
                <a:solidFill>
                  <a:srgbClr val="5A798F"/>
                </a:solidFill>
                <a:latin typeface="Kenao Sans Serif"/>
              </a:rPr>
              <a:t>Who are end users?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F7FF"/>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3539305" y="-5317632"/>
            <a:ext cx="14092745" cy="9902503"/>
            <a:chOff x="0" y="0"/>
            <a:chExt cx="4572000" cy="3212592"/>
          </a:xfrm>
        </p:grpSpPr>
        <p:sp>
          <p:nvSpPr>
            <p:cNvPr id="3" name="Freeform 3"/>
            <p:cNvSpPr/>
            <p:nvPr/>
          </p:nvSpPr>
          <p:spPr>
            <a:xfrm>
              <a:off x="-40875" y="-15335"/>
              <a:ext cx="4793771" cy="3267781"/>
            </a:xfrm>
            <a:custGeom>
              <a:avLst/>
              <a:gdLst/>
              <a:ahLst/>
              <a:cxnLst/>
              <a:rect l="l" t="t" r="r" b="b"/>
              <a:pathLst>
                <a:path w="4793771" h="3267781">
                  <a:moveTo>
                    <a:pt x="3758476" y="2388987"/>
                  </a:moveTo>
                  <a:cubicBezTo>
                    <a:pt x="3777145" y="2379652"/>
                    <a:pt x="3795601" y="2369892"/>
                    <a:pt x="3813797" y="2359622"/>
                  </a:cubicBezTo>
                  <a:cubicBezTo>
                    <a:pt x="4346006" y="2059225"/>
                    <a:pt x="4793771" y="1415561"/>
                    <a:pt x="4539726" y="792606"/>
                  </a:cubicBezTo>
                  <a:cubicBezTo>
                    <a:pt x="4416115" y="489497"/>
                    <a:pt x="4124250" y="253294"/>
                    <a:pt x="3798022" y="226479"/>
                  </a:cubicBezTo>
                  <a:cubicBezTo>
                    <a:pt x="3416210" y="195095"/>
                    <a:pt x="3057000" y="433700"/>
                    <a:pt x="2673902" y="434869"/>
                  </a:cubicBezTo>
                  <a:cubicBezTo>
                    <a:pt x="2150947" y="436467"/>
                    <a:pt x="1697967" y="0"/>
                    <a:pt x="1175295" y="17260"/>
                  </a:cubicBezTo>
                  <a:cubicBezTo>
                    <a:pt x="926093" y="25490"/>
                    <a:pt x="686885" y="141037"/>
                    <a:pt x="505621" y="312257"/>
                  </a:cubicBezTo>
                  <a:cubicBezTo>
                    <a:pt x="324357" y="483477"/>
                    <a:pt x="198176" y="707277"/>
                    <a:pt x="117968" y="943375"/>
                  </a:cubicBezTo>
                  <a:cubicBezTo>
                    <a:pt x="33113" y="1193148"/>
                    <a:pt x="0" y="1477082"/>
                    <a:pt x="114600" y="1714681"/>
                  </a:cubicBezTo>
                  <a:cubicBezTo>
                    <a:pt x="225927" y="1945498"/>
                    <a:pt x="455959" y="2093480"/>
                    <a:pt x="684103" y="2210167"/>
                  </a:cubicBezTo>
                  <a:cubicBezTo>
                    <a:pt x="912247" y="2326854"/>
                    <a:pt x="1155656" y="2428529"/>
                    <a:pt x="1335979" y="2610604"/>
                  </a:cubicBezTo>
                  <a:cubicBezTo>
                    <a:pt x="1526733" y="2803211"/>
                    <a:pt x="1646549" y="3083819"/>
                    <a:pt x="1897397" y="3186566"/>
                  </a:cubicBezTo>
                  <a:cubicBezTo>
                    <a:pt x="2095678" y="3267781"/>
                    <a:pt x="2326648" y="3211079"/>
                    <a:pt x="2512645" y="3104699"/>
                  </a:cubicBezTo>
                  <a:cubicBezTo>
                    <a:pt x="2698634" y="2998322"/>
                    <a:pt x="2853882" y="2846534"/>
                    <a:pt x="3026221" y="2719221"/>
                  </a:cubicBezTo>
                  <a:cubicBezTo>
                    <a:pt x="3243833" y="2558464"/>
                    <a:pt x="3518795" y="2508816"/>
                    <a:pt x="3758476" y="2388987"/>
                  </a:cubicBezTo>
                  <a:close/>
                </a:path>
              </a:pathLst>
            </a:custGeom>
            <a:solidFill>
              <a:srgbClr val="DBEDFD"/>
            </a:solidFill>
            <a:ln w="12700">
              <a:solidFill>
                <a:srgbClr val="000000"/>
              </a:solidFill>
            </a:ln>
          </p:spPr>
        </p:sp>
        <p:sp>
          <p:nvSpPr>
            <p:cNvPr id="4" name="Freeform 4"/>
            <p:cNvSpPr/>
            <p:nvPr/>
          </p:nvSpPr>
          <p:spPr>
            <a:xfrm>
              <a:off x="0" y="0"/>
              <a:ext cx="4572000" cy="3212592"/>
            </a:xfrm>
            <a:custGeom>
              <a:avLst/>
              <a:gdLst/>
              <a:ahLst/>
              <a:cxnLst/>
              <a:rect l="l" t="t" r="r" b="b"/>
              <a:pathLst>
                <a:path w="4572000" h="3212592">
                  <a:moveTo>
                    <a:pt x="4572000" y="3212592"/>
                  </a:moveTo>
                  <a:lnTo>
                    <a:pt x="0" y="3212592"/>
                  </a:lnTo>
                  <a:lnTo>
                    <a:pt x="0" y="0"/>
                  </a:lnTo>
                  <a:lnTo>
                    <a:pt x="4572000" y="0"/>
                  </a:lnTo>
                  <a:lnTo>
                    <a:pt x="4572000" y="3212592"/>
                  </a:lnTo>
                  <a:close/>
                </a:path>
              </a:pathLst>
            </a:custGeom>
            <a:blipFill>
              <a:blip r:embed="rId2"/>
              <a:stretch>
                <a:fillRect l="-11" r="-11"/>
              </a:stretch>
            </a:blipFill>
          </p:spPr>
        </p:sp>
      </p:grpSp>
      <p:sp>
        <p:nvSpPr>
          <p:cNvPr id="5" name="Freeform 5"/>
          <p:cNvSpPr/>
          <p:nvPr/>
        </p:nvSpPr>
        <p:spPr>
          <a:xfrm>
            <a:off x="-3312665" y="757538"/>
            <a:ext cx="14729082" cy="2154128"/>
          </a:xfrm>
          <a:custGeom>
            <a:avLst/>
            <a:gdLst/>
            <a:ahLst/>
            <a:cxnLst/>
            <a:rect l="l" t="t" r="r" b="b"/>
            <a:pathLst>
              <a:path w="14729082" h="2154128">
                <a:moveTo>
                  <a:pt x="0" y="0"/>
                </a:moveTo>
                <a:lnTo>
                  <a:pt x="14729082" y="0"/>
                </a:lnTo>
                <a:lnTo>
                  <a:pt x="14729082" y="2154128"/>
                </a:lnTo>
                <a:lnTo>
                  <a:pt x="0" y="2154128"/>
                </a:lnTo>
                <a:lnTo>
                  <a:pt x="0" y="0"/>
                </a:lnTo>
                <a:close/>
              </a:path>
            </a:pathLst>
          </a:custGeom>
          <a:blipFill>
            <a:blip r:embed="rId3"/>
            <a:stretch>
              <a:fillRect/>
            </a:stretch>
          </a:blipFill>
        </p:spPr>
      </p:sp>
      <p:grpSp>
        <p:nvGrpSpPr>
          <p:cNvPr id="6" name="Group 6"/>
          <p:cNvGrpSpPr/>
          <p:nvPr/>
        </p:nvGrpSpPr>
        <p:grpSpPr>
          <a:xfrm>
            <a:off x="-1244769" y="1085103"/>
            <a:ext cx="16242299" cy="1492763"/>
            <a:chOff x="0" y="0"/>
            <a:chExt cx="4421915" cy="406400"/>
          </a:xfrm>
        </p:grpSpPr>
        <p:sp>
          <p:nvSpPr>
            <p:cNvPr id="7" name="Freeform 7"/>
            <p:cNvSpPr/>
            <p:nvPr/>
          </p:nvSpPr>
          <p:spPr>
            <a:xfrm>
              <a:off x="0" y="0"/>
              <a:ext cx="4421915" cy="406400"/>
            </a:xfrm>
            <a:custGeom>
              <a:avLst/>
              <a:gdLst/>
              <a:ahLst/>
              <a:cxnLst/>
              <a:rect l="l" t="t" r="r" b="b"/>
              <a:pathLst>
                <a:path w="4421915" h="406400">
                  <a:moveTo>
                    <a:pt x="4218715" y="0"/>
                  </a:moveTo>
                  <a:cubicBezTo>
                    <a:pt x="4330939" y="0"/>
                    <a:pt x="4421915" y="90976"/>
                    <a:pt x="4421915" y="203200"/>
                  </a:cubicBezTo>
                  <a:cubicBezTo>
                    <a:pt x="4421915" y="315424"/>
                    <a:pt x="4330939" y="406400"/>
                    <a:pt x="4218715"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id="8" name="TextBox 8"/>
            <p:cNvSpPr txBox="1"/>
            <p:nvPr/>
          </p:nvSpPr>
          <p:spPr>
            <a:xfrm>
              <a:off x="0" y="-28575"/>
              <a:ext cx="4421915" cy="434975"/>
            </a:xfrm>
            <a:prstGeom prst="rect">
              <a:avLst/>
            </a:prstGeom>
          </p:spPr>
          <p:txBody>
            <a:bodyPr lIns="50800" tIns="50800" rIns="50800" bIns="50800" rtlCol="0" anchor="ctr"/>
            <a:lstStyle/>
            <a:p>
              <a:pPr algn="ctr">
                <a:lnSpc>
                  <a:spcPts val="1885"/>
                </a:lnSpc>
              </a:pPr>
              <a:endParaRPr/>
            </a:p>
          </p:txBody>
        </p:sp>
      </p:grpSp>
      <p:grpSp>
        <p:nvGrpSpPr>
          <p:cNvPr id="9" name="Group 9"/>
          <p:cNvGrpSpPr>
            <a:grpSpLocks noChangeAspect="1"/>
          </p:cNvGrpSpPr>
          <p:nvPr/>
        </p:nvGrpSpPr>
        <p:grpSpPr>
          <a:xfrm rot="-3490952">
            <a:off x="-2506889" y="5777821"/>
            <a:ext cx="6118046" cy="8312563"/>
            <a:chOff x="0" y="0"/>
            <a:chExt cx="3364992" cy="4572000"/>
          </a:xfrm>
        </p:grpSpPr>
        <p:sp>
          <p:nvSpPr>
            <p:cNvPr id="10" name="Freeform 10"/>
            <p:cNvSpPr/>
            <p:nvPr/>
          </p:nvSpPr>
          <p:spPr>
            <a:xfrm>
              <a:off x="-14430" y="-18654"/>
              <a:ext cx="3539861" cy="4602770"/>
            </a:xfrm>
            <a:custGeom>
              <a:avLst/>
              <a:gdLst/>
              <a:ahLst/>
              <a:cxnLst/>
              <a:rect l="l" t="t" r="r" b="b"/>
              <a:pathLst>
                <a:path w="3539861" h="4602770">
                  <a:moveTo>
                    <a:pt x="3154043" y="370565"/>
                  </a:moveTo>
                  <a:cubicBezTo>
                    <a:pt x="3149740" y="364861"/>
                    <a:pt x="3145370" y="359189"/>
                    <a:pt x="3140931" y="353551"/>
                  </a:cubicBezTo>
                  <a:cubicBezTo>
                    <a:pt x="3082392" y="279158"/>
                    <a:pt x="3014204" y="214094"/>
                    <a:pt x="2936275" y="160224"/>
                  </a:cubicBezTo>
                  <a:cubicBezTo>
                    <a:pt x="2823060" y="81962"/>
                    <a:pt x="2687194" y="34683"/>
                    <a:pt x="2550433" y="22062"/>
                  </a:cubicBezTo>
                  <a:cubicBezTo>
                    <a:pt x="2311401" y="0"/>
                    <a:pt x="2064469" y="85852"/>
                    <a:pt x="1890673" y="251441"/>
                  </a:cubicBezTo>
                  <a:cubicBezTo>
                    <a:pt x="1723562" y="410662"/>
                    <a:pt x="1622575" y="637131"/>
                    <a:pt x="1430598" y="765279"/>
                  </a:cubicBezTo>
                  <a:cubicBezTo>
                    <a:pt x="1083906" y="996705"/>
                    <a:pt x="563193" y="830427"/>
                    <a:pt x="243218" y="1097579"/>
                  </a:cubicBezTo>
                  <a:cubicBezTo>
                    <a:pt x="63620" y="1247529"/>
                    <a:pt x="0" y="1501521"/>
                    <a:pt x="20102" y="1734627"/>
                  </a:cubicBezTo>
                  <a:cubicBezTo>
                    <a:pt x="40205" y="1967733"/>
                    <a:pt x="131565" y="2187758"/>
                    <a:pt x="215291" y="2406235"/>
                  </a:cubicBezTo>
                  <a:cubicBezTo>
                    <a:pt x="299017" y="2624711"/>
                    <a:pt x="377184" y="2852254"/>
                    <a:pt x="368928" y="3086079"/>
                  </a:cubicBezTo>
                  <a:cubicBezTo>
                    <a:pt x="362900" y="3256754"/>
                    <a:pt x="310997" y="3422120"/>
                    <a:pt x="283999" y="3590754"/>
                  </a:cubicBezTo>
                  <a:cubicBezTo>
                    <a:pt x="257000" y="3759387"/>
                    <a:pt x="257812" y="3942783"/>
                    <a:pt x="347642" y="4088027"/>
                  </a:cubicBezTo>
                  <a:cubicBezTo>
                    <a:pt x="440151" y="4237603"/>
                    <a:pt x="609029" y="4319614"/>
                    <a:pt x="771424" y="4387121"/>
                  </a:cubicBezTo>
                  <a:cubicBezTo>
                    <a:pt x="1053243" y="4504272"/>
                    <a:pt x="1351777" y="4602770"/>
                    <a:pt x="1656685" y="4589446"/>
                  </a:cubicBezTo>
                  <a:cubicBezTo>
                    <a:pt x="1961591" y="4576123"/>
                    <a:pt x="2275861" y="4431515"/>
                    <a:pt x="2421358" y="4163223"/>
                  </a:cubicBezTo>
                  <a:cubicBezTo>
                    <a:pt x="2655053" y="3732294"/>
                    <a:pt x="2388209" y="3172284"/>
                    <a:pt x="2571656" y="2717683"/>
                  </a:cubicBezTo>
                  <a:cubicBezTo>
                    <a:pt x="2665220" y="2485823"/>
                    <a:pt x="2862908" y="2315251"/>
                    <a:pt x="3015930" y="2117522"/>
                  </a:cubicBezTo>
                  <a:cubicBezTo>
                    <a:pt x="3383087" y="1643097"/>
                    <a:pt x="3539861" y="881930"/>
                    <a:pt x="3154043" y="370565"/>
                  </a:cubicBezTo>
                  <a:close/>
                </a:path>
              </a:pathLst>
            </a:custGeom>
            <a:solidFill>
              <a:srgbClr val="DBEDFD"/>
            </a:solidFill>
            <a:ln w="12700">
              <a:solidFill>
                <a:srgbClr val="000000"/>
              </a:solidFill>
            </a:ln>
          </p:spPr>
        </p:sp>
        <p:sp>
          <p:nvSpPr>
            <p:cNvPr id="11" name="Freeform 11"/>
            <p:cNvSpPr/>
            <p:nvPr/>
          </p:nvSpPr>
          <p:spPr>
            <a:xfrm>
              <a:off x="2106" y="-6"/>
              <a:ext cx="3362886" cy="4572006"/>
            </a:xfrm>
            <a:custGeom>
              <a:avLst/>
              <a:gdLst/>
              <a:ahLst/>
              <a:cxnLst/>
              <a:rect l="l" t="t" r="r" b="b"/>
              <a:pathLst>
                <a:path w="3362886" h="4572006">
                  <a:moveTo>
                    <a:pt x="3362886" y="4572006"/>
                  </a:moveTo>
                  <a:lnTo>
                    <a:pt x="0" y="4572006"/>
                  </a:lnTo>
                  <a:lnTo>
                    <a:pt x="0" y="0"/>
                  </a:lnTo>
                  <a:lnTo>
                    <a:pt x="3362886" y="0"/>
                  </a:lnTo>
                  <a:lnTo>
                    <a:pt x="3362886" y="4572006"/>
                  </a:lnTo>
                  <a:close/>
                </a:path>
              </a:pathLst>
            </a:custGeom>
            <a:blipFill>
              <a:blip r:embed="rId4"/>
              <a:stretch>
                <a:fillRect l="-48" r="-48"/>
              </a:stretch>
            </a:blipFill>
          </p:spPr>
        </p:sp>
      </p:grpSp>
      <p:sp>
        <p:nvSpPr>
          <p:cNvPr id="12" name="Freeform 12"/>
          <p:cNvSpPr/>
          <p:nvPr/>
        </p:nvSpPr>
        <p:spPr>
          <a:xfrm>
            <a:off x="14997530" y="6702722"/>
            <a:ext cx="3007939" cy="3046715"/>
          </a:xfrm>
          <a:custGeom>
            <a:avLst/>
            <a:gdLst/>
            <a:ahLst/>
            <a:cxnLst/>
            <a:rect l="l" t="t" r="r" b="b"/>
            <a:pathLst>
              <a:path w="3007939" h="3046715">
                <a:moveTo>
                  <a:pt x="0" y="0"/>
                </a:moveTo>
                <a:lnTo>
                  <a:pt x="3007939" y="0"/>
                </a:lnTo>
                <a:lnTo>
                  <a:pt x="3007939" y="3046716"/>
                </a:lnTo>
                <a:lnTo>
                  <a:pt x="0" y="304671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3" name="TextBox 13"/>
          <p:cNvSpPr txBox="1"/>
          <p:nvPr/>
        </p:nvSpPr>
        <p:spPr>
          <a:xfrm>
            <a:off x="2220624" y="3190887"/>
            <a:ext cx="13846751" cy="5613400"/>
          </a:xfrm>
          <a:prstGeom prst="rect">
            <a:avLst/>
          </a:prstGeom>
        </p:spPr>
        <p:txBody>
          <a:bodyPr lIns="0" tIns="0" rIns="0" bIns="0" rtlCol="0" anchor="t">
            <a:spAutoFit/>
          </a:bodyPr>
          <a:lstStyle/>
          <a:p>
            <a:pPr>
              <a:lnSpc>
                <a:spcPts val="5599"/>
              </a:lnSpc>
              <a:spcBef>
                <a:spcPct val="0"/>
              </a:spcBef>
            </a:pPr>
            <a:r>
              <a:rPr lang="en-US" sz="3999" spc="99">
                <a:solidFill>
                  <a:srgbClr val="5A798F"/>
                </a:solidFill>
                <a:latin typeface="Canva Sans"/>
              </a:rPr>
              <a:t>The solution entails developing accurate age and gender prediction models from facial images, offering valuable insights for various applications. Its value proposition lies in providing automated, scalable, and versatile tools for personalized marketing, healthcare diagnostics, security surveillance, and customer service, enhancing user experiences and decision-making processes.</a:t>
            </a:r>
          </a:p>
        </p:txBody>
      </p:sp>
      <p:sp>
        <p:nvSpPr>
          <p:cNvPr id="14" name="TextBox 14"/>
          <p:cNvSpPr txBox="1"/>
          <p:nvPr/>
        </p:nvSpPr>
        <p:spPr>
          <a:xfrm>
            <a:off x="552134" y="1353597"/>
            <a:ext cx="15442404" cy="1047736"/>
          </a:xfrm>
          <a:prstGeom prst="rect">
            <a:avLst/>
          </a:prstGeom>
        </p:spPr>
        <p:txBody>
          <a:bodyPr lIns="0" tIns="0" rIns="0" bIns="0" rtlCol="0" anchor="t">
            <a:spAutoFit/>
          </a:bodyPr>
          <a:lstStyle/>
          <a:p>
            <a:pPr>
              <a:lnSpc>
                <a:spcPts val="8024"/>
              </a:lnSpc>
            </a:pPr>
            <a:r>
              <a:rPr lang="en-US" sz="7499">
                <a:solidFill>
                  <a:srgbClr val="5A798F"/>
                </a:solidFill>
                <a:latin typeface="Kenao Sans Serif"/>
              </a:rPr>
              <a:t>Solution and its value proposition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F7FF"/>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3539305" y="-5317632"/>
            <a:ext cx="14092745" cy="9902503"/>
            <a:chOff x="0" y="0"/>
            <a:chExt cx="4572000" cy="3212592"/>
          </a:xfrm>
        </p:grpSpPr>
        <p:sp>
          <p:nvSpPr>
            <p:cNvPr id="3" name="Freeform 3"/>
            <p:cNvSpPr/>
            <p:nvPr/>
          </p:nvSpPr>
          <p:spPr>
            <a:xfrm>
              <a:off x="-40875" y="-15335"/>
              <a:ext cx="4793771" cy="3267781"/>
            </a:xfrm>
            <a:custGeom>
              <a:avLst/>
              <a:gdLst/>
              <a:ahLst/>
              <a:cxnLst/>
              <a:rect l="l" t="t" r="r" b="b"/>
              <a:pathLst>
                <a:path w="4793771" h="3267781">
                  <a:moveTo>
                    <a:pt x="3758476" y="2388987"/>
                  </a:moveTo>
                  <a:cubicBezTo>
                    <a:pt x="3777145" y="2379652"/>
                    <a:pt x="3795601" y="2369892"/>
                    <a:pt x="3813797" y="2359622"/>
                  </a:cubicBezTo>
                  <a:cubicBezTo>
                    <a:pt x="4346006" y="2059225"/>
                    <a:pt x="4793771" y="1415561"/>
                    <a:pt x="4539726" y="792606"/>
                  </a:cubicBezTo>
                  <a:cubicBezTo>
                    <a:pt x="4416115" y="489497"/>
                    <a:pt x="4124250" y="253294"/>
                    <a:pt x="3798022" y="226479"/>
                  </a:cubicBezTo>
                  <a:cubicBezTo>
                    <a:pt x="3416210" y="195095"/>
                    <a:pt x="3057000" y="433700"/>
                    <a:pt x="2673902" y="434869"/>
                  </a:cubicBezTo>
                  <a:cubicBezTo>
                    <a:pt x="2150947" y="436467"/>
                    <a:pt x="1697967" y="0"/>
                    <a:pt x="1175295" y="17260"/>
                  </a:cubicBezTo>
                  <a:cubicBezTo>
                    <a:pt x="926093" y="25490"/>
                    <a:pt x="686885" y="141037"/>
                    <a:pt x="505621" y="312257"/>
                  </a:cubicBezTo>
                  <a:cubicBezTo>
                    <a:pt x="324357" y="483477"/>
                    <a:pt x="198176" y="707277"/>
                    <a:pt x="117968" y="943375"/>
                  </a:cubicBezTo>
                  <a:cubicBezTo>
                    <a:pt x="33113" y="1193148"/>
                    <a:pt x="0" y="1477082"/>
                    <a:pt x="114600" y="1714681"/>
                  </a:cubicBezTo>
                  <a:cubicBezTo>
                    <a:pt x="225927" y="1945498"/>
                    <a:pt x="455959" y="2093480"/>
                    <a:pt x="684103" y="2210167"/>
                  </a:cubicBezTo>
                  <a:cubicBezTo>
                    <a:pt x="912247" y="2326854"/>
                    <a:pt x="1155656" y="2428529"/>
                    <a:pt x="1335979" y="2610604"/>
                  </a:cubicBezTo>
                  <a:cubicBezTo>
                    <a:pt x="1526733" y="2803211"/>
                    <a:pt x="1646549" y="3083819"/>
                    <a:pt x="1897397" y="3186566"/>
                  </a:cubicBezTo>
                  <a:cubicBezTo>
                    <a:pt x="2095678" y="3267781"/>
                    <a:pt x="2326648" y="3211079"/>
                    <a:pt x="2512645" y="3104699"/>
                  </a:cubicBezTo>
                  <a:cubicBezTo>
                    <a:pt x="2698634" y="2998322"/>
                    <a:pt x="2853882" y="2846534"/>
                    <a:pt x="3026221" y="2719221"/>
                  </a:cubicBezTo>
                  <a:cubicBezTo>
                    <a:pt x="3243833" y="2558464"/>
                    <a:pt x="3518795" y="2508816"/>
                    <a:pt x="3758476" y="2388987"/>
                  </a:cubicBezTo>
                  <a:close/>
                </a:path>
              </a:pathLst>
            </a:custGeom>
            <a:solidFill>
              <a:srgbClr val="DBEDFD"/>
            </a:solidFill>
            <a:ln w="12700">
              <a:solidFill>
                <a:srgbClr val="000000"/>
              </a:solidFill>
            </a:ln>
          </p:spPr>
        </p:sp>
        <p:sp>
          <p:nvSpPr>
            <p:cNvPr id="4" name="Freeform 4"/>
            <p:cNvSpPr/>
            <p:nvPr/>
          </p:nvSpPr>
          <p:spPr>
            <a:xfrm>
              <a:off x="0" y="0"/>
              <a:ext cx="4572000" cy="3212592"/>
            </a:xfrm>
            <a:custGeom>
              <a:avLst/>
              <a:gdLst/>
              <a:ahLst/>
              <a:cxnLst/>
              <a:rect l="l" t="t" r="r" b="b"/>
              <a:pathLst>
                <a:path w="4572000" h="3212592">
                  <a:moveTo>
                    <a:pt x="4572000" y="3212592"/>
                  </a:moveTo>
                  <a:lnTo>
                    <a:pt x="0" y="3212592"/>
                  </a:lnTo>
                  <a:lnTo>
                    <a:pt x="0" y="0"/>
                  </a:lnTo>
                  <a:lnTo>
                    <a:pt x="4572000" y="0"/>
                  </a:lnTo>
                  <a:lnTo>
                    <a:pt x="4572000" y="3212592"/>
                  </a:lnTo>
                  <a:close/>
                </a:path>
              </a:pathLst>
            </a:custGeom>
            <a:blipFill>
              <a:blip r:embed="rId2"/>
              <a:stretch>
                <a:fillRect l="-11" r="-11"/>
              </a:stretch>
            </a:blipFill>
          </p:spPr>
        </p:sp>
      </p:grpSp>
      <p:sp>
        <p:nvSpPr>
          <p:cNvPr id="5" name="Freeform 5"/>
          <p:cNvSpPr/>
          <p:nvPr/>
        </p:nvSpPr>
        <p:spPr>
          <a:xfrm>
            <a:off x="-3312665" y="757538"/>
            <a:ext cx="14729082" cy="2154128"/>
          </a:xfrm>
          <a:custGeom>
            <a:avLst/>
            <a:gdLst/>
            <a:ahLst/>
            <a:cxnLst/>
            <a:rect l="l" t="t" r="r" b="b"/>
            <a:pathLst>
              <a:path w="14729082" h="2154128">
                <a:moveTo>
                  <a:pt x="0" y="0"/>
                </a:moveTo>
                <a:lnTo>
                  <a:pt x="14729082" y="0"/>
                </a:lnTo>
                <a:lnTo>
                  <a:pt x="14729082" y="2154128"/>
                </a:lnTo>
                <a:lnTo>
                  <a:pt x="0" y="2154128"/>
                </a:lnTo>
                <a:lnTo>
                  <a:pt x="0" y="0"/>
                </a:lnTo>
                <a:close/>
              </a:path>
            </a:pathLst>
          </a:custGeom>
          <a:blipFill>
            <a:blip r:embed="rId3"/>
            <a:stretch>
              <a:fillRect/>
            </a:stretch>
          </a:blipFill>
        </p:spPr>
      </p:sp>
      <p:grpSp>
        <p:nvGrpSpPr>
          <p:cNvPr id="6" name="Group 6"/>
          <p:cNvGrpSpPr/>
          <p:nvPr/>
        </p:nvGrpSpPr>
        <p:grpSpPr>
          <a:xfrm>
            <a:off x="-1244769" y="1085103"/>
            <a:ext cx="16242299" cy="1492763"/>
            <a:chOff x="0" y="0"/>
            <a:chExt cx="4421915" cy="406400"/>
          </a:xfrm>
        </p:grpSpPr>
        <p:sp>
          <p:nvSpPr>
            <p:cNvPr id="7" name="Freeform 7"/>
            <p:cNvSpPr/>
            <p:nvPr/>
          </p:nvSpPr>
          <p:spPr>
            <a:xfrm>
              <a:off x="0" y="0"/>
              <a:ext cx="4421915" cy="406400"/>
            </a:xfrm>
            <a:custGeom>
              <a:avLst/>
              <a:gdLst/>
              <a:ahLst/>
              <a:cxnLst/>
              <a:rect l="l" t="t" r="r" b="b"/>
              <a:pathLst>
                <a:path w="4421915" h="406400">
                  <a:moveTo>
                    <a:pt x="4218715" y="0"/>
                  </a:moveTo>
                  <a:cubicBezTo>
                    <a:pt x="4330939" y="0"/>
                    <a:pt x="4421915" y="90976"/>
                    <a:pt x="4421915" y="203200"/>
                  </a:cubicBezTo>
                  <a:cubicBezTo>
                    <a:pt x="4421915" y="315424"/>
                    <a:pt x="4330939" y="406400"/>
                    <a:pt x="4218715"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id="8" name="TextBox 8"/>
            <p:cNvSpPr txBox="1"/>
            <p:nvPr/>
          </p:nvSpPr>
          <p:spPr>
            <a:xfrm>
              <a:off x="0" y="-28575"/>
              <a:ext cx="4421915" cy="434975"/>
            </a:xfrm>
            <a:prstGeom prst="rect">
              <a:avLst/>
            </a:prstGeom>
          </p:spPr>
          <p:txBody>
            <a:bodyPr lIns="50800" tIns="50800" rIns="50800" bIns="50800" rtlCol="0" anchor="ctr"/>
            <a:lstStyle/>
            <a:p>
              <a:pPr algn="ctr">
                <a:lnSpc>
                  <a:spcPts val="1885"/>
                </a:lnSpc>
              </a:pPr>
              <a:endParaRPr/>
            </a:p>
          </p:txBody>
        </p:sp>
      </p:grpSp>
      <p:sp>
        <p:nvSpPr>
          <p:cNvPr id="9" name="TextBox 9"/>
          <p:cNvSpPr txBox="1"/>
          <p:nvPr/>
        </p:nvSpPr>
        <p:spPr>
          <a:xfrm>
            <a:off x="552134" y="1353597"/>
            <a:ext cx="15442404" cy="1047736"/>
          </a:xfrm>
          <a:prstGeom prst="rect">
            <a:avLst/>
          </a:prstGeom>
        </p:spPr>
        <p:txBody>
          <a:bodyPr lIns="0" tIns="0" rIns="0" bIns="0" rtlCol="0" anchor="t">
            <a:spAutoFit/>
          </a:bodyPr>
          <a:lstStyle/>
          <a:p>
            <a:pPr>
              <a:lnSpc>
                <a:spcPts val="8024"/>
              </a:lnSpc>
            </a:pPr>
            <a:r>
              <a:rPr lang="en-US" sz="7499">
                <a:solidFill>
                  <a:srgbClr val="5A798F"/>
                </a:solidFill>
                <a:latin typeface="Kenao Sans Serif"/>
              </a:rPr>
              <a:t>Solution and its value proposition</a:t>
            </a:r>
          </a:p>
        </p:txBody>
      </p:sp>
      <p:grpSp>
        <p:nvGrpSpPr>
          <p:cNvPr id="10" name="Group 10"/>
          <p:cNvGrpSpPr>
            <a:grpSpLocks noChangeAspect="1"/>
          </p:cNvGrpSpPr>
          <p:nvPr/>
        </p:nvGrpSpPr>
        <p:grpSpPr>
          <a:xfrm rot="-3490952">
            <a:off x="-2506889" y="5777821"/>
            <a:ext cx="6118046" cy="8312563"/>
            <a:chOff x="0" y="0"/>
            <a:chExt cx="3364992" cy="4572000"/>
          </a:xfrm>
        </p:grpSpPr>
        <p:sp>
          <p:nvSpPr>
            <p:cNvPr id="11" name="Freeform 11"/>
            <p:cNvSpPr/>
            <p:nvPr/>
          </p:nvSpPr>
          <p:spPr>
            <a:xfrm>
              <a:off x="-14430" y="-18654"/>
              <a:ext cx="3539861" cy="4602770"/>
            </a:xfrm>
            <a:custGeom>
              <a:avLst/>
              <a:gdLst/>
              <a:ahLst/>
              <a:cxnLst/>
              <a:rect l="l" t="t" r="r" b="b"/>
              <a:pathLst>
                <a:path w="3539861" h="4602770">
                  <a:moveTo>
                    <a:pt x="3154043" y="370565"/>
                  </a:moveTo>
                  <a:cubicBezTo>
                    <a:pt x="3149740" y="364861"/>
                    <a:pt x="3145370" y="359189"/>
                    <a:pt x="3140931" y="353551"/>
                  </a:cubicBezTo>
                  <a:cubicBezTo>
                    <a:pt x="3082392" y="279158"/>
                    <a:pt x="3014204" y="214094"/>
                    <a:pt x="2936275" y="160224"/>
                  </a:cubicBezTo>
                  <a:cubicBezTo>
                    <a:pt x="2823060" y="81962"/>
                    <a:pt x="2687194" y="34683"/>
                    <a:pt x="2550433" y="22062"/>
                  </a:cubicBezTo>
                  <a:cubicBezTo>
                    <a:pt x="2311401" y="0"/>
                    <a:pt x="2064469" y="85852"/>
                    <a:pt x="1890673" y="251441"/>
                  </a:cubicBezTo>
                  <a:cubicBezTo>
                    <a:pt x="1723562" y="410662"/>
                    <a:pt x="1622575" y="637131"/>
                    <a:pt x="1430598" y="765279"/>
                  </a:cubicBezTo>
                  <a:cubicBezTo>
                    <a:pt x="1083906" y="996705"/>
                    <a:pt x="563193" y="830427"/>
                    <a:pt x="243218" y="1097579"/>
                  </a:cubicBezTo>
                  <a:cubicBezTo>
                    <a:pt x="63620" y="1247529"/>
                    <a:pt x="0" y="1501521"/>
                    <a:pt x="20102" y="1734627"/>
                  </a:cubicBezTo>
                  <a:cubicBezTo>
                    <a:pt x="40205" y="1967733"/>
                    <a:pt x="131565" y="2187758"/>
                    <a:pt x="215291" y="2406235"/>
                  </a:cubicBezTo>
                  <a:cubicBezTo>
                    <a:pt x="299017" y="2624711"/>
                    <a:pt x="377184" y="2852254"/>
                    <a:pt x="368928" y="3086079"/>
                  </a:cubicBezTo>
                  <a:cubicBezTo>
                    <a:pt x="362900" y="3256754"/>
                    <a:pt x="310997" y="3422120"/>
                    <a:pt x="283999" y="3590754"/>
                  </a:cubicBezTo>
                  <a:cubicBezTo>
                    <a:pt x="257000" y="3759387"/>
                    <a:pt x="257812" y="3942783"/>
                    <a:pt x="347642" y="4088027"/>
                  </a:cubicBezTo>
                  <a:cubicBezTo>
                    <a:pt x="440151" y="4237603"/>
                    <a:pt x="609029" y="4319614"/>
                    <a:pt x="771424" y="4387121"/>
                  </a:cubicBezTo>
                  <a:cubicBezTo>
                    <a:pt x="1053243" y="4504272"/>
                    <a:pt x="1351777" y="4602770"/>
                    <a:pt x="1656685" y="4589446"/>
                  </a:cubicBezTo>
                  <a:cubicBezTo>
                    <a:pt x="1961591" y="4576123"/>
                    <a:pt x="2275861" y="4431515"/>
                    <a:pt x="2421358" y="4163223"/>
                  </a:cubicBezTo>
                  <a:cubicBezTo>
                    <a:pt x="2655053" y="3732294"/>
                    <a:pt x="2388209" y="3172284"/>
                    <a:pt x="2571656" y="2717683"/>
                  </a:cubicBezTo>
                  <a:cubicBezTo>
                    <a:pt x="2665220" y="2485823"/>
                    <a:pt x="2862908" y="2315251"/>
                    <a:pt x="3015930" y="2117522"/>
                  </a:cubicBezTo>
                  <a:cubicBezTo>
                    <a:pt x="3383087" y="1643097"/>
                    <a:pt x="3539861" y="881930"/>
                    <a:pt x="3154043" y="370565"/>
                  </a:cubicBezTo>
                  <a:close/>
                </a:path>
              </a:pathLst>
            </a:custGeom>
            <a:solidFill>
              <a:srgbClr val="DBEDFD"/>
            </a:solidFill>
            <a:ln w="12700">
              <a:solidFill>
                <a:srgbClr val="000000"/>
              </a:solidFill>
            </a:ln>
          </p:spPr>
        </p:sp>
        <p:sp>
          <p:nvSpPr>
            <p:cNvPr id="12" name="Freeform 12"/>
            <p:cNvSpPr/>
            <p:nvPr/>
          </p:nvSpPr>
          <p:spPr>
            <a:xfrm>
              <a:off x="2106" y="-6"/>
              <a:ext cx="3362886" cy="4572006"/>
            </a:xfrm>
            <a:custGeom>
              <a:avLst/>
              <a:gdLst/>
              <a:ahLst/>
              <a:cxnLst/>
              <a:rect l="l" t="t" r="r" b="b"/>
              <a:pathLst>
                <a:path w="3362886" h="4572006">
                  <a:moveTo>
                    <a:pt x="3362886" y="4572006"/>
                  </a:moveTo>
                  <a:lnTo>
                    <a:pt x="0" y="4572006"/>
                  </a:lnTo>
                  <a:lnTo>
                    <a:pt x="0" y="0"/>
                  </a:lnTo>
                  <a:lnTo>
                    <a:pt x="3362886" y="0"/>
                  </a:lnTo>
                  <a:lnTo>
                    <a:pt x="3362886" y="4572006"/>
                  </a:lnTo>
                  <a:close/>
                </a:path>
              </a:pathLst>
            </a:custGeom>
            <a:blipFill>
              <a:blip r:embed="rId4"/>
              <a:stretch>
                <a:fillRect l="-48" r="-48"/>
              </a:stretch>
            </a:blipFill>
          </p:spPr>
        </p:sp>
      </p:grpSp>
      <p:pic>
        <p:nvPicPr>
          <p:cNvPr id="13" name="Picture 13"/>
          <p:cNvPicPr>
            <a:picLocks noChangeAspect="1"/>
          </p:cNvPicPr>
          <p:nvPr/>
        </p:nvPicPr>
        <p:blipFill>
          <a:blip r:embed="rId5"/>
          <a:stretch>
            <a:fillRect/>
          </a:stretch>
        </p:blipFill>
        <p:spPr>
          <a:xfrm>
            <a:off x="2348156" y="2184360"/>
            <a:ext cx="12649997" cy="764570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DF7FF"/>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3539305" y="-5317632"/>
            <a:ext cx="14092745" cy="9902503"/>
            <a:chOff x="0" y="0"/>
            <a:chExt cx="4572000" cy="3212592"/>
          </a:xfrm>
        </p:grpSpPr>
        <p:sp>
          <p:nvSpPr>
            <p:cNvPr id="3" name="Freeform 3"/>
            <p:cNvSpPr/>
            <p:nvPr/>
          </p:nvSpPr>
          <p:spPr>
            <a:xfrm>
              <a:off x="-40875" y="-15335"/>
              <a:ext cx="4793771" cy="3267781"/>
            </a:xfrm>
            <a:custGeom>
              <a:avLst/>
              <a:gdLst/>
              <a:ahLst/>
              <a:cxnLst/>
              <a:rect l="l" t="t" r="r" b="b"/>
              <a:pathLst>
                <a:path w="4793771" h="3267781">
                  <a:moveTo>
                    <a:pt x="3758476" y="2388987"/>
                  </a:moveTo>
                  <a:cubicBezTo>
                    <a:pt x="3777145" y="2379652"/>
                    <a:pt x="3795601" y="2369892"/>
                    <a:pt x="3813797" y="2359622"/>
                  </a:cubicBezTo>
                  <a:cubicBezTo>
                    <a:pt x="4346006" y="2059225"/>
                    <a:pt x="4793771" y="1415561"/>
                    <a:pt x="4539726" y="792606"/>
                  </a:cubicBezTo>
                  <a:cubicBezTo>
                    <a:pt x="4416115" y="489497"/>
                    <a:pt x="4124250" y="253294"/>
                    <a:pt x="3798022" y="226479"/>
                  </a:cubicBezTo>
                  <a:cubicBezTo>
                    <a:pt x="3416210" y="195095"/>
                    <a:pt x="3057000" y="433700"/>
                    <a:pt x="2673902" y="434869"/>
                  </a:cubicBezTo>
                  <a:cubicBezTo>
                    <a:pt x="2150947" y="436467"/>
                    <a:pt x="1697967" y="0"/>
                    <a:pt x="1175295" y="17260"/>
                  </a:cubicBezTo>
                  <a:cubicBezTo>
                    <a:pt x="926093" y="25490"/>
                    <a:pt x="686885" y="141037"/>
                    <a:pt x="505621" y="312257"/>
                  </a:cubicBezTo>
                  <a:cubicBezTo>
                    <a:pt x="324357" y="483477"/>
                    <a:pt x="198176" y="707277"/>
                    <a:pt x="117968" y="943375"/>
                  </a:cubicBezTo>
                  <a:cubicBezTo>
                    <a:pt x="33113" y="1193148"/>
                    <a:pt x="0" y="1477082"/>
                    <a:pt x="114600" y="1714681"/>
                  </a:cubicBezTo>
                  <a:cubicBezTo>
                    <a:pt x="225927" y="1945498"/>
                    <a:pt x="455959" y="2093480"/>
                    <a:pt x="684103" y="2210167"/>
                  </a:cubicBezTo>
                  <a:cubicBezTo>
                    <a:pt x="912247" y="2326854"/>
                    <a:pt x="1155656" y="2428529"/>
                    <a:pt x="1335979" y="2610604"/>
                  </a:cubicBezTo>
                  <a:cubicBezTo>
                    <a:pt x="1526733" y="2803211"/>
                    <a:pt x="1646549" y="3083819"/>
                    <a:pt x="1897397" y="3186566"/>
                  </a:cubicBezTo>
                  <a:cubicBezTo>
                    <a:pt x="2095678" y="3267781"/>
                    <a:pt x="2326648" y="3211079"/>
                    <a:pt x="2512645" y="3104699"/>
                  </a:cubicBezTo>
                  <a:cubicBezTo>
                    <a:pt x="2698634" y="2998322"/>
                    <a:pt x="2853882" y="2846534"/>
                    <a:pt x="3026221" y="2719221"/>
                  </a:cubicBezTo>
                  <a:cubicBezTo>
                    <a:pt x="3243833" y="2558464"/>
                    <a:pt x="3518795" y="2508816"/>
                    <a:pt x="3758476" y="2388987"/>
                  </a:cubicBezTo>
                  <a:close/>
                </a:path>
              </a:pathLst>
            </a:custGeom>
            <a:solidFill>
              <a:srgbClr val="DBEDFD"/>
            </a:solidFill>
            <a:ln w="12700">
              <a:solidFill>
                <a:srgbClr val="000000"/>
              </a:solidFill>
            </a:ln>
          </p:spPr>
        </p:sp>
        <p:sp>
          <p:nvSpPr>
            <p:cNvPr id="4" name="Freeform 4"/>
            <p:cNvSpPr/>
            <p:nvPr/>
          </p:nvSpPr>
          <p:spPr>
            <a:xfrm>
              <a:off x="0" y="0"/>
              <a:ext cx="4572000" cy="3212592"/>
            </a:xfrm>
            <a:custGeom>
              <a:avLst/>
              <a:gdLst/>
              <a:ahLst/>
              <a:cxnLst/>
              <a:rect l="l" t="t" r="r" b="b"/>
              <a:pathLst>
                <a:path w="4572000" h="3212592">
                  <a:moveTo>
                    <a:pt x="4572000" y="3212592"/>
                  </a:moveTo>
                  <a:lnTo>
                    <a:pt x="0" y="3212592"/>
                  </a:lnTo>
                  <a:lnTo>
                    <a:pt x="0" y="0"/>
                  </a:lnTo>
                  <a:lnTo>
                    <a:pt x="4572000" y="0"/>
                  </a:lnTo>
                  <a:lnTo>
                    <a:pt x="4572000" y="3212592"/>
                  </a:lnTo>
                  <a:close/>
                </a:path>
              </a:pathLst>
            </a:custGeom>
            <a:blipFill>
              <a:blip r:embed="rId2"/>
              <a:stretch>
                <a:fillRect l="-11" r="-11"/>
              </a:stretch>
            </a:blipFill>
          </p:spPr>
        </p:sp>
      </p:grpSp>
      <p:grpSp>
        <p:nvGrpSpPr>
          <p:cNvPr id="5" name="Group 5"/>
          <p:cNvGrpSpPr>
            <a:grpSpLocks noChangeAspect="1"/>
          </p:cNvGrpSpPr>
          <p:nvPr/>
        </p:nvGrpSpPr>
        <p:grpSpPr>
          <a:xfrm rot="-3490952">
            <a:off x="-2506889" y="5777821"/>
            <a:ext cx="6118046" cy="8312563"/>
            <a:chOff x="0" y="0"/>
            <a:chExt cx="3364992" cy="4572000"/>
          </a:xfrm>
        </p:grpSpPr>
        <p:sp>
          <p:nvSpPr>
            <p:cNvPr id="6" name="Freeform 6"/>
            <p:cNvSpPr/>
            <p:nvPr/>
          </p:nvSpPr>
          <p:spPr>
            <a:xfrm>
              <a:off x="-14430" y="-18654"/>
              <a:ext cx="3539861" cy="4602770"/>
            </a:xfrm>
            <a:custGeom>
              <a:avLst/>
              <a:gdLst/>
              <a:ahLst/>
              <a:cxnLst/>
              <a:rect l="l" t="t" r="r" b="b"/>
              <a:pathLst>
                <a:path w="3539861" h="4602770">
                  <a:moveTo>
                    <a:pt x="3154043" y="370565"/>
                  </a:moveTo>
                  <a:cubicBezTo>
                    <a:pt x="3149740" y="364861"/>
                    <a:pt x="3145370" y="359189"/>
                    <a:pt x="3140931" y="353551"/>
                  </a:cubicBezTo>
                  <a:cubicBezTo>
                    <a:pt x="3082392" y="279158"/>
                    <a:pt x="3014204" y="214094"/>
                    <a:pt x="2936275" y="160224"/>
                  </a:cubicBezTo>
                  <a:cubicBezTo>
                    <a:pt x="2823060" y="81962"/>
                    <a:pt x="2687194" y="34683"/>
                    <a:pt x="2550433" y="22062"/>
                  </a:cubicBezTo>
                  <a:cubicBezTo>
                    <a:pt x="2311401" y="0"/>
                    <a:pt x="2064469" y="85852"/>
                    <a:pt x="1890673" y="251441"/>
                  </a:cubicBezTo>
                  <a:cubicBezTo>
                    <a:pt x="1723562" y="410662"/>
                    <a:pt x="1622575" y="637131"/>
                    <a:pt x="1430598" y="765279"/>
                  </a:cubicBezTo>
                  <a:cubicBezTo>
                    <a:pt x="1083906" y="996705"/>
                    <a:pt x="563193" y="830427"/>
                    <a:pt x="243218" y="1097579"/>
                  </a:cubicBezTo>
                  <a:cubicBezTo>
                    <a:pt x="63620" y="1247529"/>
                    <a:pt x="0" y="1501521"/>
                    <a:pt x="20102" y="1734627"/>
                  </a:cubicBezTo>
                  <a:cubicBezTo>
                    <a:pt x="40205" y="1967733"/>
                    <a:pt x="131565" y="2187758"/>
                    <a:pt x="215291" y="2406235"/>
                  </a:cubicBezTo>
                  <a:cubicBezTo>
                    <a:pt x="299017" y="2624711"/>
                    <a:pt x="377184" y="2852254"/>
                    <a:pt x="368928" y="3086079"/>
                  </a:cubicBezTo>
                  <a:cubicBezTo>
                    <a:pt x="362900" y="3256754"/>
                    <a:pt x="310997" y="3422120"/>
                    <a:pt x="283999" y="3590754"/>
                  </a:cubicBezTo>
                  <a:cubicBezTo>
                    <a:pt x="257000" y="3759387"/>
                    <a:pt x="257812" y="3942783"/>
                    <a:pt x="347642" y="4088027"/>
                  </a:cubicBezTo>
                  <a:cubicBezTo>
                    <a:pt x="440151" y="4237603"/>
                    <a:pt x="609029" y="4319614"/>
                    <a:pt x="771424" y="4387121"/>
                  </a:cubicBezTo>
                  <a:cubicBezTo>
                    <a:pt x="1053243" y="4504272"/>
                    <a:pt x="1351777" y="4602770"/>
                    <a:pt x="1656685" y="4589446"/>
                  </a:cubicBezTo>
                  <a:cubicBezTo>
                    <a:pt x="1961591" y="4576123"/>
                    <a:pt x="2275861" y="4431515"/>
                    <a:pt x="2421358" y="4163223"/>
                  </a:cubicBezTo>
                  <a:cubicBezTo>
                    <a:pt x="2655053" y="3732294"/>
                    <a:pt x="2388209" y="3172284"/>
                    <a:pt x="2571656" y="2717683"/>
                  </a:cubicBezTo>
                  <a:cubicBezTo>
                    <a:pt x="2665220" y="2485823"/>
                    <a:pt x="2862908" y="2315251"/>
                    <a:pt x="3015930" y="2117522"/>
                  </a:cubicBezTo>
                  <a:cubicBezTo>
                    <a:pt x="3383087" y="1643097"/>
                    <a:pt x="3539861" y="881930"/>
                    <a:pt x="3154043" y="370565"/>
                  </a:cubicBezTo>
                  <a:close/>
                </a:path>
              </a:pathLst>
            </a:custGeom>
            <a:solidFill>
              <a:srgbClr val="DBEDFD"/>
            </a:solidFill>
            <a:ln w="12700">
              <a:solidFill>
                <a:srgbClr val="000000"/>
              </a:solidFill>
            </a:ln>
          </p:spPr>
        </p:sp>
        <p:sp>
          <p:nvSpPr>
            <p:cNvPr id="7" name="Freeform 7"/>
            <p:cNvSpPr/>
            <p:nvPr/>
          </p:nvSpPr>
          <p:spPr>
            <a:xfrm>
              <a:off x="2106" y="-6"/>
              <a:ext cx="3362886" cy="4572006"/>
            </a:xfrm>
            <a:custGeom>
              <a:avLst/>
              <a:gdLst/>
              <a:ahLst/>
              <a:cxnLst/>
              <a:rect l="l" t="t" r="r" b="b"/>
              <a:pathLst>
                <a:path w="3362886" h="4572006">
                  <a:moveTo>
                    <a:pt x="3362886" y="4572006"/>
                  </a:moveTo>
                  <a:lnTo>
                    <a:pt x="0" y="4572006"/>
                  </a:lnTo>
                  <a:lnTo>
                    <a:pt x="0" y="0"/>
                  </a:lnTo>
                  <a:lnTo>
                    <a:pt x="3362886" y="0"/>
                  </a:lnTo>
                  <a:lnTo>
                    <a:pt x="3362886" y="4572006"/>
                  </a:lnTo>
                  <a:close/>
                </a:path>
              </a:pathLst>
            </a:custGeom>
            <a:blipFill>
              <a:blip r:embed="rId3"/>
              <a:stretch>
                <a:fillRect l="-48" r="-48"/>
              </a:stretch>
            </a:blipFill>
          </p:spPr>
        </p:sp>
      </p:grpSp>
      <p:sp>
        <p:nvSpPr>
          <p:cNvPr id="8" name="Freeform 8"/>
          <p:cNvSpPr/>
          <p:nvPr/>
        </p:nvSpPr>
        <p:spPr>
          <a:xfrm>
            <a:off x="-3312665" y="757538"/>
            <a:ext cx="14729082" cy="2154128"/>
          </a:xfrm>
          <a:custGeom>
            <a:avLst/>
            <a:gdLst/>
            <a:ahLst/>
            <a:cxnLst/>
            <a:rect l="l" t="t" r="r" b="b"/>
            <a:pathLst>
              <a:path w="14729082" h="2154128">
                <a:moveTo>
                  <a:pt x="0" y="0"/>
                </a:moveTo>
                <a:lnTo>
                  <a:pt x="14729082" y="0"/>
                </a:lnTo>
                <a:lnTo>
                  <a:pt x="14729082" y="2154128"/>
                </a:lnTo>
                <a:lnTo>
                  <a:pt x="0" y="2154128"/>
                </a:lnTo>
                <a:lnTo>
                  <a:pt x="0" y="0"/>
                </a:lnTo>
                <a:close/>
              </a:path>
            </a:pathLst>
          </a:custGeom>
          <a:blipFill>
            <a:blip r:embed="rId4"/>
            <a:stretch>
              <a:fillRect/>
            </a:stretch>
          </a:blipFill>
        </p:spPr>
      </p:sp>
      <p:grpSp>
        <p:nvGrpSpPr>
          <p:cNvPr id="9" name="Group 9"/>
          <p:cNvGrpSpPr/>
          <p:nvPr/>
        </p:nvGrpSpPr>
        <p:grpSpPr>
          <a:xfrm>
            <a:off x="-2020009" y="1028700"/>
            <a:ext cx="14470349" cy="1492763"/>
            <a:chOff x="0" y="0"/>
            <a:chExt cx="3939507" cy="406400"/>
          </a:xfrm>
        </p:grpSpPr>
        <p:sp>
          <p:nvSpPr>
            <p:cNvPr id="10" name="Freeform 10"/>
            <p:cNvSpPr/>
            <p:nvPr/>
          </p:nvSpPr>
          <p:spPr>
            <a:xfrm>
              <a:off x="0" y="0"/>
              <a:ext cx="3939507" cy="406400"/>
            </a:xfrm>
            <a:custGeom>
              <a:avLst/>
              <a:gdLst/>
              <a:ahLst/>
              <a:cxnLst/>
              <a:rect l="l" t="t" r="r" b="b"/>
              <a:pathLst>
                <a:path w="3939507" h="406400">
                  <a:moveTo>
                    <a:pt x="3736307" y="0"/>
                  </a:moveTo>
                  <a:cubicBezTo>
                    <a:pt x="3848531" y="0"/>
                    <a:pt x="3939507" y="90976"/>
                    <a:pt x="3939507" y="203200"/>
                  </a:cubicBezTo>
                  <a:cubicBezTo>
                    <a:pt x="3939507" y="315424"/>
                    <a:pt x="3848531" y="406400"/>
                    <a:pt x="3736307"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id="11" name="TextBox 11"/>
            <p:cNvSpPr txBox="1"/>
            <p:nvPr/>
          </p:nvSpPr>
          <p:spPr>
            <a:xfrm>
              <a:off x="0" y="-28575"/>
              <a:ext cx="3939507" cy="434975"/>
            </a:xfrm>
            <a:prstGeom prst="rect">
              <a:avLst/>
            </a:prstGeom>
          </p:spPr>
          <p:txBody>
            <a:bodyPr lIns="50800" tIns="50800" rIns="50800" bIns="50800" rtlCol="0" anchor="ctr"/>
            <a:lstStyle/>
            <a:p>
              <a:pPr algn="ctr">
                <a:lnSpc>
                  <a:spcPts val="1885"/>
                </a:lnSpc>
              </a:pPr>
              <a:endParaRPr/>
            </a:p>
          </p:txBody>
        </p:sp>
      </p:grpSp>
      <p:sp>
        <p:nvSpPr>
          <p:cNvPr id="12" name="TextBox 12"/>
          <p:cNvSpPr txBox="1"/>
          <p:nvPr/>
        </p:nvSpPr>
        <p:spPr>
          <a:xfrm>
            <a:off x="2035644" y="1473727"/>
            <a:ext cx="9686691" cy="1047736"/>
          </a:xfrm>
          <a:prstGeom prst="rect">
            <a:avLst/>
          </a:prstGeom>
        </p:spPr>
        <p:txBody>
          <a:bodyPr lIns="0" tIns="0" rIns="0" bIns="0" rtlCol="0" anchor="t">
            <a:spAutoFit/>
          </a:bodyPr>
          <a:lstStyle/>
          <a:p>
            <a:pPr>
              <a:lnSpc>
                <a:spcPts val="8024"/>
              </a:lnSpc>
            </a:pPr>
            <a:r>
              <a:rPr lang="en-US" sz="7499">
                <a:solidFill>
                  <a:srgbClr val="5A798F"/>
                </a:solidFill>
                <a:latin typeface="Kenao Sans Serif"/>
              </a:rPr>
              <a:t>Solution - uniqueness</a:t>
            </a:r>
          </a:p>
        </p:txBody>
      </p:sp>
      <p:sp>
        <p:nvSpPr>
          <p:cNvPr id="13" name="TextBox 13"/>
          <p:cNvSpPr txBox="1"/>
          <p:nvPr/>
        </p:nvSpPr>
        <p:spPr>
          <a:xfrm>
            <a:off x="2035644" y="2816416"/>
            <a:ext cx="15439099" cy="5871481"/>
          </a:xfrm>
          <a:prstGeom prst="rect">
            <a:avLst/>
          </a:prstGeom>
        </p:spPr>
        <p:txBody>
          <a:bodyPr lIns="0" tIns="0" rIns="0" bIns="0" rtlCol="0" anchor="t">
            <a:spAutoFit/>
          </a:bodyPr>
          <a:lstStyle/>
          <a:p>
            <a:pPr algn="l">
              <a:lnSpc>
                <a:spcPts val="5244"/>
              </a:lnSpc>
              <a:spcBef>
                <a:spcPct val="0"/>
              </a:spcBef>
            </a:pPr>
            <a:r>
              <a:rPr lang="en-US" sz="3496">
                <a:solidFill>
                  <a:srgbClr val="5A798F"/>
                </a:solidFill>
                <a:latin typeface="Canva Sans"/>
              </a:rPr>
              <a:t>The solution offers a groundbreaking capability to derive detailed demographic insights from facial images alone. Its wow factor lies in its ability to automate and streamline processes that were previously labor-intensive and error-prone, opening up new possibilities for personalized services, targeted marketing campaigns, and enhanced security measures. By harnessing the power of artificial intelligence and computer vision, the solution transforms raw visual data into actionable insights, revolutionizing how businesses and industries leverage facial recognition technology for diverse applications.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620</Words>
  <Application>Microsoft Office PowerPoint</Application>
  <PresentationFormat>Custom</PresentationFormat>
  <Paragraphs>53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Kenao Sans Serif</vt:lpstr>
      <vt:lpstr>Canva Sans</vt:lpstr>
      <vt:lpstr>Calibri</vt:lpstr>
      <vt:lpstr>Arial</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 AI PPT PRIYASHREE</dc:title>
  <cp:lastModifiedBy>Priya shree</cp:lastModifiedBy>
  <cp:revision>1</cp:revision>
  <dcterms:created xsi:type="dcterms:W3CDTF">2006-08-16T00:00:00Z</dcterms:created>
  <dcterms:modified xsi:type="dcterms:W3CDTF">2024-04-04T20:59:06Z</dcterms:modified>
  <dc:identifier>DAGBeyAr3iE</dc:identifier>
</cp:coreProperties>
</file>