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D2B2A9-B55B-481D-B524-A529629EF1ED}">
  <a:tblStyle styleId="{C2D2B2A9-B55B-481D-B524-A529629EF1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fd2e8457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fd2e8457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0668d034e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0668d034e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668d034e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0668d034e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Depthwise Convolution: Each color channel in an image (like red, green, and blue) gets its own filter. This step keeps the image's width and height the same, but changes how many color channels there 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Pointwise Convolution: This step looks at all the new color channels and mixes them together. It uses tiny filters (1x1) to combine information from different channels and create the final result.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0668d034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0668d034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fd2e8457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fd2e8457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0668d034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0668d034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0668d034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0668d034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fcb0ab04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fcb0ab04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ddd443de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ddd443de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ddd443d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ddd443d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ddd443de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ddd443de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0668d034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0668d034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668d034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668d034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fd2e845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fd2e845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fd2e8457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fd2e8457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rgbClr val="616161"/>
                </a:solidFill>
              </a:rPr>
              <a:t>Advantages:</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Remove vanishing gradient problem</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Feature Reuse</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Reduced number of parameters</a:t>
            </a:r>
            <a:endParaRPr sz="1000">
              <a:solidFill>
                <a:srgbClr val="61616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rgbClr val="616161"/>
                </a:solidFill>
              </a:rPr>
              <a:t>Disadvantages:</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High computation</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Susceptible to overfitting on small datasets</a:t>
            </a:r>
            <a:endParaRPr sz="1000">
              <a:solidFill>
                <a:srgbClr val="61616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rgbClr val="616161"/>
                </a:solidFill>
              </a:rPr>
              <a:t>To avoid overfit:</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Adjust learning rate</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Gradually increase dropouts</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Add more images to the dataset</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fcb0ab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fcb0ab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45d983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45d983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000">
                <a:solidFill>
                  <a:srgbClr val="616161"/>
                </a:solidFill>
              </a:rPr>
              <a:t>Advantages:</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Remove vanishing gradient problem</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Feature Reuse</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Reduced number of parameters</a:t>
            </a:r>
            <a:endParaRPr sz="1000">
              <a:solidFill>
                <a:srgbClr val="61616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rgbClr val="616161"/>
                </a:solidFill>
              </a:rPr>
              <a:t>Disadvantages:</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High computation</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Susceptible to overfitting on small datasets</a:t>
            </a:r>
            <a:endParaRPr sz="1000">
              <a:solidFill>
                <a:srgbClr val="616161"/>
              </a:solidFill>
            </a:endParaRPr>
          </a:p>
          <a:p>
            <a:pPr indent="0" lvl="0" marL="0" rtl="0" algn="l">
              <a:lnSpc>
                <a:spcPct val="115000"/>
              </a:lnSpc>
              <a:spcBef>
                <a:spcPts val="1200"/>
              </a:spcBef>
              <a:spcAft>
                <a:spcPts val="0"/>
              </a:spcAft>
              <a:buClr>
                <a:schemeClr val="dk1"/>
              </a:buClr>
              <a:buSzPts val="1100"/>
              <a:buFont typeface="Arial"/>
              <a:buNone/>
            </a:pPr>
            <a:r>
              <a:rPr lang="en-GB" sz="1000">
                <a:solidFill>
                  <a:srgbClr val="616161"/>
                </a:solidFill>
              </a:rPr>
              <a:t>To avoid overfit:</a:t>
            </a:r>
            <a:endParaRPr sz="1000">
              <a:solidFill>
                <a:srgbClr val="616161"/>
              </a:solidFill>
            </a:endParaRPr>
          </a:p>
          <a:p>
            <a:pPr indent="-292100" lvl="0" marL="457200" rtl="0" algn="l">
              <a:lnSpc>
                <a:spcPct val="115000"/>
              </a:lnSpc>
              <a:spcBef>
                <a:spcPts val="1200"/>
              </a:spcBef>
              <a:spcAft>
                <a:spcPts val="0"/>
              </a:spcAft>
              <a:buClr>
                <a:srgbClr val="616161"/>
              </a:buClr>
              <a:buSzPts val="1000"/>
              <a:buFont typeface="Arial"/>
              <a:buAutoNum type="arabicPeriod"/>
            </a:pPr>
            <a:r>
              <a:rPr lang="en-GB" sz="1000">
                <a:solidFill>
                  <a:srgbClr val="616161"/>
                </a:solidFill>
              </a:rPr>
              <a:t>Adjust learning rate</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Gradually increase dropouts</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Arial"/>
              <a:buAutoNum type="arabicPeriod"/>
            </a:pPr>
            <a:r>
              <a:rPr lang="en-GB" sz="1000">
                <a:solidFill>
                  <a:srgbClr val="616161"/>
                </a:solidFill>
              </a:rPr>
              <a:t>Add more images to the dataset</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rxiv.org/abs/1608.06993v5" TargetMode="External"/><Relationship Id="rId4" Type="http://schemas.openxmlformats.org/officeDocument/2006/relationships/hyperlink" Target="https://towardsdatascience.com/understanding-and-visualizing-densenets-7f688092391a" TargetMode="External"/><Relationship Id="rId9" Type="http://schemas.openxmlformats.org/officeDocument/2006/relationships/hyperlink" Target="https://ieeexplore.ieee.org/document/1004763" TargetMode="External"/><Relationship Id="rId5" Type="http://schemas.openxmlformats.org/officeDocument/2006/relationships/hyperlink" Target="https://www.comet.com/site/blog/an-intuitive-guide-to-convolutional-neural-networks/" TargetMode="External"/><Relationship Id="rId6" Type="http://schemas.openxmlformats.org/officeDocument/2006/relationships/hyperlink" Target="https://medium.com/@pandrii000/mobilenet-architectures-17fe7406d794" TargetMode="External"/><Relationship Id="rId7" Type="http://schemas.openxmlformats.org/officeDocument/2006/relationships/hyperlink" Target="https://www.comet.com/site/blog/an-intuitive-guide-to-convolutional-neural-networks/" TargetMode="External"/><Relationship Id="rId8" Type="http://schemas.openxmlformats.org/officeDocument/2006/relationships/hyperlink" Target="https://ieeexplore.ieee.org/document/886240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sic-archive.com/" TargetMode="External"/><Relationship Id="rId4" Type="http://schemas.openxmlformats.org/officeDocument/2006/relationships/image" Target="../media/image12.jpg"/><Relationship Id="rId5" Type="http://schemas.openxmlformats.org/officeDocument/2006/relationships/image" Target="../media/image5.jpg"/><Relationship Id="rId6"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jpg"/><Relationship Id="rId4" Type="http://schemas.openxmlformats.org/officeDocument/2006/relationships/image" Target="../media/image9.jpg"/><Relationship Id="rId5" Type="http://schemas.openxmlformats.org/officeDocument/2006/relationships/image" Target="../media/image14.jpg"/><Relationship Id="rId6" Type="http://schemas.openxmlformats.org/officeDocument/2006/relationships/image" Target="../media/image17.jpg"/><Relationship Id="rId7" Type="http://schemas.openxmlformats.org/officeDocument/2006/relationships/image" Target="../media/image16.jpg"/><Relationship Id="rId8"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aperswithcode.com/method/dense-connections" TargetMode="External"/><Relationship Id="rId4" Type="http://schemas.openxmlformats.org/officeDocument/2006/relationships/hyperlink" Target="http://www.paperswithcode.com/method/dense-block" TargetMode="External"/><Relationship Id="rId5" Type="http://schemas.openxmlformats.org/officeDocument/2006/relationships/image" Target="../media/image11.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n-GB" sz="4577"/>
              <a:t>Comparative Analysis of Multiple Models for Skin Disease Detection</a:t>
            </a:r>
            <a:endParaRPr sz="4577"/>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GB"/>
              <a:t>Priya Singh, Abhishek Basu, Hanisha Anil Mohinani, Utkarsh Farkya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27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ResNet</a:t>
            </a:r>
            <a:r>
              <a:rPr b="1" lang="en-GB">
                <a:latin typeface="Arial"/>
                <a:ea typeface="Arial"/>
                <a:cs typeface="Arial"/>
                <a:sym typeface="Arial"/>
              </a:rPr>
              <a:t> Architecture and Overview</a:t>
            </a:r>
            <a:endParaRPr b="1">
              <a:latin typeface="Arial"/>
              <a:ea typeface="Arial"/>
              <a:cs typeface="Arial"/>
              <a:sym typeface="Arial"/>
            </a:endParaRPr>
          </a:p>
        </p:txBody>
      </p:sp>
      <p:sp>
        <p:nvSpPr>
          <p:cNvPr id="157" name="Google Shape;157;p22"/>
          <p:cNvSpPr txBox="1"/>
          <p:nvPr>
            <p:ph idx="1" type="body"/>
          </p:nvPr>
        </p:nvSpPr>
        <p:spPr>
          <a:xfrm>
            <a:off x="311700" y="966563"/>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300">
                <a:solidFill>
                  <a:schemeClr val="dk1"/>
                </a:solidFill>
                <a:latin typeface="Arial"/>
                <a:ea typeface="Arial"/>
                <a:cs typeface="Arial"/>
                <a:sym typeface="Arial"/>
              </a:rPr>
              <a:t>Res</a:t>
            </a:r>
            <a:r>
              <a:rPr lang="en-GB" sz="1300">
                <a:solidFill>
                  <a:schemeClr val="dk1"/>
                </a:solidFill>
                <a:latin typeface="Arial"/>
                <a:ea typeface="Arial"/>
                <a:cs typeface="Arial"/>
                <a:sym typeface="Arial"/>
              </a:rPr>
              <a:t>Net is a type of convolutional network that can be considered as an upgraded version of VGG architecture, difference being that Resnet contains skip connections. Skip connections help in solving the vanishing gradient problem. Skip connection skips training from a few layers and connects it to the output.</a:t>
            </a:r>
            <a:endParaRPr sz="1300">
              <a:latin typeface="Arial"/>
              <a:ea typeface="Arial"/>
              <a:cs typeface="Arial"/>
              <a:sym typeface="Arial"/>
            </a:endParaRPr>
          </a:p>
        </p:txBody>
      </p:sp>
      <p:pic>
        <p:nvPicPr>
          <p:cNvPr id="158" name="Google Shape;158;p22"/>
          <p:cNvPicPr preferRelativeResize="0"/>
          <p:nvPr/>
        </p:nvPicPr>
        <p:blipFill>
          <a:blip r:embed="rId3">
            <a:alphaModFix/>
          </a:blip>
          <a:stretch>
            <a:fillRect/>
          </a:stretch>
        </p:blipFill>
        <p:spPr>
          <a:xfrm>
            <a:off x="0" y="1799700"/>
            <a:ext cx="3405049" cy="2846075"/>
          </a:xfrm>
          <a:prstGeom prst="rect">
            <a:avLst/>
          </a:prstGeom>
          <a:noFill/>
          <a:ln>
            <a:noFill/>
          </a:ln>
        </p:spPr>
      </p:pic>
      <p:pic>
        <p:nvPicPr>
          <p:cNvPr id="159" name="Google Shape;159;p22"/>
          <p:cNvPicPr preferRelativeResize="0"/>
          <p:nvPr/>
        </p:nvPicPr>
        <p:blipFill>
          <a:blip r:embed="rId4">
            <a:alphaModFix/>
          </a:blip>
          <a:stretch>
            <a:fillRect/>
          </a:stretch>
        </p:blipFill>
        <p:spPr>
          <a:xfrm>
            <a:off x="3625475" y="2205525"/>
            <a:ext cx="5294476" cy="2296025"/>
          </a:xfrm>
          <a:prstGeom prst="rect">
            <a:avLst/>
          </a:prstGeom>
          <a:noFill/>
          <a:ln>
            <a:noFill/>
          </a:ln>
        </p:spPr>
      </p:pic>
      <p:sp>
        <p:nvSpPr>
          <p:cNvPr id="160" name="Google Shape;160;p22"/>
          <p:cNvSpPr txBox="1"/>
          <p:nvPr/>
        </p:nvSpPr>
        <p:spPr>
          <a:xfrm>
            <a:off x="126325" y="4645775"/>
            <a:ext cx="41952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3"/>
                </a:solidFill>
                <a:latin typeface="Proxima Nova"/>
                <a:ea typeface="Proxima Nova"/>
                <a:cs typeface="Proxima Nova"/>
                <a:sym typeface="Proxima Nova"/>
              </a:rPr>
              <a:t>Fig. 18 ResNet skip connections</a:t>
            </a:r>
            <a:endParaRPr sz="1700">
              <a:solidFill>
                <a:schemeClr val="accent3"/>
              </a:solidFill>
              <a:latin typeface="Proxima Nova"/>
              <a:ea typeface="Proxima Nova"/>
              <a:cs typeface="Proxima Nova"/>
              <a:sym typeface="Proxima Nova"/>
            </a:endParaRPr>
          </a:p>
        </p:txBody>
      </p:sp>
      <p:sp>
        <p:nvSpPr>
          <p:cNvPr id="161" name="Google Shape;161;p22"/>
          <p:cNvSpPr txBox="1"/>
          <p:nvPr/>
        </p:nvSpPr>
        <p:spPr>
          <a:xfrm>
            <a:off x="4214377" y="4501550"/>
            <a:ext cx="48732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accent3"/>
                </a:solidFill>
                <a:latin typeface="Proxima Nova"/>
                <a:ea typeface="Proxima Nova"/>
                <a:cs typeface="Proxima Nova"/>
                <a:sym typeface="Proxima Nova"/>
              </a:rPr>
              <a:t>Fig. 19 ResNet showing skip connections</a:t>
            </a:r>
            <a:endParaRPr sz="1700">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44650" y="6482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a:t>
            </a:r>
            <a:endParaRPr b="1"/>
          </a:p>
        </p:txBody>
      </p:sp>
      <p:pic>
        <p:nvPicPr>
          <p:cNvPr id="167" name="Google Shape;167;p23"/>
          <p:cNvPicPr preferRelativeResize="0"/>
          <p:nvPr/>
        </p:nvPicPr>
        <p:blipFill>
          <a:blip r:embed="rId3">
            <a:alphaModFix/>
          </a:blip>
          <a:stretch>
            <a:fillRect/>
          </a:stretch>
        </p:blipFill>
        <p:spPr>
          <a:xfrm>
            <a:off x="483150" y="1866750"/>
            <a:ext cx="2887351" cy="2418924"/>
          </a:xfrm>
          <a:prstGeom prst="rect">
            <a:avLst/>
          </a:prstGeom>
          <a:noFill/>
          <a:ln>
            <a:noFill/>
          </a:ln>
        </p:spPr>
      </p:pic>
      <p:pic>
        <p:nvPicPr>
          <p:cNvPr id="168" name="Google Shape;168;p23"/>
          <p:cNvPicPr preferRelativeResize="0"/>
          <p:nvPr/>
        </p:nvPicPr>
        <p:blipFill>
          <a:blip r:embed="rId4">
            <a:alphaModFix/>
          </a:blip>
          <a:stretch>
            <a:fillRect/>
          </a:stretch>
        </p:blipFill>
        <p:spPr>
          <a:xfrm>
            <a:off x="5221687" y="1847550"/>
            <a:ext cx="2759783" cy="2457325"/>
          </a:xfrm>
          <a:prstGeom prst="rect">
            <a:avLst/>
          </a:prstGeom>
          <a:noFill/>
          <a:ln>
            <a:noFill/>
          </a:ln>
        </p:spPr>
      </p:pic>
      <p:sp>
        <p:nvSpPr>
          <p:cNvPr id="169" name="Google Shape;169;p23"/>
          <p:cNvSpPr txBox="1"/>
          <p:nvPr/>
        </p:nvSpPr>
        <p:spPr>
          <a:xfrm>
            <a:off x="311700" y="4304875"/>
            <a:ext cx="39174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20 </a:t>
            </a:r>
            <a:r>
              <a:rPr lang="en-GB" sz="1800">
                <a:solidFill>
                  <a:schemeClr val="accent3"/>
                </a:solidFill>
                <a:latin typeface="Proxima Nova"/>
                <a:ea typeface="Proxima Nova"/>
                <a:cs typeface="Proxima Nova"/>
                <a:sym typeface="Proxima Nova"/>
              </a:rPr>
              <a:t>ResNet 34 Confusion Matrix</a:t>
            </a:r>
            <a:endParaRPr sz="1800">
              <a:solidFill>
                <a:schemeClr val="accent3"/>
              </a:solidFill>
              <a:latin typeface="Proxima Nova"/>
              <a:ea typeface="Proxima Nova"/>
              <a:cs typeface="Proxima Nova"/>
              <a:sym typeface="Proxima Nova"/>
            </a:endParaRPr>
          </a:p>
        </p:txBody>
      </p:sp>
      <p:sp>
        <p:nvSpPr>
          <p:cNvPr id="170" name="Google Shape;170;p23"/>
          <p:cNvSpPr txBox="1"/>
          <p:nvPr/>
        </p:nvSpPr>
        <p:spPr>
          <a:xfrm>
            <a:off x="4695825" y="4304875"/>
            <a:ext cx="38115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21  </a:t>
            </a:r>
            <a:r>
              <a:rPr lang="en-GB" sz="1800">
                <a:solidFill>
                  <a:schemeClr val="accent3"/>
                </a:solidFill>
                <a:latin typeface="Proxima Nova"/>
                <a:ea typeface="Proxima Nova"/>
                <a:cs typeface="Proxima Nova"/>
                <a:sym typeface="Proxima Nova"/>
              </a:rPr>
              <a:t>ResNet 18 Confusion Matrix</a:t>
            </a:r>
            <a:endParaRPr sz="1800">
              <a:solidFill>
                <a:schemeClr val="accent3"/>
              </a:solidFill>
              <a:latin typeface="Proxima Nova"/>
              <a:ea typeface="Proxima Nova"/>
              <a:cs typeface="Proxima Nova"/>
              <a:sym typeface="Proxima Nova"/>
            </a:endParaRPr>
          </a:p>
        </p:txBody>
      </p:sp>
      <p:graphicFrame>
        <p:nvGraphicFramePr>
          <p:cNvPr id="171" name="Google Shape;171;p23"/>
          <p:cNvGraphicFramePr/>
          <p:nvPr/>
        </p:nvGraphicFramePr>
        <p:xfrm>
          <a:off x="3629075" y="211225"/>
          <a:ext cx="3000000" cy="3000000"/>
        </p:xfrm>
        <a:graphic>
          <a:graphicData uri="http://schemas.openxmlformats.org/drawingml/2006/table">
            <a:tbl>
              <a:tblPr>
                <a:noFill/>
                <a:tableStyleId>{C2D2B2A9-B55B-481D-B524-A529629EF1ED}</a:tableStyleId>
              </a:tblPr>
              <a:tblGrid>
                <a:gridCol w="1054775"/>
                <a:gridCol w="1054775"/>
                <a:gridCol w="1054775"/>
                <a:gridCol w="1054775"/>
                <a:gridCol w="984125"/>
              </a:tblGrid>
              <a:tr h="654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Train accuracy</a:t>
                      </a:r>
                      <a:endParaRPr/>
                    </a:p>
                  </a:txBody>
                  <a:tcPr marT="91425" marB="91425" marR="91425" marL="91425"/>
                </a:tc>
                <a:tc>
                  <a:txBody>
                    <a:bodyPr/>
                    <a:lstStyle/>
                    <a:p>
                      <a:pPr indent="0" lvl="0" marL="0" rtl="0" algn="l">
                        <a:spcBef>
                          <a:spcPts val="0"/>
                        </a:spcBef>
                        <a:spcAft>
                          <a:spcPts val="0"/>
                        </a:spcAft>
                        <a:buNone/>
                      </a:pPr>
                      <a:r>
                        <a:rPr lang="en-GB"/>
                        <a:t>Test 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Recall</a:t>
                      </a:r>
                      <a:endParaRPr/>
                    </a:p>
                  </a:txBody>
                  <a:tcPr marT="91425" marB="91425" marR="91425" marL="91425"/>
                </a:tc>
              </a:tr>
              <a:tr h="381000">
                <a:tc>
                  <a:txBody>
                    <a:bodyPr/>
                    <a:lstStyle/>
                    <a:p>
                      <a:pPr indent="0" lvl="0" marL="0" rtl="0" algn="l">
                        <a:spcBef>
                          <a:spcPts val="0"/>
                        </a:spcBef>
                        <a:spcAft>
                          <a:spcPts val="0"/>
                        </a:spcAft>
                        <a:buNone/>
                      </a:pPr>
                      <a:r>
                        <a:rPr lang="en-GB"/>
                        <a:t>Resnet 18</a:t>
                      </a:r>
                      <a:endParaRPr/>
                    </a:p>
                  </a:txBody>
                  <a:tcPr marT="91425" marB="91425" marR="91425" marL="91425"/>
                </a:tc>
                <a:tc>
                  <a:txBody>
                    <a:bodyPr/>
                    <a:lstStyle/>
                    <a:p>
                      <a:pPr indent="0" lvl="0" marL="0" rtl="0" algn="l">
                        <a:spcBef>
                          <a:spcPts val="0"/>
                        </a:spcBef>
                        <a:spcAft>
                          <a:spcPts val="0"/>
                        </a:spcAft>
                        <a:buNone/>
                      </a:pPr>
                      <a:r>
                        <a:rPr lang="en-GB"/>
                        <a:t>91</a:t>
                      </a:r>
                      <a:r>
                        <a:rPr lang="en-GB"/>
                        <a:t>.12%</a:t>
                      </a:r>
                      <a:endParaRPr/>
                    </a:p>
                  </a:txBody>
                  <a:tcPr marT="91425" marB="91425" marR="91425" marL="91425"/>
                </a:tc>
                <a:tc>
                  <a:txBody>
                    <a:bodyPr/>
                    <a:lstStyle/>
                    <a:p>
                      <a:pPr indent="0" lvl="0" marL="0" rtl="0" algn="l">
                        <a:spcBef>
                          <a:spcPts val="0"/>
                        </a:spcBef>
                        <a:spcAft>
                          <a:spcPts val="0"/>
                        </a:spcAft>
                        <a:buNone/>
                      </a:pPr>
                      <a:r>
                        <a:rPr lang="en-GB"/>
                        <a:t>61.57%</a:t>
                      </a:r>
                      <a:endParaRPr/>
                    </a:p>
                  </a:txBody>
                  <a:tcPr marT="91425" marB="91425" marR="91425" marL="91425"/>
                </a:tc>
                <a:tc>
                  <a:txBody>
                    <a:bodyPr/>
                    <a:lstStyle/>
                    <a:p>
                      <a:pPr indent="0" lvl="0" marL="0" rtl="0" algn="l">
                        <a:spcBef>
                          <a:spcPts val="0"/>
                        </a:spcBef>
                        <a:spcAft>
                          <a:spcPts val="0"/>
                        </a:spcAft>
                        <a:buNone/>
                      </a:pPr>
                      <a:r>
                        <a:rPr lang="en-GB"/>
                        <a:t>56.32</a:t>
                      </a:r>
                      <a:r>
                        <a:rPr lang="en-GB"/>
                        <a:t>%</a:t>
                      </a:r>
                      <a:endParaRPr/>
                    </a:p>
                  </a:txBody>
                  <a:tcPr marT="91425" marB="91425" marR="91425" marL="91425"/>
                </a:tc>
                <a:tc>
                  <a:txBody>
                    <a:bodyPr/>
                    <a:lstStyle/>
                    <a:p>
                      <a:pPr indent="0" lvl="0" marL="0" rtl="0" algn="l">
                        <a:spcBef>
                          <a:spcPts val="0"/>
                        </a:spcBef>
                        <a:spcAft>
                          <a:spcPts val="0"/>
                        </a:spcAft>
                        <a:buNone/>
                      </a:pPr>
                      <a:r>
                        <a:rPr lang="en-GB"/>
                        <a:t>62.26%</a:t>
                      </a:r>
                      <a:endParaRPr/>
                    </a:p>
                  </a:txBody>
                  <a:tcPr marT="91425" marB="91425" marR="91425" marL="91425"/>
                </a:tc>
              </a:tr>
              <a:tr h="381000">
                <a:tc>
                  <a:txBody>
                    <a:bodyPr/>
                    <a:lstStyle/>
                    <a:p>
                      <a:pPr indent="0" lvl="0" marL="0" rtl="0" algn="l">
                        <a:spcBef>
                          <a:spcPts val="0"/>
                        </a:spcBef>
                        <a:spcAft>
                          <a:spcPts val="0"/>
                        </a:spcAft>
                        <a:buNone/>
                      </a:pPr>
                      <a:r>
                        <a:rPr lang="en-GB"/>
                        <a:t>Resnet 34</a:t>
                      </a:r>
                      <a:endParaRPr/>
                    </a:p>
                  </a:txBody>
                  <a:tcPr marT="91425" marB="91425" marR="91425" marL="91425"/>
                </a:tc>
                <a:tc>
                  <a:txBody>
                    <a:bodyPr/>
                    <a:lstStyle/>
                    <a:p>
                      <a:pPr indent="0" lvl="0" marL="0" rtl="0" algn="l">
                        <a:spcBef>
                          <a:spcPts val="0"/>
                        </a:spcBef>
                        <a:spcAft>
                          <a:spcPts val="0"/>
                        </a:spcAft>
                        <a:buNone/>
                      </a:pPr>
                      <a:r>
                        <a:rPr lang="en-GB"/>
                        <a:t>88.37%</a:t>
                      </a:r>
                      <a:endParaRPr/>
                    </a:p>
                  </a:txBody>
                  <a:tcPr marT="91425" marB="91425" marR="91425" marL="91425"/>
                </a:tc>
                <a:tc>
                  <a:txBody>
                    <a:bodyPr/>
                    <a:lstStyle/>
                    <a:p>
                      <a:pPr indent="0" lvl="0" marL="0" rtl="0" algn="l">
                        <a:spcBef>
                          <a:spcPts val="0"/>
                        </a:spcBef>
                        <a:spcAft>
                          <a:spcPts val="0"/>
                        </a:spcAft>
                        <a:buNone/>
                      </a:pPr>
                      <a:r>
                        <a:rPr lang="en-GB"/>
                        <a:t>58.17%</a:t>
                      </a:r>
                      <a:endParaRPr/>
                    </a:p>
                  </a:txBody>
                  <a:tcPr marT="91425" marB="91425" marR="91425" marL="91425"/>
                </a:tc>
                <a:tc>
                  <a:txBody>
                    <a:bodyPr/>
                    <a:lstStyle/>
                    <a:p>
                      <a:pPr indent="0" lvl="0" marL="0" rtl="0" algn="l">
                        <a:spcBef>
                          <a:spcPts val="0"/>
                        </a:spcBef>
                        <a:spcAft>
                          <a:spcPts val="0"/>
                        </a:spcAft>
                        <a:buNone/>
                      </a:pPr>
                      <a:r>
                        <a:rPr lang="en-GB"/>
                        <a:t>45.78%</a:t>
                      </a:r>
                      <a:endParaRPr/>
                    </a:p>
                  </a:txBody>
                  <a:tcPr marT="91425" marB="91425" marR="91425" marL="91425"/>
                </a:tc>
                <a:tc>
                  <a:txBody>
                    <a:bodyPr/>
                    <a:lstStyle/>
                    <a:p>
                      <a:pPr indent="0" lvl="0" marL="0" rtl="0" algn="l">
                        <a:spcBef>
                          <a:spcPts val="0"/>
                        </a:spcBef>
                        <a:spcAft>
                          <a:spcPts val="0"/>
                        </a:spcAft>
                        <a:buNone/>
                      </a:pPr>
                      <a:r>
                        <a:rPr lang="en-GB"/>
                        <a:t>50.01%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28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Analysis of MobileNet</a:t>
            </a:r>
            <a:endParaRPr b="1"/>
          </a:p>
        </p:txBody>
      </p:sp>
      <p:sp>
        <p:nvSpPr>
          <p:cNvPr id="177" name="Google Shape;177;p24"/>
          <p:cNvSpPr txBox="1"/>
          <p:nvPr>
            <p:ph idx="1" type="body"/>
          </p:nvPr>
        </p:nvSpPr>
        <p:spPr>
          <a:xfrm>
            <a:off x="311700" y="853525"/>
            <a:ext cx="8520600" cy="4162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600">
                <a:solidFill>
                  <a:schemeClr val="dk1"/>
                </a:solidFill>
              </a:rPr>
              <a:t>MobileNet is a type of convolutional neural network (CNN) that uses depth-wise separable convolutions, reducing the computational cost while maintaining reasonable accuracy by splitting operations into depthwise and pointwise convolutions.</a:t>
            </a:r>
            <a:endParaRPr sz="1600">
              <a:solidFill>
                <a:schemeClr val="dk1"/>
              </a:solidFill>
            </a:endParaRPr>
          </a:p>
        </p:txBody>
      </p:sp>
      <p:pic>
        <p:nvPicPr>
          <p:cNvPr id="178" name="Google Shape;178;p24"/>
          <p:cNvPicPr preferRelativeResize="0"/>
          <p:nvPr/>
        </p:nvPicPr>
        <p:blipFill>
          <a:blip r:embed="rId3">
            <a:alphaModFix/>
          </a:blip>
          <a:stretch>
            <a:fillRect/>
          </a:stretch>
        </p:blipFill>
        <p:spPr>
          <a:xfrm>
            <a:off x="4439950" y="1927675"/>
            <a:ext cx="4458575" cy="2601050"/>
          </a:xfrm>
          <a:prstGeom prst="rect">
            <a:avLst/>
          </a:prstGeom>
          <a:noFill/>
          <a:ln>
            <a:noFill/>
          </a:ln>
        </p:spPr>
      </p:pic>
      <p:pic>
        <p:nvPicPr>
          <p:cNvPr id="179" name="Google Shape;179;p24"/>
          <p:cNvPicPr preferRelativeResize="0"/>
          <p:nvPr/>
        </p:nvPicPr>
        <p:blipFill>
          <a:blip r:embed="rId4">
            <a:alphaModFix/>
          </a:blip>
          <a:stretch>
            <a:fillRect/>
          </a:stretch>
        </p:blipFill>
        <p:spPr>
          <a:xfrm>
            <a:off x="580200" y="1703150"/>
            <a:ext cx="3481900" cy="2941726"/>
          </a:xfrm>
          <a:prstGeom prst="rect">
            <a:avLst/>
          </a:prstGeom>
          <a:noFill/>
          <a:ln>
            <a:noFill/>
          </a:ln>
        </p:spPr>
      </p:pic>
      <p:sp>
        <p:nvSpPr>
          <p:cNvPr id="180" name="Google Shape;180;p24"/>
          <p:cNvSpPr txBox="1"/>
          <p:nvPr/>
        </p:nvSpPr>
        <p:spPr>
          <a:xfrm>
            <a:off x="580200" y="4644875"/>
            <a:ext cx="3481800" cy="3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chemeClr val="accent3"/>
                </a:solidFill>
                <a:latin typeface="Proxima Nova"/>
                <a:ea typeface="Proxima Nova"/>
                <a:cs typeface="Proxima Nova"/>
                <a:sym typeface="Proxima Nova"/>
              </a:rPr>
              <a:t>Fig. 22 ROC Curve for MobileNet</a:t>
            </a:r>
            <a:endParaRPr sz="1300">
              <a:solidFill>
                <a:schemeClr val="accent3"/>
              </a:solidFill>
              <a:latin typeface="Proxima Nova"/>
              <a:ea typeface="Proxima Nova"/>
              <a:cs typeface="Proxima Nova"/>
              <a:sym typeface="Proxima Nova"/>
            </a:endParaRPr>
          </a:p>
        </p:txBody>
      </p:sp>
      <p:sp>
        <p:nvSpPr>
          <p:cNvPr id="181" name="Google Shape;181;p24"/>
          <p:cNvSpPr txBox="1"/>
          <p:nvPr/>
        </p:nvSpPr>
        <p:spPr>
          <a:xfrm>
            <a:off x="5161725" y="4644875"/>
            <a:ext cx="3481800" cy="33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chemeClr val="accent3"/>
                </a:solidFill>
                <a:latin typeface="Proxima Nova"/>
                <a:ea typeface="Proxima Nova"/>
                <a:cs typeface="Proxima Nova"/>
                <a:sym typeface="Proxima Nova"/>
              </a:rPr>
              <a:t>Fig. 23 Depthwise Separable Convolution</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Analysis of MobileNet</a:t>
            </a:r>
            <a:endParaRPr b="1"/>
          </a:p>
        </p:txBody>
      </p:sp>
      <p:sp>
        <p:nvSpPr>
          <p:cNvPr id="187" name="Google Shape;187;p25"/>
          <p:cNvSpPr txBox="1"/>
          <p:nvPr>
            <p:ph idx="1" type="body"/>
          </p:nvPr>
        </p:nvSpPr>
        <p:spPr>
          <a:xfrm>
            <a:off x="4821725" y="1703850"/>
            <a:ext cx="4010700" cy="3209700"/>
          </a:xfrm>
          <a:prstGeom prst="rect">
            <a:avLst/>
          </a:prstGeom>
        </p:spPr>
        <p:txBody>
          <a:bodyPr anchorCtr="0" anchor="t" bIns="91425" lIns="91425" spcFirstLastPara="1" rIns="91425" wrap="square" tIns="91425">
            <a:normAutofit/>
          </a:bodyPr>
          <a:lstStyle/>
          <a:p>
            <a:pPr indent="-323850" lvl="0" marL="457200" rtl="0" algn="l">
              <a:lnSpc>
                <a:spcPct val="90000"/>
              </a:lnSpc>
              <a:spcBef>
                <a:spcPts val="1000"/>
              </a:spcBef>
              <a:spcAft>
                <a:spcPts val="0"/>
              </a:spcAft>
              <a:buClr>
                <a:schemeClr val="dk1"/>
              </a:buClr>
              <a:buSzPts val="1500"/>
              <a:buChar char="●"/>
            </a:pPr>
            <a:r>
              <a:rPr lang="en-GB" sz="1500">
                <a:solidFill>
                  <a:schemeClr val="dk1"/>
                </a:solidFill>
              </a:rPr>
              <a:t>From the ROC curve, the model performed quite well and most classes had nice performance. </a:t>
            </a:r>
            <a:endParaRPr sz="1600">
              <a:solidFill>
                <a:schemeClr val="dk1"/>
              </a:solidFill>
            </a:endParaRPr>
          </a:p>
          <a:p>
            <a:pPr indent="-323850" lvl="0" marL="457200" rtl="0" algn="l">
              <a:lnSpc>
                <a:spcPct val="90000"/>
              </a:lnSpc>
              <a:spcBef>
                <a:spcPts val="1000"/>
              </a:spcBef>
              <a:spcAft>
                <a:spcPts val="0"/>
              </a:spcAft>
              <a:buClr>
                <a:schemeClr val="dk1"/>
              </a:buClr>
              <a:buSzPts val="1500"/>
              <a:buChar char="●"/>
            </a:pPr>
            <a:r>
              <a:rPr lang="en-GB" sz="1500">
                <a:solidFill>
                  <a:schemeClr val="dk1"/>
                </a:solidFill>
              </a:rPr>
              <a:t>From the table, we can conclude that mobileNet has worked much better than other models.</a:t>
            </a:r>
            <a:endParaRPr sz="1500">
              <a:solidFill>
                <a:schemeClr val="dk1"/>
              </a:solidFill>
            </a:endParaRPr>
          </a:p>
          <a:p>
            <a:pPr indent="-323850" lvl="0" marL="457200" rtl="0" algn="l">
              <a:lnSpc>
                <a:spcPct val="90000"/>
              </a:lnSpc>
              <a:spcBef>
                <a:spcPts val="1000"/>
              </a:spcBef>
              <a:spcAft>
                <a:spcPts val="0"/>
              </a:spcAft>
              <a:buClr>
                <a:schemeClr val="dk1"/>
              </a:buClr>
              <a:buSzPts val="1500"/>
              <a:buChar char="●"/>
            </a:pPr>
            <a:r>
              <a:rPr lang="en-GB" sz="1500">
                <a:solidFill>
                  <a:schemeClr val="dk1"/>
                </a:solidFill>
              </a:rPr>
              <a:t>Also, we can clearly see from the confusion matrix that </a:t>
            </a:r>
            <a:r>
              <a:rPr lang="en-GB" sz="1500">
                <a:solidFill>
                  <a:schemeClr val="dk1"/>
                </a:solidFill>
              </a:rPr>
              <a:t>most of the classes have been predicted correctly except a few classes.</a:t>
            </a:r>
            <a:endParaRPr sz="1500">
              <a:solidFill>
                <a:schemeClr val="dk1"/>
              </a:solidFill>
            </a:endParaRPr>
          </a:p>
        </p:txBody>
      </p:sp>
      <p:graphicFrame>
        <p:nvGraphicFramePr>
          <p:cNvPr id="188" name="Google Shape;188;p25"/>
          <p:cNvGraphicFramePr/>
          <p:nvPr/>
        </p:nvGraphicFramePr>
        <p:xfrm>
          <a:off x="4863225" y="445025"/>
          <a:ext cx="3000000" cy="3000000"/>
        </p:xfrm>
        <a:graphic>
          <a:graphicData uri="http://schemas.openxmlformats.org/drawingml/2006/table">
            <a:tbl>
              <a:tblPr>
                <a:noFill/>
                <a:tableStyleId>{C2D2B2A9-B55B-481D-B524-A529629EF1ED}</a:tableStyleId>
              </a:tblPr>
              <a:tblGrid>
                <a:gridCol w="981925"/>
                <a:gridCol w="981925"/>
                <a:gridCol w="981925"/>
                <a:gridCol w="981925"/>
              </a:tblGrid>
              <a:tr h="654325">
                <a:tc>
                  <a:txBody>
                    <a:bodyPr/>
                    <a:lstStyle/>
                    <a:p>
                      <a:pPr indent="0" lvl="0" marL="0" rtl="0" algn="l">
                        <a:spcBef>
                          <a:spcPts val="0"/>
                        </a:spcBef>
                        <a:spcAft>
                          <a:spcPts val="0"/>
                        </a:spcAft>
                        <a:buNone/>
                      </a:pPr>
                      <a:r>
                        <a:rPr lang="en-GB"/>
                        <a:t>Train accuracy</a:t>
                      </a:r>
                      <a:endParaRPr/>
                    </a:p>
                  </a:txBody>
                  <a:tcPr marT="91425" marB="91425" marR="91425" marL="91425"/>
                </a:tc>
                <a:tc>
                  <a:txBody>
                    <a:bodyPr/>
                    <a:lstStyle/>
                    <a:p>
                      <a:pPr indent="0" lvl="0" marL="0" rtl="0" algn="l">
                        <a:spcBef>
                          <a:spcPts val="0"/>
                        </a:spcBef>
                        <a:spcAft>
                          <a:spcPts val="0"/>
                        </a:spcAft>
                        <a:buNone/>
                      </a:pPr>
                      <a:r>
                        <a:rPr lang="en-GB"/>
                        <a:t>Test 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Recall</a:t>
                      </a:r>
                      <a:endParaRPr/>
                    </a:p>
                  </a:txBody>
                  <a:tcPr marT="91425" marB="91425" marR="91425" marL="91425"/>
                </a:tc>
              </a:tr>
              <a:tr h="381000">
                <a:tc>
                  <a:txBody>
                    <a:bodyPr/>
                    <a:lstStyle/>
                    <a:p>
                      <a:pPr indent="0" lvl="0" marL="0" rtl="0" algn="l">
                        <a:spcBef>
                          <a:spcPts val="0"/>
                        </a:spcBef>
                        <a:spcAft>
                          <a:spcPts val="0"/>
                        </a:spcAft>
                        <a:buNone/>
                      </a:pPr>
                      <a:r>
                        <a:rPr lang="en-GB"/>
                        <a:t>96.84%</a:t>
                      </a:r>
                      <a:endParaRPr/>
                    </a:p>
                  </a:txBody>
                  <a:tcPr marT="91425" marB="91425" marR="91425" marL="91425"/>
                </a:tc>
                <a:tc>
                  <a:txBody>
                    <a:bodyPr/>
                    <a:lstStyle/>
                    <a:p>
                      <a:pPr indent="0" lvl="0" marL="0" rtl="0" algn="l">
                        <a:spcBef>
                          <a:spcPts val="0"/>
                        </a:spcBef>
                        <a:spcAft>
                          <a:spcPts val="0"/>
                        </a:spcAft>
                        <a:buNone/>
                      </a:pPr>
                      <a:r>
                        <a:rPr lang="en-GB"/>
                        <a:t>80.11</a:t>
                      </a:r>
                      <a:r>
                        <a:rPr lang="en-GB"/>
                        <a:t>%</a:t>
                      </a:r>
                      <a:endParaRPr/>
                    </a:p>
                  </a:txBody>
                  <a:tcPr marT="91425" marB="91425" marR="91425" marL="91425"/>
                </a:tc>
                <a:tc>
                  <a:txBody>
                    <a:bodyPr/>
                    <a:lstStyle/>
                    <a:p>
                      <a:pPr indent="0" lvl="0" marL="0" rtl="0" algn="l">
                        <a:spcBef>
                          <a:spcPts val="0"/>
                        </a:spcBef>
                        <a:spcAft>
                          <a:spcPts val="0"/>
                        </a:spcAft>
                        <a:buNone/>
                      </a:pPr>
                      <a:r>
                        <a:rPr lang="en-GB"/>
                        <a:t>80.58%</a:t>
                      </a:r>
                      <a:endParaRPr/>
                    </a:p>
                  </a:txBody>
                  <a:tcPr marT="91425" marB="91425" marR="91425" marL="91425"/>
                </a:tc>
                <a:tc>
                  <a:txBody>
                    <a:bodyPr/>
                    <a:lstStyle/>
                    <a:p>
                      <a:pPr indent="0" lvl="0" marL="0" rtl="0" algn="l">
                        <a:spcBef>
                          <a:spcPts val="0"/>
                        </a:spcBef>
                        <a:spcAft>
                          <a:spcPts val="0"/>
                        </a:spcAft>
                        <a:buNone/>
                      </a:pPr>
                      <a:r>
                        <a:rPr lang="en-GB"/>
                        <a:t>80.01%</a:t>
                      </a:r>
                      <a:endParaRPr/>
                    </a:p>
                  </a:txBody>
                  <a:tcPr marT="91425" marB="91425" marR="91425" marL="91425"/>
                </a:tc>
              </a:tr>
            </a:tbl>
          </a:graphicData>
        </a:graphic>
      </p:graphicFrame>
      <p:pic>
        <p:nvPicPr>
          <p:cNvPr id="189" name="Google Shape;189;p25"/>
          <p:cNvPicPr preferRelativeResize="0"/>
          <p:nvPr/>
        </p:nvPicPr>
        <p:blipFill>
          <a:blip r:embed="rId3">
            <a:alphaModFix/>
          </a:blip>
          <a:stretch>
            <a:fillRect/>
          </a:stretch>
        </p:blipFill>
        <p:spPr>
          <a:xfrm>
            <a:off x="128575" y="715300"/>
            <a:ext cx="4516924" cy="3932325"/>
          </a:xfrm>
          <a:prstGeom prst="rect">
            <a:avLst/>
          </a:prstGeom>
          <a:noFill/>
          <a:ln>
            <a:noFill/>
          </a:ln>
        </p:spPr>
      </p:pic>
      <p:sp>
        <p:nvSpPr>
          <p:cNvPr id="190" name="Google Shape;190;p25"/>
          <p:cNvSpPr txBox="1"/>
          <p:nvPr/>
        </p:nvSpPr>
        <p:spPr>
          <a:xfrm>
            <a:off x="883125" y="4647625"/>
            <a:ext cx="6858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3"/>
                </a:solidFill>
                <a:latin typeface="Proxima Nova"/>
                <a:ea typeface="Proxima Nova"/>
                <a:cs typeface="Proxima Nova"/>
                <a:sym typeface="Proxima Nova"/>
              </a:rPr>
              <a:t>Fig.24   MobileNet Confusion Matrix </a:t>
            </a:r>
            <a:endParaRPr sz="1300">
              <a:solidFill>
                <a:schemeClr val="accent3"/>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Results(Continued)</a:t>
            </a:r>
            <a:endParaRPr b="1"/>
          </a:p>
        </p:txBody>
      </p:sp>
      <p:graphicFrame>
        <p:nvGraphicFramePr>
          <p:cNvPr id="196" name="Google Shape;196;p26"/>
          <p:cNvGraphicFramePr/>
          <p:nvPr/>
        </p:nvGraphicFramePr>
        <p:xfrm>
          <a:off x="952500" y="1017725"/>
          <a:ext cx="3000000" cy="3000000"/>
        </p:xfrm>
        <a:graphic>
          <a:graphicData uri="http://schemas.openxmlformats.org/drawingml/2006/table">
            <a:tbl>
              <a:tblPr>
                <a:noFill/>
                <a:tableStyleId>{C2D2B2A9-B55B-481D-B524-A529629EF1ED}</a:tableStyleId>
              </a:tblPr>
              <a:tblGrid>
                <a:gridCol w="1206500"/>
                <a:gridCol w="1206500"/>
                <a:gridCol w="1206500"/>
                <a:gridCol w="1206500"/>
                <a:gridCol w="1206500"/>
                <a:gridCol w="1206500"/>
              </a:tblGrid>
              <a:tr h="394950">
                <a:tc rowSpan="2">
                  <a:txBody>
                    <a:bodyPr/>
                    <a:lstStyle/>
                    <a:p>
                      <a:pPr indent="0" lvl="0" marL="0" rtl="0" algn="l">
                        <a:spcBef>
                          <a:spcPts val="0"/>
                        </a:spcBef>
                        <a:spcAft>
                          <a:spcPts val="0"/>
                        </a:spcAft>
                        <a:buNone/>
                      </a:pPr>
                      <a:r>
                        <a:rPr b="1" lang="en-GB" sz="1600"/>
                        <a:t>Models/</a:t>
                      </a:r>
                      <a:br>
                        <a:rPr b="1" lang="en-GB" sz="1600"/>
                      </a:br>
                      <a:r>
                        <a:rPr b="1" lang="en-GB" sz="1600"/>
                        <a:t>Metrics</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rtl="0" algn="ctr">
                        <a:spcBef>
                          <a:spcPts val="0"/>
                        </a:spcBef>
                        <a:spcAft>
                          <a:spcPts val="0"/>
                        </a:spcAft>
                        <a:buNone/>
                      </a:pPr>
                      <a:r>
                        <a:rPr b="1" lang="en-GB" sz="1600"/>
                        <a:t>CNN</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rtl="0" algn="ctr">
                        <a:spcBef>
                          <a:spcPts val="0"/>
                        </a:spcBef>
                        <a:spcAft>
                          <a:spcPts val="0"/>
                        </a:spcAft>
                        <a:buNone/>
                      </a:pPr>
                      <a:r>
                        <a:rPr b="1" lang="en-GB" sz="1600"/>
                        <a:t>DenseNet</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2">
                  <a:txBody>
                    <a:bodyPr/>
                    <a:lstStyle/>
                    <a:p>
                      <a:pPr indent="0" lvl="0" marL="0" rtl="0" algn="ctr">
                        <a:spcBef>
                          <a:spcPts val="0"/>
                        </a:spcBef>
                        <a:spcAft>
                          <a:spcPts val="0"/>
                        </a:spcAft>
                        <a:buNone/>
                      </a:pPr>
                      <a:r>
                        <a:rPr b="1" lang="en-GB" sz="1600"/>
                        <a:t>MobileNet</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gridSpan="2">
                  <a:txBody>
                    <a:bodyPr/>
                    <a:lstStyle/>
                    <a:p>
                      <a:pPr indent="0" lvl="0" marL="0" rtl="0" algn="ctr">
                        <a:spcBef>
                          <a:spcPts val="0"/>
                        </a:spcBef>
                        <a:spcAft>
                          <a:spcPts val="0"/>
                        </a:spcAft>
                        <a:buNone/>
                      </a:pPr>
                      <a:r>
                        <a:rPr b="1" lang="en-GB" sz="1600"/>
                        <a:t>ResNet</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394950">
                <a:tc vMerge="1"/>
                <a:tc vMerge="1"/>
                <a:tc vMerge="1"/>
                <a:tc vMerge="1"/>
                <a:tc>
                  <a:txBody>
                    <a:bodyPr/>
                    <a:lstStyle/>
                    <a:p>
                      <a:pPr indent="0" lvl="0" marL="0" rtl="0" algn="ctr">
                        <a:spcBef>
                          <a:spcPts val="0"/>
                        </a:spcBef>
                        <a:spcAft>
                          <a:spcPts val="0"/>
                        </a:spcAft>
                        <a:buNone/>
                      </a:pPr>
                      <a:r>
                        <a:rPr b="1" lang="en-GB" sz="1600"/>
                        <a:t>ResNet 18</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600"/>
                        <a:t>ResNet 34</a:t>
                      </a:r>
                      <a:endParaRPr b="1" sz="16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07625">
                <a:tc>
                  <a:txBody>
                    <a:bodyPr/>
                    <a:lstStyle/>
                    <a:p>
                      <a:pPr indent="0" lvl="0" marL="0" rtl="0" algn="l">
                        <a:spcBef>
                          <a:spcPts val="0"/>
                        </a:spcBef>
                        <a:spcAft>
                          <a:spcPts val="0"/>
                        </a:spcAft>
                        <a:buNone/>
                      </a:pPr>
                      <a:r>
                        <a:rPr b="1" lang="en-GB" sz="1600"/>
                        <a:t>Train Accuracy</a:t>
                      </a:r>
                      <a:endParaRPr b="1" sz="16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sz="1600"/>
                        <a:t>70.94</a:t>
                      </a:r>
                      <a:endParaRPr sz="16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sz="1600"/>
                        <a:t>73.97</a:t>
                      </a:r>
                      <a:endParaRPr sz="16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sz="1600"/>
                        <a:t>96.84</a:t>
                      </a:r>
                      <a:endParaRPr sz="16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sz="1600"/>
                        <a:t>91.12</a:t>
                      </a:r>
                      <a:endParaRPr sz="1600"/>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n-GB" sz="1600"/>
                        <a:t>88.31</a:t>
                      </a:r>
                      <a:endParaRPr sz="1600"/>
                    </a:p>
                  </a:txBody>
                  <a:tcPr marT="91425" marB="91425" marR="91425" marL="91425">
                    <a:lnT cap="flat" cmpd="sng" w="9525">
                      <a:solidFill>
                        <a:schemeClr val="dk1"/>
                      </a:solidFill>
                      <a:prstDash val="solid"/>
                      <a:round/>
                      <a:headEnd len="sm" w="sm" type="none"/>
                      <a:tailEnd len="sm" w="sm" type="none"/>
                    </a:lnT>
                  </a:tcPr>
                </a:tc>
              </a:tr>
              <a:tr h="607625">
                <a:tc>
                  <a:txBody>
                    <a:bodyPr/>
                    <a:lstStyle/>
                    <a:p>
                      <a:pPr indent="0" lvl="0" marL="0" rtl="0" algn="l">
                        <a:spcBef>
                          <a:spcPts val="0"/>
                        </a:spcBef>
                        <a:spcAft>
                          <a:spcPts val="0"/>
                        </a:spcAft>
                        <a:buNone/>
                      </a:pPr>
                      <a:r>
                        <a:rPr b="1" lang="en-GB" sz="1600"/>
                        <a:t>Test Accuracy</a:t>
                      </a:r>
                      <a:endParaRPr b="1" sz="1600"/>
                    </a:p>
                  </a:txBody>
                  <a:tcPr marT="91425" marB="91425" marR="91425" marL="91425"/>
                </a:tc>
                <a:tc>
                  <a:txBody>
                    <a:bodyPr/>
                    <a:lstStyle/>
                    <a:p>
                      <a:pPr indent="0" lvl="0" marL="0" rtl="0" algn="l">
                        <a:spcBef>
                          <a:spcPts val="0"/>
                        </a:spcBef>
                        <a:spcAft>
                          <a:spcPts val="0"/>
                        </a:spcAft>
                        <a:buNone/>
                      </a:pPr>
                      <a:r>
                        <a:rPr lang="en-GB" sz="1600"/>
                        <a:t>53.04</a:t>
                      </a:r>
                      <a:endParaRPr sz="1600"/>
                    </a:p>
                  </a:txBody>
                  <a:tcPr marT="91425" marB="91425" marR="91425" marL="91425"/>
                </a:tc>
                <a:tc>
                  <a:txBody>
                    <a:bodyPr/>
                    <a:lstStyle/>
                    <a:p>
                      <a:pPr indent="0" lvl="0" marL="0" rtl="0" algn="l">
                        <a:spcBef>
                          <a:spcPts val="0"/>
                        </a:spcBef>
                        <a:spcAft>
                          <a:spcPts val="0"/>
                        </a:spcAft>
                        <a:buNone/>
                      </a:pPr>
                      <a:r>
                        <a:rPr lang="en-GB" sz="1600"/>
                        <a:t>61.33</a:t>
                      </a:r>
                      <a:endParaRPr sz="1600"/>
                    </a:p>
                  </a:txBody>
                  <a:tcPr marT="91425" marB="91425" marR="91425" marL="91425"/>
                </a:tc>
                <a:tc>
                  <a:txBody>
                    <a:bodyPr/>
                    <a:lstStyle/>
                    <a:p>
                      <a:pPr indent="0" lvl="0" marL="0" rtl="0" algn="l">
                        <a:spcBef>
                          <a:spcPts val="0"/>
                        </a:spcBef>
                        <a:spcAft>
                          <a:spcPts val="0"/>
                        </a:spcAft>
                        <a:buNone/>
                      </a:pPr>
                      <a:r>
                        <a:rPr lang="en-GB" sz="1600"/>
                        <a:t>80.11</a:t>
                      </a:r>
                      <a:endParaRPr sz="1600"/>
                    </a:p>
                  </a:txBody>
                  <a:tcPr marT="91425" marB="91425" marR="91425" marL="91425"/>
                </a:tc>
                <a:tc>
                  <a:txBody>
                    <a:bodyPr/>
                    <a:lstStyle/>
                    <a:p>
                      <a:pPr indent="0" lvl="0" marL="0" rtl="0" algn="l">
                        <a:spcBef>
                          <a:spcPts val="0"/>
                        </a:spcBef>
                        <a:spcAft>
                          <a:spcPts val="0"/>
                        </a:spcAft>
                        <a:buNone/>
                      </a:pPr>
                      <a:r>
                        <a:rPr lang="en-GB" sz="1600"/>
                        <a:t>61.57</a:t>
                      </a:r>
                      <a:endParaRPr sz="1600"/>
                    </a:p>
                  </a:txBody>
                  <a:tcPr marT="91425" marB="91425" marR="91425" marL="91425"/>
                </a:tc>
                <a:tc>
                  <a:txBody>
                    <a:bodyPr/>
                    <a:lstStyle/>
                    <a:p>
                      <a:pPr indent="0" lvl="0" marL="0" rtl="0" algn="l">
                        <a:spcBef>
                          <a:spcPts val="0"/>
                        </a:spcBef>
                        <a:spcAft>
                          <a:spcPts val="0"/>
                        </a:spcAft>
                        <a:buNone/>
                      </a:pPr>
                      <a:r>
                        <a:rPr lang="en-GB" sz="1600"/>
                        <a:t>58.17</a:t>
                      </a:r>
                      <a:endParaRPr sz="1600"/>
                    </a:p>
                  </a:txBody>
                  <a:tcPr marT="91425" marB="91425" marR="91425" marL="91425"/>
                </a:tc>
              </a:tr>
              <a:tr h="394950">
                <a:tc>
                  <a:txBody>
                    <a:bodyPr/>
                    <a:lstStyle/>
                    <a:p>
                      <a:pPr indent="0" lvl="0" marL="0" rtl="0" algn="l">
                        <a:spcBef>
                          <a:spcPts val="0"/>
                        </a:spcBef>
                        <a:spcAft>
                          <a:spcPts val="0"/>
                        </a:spcAft>
                        <a:buNone/>
                      </a:pPr>
                      <a:r>
                        <a:rPr b="1" lang="en-GB" sz="1600"/>
                        <a:t>Precision</a:t>
                      </a:r>
                      <a:endParaRPr b="1" sz="1600"/>
                    </a:p>
                  </a:txBody>
                  <a:tcPr marT="91425" marB="91425" marR="91425" marL="91425"/>
                </a:tc>
                <a:tc>
                  <a:txBody>
                    <a:bodyPr/>
                    <a:lstStyle/>
                    <a:p>
                      <a:pPr indent="0" lvl="0" marL="0" rtl="0" algn="l">
                        <a:spcBef>
                          <a:spcPts val="0"/>
                        </a:spcBef>
                        <a:spcAft>
                          <a:spcPts val="0"/>
                        </a:spcAft>
                        <a:buNone/>
                      </a:pPr>
                      <a:r>
                        <a:rPr lang="en-GB" sz="1600"/>
                        <a:t>45.46</a:t>
                      </a:r>
                      <a:endParaRPr sz="1600"/>
                    </a:p>
                  </a:txBody>
                  <a:tcPr marT="91425" marB="91425" marR="91425" marL="91425"/>
                </a:tc>
                <a:tc>
                  <a:txBody>
                    <a:bodyPr/>
                    <a:lstStyle/>
                    <a:p>
                      <a:pPr indent="0" lvl="0" marL="0" rtl="0" algn="l">
                        <a:spcBef>
                          <a:spcPts val="0"/>
                        </a:spcBef>
                        <a:spcAft>
                          <a:spcPts val="0"/>
                        </a:spcAft>
                        <a:buNone/>
                      </a:pPr>
                      <a:r>
                        <a:rPr lang="en-GB" sz="1600"/>
                        <a:t>32.66</a:t>
                      </a:r>
                      <a:endParaRPr sz="1600"/>
                    </a:p>
                  </a:txBody>
                  <a:tcPr marT="91425" marB="91425" marR="91425" marL="91425"/>
                </a:tc>
                <a:tc>
                  <a:txBody>
                    <a:bodyPr/>
                    <a:lstStyle/>
                    <a:p>
                      <a:pPr indent="0" lvl="0" marL="0" rtl="0" algn="l">
                        <a:spcBef>
                          <a:spcPts val="0"/>
                        </a:spcBef>
                        <a:spcAft>
                          <a:spcPts val="0"/>
                        </a:spcAft>
                        <a:buNone/>
                      </a:pPr>
                      <a:r>
                        <a:rPr lang="en-GB" sz="1600"/>
                        <a:t>80.58</a:t>
                      </a:r>
                      <a:endParaRPr sz="1600"/>
                    </a:p>
                  </a:txBody>
                  <a:tcPr marT="91425" marB="91425" marR="91425" marL="91425"/>
                </a:tc>
                <a:tc>
                  <a:txBody>
                    <a:bodyPr/>
                    <a:lstStyle/>
                    <a:p>
                      <a:pPr indent="0" lvl="0" marL="0" rtl="0" algn="l">
                        <a:spcBef>
                          <a:spcPts val="0"/>
                        </a:spcBef>
                        <a:spcAft>
                          <a:spcPts val="0"/>
                        </a:spcAft>
                        <a:buNone/>
                      </a:pPr>
                      <a:r>
                        <a:rPr lang="en-GB" sz="1600"/>
                        <a:t>56.32</a:t>
                      </a:r>
                      <a:endParaRPr sz="1600"/>
                    </a:p>
                  </a:txBody>
                  <a:tcPr marT="91425" marB="91425" marR="91425" marL="91425"/>
                </a:tc>
                <a:tc>
                  <a:txBody>
                    <a:bodyPr/>
                    <a:lstStyle/>
                    <a:p>
                      <a:pPr indent="0" lvl="0" marL="0" rtl="0" algn="l">
                        <a:spcBef>
                          <a:spcPts val="0"/>
                        </a:spcBef>
                        <a:spcAft>
                          <a:spcPts val="0"/>
                        </a:spcAft>
                        <a:buNone/>
                      </a:pPr>
                      <a:r>
                        <a:rPr lang="en-GB" sz="1600"/>
                        <a:t>45.76</a:t>
                      </a:r>
                      <a:endParaRPr sz="1600"/>
                    </a:p>
                  </a:txBody>
                  <a:tcPr marT="91425" marB="91425" marR="91425" marL="91425"/>
                </a:tc>
              </a:tr>
              <a:tr h="394950">
                <a:tc>
                  <a:txBody>
                    <a:bodyPr/>
                    <a:lstStyle/>
                    <a:p>
                      <a:pPr indent="0" lvl="0" marL="0" rtl="0" algn="l">
                        <a:spcBef>
                          <a:spcPts val="0"/>
                        </a:spcBef>
                        <a:spcAft>
                          <a:spcPts val="0"/>
                        </a:spcAft>
                        <a:buNone/>
                      </a:pPr>
                      <a:r>
                        <a:rPr b="1" lang="en-GB" sz="1600"/>
                        <a:t>Recall</a:t>
                      </a:r>
                      <a:endParaRPr b="1" sz="1600"/>
                    </a:p>
                  </a:txBody>
                  <a:tcPr marT="91425" marB="91425" marR="91425" marL="91425"/>
                </a:tc>
                <a:tc>
                  <a:txBody>
                    <a:bodyPr/>
                    <a:lstStyle/>
                    <a:p>
                      <a:pPr indent="0" lvl="0" marL="0" rtl="0" algn="l">
                        <a:spcBef>
                          <a:spcPts val="0"/>
                        </a:spcBef>
                        <a:spcAft>
                          <a:spcPts val="0"/>
                        </a:spcAft>
                        <a:buNone/>
                      </a:pPr>
                      <a:r>
                        <a:rPr lang="en-GB" sz="1600"/>
                        <a:t>53.03</a:t>
                      </a:r>
                      <a:endParaRPr sz="1600"/>
                    </a:p>
                  </a:txBody>
                  <a:tcPr marT="91425" marB="91425" marR="91425" marL="91425"/>
                </a:tc>
                <a:tc>
                  <a:txBody>
                    <a:bodyPr/>
                    <a:lstStyle/>
                    <a:p>
                      <a:pPr indent="0" lvl="0" marL="0" rtl="0" algn="l">
                        <a:spcBef>
                          <a:spcPts val="0"/>
                        </a:spcBef>
                        <a:spcAft>
                          <a:spcPts val="0"/>
                        </a:spcAft>
                        <a:buNone/>
                      </a:pPr>
                      <a:r>
                        <a:rPr lang="en-GB" sz="1600"/>
                        <a:t>33.86</a:t>
                      </a:r>
                      <a:endParaRPr sz="1600"/>
                    </a:p>
                  </a:txBody>
                  <a:tcPr marT="91425" marB="91425" marR="91425" marL="91425"/>
                </a:tc>
                <a:tc>
                  <a:txBody>
                    <a:bodyPr/>
                    <a:lstStyle/>
                    <a:p>
                      <a:pPr indent="0" lvl="0" marL="0" rtl="0" algn="l">
                        <a:spcBef>
                          <a:spcPts val="0"/>
                        </a:spcBef>
                        <a:spcAft>
                          <a:spcPts val="0"/>
                        </a:spcAft>
                        <a:buNone/>
                      </a:pPr>
                      <a:r>
                        <a:rPr lang="en-GB" sz="1600"/>
                        <a:t>80.01</a:t>
                      </a:r>
                      <a:endParaRPr sz="1600"/>
                    </a:p>
                  </a:txBody>
                  <a:tcPr marT="91425" marB="91425" marR="91425" marL="91425"/>
                </a:tc>
                <a:tc>
                  <a:txBody>
                    <a:bodyPr/>
                    <a:lstStyle/>
                    <a:p>
                      <a:pPr indent="0" lvl="0" marL="0" rtl="0" algn="l">
                        <a:spcBef>
                          <a:spcPts val="0"/>
                        </a:spcBef>
                        <a:spcAft>
                          <a:spcPts val="0"/>
                        </a:spcAft>
                        <a:buNone/>
                      </a:pPr>
                      <a:r>
                        <a:rPr lang="en-GB" sz="1600"/>
                        <a:t>62.26</a:t>
                      </a:r>
                      <a:endParaRPr sz="1600"/>
                    </a:p>
                  </a:txBody>
                  <a:tcPr marT="91425" marB="91425" marR="91425" marL="91425"/>
                </a:tc>
                <a:tc>
                  <a:txBody>
                    <a:bodyPr/>
                    <a:lstStyle/>
                    <a:p>
                      <a:pPr indent="0" lvl="0" marL="0" rtl="0" algn="l">
                        <a:spcBef>
                          <a:spcPts val="0"/>
                        </a:spcBef>
                        <a:spcAft>
                          <a:spcPts val="0"/>
                        </a:spcAft>
                        <a:buNone/>
                      </a:pPr>
                      <a:r>
                        <a:rPr lang="en-GB" sz="1600"/>
                        <a:t>50.01</a:t>
                      </a:r>
                      <a:endParaRPr sz="1600"/>
                    </a:p>
                  </a:txBody>
                  <a:tcPr marT="91425" marB="91425" marR="91425" marL="91425"/>
                </a:tc>
              </a:tr>
              <a:tr h="394950">
                <a:tc>
                  <a:txBody>
                    <a:bodyPr/>
                    <a:lstStyle/>
                    <a:p>
                      <a:pPr indent="0" lvl="0" marL="0" rtl="0" algn="l">
                        <a:spcBef>
                          <a:spcPts val="0"/>
                        </a:spcBef>
                        <a:spcAft>
                          <a:spcPts val="0"/>
                        </a:spcAft>
                        <a:buNone/>
                      </a:pPr>
                      <a:r>
                        <a:rPr b="1" lang="en-GB" sz="1600"/>
                        <a:t>F-score</a:t>
                      </a:r>
                      <a:endParaRPr b="1" sz="1600"/>
                    </a:p>
                  </a:txBody>
                  <a:tcPr marT="91425" marB="91425" marR="91425" marL="91425"/>
                </a:tc>
                <a:tc>
                  <a:txBody>
                    <a:bodyPr/>
                    <a:lstStyle/>
                    <a:p>
                      <a:pPr indent="0" lvl="0" marL="0" rtl="0" algn="l">
                        <a:spcBef>
                          <a:spcPts val="0"/>
                        </a:spcBef>
                        <a:spcAft>
                          <a:spcPts val="0"/>
                        </a:spcAft>
                        <a:buNone/>
                      </a:pPr>
                      <a:r>
                        <a:rPr lang="en-GB" sz="1600"/>
                        <a:t>47.59</a:t>
                      </a:r>
                      <a:endParaRPr sz="1600"/>
                    </a:p>
                  </a:txBody>
                  <a:tcPr marT="91425" marB="91425" marR="91425" marL="91425"/>
                </a:tc>
                <a:tc>
                  <a:txBody>
                    <a:bodyPr/>
                    <a:lstStyle/>
                    <a:p>
                      <a:pPr indent="0" lvl="0" marL="0" rtl="0" algn="l">
                        <a:spcBef>
                          <a:spcPts val="0"/>
                        </a:spcBef>
                        <a:spcAft>
                          <a:spcPts val="0"/>
                        </a:spcAft>
                        <a:buNone/>
                      </a:pPr>
                      <a:r>
                        <a:rPr lang="en-GB" sz="1600"/>
                        <a:t>30.47</a:t>
                      </a:r>
                      <a:endParaRPr sz="1600"/>
                    </a:p>
                  </a:txBody>
                  <a:tcPr marT="91425" marB="91425" marR="91425" marL="91425"/>
                </a:tc>
                <a:tc>
                  <a:txBody>
                    <a:bodyPr/>
                    <a:lstStyle/>
                    <a:p>
                      <a:pPr indent="0" lvl="0" marL="0" rtl="0" algn="l">
                        <a:spcBef>
                          <a:spcPts val="0"/>
                        </a:spcBef>
                        <a:spcAft>
                          <a:spcPts val="0"/>
                        </a:spcAft>
                        <a:buNone/>
                      </a:pPr>
                      <a:r>
                        <a:rPr lang="en-GB" sz="1600"/>
                        <a:t>79.97</a:t>
                      </a:r>
                      <a:endParaRPr sz="1600"/>
                    </a:p>
                  </a:txBody>
                  <a:tcPr marT="91425" marB="91425" marR="91425" marL="91425"/>
                </a:tc>
                <a:tc>
                  <a:txBody>
                    <a:bodyPr/>
                    <a:lstStyle/>
                    <a:p>
                      <a:pPr indent="0" lvl="0" marL="0" rtl="0" algn="l">
                        <a:spcBef>
                          <a:spcPts val="0"/>
                        </a:spcBef>
                        <a:spcAft>
                          <a:spcPts val="0"/>
                        </a:spcAft>
                        <a:buNone/>
                      </a:pPr>
                      <a:r>
                        <a:rPr lang="en-GB" sz="1600"/>
                        <a:t>59.07</a:t>
                      </a:r>
                      <a:endParaRPr sz="1600"/>
                    </a:p>
                  </a:txBody>
                  <a:tcPr marT="91425" marB="91425" marR="91425" marL="91425"/>
                </a:tc>
                <a:tc>
                  <a:txBody>
                    <a:bodyPr/>
                    <a:lstStyle/>
                    <a:p>
                      <a:pPr indent="0" lvl="0" marL="0" rtl="0" algn="l">
                        <a:spcBef>
                          <a:spcPts val="0"/>
                        </a:spcBef>
                        <a:spcAft>
                          <a:spcPts val="0"/>
                        </a:spcAft>
                        <a:buNone/>
                      </a:pPr>
                      <a:r>
                        <a:rPr lang="en-GB" sz="1600"/>
                        <a:t>47.21</a:t>
                      </a:r>
                      <a:endParaRPr sz="1600"/>
                    </a:p>
                  </a:txBody>
                  <a:tcPr marT="91425" marB="91425" marR="91425" marL="91425"/>
                </a:tc>
              </a:tr>
            </a:tbl>
          </a:graphicData>
        </a:graphic>
      </p:graphicFrame>
      <p:sp>
        <p:nvSpPr>
          <p:cNvPr id="197" name="Google Shape;197;p26"/>
          <p:cNvSpPr txBox="1"/>
          <p:nvPr/>
        </p:nvSpPr>
        <p:spPr>
          <a:xfrm>
            <a:off x="2478750" y="4605225"/>
            <a:ext cx="41865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Table 1. Summary of model parameters</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203" name="Google Shape;203;p27"/>
          <p:cNvPicPr preferRelativeResize="0"/>
          <p:nvPr/>
        </p:nvPicPr>
        <p:blipFill rotWithShape="1">
          <a:blip r:embed="rId3">
            <a:alphaModFix/>
          </a:blip>
          <a:srcRect b="0" l="7920" r="10923" t="6611"/>
          <a:stretch/>
        </p:blipFill>
        <p:spPr>
          <a:xfrm>
            <a:off x="3316424" y="1360033"/>
            <a:ext cx="2340000" cy="2160000"/>
          </a:xfrm>
          <a:prstGeom prst="rect">
            <a:avLst/>
          </a:prstGeom>
          <a:noFill/>
          <a:ln>
            <a:noFill/>
          </a:ln>
        </p:spPr>
      </p:pic>
      <p:sp>
        <p:nvSpPr>
          <p:cNvPr id="204" name="Google Shape;204;p27"/>
          <p:cNvSpPr txBox="1"/>
          <p:nvPr/>
        </p:nvSpPr>
        <p:spPr>
          <a:xfrm>
            <a:off x="3341775" y="3529100"/>
            <a:ext cx="22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000">
                <a:solidFill>
                  <a:schemeClr val="accent3"/>
                </a:solidFill>
                <a:latin typeface="Proxima Nova"/>
                <a:ea typeface="Proxima Nova"/>
                <a:cs typeface="Proxima Nova"/>
                <a:sym typeface="Proxima Nova"/>
              </a:rPr>
              <a:t>MobileNet Confusion Matrix</a:t>
            </a:r>
            <a:endParaRPr b="1" sz="1000">
              <a:solidFill>
                <a:schemeClr val="accent3"/>
              </a:solidFill>
              <a:latin typeface="Proxima Nova"/>
              <a:ea typeface="Proxima Nova"/>
              <a:cs typeface="Proxima Nova"/>
              <a:sym typeface="Proxima Nova"/>
            </a:endParaRPr>
          </a:p>
        </p:txBody>
      </p:sp>
      <p:pic>
        <p:nvPicPr>
          <p:cNvPr id="205" name="Google Shape;205;p27"/>
          <p:cNvPicPr preferRelativeResize="0"/>
          <p:nvPr/>
        </p:nvPicPr>
        <p:blipFill rotWithShape="1">
          <a:blip r:embed="rId4">
            <a:alphaModFix/>
          </a:blip>
          <a:srcRect b="1322" l="0" r="2286" t="0"/>
          <a:stretch/>
        </p:blipFill>
        <p:spPr>
          <a:xfrm>
            <a:off x="258125" y="107950"/>
            <a:ext cx="2340001" cy="2159999"/>
          </a:xfrm>
          <a:prstGeom prst="rect">
            <a:avLst/>
          </a:prstGeom>
          <a:noFill/>
          <a:ln>
            <a:noFill/>
          </a:ln>
        </p:spPr>
      </p:pic>
      <p:pic>
        <p:nvPicPr>
          <p:cNvPr id="206" name="Google Shape;206;p27"/>
          <p:cNvPicPr preferRelativeResize="0"/>
          <p:nvPr/>
        </p:nvPicPr>
        <p:blipFill>
          <a:blip r:embed="rId5">
            <a:alphaModFix/>
          </a:blip>
          <a:stretch>
            <a:fillRect/>
          </a:stretch>
        </p:blipFill>
        <p:spPr>
          <a:xfrm>
            <a:off x="437525" y="2633750"/>
            <a:ext cx="2340000" cy="2160000"/>
          </a:xfrm>
          <a:prstGeom prst="rect">
            <a:avLst/>
          </a:prstGeom>
          <a:noFill/>
          <a:ln>
            <a:noFill/>
          </a:ln>
        </p:spPr>
      </p:pic>
      <p:pic>
        <p:nvPicPr>
          <p:cNvPr id="207" name="Google Shape;207;p27"/>
          <p:cNvPicPr preferRelativeResize="0"/>
          <p:nvPr/>
        </p:nvPicPr>
        <p:blipFill>
          <a:blip r:embed="rId6">
            <a:alphaModFix/>
          </a:blip>
          <a:stretch>
            <a:fillRect/>
          </a:stretch>
        </p:blipFill>
        <p:spPr>
          <a:xfrm>
            <a:off x="6374700" y="107950"/>
            <a:ext cx="2340001" cy="2160000"/>
          </a:xfrm>
          <a:prstGeom prst="rect">
            <a:avLst/>
          </a:prstGeom>
          <a:noFill/>
          <a:ln>
            <a:noFill/>
          </a:ln>
        </p:spPr>
      </p:pic>
      <p:sp>
        <p:nvSpPr>
          <p:cNvPr id="208" name="Google Shape;208;p27"/>
          <p:cNvSpPr txBox="1"/>
          <p:nvPr/>
        </p:nvSpPr>
        <p:spPr>
          <a:xfrm>
            <a:off x="675663" y="2184425"/>
            <a:ext cx="22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3"/>
                </a:solidFill>
                <a:latin typeface="Proxima Nova"/>
                <a:ea typeface="Proxima Nova"/>
                <a:cs typeface="Proxima Nova"/>
                <a:sym typeface="Proxima Nova"/>
              </a:rPr>
              <a:t>CNN </a:t>
            </a:r>
            <a:r>
              <a:rPr b="1" lang="en-GB" sz="1000">
                <a:solidFill>
                  <a:schemeClr val="accent3"/>
                </a:solidFill>
                <a:latin typeface="Proxima Nova"/>
                <a:ea typeface="Proxima Nova"/>
                <a:cs typeface="Proxima Nova"/>
                <a:sym typeface="Proxima Nova"/>
              </a:rPr>
              <a:t>Confusion Matrix</a:t>
            </a:r>
            <a:endParaRPr b="1" sz="1000">
              <a:solidFill>
                <a:schemeClr val="accent3"/>
              </a:solidFill>
              <a:latin typeface="Proxima Nova"/>
              <a:ea typeface="Proxima Nova"/>
              <a:cs typeface="Proxima Nova"/>
              <a:sym typeface="Proxima Nova"/>
            </a:endParaRPr>
          </a:p>
        </p:txBody>
      </p:sp>
      <p:sp>
        <p:nvSpPr>
          <p:cNvPr id="209" name="Google Shape;209;p27"/>
          <p:cNvSpPr txBox="1"/>
          <p:nvPr/>
        </p:nvSpPr>
        <p:spPr>
          <a:xfrm>
            <a:off x="728300" y="4737550"/>
            <a:ext cx="22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3"/>
                </a:solidFill>
                <a:latin typeface="Proxima Nova"/>
                <a:ea typeface="Proxima Nova"/>
                <a:cs typeface="Proxima Nova"/>
                <a:sym typeface="Proxima Nova"/>
              </a:rPr>
              <a:t>DenseNet</a:t>
            </a:r>
            <a:r>
              <a:rPr b="1" lang="en-GB" sz="1000">
                <a:solidFill>
                  <a:schemeClr val="accent3"/>
                </a:solidFill>
                <a:latin typeface="Proxima Nova"/>
                <a:ea typeface="Proxima Nova"/>
                <a:cs typeface="Proxima Nova"/>
                <a:sym typeface="Proxima Nova"/>
              </a:rPr>
              <a:t> Confusion Matrix</a:t>
            </a:r>
            <a:endParaRPr b="1" sz="1000">
              <a:solidFill>
                <a:schemeClr val="accent3"/>
              </a:solidFill>
              <a:latin typeface="Proxima Nova"/>
              <a:ea typeface="Proxima Nova"/>
              <a:cs typeface="Proxima Nova"/>
              <a:sym typeface="Proxima Nova"/>
            </a:endParaRPr>
          </a:p>
        </p:txBody>
      </p:sp>
      <p:sp>
        <p:nvSpPr>
          <p:cNvPr id="210" name="Google Shape;210;p27"/>
          <p:cNvSpPr txBox="1"/>
          <p:nvPr/>
        </p:nvSpPr>
        <p:spPr>
          <a:xfrm>
            <a:off x="6628050" y="2184425"/>
            <a:ext cx="22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3"/>
                </a:solidFill>
                <a:latin typeface="Proxima Nova"/>
                <a:ea typeface="Proxima Nova"/>
                <a:cs typeface="Proxima Nova"/>
                <a:sym typeface="Proxima Nova"/>
              </a:rPr>
              <a:t>ResNet 34</a:t>
            </a:r>
            <a:r>
              <a:rPr b="1" lang="en-GB" sz="1000">
                <a:solidFill>
                  <a:schemeClr val="accent3"/>
                </a:solidFill>
                <a:latin typeface="Proxima Nova"/>
                <a:ea typeface="Proxima Nova"/>
                <a:cs typeface="Proxima Nova"/>
                <a:sym typeface="Proxima Nova"/>
              </a:rPr>
              <a:t> Confusion Matrix</a:t>
            </a:r>
            <a:endParaRPr b="1" sz="1000">
              <a:solidFill>
                <a:schemeClr val="accent3"/>
              </a:solidFill>
              <a:latin typeface="Proxima Nova"/>
              <a:ea typeface="Proxima Nova"/>
              <a:cs typeface="Proxima Nova"/>
              <a:sym typeface="Proxima Nova"/>
            </a:endParaRPr>
          </a:p>
        </p:txBody>
      </p:sp>
      <p:sp>
        <p:nvSpPr>
          <p:cNvPr id="211" name="Google Shape;211;p27"/>
          <p:cNvSpPr txBox="1"/>
          <p:nvPr/>
        </p:nvSpPr>
        <p:spPr>
          <a:xfrm>
            <a:off x="6628050" y="4637025"/>
            <a:ext cx="22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3"/>
                </a:solidFill>
                <a:latin typeface="Proxima Nova"/>
                <a:ea typeface="Proxima Nova"/>
                <a:cs typeface="Proxima Nova"/>
                <a:sym typeface="Proxima Nova"/>
              </a:rPr>
              <a:t>ResNet 18 Confusion Matrix</a:t>
            </a:r>
            <a:endParaRPr b="1" sz="1000">
              <a:solidFill>
                <a:schemeClr val="accent3"/>
              </a:solidFill>
              <a:latin typeface="Proxima Nova"/>
              <a:ea typeface="Proxima Nova"/>
              <a:cs typeface="Proxima Nova"/>
              <a:sym typeface="Proxima Nova"/>
            </a:endParaRPr>
          </a:p>
        </p:txBody>
      </p:sp>
      <p:pic>
        <p:nvPicPr>
          <p:cNvPr id="212" name="Google Shape;212;p27"/>
          <p:cNvPicPr preferRelativeResize="0"/>
          <p:nvPr/>
        </p:nvPicPr>
        <p:blipFill>
          <a:blip r:embed="rId7">
            <a:alphaModFix/>
          </a:blip>
          <a:stretch>
            <a:fillRect/>
          </a:stretch>
        </p:blipFill>
        <p:spPr>
          <a:xfrm>
            <a:off x="6374700" y="2523125"/>
            <a:ext cx="2340001" cy="216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a:t>
            </a:r>
            <a:endParaRPr b="1"/>
          </a:p>
        </p:txBody>
      </p:sp>
      <p:sp>
        <p:nvSpPr>
          <p:cNvPr id="218" name="Google Shape;21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500"/>
              <a:t>CNN: </a:t>
            </a:r>
            <a:r>
              <a:rPr lang="en-GB" sz="1500"/>
              <a:t>Basic implementation of neural network where we have implemented 3 blocks of convolution layer. Results in decent performance with a high number of misclassifications across the entire image dataset. </a:t>
            </a:r>
            <a:endParaRPr sz="1500"/>
          </a:p>
          <a:p>
            <a:pPr indent="0" lvl="0" marL="0" rtl="0" algn="l">
              <a:spcBef>
                <a:spcPts val="1200"/>
              </a:spcBef>
              <a:spcAft>
                <a:spcPts val="0"/>
              </a:spcAft>
              <a:buNone/>
            </a:pPr>
            <a:r>
              <a:rPr b="1" lang="en-GB" sz="1500"/>
              <a:t>DenseNet:</a:t>
            </a:r>
            <a:r>
              <a:rPr lang="en-GB" sz="1500"/>
              <a:t> A very powerful tool employed on a small dataset makes it prone to overfitting. Adjusting dropout is a good solution but fails to achieve successful classification across all classes.</a:t>
            </a:r>
            <a:endParaRPr sz="1500"/>
          </a:p>
          <a:p>
            <a:pPr indent="0" lvl="0" marL="0" rtl="0" algn="l">
              <a:spcBef>
                <a:spcPts val="1200"/>
              </a:spcBef>
              <a:spcAft>
                <a:spcPts val="0"/>
              </a:spcAft>
              <a:buNone/>
            </a:pPr>
            <a:r>
              <a:rPr b="1" lang="en-GB" sz="1500"/>
              <a:t>ResNet:</a:t>
            </a:r>
            <a:r>
              <a:rPr lang="en-GB" sz="1500"/>
              <a:t> State-of-the-art image classification model that works on small dataset but is able to generalize only on few classes. Introducing dropout blocks is a good idea to improve accuracy. Using a pretrained model and considering transfer learning can be a good solution too.</a:t>
            </a:r>
            <a:endParaRPr sz="1500"/>
          </a:p>
          <a:p>
            <a:pPr indent="0" lvl="0" marL="0" rtl="0" algn="l">
              <a:spcBef>
                <a:spcPts val="1200"/>
              </a:spcBef>
              <a:spcAft>
                <a:spcPts val="1200"/>
              </a:spcAft>
              <a:buNone/>
            </a:pPr>
            <a:r>
              <a:rPr b="1" lang="en-GB" sz="1500"/>
              <a:t>MobileNet:</a:t>
            </a:r>
            <a:r>
              <a:rPr lang="en-GB" sz="1500"/>
              <a:t> Works for small dataset but might lead to overfitting and reduced generalization. To improve, we need to consider data augmentation, transfer learning, and regularization techniques. This comes out to be </a:t>
            </a:r>
            <a:r>
              <a:rPr b="1" lang="en-GB" sz="1500"/>
              <a:t>the best model</a:t>
            </a:r>
            <a:r>
              <a:rPr lang="en-GB" sz="1500"/>
              <a:t> among the </a:t>
            </a:r>
            <a:r>
              <a:rPr lang="en-GB" sz="1500"/>
              <a:t>ones</a:t>
            </a:r>
            <a:r>
              <a:rPr lang="en-GB" sz="1500"/>
              <a:t> we have implemented in this project.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References</a:t>
            </a:r>
            <a:endParaRPr b="1">
              <a:latin typeface="Arial"/>
              <a:ea typeface="Arial"/>
              <a:cs typeface="Arial"/>
              <a:sym typeface="Arial"/>
            </a:endParaRPr>
          </a:p>
        </p:txBody>
      </p:sp>
      <p:sp>
        <p:nvSpPr>
          <p:cNvPr id="224" name="Google Shape;22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https://arxiv.org/abs/1608.06993v5</a:t>
            </a:r>
            <a:endParaRPr/>
          </a:p>
          <a:p>
            <a:pPr indent="-342900" lvl="0" marL="457200" rtl="0" algn="l">
              <a:spcBef>
                <a:spcPts val="0"/>
              </a:spcBef>
              <a:spcAft>
                <a:spcPts val="0"/>
              </a:spcAft>
              <a:buSzPts val="1800"/>
              <a:buAutoNum type="arabicPeriod"/>
            </a:pPr>
            <a:r>
              <a:rPr lang="en-GB" u="sng">
                <a:solidFill>
                  <a:schemeClr val="hlink"/>
                </a:solidFill>
                <a:hlinkClick r:id="rId4"/>
              </a:rPr>
              <a:t>https://towardsdatascience.com/understanding-and-visualizing-densenets-7f688092391a</a:t>
            </a:r>
            <a:endParaRPr/>
          </a:p>
          <a:p>
            <a:pPr indent="-342900" lvl="0" marL="457200" rtl="0" algn="l">
              <a:spcBef>
                <a:spcPts val="0"/>
              </a:spcBef>
              <a:spcAft>
                <a:spcPts val="0"/>
              </a:spcAft>
              <a:buSzPts val="1800"/>
              <a:buAutoNum type="arabicPeriod"/>
            </a:pPr>
            <a:r>
              <a:rPr lang="en-GB" u="sng">
                <a:solidFill>
                  <a:schemeClr val="hlink"/>
                </a:solidFill>
                <a:hlinkClick r:id="rId5"/>
              </a:rPr>
              <a:t>https://www.comet.com/site/blog/an-intuitive-guide-to-convolutional-neural-networks/</a:t>
            </a:r>
            <a:endParaRPr/>
          </a:p>
          <a:p>
            <a:pPr indent="-342900" lvl="0" marL="457200" rtl="0" algn="l">
              <a:spcBef>
                <a:spcPts val="0"/>
              </a:spcBef>
              <a:spcAft>
                <a:spcPts val="0"/>
              </a:spcAft>
              <a:buSzPts val="1800"/>
              <a:buAutoNum type="arabicPeriod"/>
            </a:pPr>
            <a:r>
              <a:rPr lang="en-GB" u="sng">
                <a:solidFill>
                  <a:schemeClr val="hlink"/>
                </a:solidFill>
                <a:hlinkClick r:id="rId6"/>
              </a:rPr>
              <a:t>https://medium.com/@pandrii000/mobilenet-architectures-17fe7406d794</a:t>
            </a:r>
            <a:endParaRPr/>
          </a:p>
          <a:p>
            <a:pPr indent="-342900" lvl="0" marL="457200" rtl="0" algn="l">
              <a:spcBef>
                <a:spcPts val="0"/>
              </a:spcBef>
              <a:spcAft>
                <a:spcPts val="0"/>
              </a:spcAft>
              <a:buSzPts val="1800"/>
              <a:buAutoNum type="arabicPeriod"/>
            </a:pPr>
            <a:r>
              <a:rPr lang="en-GB" u="sng">
                <a:solidFill>
                  <a:schemeClr val="hlink"/>
                </a:solidFill>
                <a:hlinkClick r:id="rId7"/>
              </a:rPr>
              <a:t>https://www.comet.com/site/blog/an-intuitive-guide-to-convolutional-neural-networks/</a:t>
            </a:r>
            <a:endParaRPr/>
          </a:p>
          <a:p>
            <a:pPr indent="-342900" lvl="0" marL="457200" rtl="0" algn="l">
              <a:spcBef>
                <a:spcPts val="0"/>
              </a:spcBef>
              <a:spcAft>
                <a:spcPts val="0"/>
              </a:spcAft>
              <a:buSzPts val="1800"/>
              <a:buAutoNum type="arabicPeriod"/>
            </a:pPr>
            <a:r>
              <a:rPr lang="en-GB" u="sng">
                <a:solidFill>
                  <a:schemeClr val="hlink"/>
                </a:solidFill>
                <a:hlinkClick r:id="rId8"/>
              </a:rPr>
              <a:t>https://ieeexplore.ieee.org/document/8862403</a:t>
            </a:r>
            <a:endParaRPr/>
          </a:p>
          <a:p>
            <a:pPr indent="-342900" lvl="0" marL="457200" rtl="0" algn="l">
              <a:spcBef>
                <a:spcPts val="0"/>
              </a:spcBef>
              <a:spcAft>
                <a:spcPts val="0"/>
              </a:spcAft>
              <a:buSzPts val="1800"/>
              <a:buAutoNum type="arabicPeriod"/>
            </a:pPr>
            <a:r>
              <a:rPr lang="en-GB" u="sng">
                <a:solidFill>
                  <a:schemeClr val="hlink"/>
                </a:solidFill>
                <a:hlinkClick r:id="rId9"/>
              </a:rPr>
              <a:t>https://ieeexplore.ieee.org/document/1004763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200"/>
              <a:t>Q/A</a:t>
            </a:r>
            <a:endParaRPr sz="6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1. Need for Accurate Diagnosis:</a:t>
            </a:r>
            <a:r>
              <a:rPr lang="en-GB"/>
              <a:t> In dermatology, precise identification of skin diseases is crucial for effective treatment and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2</a:t>
            </a:r>
            <a:r>
              <a:rPr b="1" lang="en-GB"/>
              <a:t>. Lack of Comparative Analysis:</a:t>
            </a:r>
            <a:r>
              <a:rPr lang="en-GB"/>
              <a:t> Despite the availability of multiple models, there is a lack of systematic evaluation comparing their performance across key metrics like accuracy and computational efficiency.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a:t>3</a:t>
            </a:r>
            <a:r>
              <a:rPr b="1" lang="en-GB"/>
              <a:t>. Objective:</a:t>
            </a:r>
            <a:r>
              <a:rPr lang="en-GB"/>
              <a:t> This study aims to conduct a comprehensive comparative analysis of these models to determine the most effective and efficient approach for skin disease detection.</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Dataset</a:t>
            </a:r>
            <a:endParaRPr b="1"/>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dataset consists of 878 labeled images and is curated from the International Skin Imaging Collaboration (ISIC) gallery, accessible at </a:t>
            </a:r>
            <a:r>
              <a:rPr lang="en-GB" u="sng">
                <a:solidFill>
                  <a:schemeClr val="hlink"/>
                </a:solidFill>
                <a:hlinkClick r:id="rId3"/>
              </a:rPr>
              <a:t>ISIC Archive</a:t>
            </a:r>
            <a:r>
              <a:rPr lang="en-GB"/>
              <a:t>.</a:t>
            </a:r>
            <a:br>
              <a:rPr lang="en-GB"/>
            </a:br>
            <a:r>
              <a:rPr lang="en-GB"/>
              <a:t>The data consists of 9 different classes namely,</a:t>
            </a:r>
            <a:endParaRPr/>
          </a:p>
          <a:p>
            <a:pPr indent="0" lvl="0" marL="0" rtl="0" algn="l">
              <a:spcBef>
                <a:spcPts val="1200"/>
              </a:spcBef>
              <a:spcAft>
                <a:spcPts val="1200"/>
              </a:spcAft>
              <a:buNone/>
            </a:pPr>
            <a:r>
              <a:t/>
            </a:r>
            <a:endParaRPr/>
          </a:p>
        </p:txBody>
      </p:sp>
      <p:pic>
        <p:nvPicPr>
          <p:cNvPr descr="Vascular Lesion&#10;" id="73" name="Google Shape;73;p15" title="Vascular Lesion"/>
          <p:cNvPicPr preferRelativeResize="0"/>
          <p:nvPr/>
        </p:nvPicPr>
        <p:blipFill>
          <a:blip r:embed="rId4">
            <a:alphaModFix/>
          </a:blip>
          <a:stretch>
            <a:fillRect/>
          </a:stretch>
        </p:blipFill>
        <p:spPr>
          <a:xfrm>
            <a:off x="764151" y="2481050"/>
            <a:ext cx="1678800" cy="1259114"/>
          </a:xfrm>
          <a:prstGeom prst="rect">
            <a:avLst/>
          </a:prstGeom>
          <a:noFill/>
          <a:ln>
            <a:noFill/>
          </a:ln>
        </p:spPr>
      </p:pic>
      <p:sp>
        <p:nvSpPr>
          <p:cNvPr id="74" name="Google Shape;74;p15"/>
          <p:cNvSpPr txBox="1"/>
          <p:nvPr/>
        </p:nvSpPr>
        <p:spPr>
          <a:xfrm>
            <a:off x="764138" y="3740175"/>
            <a:ext cx="16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Vascular Lesion</a:t>
            </a:r>
            <a:endParaRPr b="1">
              <a:solidFill>
                <a:schemeClr val="accent3"/>
              </a:solidFill>
              <a:latin typeface="Proxima Nova"/>
              <a:ea typeface="Proxima Nova"/>
              <a:cs typeface="Proxima Nova"/>
              <a:sym typeface="Proxima Nova"/>
            </a:endParaRPr>
          </a:p>
        </p:txBody>
      </p:sp>
      <p:pic>
        <p:nvPicPr>
          <p:cNvPr id="75" name="Google Shape;75;p15"/>
          <p:cNvPicPr preferRelativeResize="0"/>
          <p:nvPr/>
        </p:nvPicPr>
        <p:blipFill>
          <a:blip r:embed="rId5">
            <a:alphaModFix/>
          </a:blip>
          <a:stretch>
            <a:fillRect/>
          </a:stretch>
        </p:blipFill>
        <p:spPr>
          <a:xfrm>
            <a:off x="3442950" y="2495925"/>
            <a:ext cx="1805814" cy="1229350"/>
          </a:xfrm>
          <a:prstGeom prst="rect">
            <a:avLst/>
          </a:prstGeom>
          <a:noFill/>
          <a:ln>
            <a:noFill/>
          </a:ln>
        </p:spPr>
      </p:pic>
      <p:sp>
        <p:nvSpPr>
          <p:cNvPr id="76" name="Google Shape;76;p15"/>
          <p:cNvSpPr txBox="1"/>
          <p:nvPr/>
        </p:nvSpPr>
        <p:spPr>
          <a:xfrm>
            <a:off x="3226713" y="3740175"/>
            <a:ext cx="2238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Tinea Ringworm </a:t>
            </a:r>
            <a:endParaRPr b="1">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Candidiasis</a:t>
            </a:r>
            <a:endParaRPr b="1">
              <a:solidFill>
                <a:schemeClr val="accent3"/>
              </a:solidFill>
              <a:latin typeface="Proxima Nova"/>
              <a:ea typeface="Proxima Nova"/>
              <a:cs typeface="Proxima Nova"/>
              <a:sym typeface="Proxima Nova"/>
            </a:endParaRPr>
          </a:p>
        </p:txBody>
      </p:sp>
      <p:pic>
        <p:nvPicPr>
          <p:cNvPr id="77" name="Google Shape;77;p15"/>
          <p:cNvPicPr preferRelativeResize="0"/>
          <p:nvPr/>
        </p:nvPicPr>
        <p:blipFill>
          <a:blip r:embed="rId6">
            <a:alphaModFix/>
          </a:blip>
          <a:stretch>
            <a:fillRect/>
          </a:stretch>
        </p:blipFill>
        <p:spPr>
          <a:xfrm>
            <a:off x="6248800" y="2481050"/>
            <a:ext cx="1639125" cy="1229351"/>
          </a:xfrm>
          <a:prstGeom prst="rect">
            <a:avLst/>
          </a:prstGeom>
          <a:noFill/>
          <a:ln>
            <a:noFill/>
          </a:ln>
        </p:spPr>
      </p:pic>
      <p:sp>
        <p:nvSpPr>
          <p:cNvPr id="78" name="Google Shape;78;p15"/>
          <p:cNvSpPr txBox="1"/>
          <p:nvPr/>
        </p:nvSpPr>
        <p:spPr>
          <a:xfrm>
            <a:off x="6055475" y="3740175"/>
            <a:ext cx="204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Squamous cell </a:t>
            </a:r>
            <a:endParaRPr b="1">
              <a:solidFill>
                <a:schemeClr val="accent3"/>
              </a:solidFill>
              <a:latin typeface="Proxima Nova"/>
              <a:ea typeface="Proxima Nova"/>
              <a:cs typeface="Proxima Nova"/>
              <a:sym typeface="Proxima Nova"/>
            </a:endParaRPr>
          </a:p>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carcinoma</a:t>
            </a:r>
            <a:endParaRPr b="1">
              <a:solidFill>
                <a:schemeClr val="accent3"/>
              </a:solidFill>
              <a:latin typeface="Proxima Nova"/>
              <a:ea typeface="Proxima Nova"/>
              <a:cs typeface="Proxima Nova"/>
              <a:sym typeface="Proxima Nova"/>
            </a:endParaRPr>
          </a:p>
        </p:txBody>
      </p:sp>
      <p:sp>
        <p:nvSpPr>
          <p:cNvPr id="79" name="Google Shape;79;p15"/>
          <p:cNvSpPr txBox="1"/>
          <p:nvPr/>
        </p:nvSpPr>
        <p:spPr>
          <a:xfrm>
            <a:off x="1218500" y="4140375"/>
            <a:ext cx="770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latin typeface="Proxima Nova"/>
                <a:ea typeface="Proxima Nova"/>
                <a:cs typeface="Proxima Nova"/>
                <a:sym typeface="Proxima Nova"/>
              </a:rPr>
              <a:t>Fig. 1</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p:txBody>
      </p:sp>
      <p:sp>
        <p:nvSpPr>
          <p:cNvPr id="80" name="Google Shape;80;p15"/>
          <p:cNvSpPr txBox="1"/>
          <p:nvPr/>
        </p:nvSpPr>
        <p:spPr>
          <a:xfrm>
            <a:off x="6683313" y="4292775"/>
            <a:ext cx="770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latin typeface="Proxima Nova"/>
                <a:ea typeface="Proxima Nova"/>
                <a:cs typeface="Proxima Nova"/>
                <a:sym typeface="Proxima Nova"/>
              </a:rPr>
              <a:t>Fig. 3</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p:txBody>
      </p:sp>
      <p:sp>
        <p:nvSpPr>
          <p:cNvPr id="81" name="Google Shape;81;p15"/>
          <p:cNvSpPr txBox="1"/>
          <p:nvPr/>
        </p:nvSpPr>
        <p:spPr>
          <a:xfrm>
            <a:off x="3960813" y="4292775"/>
            <a:ext cx="7701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latin typeface="Proxima Nova"/>
                <a:ea typeface="Proxima Nova"/>
                <a:cs typeface="Proxima Nova"/>
                <a:sym typeface="Proxima Nova"/>
              </a:rPr>
              <a:t>Fig. 2</a:t>
            </a:r>
            <a:endParaRPr>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Dataset</a:t>
            </a:r>
            <a:endParaRPr b="1"/>
          </a:p>
        </p:txBody>
      </p:sp>
      <p:sp>
        <p:nvSpPr>
          <p:cNvPr id="87" name="Google Shape;87;p16"/>
          <p:cNvSpPr txBox="1"/>
          <p:nvPr/>
        </p:nvSpPr>
        <p:spPr>
          <a:xfrm>
            <a:off x="615888" y="2371650"/>
            <a:ext cx="167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Melanoma</a:t>
            </a:r>
            <a:endParaRPr b="1">
              <a:solidFill>
                <a:schemeClr val="accent3"/>
              </a:solidFill>
              <a:latin typeface="Proxima Nova"/>
              <a:ea typeface="Proxima Nova"/>
              <a:cs typeface="Proxima Nova"/>
              <a:sym typeface="Proxima Nova"/>
            </a:endParaRPr>
          </a:p>
        </p:txBody>
      </p:sp>
      <p:pic>
        <p:nvPicPr>
          <p:cNvPr id="88" name="Google Shape;88;p16"/>
          <p:cNvPicPr preferRelativeResize="0"/>
          <p:nvPr/>
        </p:nvPicPr>
        <p:blipFill>
          <a:blip r:embed="rId3">
            <a:alphaModFix/>
          </a:blip>
          <a:stretch>
            <a:fillRect/>
          </a:stretch>
        </p:blipFill>
        <p:spPr>
          <a:xfrm>
            <a:off x="616502" y="1108075"/>
            <a:ext cx="1677600" cy="1260000"/>
          </a:xfrm>
          <a:prstGeom prst="rect">
            <a:avLst/>
          </a:prstGeom>
          <a:noFill/>
          <a:ln>
            <a:noFill/>
          </a:ln>
        </p:spPr>
      </p:pic>
      <p:pic>
        <p:nvPicPr>
          <p:cNvPr id="89" name="Google Shape;89;p16"/>
          <p:cNvPicPr preferRelativeResize="0"/>
          <p:nvPr/>
        </p:nvPicPr>
        <p:blipFill>
          <a:blip r:embed="rId4">
            <a:alphaModFix/>
          </a:blip>
          <a:stretch>
            <a:fillRect/>
          </a:stretch>
        </p:blipFill>
        <p:spPr>
          <a:xfrm>
            <a:off x="2744325" y="1108075"/>
            <a:ext cx="1677601" cy="1260000"/>
          </a:xfrm>
          <a:prstGeom prst="rect">
            <a:avLst/>
          </a:prstGeom>
          <a:noFill/>
          <a:ln>
            <a:noFill/>
          </a:ln>
        </p:spPr>
      </p:pic>
      <p:pic>
        <p:nvPicPr>
          <p:cNvPr id="90" name="Google Shape;90;p16"/>
          <p:cNvPicPr preferRelativeResize="0"/>
          <p:nvPr/>
        </p:nvPicPr>
        <p:blipFill>
          <a:blip r:embed="rId5">
            <a:alphaModFix/>
          </a:blip>
          <a:stretch>
            <a:fillRect/>
          </a:stretch>
        </p:blipFill>
        <p:spPr>
          <a:xfrm>
            <a:off x="4872150" y="1108075"/>
            <a:ext cx="1677600" cy="1260000"/>
          </a:xfrm>
          <a:prstGeom prst="rect">
            <a:avLst/>
          </a:prstGeom>
          <a:noFill/>
          <a:ln>
            <a:noFill/>
          </a:ln>
        </p:spPr>
      </p:pic>
      <p:pic>
        <p:nvPicPr>
          <p:cNvPr id="91" name="Google Shape;91;p16"/>
          <p:cNvPicPr preferRelativeResize="0"/>
          <p:nvPr/>
        </p:nvPicPr>
        <p:blipFill>
          <a:blip r:embed="rId6">
            <a:alphaModFix/>
          </a:blip>
          <a:stretch>
            <a:fillRect/>
          </a:stretch>
        </p:blipFill>
        <p:spPr>
          <a:xfrm>
            <a:off x="6999972" y="1108075"/>
            <a:ext cx="1677601" cy="1260000"/>
          </a:xfrm>
          <a:prstGeom prst="rect">
            <a:avLst/>
          </a:prstGeom>
          <a:noFill/>
          <a:ln>
            <a:noFill/>
          </a:ln>
        </p:spPr>
      </p:pic>
      <p:sp>
        <p:nvSpPr>
          <p:cNvPr id="92" name="Google Shape;92;p16"/>
          <p:cNvSpPr txBox="1"/>
          <p:nvPr/>
        </p:nvSpPr>
        <p:spPr>
          <a:xfrm>
            <a:off x="2743725" y="2371650"/>
            <a:ext cx="1678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Melanocytic nevus</a:t>
            </a:r>
            <a:endParaRPr b="1">
              <a:solidFill>
                <a:schemeClr val="accent3"/>
              </a:solidFill>
              <a:latin typeface="Proxima Nova"/>
              <a:ea typeface="Proxima Nova"/>
              <a:cs typeface="Proxima Nova"/>
              <a:sym typeface="Proxima Nova"/>
            </a:endParaRPr>
          </a:p>
        </p:txBody>
      </p:sp>
      <p:sp>
        <p:nvSpPr>
          <p:cNvPr id="93" name="Google Shape;93;p16"/>
          <p:cNvSpPr txBox="1"/>
          <p:nvPr/>
        </p:nvSpPr>
        <p:spPr>
          <a:xfrm>
            <a:off x="4826550" y="2371650"/>
            <a:ext cx="176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Dermatofibroma</a:t>
            </a:r>
            <a:endParaRPr b="1">
              <a:solidFill>
                <a:schemeClr val="accent3"/>
              </a:solidFill>
              <a:latin typeface="Proxima Nova"/>
              <a:ea typeface="Proxima Nova"/>
              <a:cs typeface="Proxima Nova"/>
              <a:sym typeface="Proxima Nova"/>
            </a:endParaRPr>
          </a:p>
        </p:txBody>
      </p:sp>
      <p:sp>
        <p:nvSpPr>
          <p:cNvPr id="94" name="Google Shape;94;p16"/>
          <p:cNvSpPr txBox="1"/>
          <p:nvPr/>
        </p:nvSpPr>
        <p:spPr>
          <a:xfrm>
            <a:off x="6901275" y="2371650"/>
            <a:ext cx="187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Benign keratosis</a:t>
            </a:r>
            <a:endParaRPr b="1">
              <a:solidFill>
                <a:schemeClr val="accent3"/>
              </a:solidFill>
              <a:latin typeface="Proxima Nova"/>
              <a:ea typeface="Proxima Nova"/>
              <a:cs typeface="Proxima Nova"/>
              <a:sym typeface="Proxima Nova"/>
            </a:endParaRPr>
          </a:p>
        </p:txBody>
      </p:sp>
      <p:pic>
        <p:nvPicPr>
          <p:cNvPr id="95" name="Google Shape;95;p16"/>
          <p:cNvPicPr preferRelativeResize="0"/>
          <p:nvPr/>
        </p:nvPicPr>
        <p:blipFill>
          <a:blip r:embed="rId7">
            <a:alphaModFix/>
          </a:blip>
          <a:stretch>
            <a:fillRect/>
          </a:stretch>
        </p:blipFill>
        <p:spPr>
          <a:xfrm>
            <a:off x="1639525" y="3142675"/>
            <a:ext cx="1677600" cy="1260000"/>
          </a:xfrm>
          <a:prstGeom prst="rect">
            <a:avLst/>
          </a:prstGeom>
          <a:noFill/>
          <a:ln>
            <a:noFill/>
          </a:ln>
        </p:spPr>
      </p:pic>
      <p:sp>
        <p:nvSpPr>
          <p:cNvPr id="96" name="Google Shape;96;p16"/>
          <p:cNvSpPr txBox="1"/>
          <p:nvPr/>
        </p:nvSpPr>
        <p:spPr>
          <a:xfrm>
            <a:off x="1540825" y="4402675"/>
            <a:ext cx="187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accent3"/>
                </a:solidFill>
                <a:latin typeface="Proxima Nova"/>
                <a:ea typeface="Proxima Nova"/>
                <a:cs typeface="Proxima Nova"/>
                <a:sym typeface="Proxima Nova"/>
              </a:rPr>
              <a:t>Atopic Dermatitis</a:t>
            </a:r>
            <a:endParaRPr b="1">
              <a:solidFill>
                <a:schemeClr val="accent3"/>
              </a:solidFill>
              <a:latin typeface="Proxima Nova"/>
              <a:ea typeface="Proxima Nova"/>
              <a:cs typeface="Proxima Nova"/>
              <a:sym typeface="Proxima Nova"/>
            </a:endParaRPr>
          </a:p>
        </p:txBody>
      </p:sp>
      <p:pic>
        <p:nvPicPr>
          <p:cNvPr id="97" name="Google Shape;97;p16"/>
          <p:cNvPicPr preferRelativeResize="0"/>
          <p:nvPr/>
        </p:nvPicPr>
        <p:blipFill>
          <a:blip r:embed="rId8">
            <a:alphaModFix/>
          </a:blip>
          <a:stretch>
            <a:fillRect/>
          </a:stretch>
        </p:blipFill>
        <p:spPr>
          <a:xfrm>
            <a:off x="5883425" y="3142675"/>
            <a:ext cx="1677600" cy="1260000"/>
          </a:xfrm>
          <a:prstGeom prst="rect">
            <a:avLst/>
          </a:prstGeom>
          <a:noFill/>
          <a:ln>
            <a:noFill/>
          </a:ln>
        </p:spPr>
      </p:pic>
      <p:sp>
        <p:nvSpPr>
          <p:cNvPr id="98" name="Google Shape;98;p16"/>
          <p:cNvSpPr txBox="1"/>
          <p:nvPr/>
        </p:nvSpPr>
        <p:spPr>
          <a:xfrm>
            <a:off x="5882825" y="4410325"/>
            <a:ext cx="1678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300">
                <a:solidFill>
                  <a:schemeClr val="accent3"/>
                </a:solidFill>
                <a:latin typeface="Proxima Nova"/>
                <a:ea typeface="Proxima Nova"/>
                <a:cs typeface="Proxima Nova"/>
                <a:sym typeface="Proxima Nova"/>
              </a:rPr>
              <a:t>Actinic keratosis</a:t>
            </a:r>
            <a:endParaRPr b="1" sz="1300">
              <a:solidFill>
                <a:schemeClr val="accent3"/>
              </a:solidFill>
              <a:latin typeface="Proxima Nova"/>
              <a:ea typeface="Proxima Nova"/>
              <a:cs typeface="Proxima Nova"/>
              <a:sym typeface="Proxima Nova"/>
            </a:endParaRPr>
          </a:p>
        </p:txBody>
      </p:sp>
      <p:sp>
        <p:nvSpPr>
          <p:cNvPr id="99" name="Google Shape;99;p16"/>
          <p:cNvSpPr txBox="1"/>
          <p:nvPr/>
        </p:nvSpPr>
        <p:spPr>
          <a:xfrm>
            <a:off x="1070250" y="2650650"/>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4</a:t>
            </a:r>
            <a:endParaRPr sz="1600">
              <a:solidFill>
                <a:schemeClr val="accent3"/>
              </a:solidFill>
              <a:latin typeface="Proxima Nova"/>
              <a:ea typeface="Proxima Nova"/>
              <a:cs typeface="Proxima Nova"/>
              <a:sym typeface="Proxima Nova"/>
            </a:endParaRPr>
          </a:p>
        </p:txBody>
      </p:sp>
      <p:sp>
        <p:nvSpPr>
          <p:cNvPr id="100" name="Google Shape;100;p16"/>
          <p:cNvSpPr txBox="1"/>
          <p:nvPr/>
        </p:nvSpPr>
        <p:spPr>
          <a:xfrm>
            <a:off x="3198075" y="2771850"/>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5</a:t>
            </a:r>
            <a:endParaRPr sz="1600">
              <a:solidFill>
                <a:schemeClr val="accent3"/>
              </a:solidFill>
              <a:latin typeface="Proxima Nova"/>
              <a:ea typeface="Proxima Nova"/>
              <a:cs typeface="Proxima Nova"/>
              <a:sym typeface="Proxima Nova"/>
            </a:endParaRPr>
          </a:p>
        </p:txBody>
      </p:sp>
      <p:sp>
        <p:nvSpPr>
          <p:cNvPr id="101" name="Google Shape;101;p16"/>
          <p:cNvSpPr txBox="1"/>
          <p:nvPr/>
        </p:nvSpPr>
        <p:spPr>
          <a:xfrm>
            <a:off x="7542175" y="2701275"/>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7</a:t>
            </a:r>
            <a:endParaRPr sz="1600">
              <a:solidFill>
                <a:schemeClr val="accent3"/>
              </a:solidFill>
              <a:latin typeface="Proxima Nova"/>
              <a:ea typeface="Proxima Nova"/>
              <a:cs typeface="Proxima Nova"/>
              <a:sym typeface="Proxima Nova"/>
            </a:endParaRPr>
          </a:p>
        </p:txBody>
      </p:sp>
      <p:sp>
        <p:nvSpPr>
          <p:cNvPr id="102" name="Google Shape;102;p16"/>
          <p:cNvSpPr txBox="1"/>
          <p:nvPr/>
        </p:nvSpPr>
        <p:spPr>
          <a:xfrm>
            <a:off x="5370125" y="2650650"/>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6</a:t>
            </a:r>
            <a:endParaRPr sz="1600">
              <a:solidFill>
                <a:schemeClr val="accent3"/>
              </a:solidFill>
              <a:latin typeface="Proxima Nova"/>
              <a:ea typeface="Proxima Nova"/>
              <a:cs typeface="Proxima Nova"/>
              <a:sym typeface="Proxima Nova"/>
            </a:endParaRPr>
          </a:p>
        </p:txBody>
      </p:sp>
      <p:sp>
        <p:nvSpPr>
          <p:cNvPr id="103" name="Google Shape;103;p16"/>
          <p:cNvSpPr txBox="1"/>
          <p:nvPr/>
        </p:nvSpPr>
        <p:spPr>
          <a:xfrm>
            <a:off x="6549750" y="4661125"/>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9</a:t>
            </a:r>
            <a:endParaRPr sz="1600">
              <a:solidFill>
                <a:schemeClr val="accent3"/>
              </a:solidFill>
              <a:latin typeface="Proxima Nova"/>
              <a:ea typeface="Proxima Nova"/>
              <a:cs typeface="Proxima Nova"/>
              <a:sym typeface="Proxima Nova"/>
            </a:endParaRPr>
          </a:p>
        </p:txBody>
      </p:sp>
      <p:sp>
        <p:nvSpPr>
          <p:cNvPr id="104" name="Google Shape;104;p16"/>
          <p:cNvSpPr txBox="1"/>
          <p:nvPr/>
        </p:nvSpPr>
        <p:spPr>
          <a:xfrm>
            <a:off x="2093275" y="4661125"/>
            <a:ext cx="7701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accent3"/>
                </a:solidFill>
                <a:latin typeface="Proxima Nova"/>
                <a:ea typeface="Proxima Nova"/>
                <a:cs typeface="Proxima Nova"/>
                <a:sym typeface="Proxima Nova"/>
              </a:rPr>
              <a:t>Fig. 8</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Methodology</a:t>
            </a:r>
            <a:endParaRPr b="1"/>
          </a:p>
        </p:txBody>
      </p:sp>
      <p:sp>
        <p:nvSpPr>
          <p:cNvPr id="110" name="Google Shape;11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AutoNum type="arabicPeriod"/>
            </a:pPr>
            <a:r>
              <a:rPr b="1" lang="en-GB"/>
              <a:t>Data Preparation:</a:t>
            </a:r>
            <a:r>
              <a:rPr lang="en-GB"/>
              <a:t> Processed and augmented the dataset for training ensuring consistency in size and format.</a:t>
            </a:r>
            <a:endParaRPr/>
          </a:p>
          <a:p>
            <a:pPr indent="-342900" lvl="0" marL="457200" rtl="0" algn="l">
              <a:lnSpc>
                <a:spcPct val="115000"/>
              </a:lnSpc>
              <a:spcBef>
                <a:spcPts val="1200"/>
              </a:spcBef>
              <a:spcAft>
                <a:spcPts val="0"/>
              </a:spcAft>
              <a:buSzPts val="1800"/>
              <a:buAutoNum type="arabicPeriod"/>
            </a:pPr>
            <a:r>
              <a:rPr b="1" lang="en-GB"/>
              <a:t>Model Selection:</a:t>
            </a:r>
            <a:r>
              <a:rPr lang="en-GB"/>
              <a:t> Compared </a:t>
            </a:r>
            <a:r>
              <a:rPr b="1" lang="en-GB"/>
              <a:t>CNN, MobileNet, DenseNet, ResNet 18</a:t>
            </a:r>
            <a:r>
              <a:rPr lang="en-GB"/>
              <a:t>, and </a:t>
            </a:r>
            <a:r>
              <a:rPr b="1" lang="en-GB"/>
              <a:t>ResNet 34</a:t>
            </a:r>
            <a:r>
              <a:rPr lang="en-GB"/>
              <a:t> for skin disease classification.</a:t>
            </a:r>
            <a:endParaRPr/>
          </a:p>
          <a:p>
            <a:pPr indent="-342900" lvl="0" marL="457200" rtl="0" algn="l">
              <a:lnSpc>
                <a:spcPct val="115000"/>
              </a:lnSpc>
              <a:spcBef>
                <a:spcPts val="1000"/>
              </a:spcBef>
              <a:spcAft>
                <a:spcPts val="0"/>
              </a:spcAft>
              <a:buSzPts val="1800"/>
              <a:buAutoNum type="arabicPeriod"/>
            </a:pPr>
            <a:r>
              <a:rPr b="1" lang="en-GB"/>
              <a:t>T</a:t>
            </a:r>
            <a:r>
              <a:rPr b="1" lang="en-GB"/>
              <a:t>raining and Evaluation:</a:t>
            </a:r>
            <a:r>
              <a:rPr lang="en-GB"/>
              <a:t> Trained each model with identical datasets, measuring accuracy and loss.</a:t>
            </a:r>
            <a:endParaRPr/>
          </a:p>
          <a:p>
            <a:pPr indent="-342900" lvl="0" marL="457200" rtl="0" algn="l">
              <a:lnSpc>
                <a:spcPct val="115000"/>
              </a:lnSpc>
              <a:spcBef>
                <a:spcPts val="1000"/>
              </a:spcBef>
              <a:spcAft>
                <a:spcPts val="1200"/>
              </a:spcAft>
              <a:buSzPts val="1800"/>
              <a:buAutoNum type="arabicPeriod"/>
            </a:pPr>
            <a:r>
              <a:rPr b="1" lang="en-GB"/>
              <a:t>Performance Metrics:</a:t>
            </a:r>
            <a:r>
              <a:rPr lang="en-GB"/>
              <a:t> Compared model performance using confusion matrices, accuracy and other evaluative parameters.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27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CNN</a:t>
            </a:r>
            <a:r>
              <a:rPr b="1" lang="en-GB">
                <a:latin typeface="Arial"/>
                <a:ea typeface="Arial"/>
                <a:cs typeface="Arial"/>
                <a:sym typeface="Arial"/>
              </a:rPr>
              <a:t> Architecture and Overview</a:t>
            </a:r>
            <a:endParaRPr b="1">
              <a:latin typeface="Arial"/>
              <a:ea typeface="Arial"/>
              <a:cs typeface="Arial"/>
              <a:sym typeface="Arial"/>
            </a:endParaRPr>
          </a:p>
        </p:txBody>
      </p:sp>
      <p:sp>
        <p:nvSpPr>
          <p:cNvPr id="116" name="Google Shape;116;p18"/>
          <p:cNvSpPr txBox="1"/>
          <p:nvPr>
            <p:ph idx="1" type="body"/>
          </p:nvPr>
        </p:nvSpPr>
        <p:spPr>
          <a:xfrm>
            <a:off x="311700" y="848001"/>
            <a:ext cx="8520600" cy="353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1"/>
                </a:solidFill>
                <a:latin typeface="Arial"/>
                <a:ea typeface="Arial"/>
                <a:cs typeface="Arial"/>
                <a:sym typeface="Arial"/>
              </a:rPr>
              <a:t>This CNN model consists of multiple convolutional layers followed by max-pooling and dropout layers, designed for image classification tasks. The architecture progressively extracts hierarchical features from input images while reducing spatial dimensions to control overfitting. Finally, fully connected layers classify the extracted features into one of 9 classes using softmax activation for multi-class classification.</a:t>
            </a:r>
            <a:endParaRPr sz="1400">
              <a:latin typeface="Arial"/>
              <a:ea typeface="Arial"/>
              <a:cs typeface="Arial"/>
              <a:sym typeface="Arial"/>
            </a:endParaRPr>
          </a:p>
        </p:txBody>
      </p:sp>
      <p:sp>
        <p:nvSpPr>
          <p:cNvPr id="117" name="Google Shape;117;p18"/>
          <p:cNvSpPr txBox="1"/>
          <p:nvPr/>
        </p:nvSpPr>
        <p:spPr>
          <a:xfrm>
            <a:off x="451475" y="3769375"/>
            <a:ext cx="27675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x Dense connections</a:t>
            </a:r>
            <a:endParaRPr sz="1800">
              <a:solidFill>
                <a:schemeClr val="accent3"/>
              </a:solidFill>
              <a:latin typeface="Proxima Nova"/>
              <a:ea typeface="Proxima Nova"/>
              <a:cs typeface="Proxima Nova"/>
              <a:sym typeface="Proxima Nova"/>
            </a:endParaRPr>
          </a:p>
        </p:txBody>
      </p:sp>
      <p:sp>
        <p:nvSpPr>
          <p:cNvPr id="118" name="Google Shape;118;p18"/>
          <p:cNvSpPr txBox="1"/>
          <p:nvPr/>
        </p:nvSpPr>
        <p:spPr>
          <a:xfrm>
            <a:off x="311700" y="4095775"/>
            <a:ext cx="37137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10. Architecture for CNN</a:t>
            </a:r>
            <a:endParaRPr sz="1800">
              <a:solidFill>
                <a:schemeClr val="accent3"/>
              </a:solidFill>
              <a:latin typeface="Proxima Nova"/>
              <a:ea typeface="Proxima Nova"/>
              <a:cs typeface="Proxima Nova"/>
              <a:sym typeface="Proxima Nova"/>
            </a:endParaRPr>
          </a:p>
        </p:txBody>
      </p:sp>
      <p:pic>
        <p:nvPicPr>
          <p:cNvPr id="119" name="Google Shape;119;p18"/>
          <p:cNvPicPr preferRelativeResize="0"/>
          <p:nvPr/>
        </p:nvPicPr>
        <p:blipFill>
          <a:blip r:embed="rId3">
            <a:alphaModFix/>
          </a:blip>
          <a:stretch>
            <a:fillRect/>
          </a:stretch>
        </p:blipFill>
        <p:spPr>
          <a:xfrm>
            <a:off x="204100" y="2429662"/>
            <a:ext cx="3821348" cy="1729426"/>
          </a:xfrm>
          <a:prstGeom prst="rect">
            <a:avLst/>
          </a:prstGeom>
          <a:noFill/>
          <a:ln>
            <a:noFill/>
          </a:ln>
        </p:spPr>
      </p:pic>
      <p:pic>
        <p:nvPicPr>
          <p:cNvPr id="120" name="Google Shape;120;p18"/>
          <p:cNvPicPr preferRelativeResize="0"/>
          <p:nvPr/>
        </p:nvPicPr>
        <p:blipFill>
          <a:blip r:embed="rId4">
            <a:alphaModFix/>
          </a:blip>
          <a:stretch>
            <a:fillRect/>
          </a:stretch>
        </p:blipFill>
        <p:spPr>
          <a:xfrm>
            <a:off x="4408350" y="1983112"/>
            <a:ext cx="3821350" cy="2622525"/>
          </a:xfrm>
          <a:prstGeom prst="rect">
            <a:avLst/>
          </a:prstGeom>
          <a:noFill/>
          <a:ln>
            <a:noFill/>
          </a:ln>
        </p:spPr>
      </p:pic>
      <p:sp>
        <p:nvSpPr>
          <p:cNvPr id="121" name="Google Shape;121;p18"/>
          <p:cNvSpPr txBox="1"/>
          <p:nvPr/>
        </p:nvSpPr>
        <p:spPr>
          <a:xfrm>
            <a:off x="5379000" y="4605625"/>
            <a:ext cx="21837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11. ROC for CNN</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2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Analysis of CNN</a:t>
            </a:r>
            <a:endParaRPr b="1">
              <a:latin typeface="Arial"/>
              <a:ea typeface="Arial"/>
              <a:cs typeface="Arial"/>
              <a:sym typeface="Arial"/>
            </a:endParaRPr>
          </a:p>
        </p:txBody>
      </p:sp>
      <p:sp>
        <p:nvSpPr>
          <p:cNvPr id="127" name="Google Shape;12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300">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28" name="Google Shape;128;p19"/>
          <p:cNvGraphicFramePr/>
          <p:nvPr/>
        </p:nvGraphicFramePr>
        <p:xfrm>
          <a:off x="4904600" y="884825"/>
          <a:ext cx="3000000" cy="3000000"/>
        </p:xfrm>
        <a:graphic>
          <a:graphicData uri="http://schemas.openxmlformats.org/drawingml/2006/table">
            <a:tbl>
              <a:tblPr>
                <a:noFill/>
                <a:tableStyleId>{C2D2B2A9-B55B-481D-B524-A529629EF1ED}</a:tableStyleId>
              </a:tblPr>
              <a:tblGrid>
                <a:gridCol w="981925"/>
                <a:gridCol w="981925"/>
                <a:gridCol w="981925"/>
                <a:gridCol w="981925"/>
              </a:tblGrid>
              <a:tr h="654325">
                <a:tc>
                  <a:txBody>
                    <a:bodyPr/>
                    <a:lstStyle/>
                    <a:p>
                      <a:pPr indent="0" lvl="0" marL="0" rtl="0" algn="l">
                        <a:spcBef>
                          <a:spcPts val="0"/>
                        </a:spcBef>
                        <a:spcAft>
                          <a:spcPts val="0"/>
                        </a:spcAft>
                        <a:buNone/>
                      </a:pPr>
                      <a:r>
                        <a:rPr lang="en-GB"/>
                        <a:t>Train accuracy</a:t>
                      </a:r>
                      <a:endParaRPr/>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a:t>Test 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Recall</a:t>
                      </a:r>
                      <a:endParaRPr/>
                    </a:p>
                  </a:txBody>
                  <a:tcPr marT="91425" marB="91425" marR="91425" marL="91425"/>
                </a:tc>
              </a:tr>
              <a:tr h="381000">
                <a:tc>
                  <a:txBody>
                    <a:bodyPr/>
                    <a:lstStyle/>
                    <a:p>
                      <a:pPr indent="0" lvl="0" marL="0" rtl="0" algn="l">
                        <a:spcBef>
                          <a:spcPts val="0"/>
                        </a:spcBef>
                        <a:spcAft>
                          <a:spcPts val="0"/>
                        </a:spcAft>
                        <a:buNone/>
                      </a:pPr>
                      <a:r>
                        <a:rPr lang="en-GB" sz="1600"/>
                        <a:t>70.94</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t>53.04</a:t>
                      </a:r>
                      <a:endParaRPr sz="16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600"/>
                        <a:t>45.46</a:t>
                      </a:r>
                      <a:endParaRPr sz="1600"/>
                    </a:p>
                  </a:txBody>
                  <a:tcPr marT="91425" marB="91425" marR="91425" marL="91425"/>
                </a:tc>
                <a:tc>
                  <a:txBody>
                    <a:bodyPr/>
                    <a:lstStyle/>
                    <a:p>
                      <a:pPr indent="0" lvl="0" marL="0" rtl="0" algn="l">
                        <a:spcBef>
                          <a:spcPts val="0"/>
                        </a:spcBef>
                        <a:spcAft>
                          <a:spcPts val="0"/>
                        </a:spcAft>
                        <a:buNone/>
                      </a:pPr>
                      <a:r>
                        <a:rPr lang="en-GB" sz="1600"/>
                        <a:t>53.03</a:t>
                      </a:r>
                      <a:endParaRPr sz="1600"/>
                    </a:p>
                  </a:txBody>
                  <a:tcPr marT="91425" marB="91425" marR="91425" marL="91425"/>
                </a:tc>
              </a:tr>
            </a:tbl>
          </a:graphicData>
        </a:graphic>
      </p:graphicFrame>
      <p:sp>
        <p:nvSpPr>
          <p:cNvPr id="129" name="Google Shape;129;p19"/>
          <p:cNvSpPr txBox="1"/>
          <p:nvPr/>
        </p:nvSpPr>
        <p:spPr>
          <a:xfrm>
            <a:off x="4903300" y="2133100"/>
            <a:ext cx="3930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Table 12. Model Results for CNN</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30" name="Google Shape;130;p19"/>
          <p:cNvSpPr txBox="1"/>
          <p:nvPr/>
        </p:nvSpPr>
        <p:spPr>
          <a:xfrm>
            <a:off x="4787050" y="4277950"/>
            <a:ext cx="344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13. Confusion Matrix for CNN</a:t>
            </a:r>
            <a:endParaRPr sz="1800">
              <a:solidFill>
                <a:schemeClr val="accent3"/>
              </a:solidFill>
              <a:latin typeface="Proxima Nova"/>
              <a:ea typeface="Proxima Nova"/>
              <a:cs typeface="Proxima Nova"/>
              <a:sym typeface="Proxima Nova"/>
            </a:endParaRPr>
          </a:p>
        </p:txBody>
      </p:sp>
      <p:pic>
        <p:nvPicPr>
          <p:cNvPr id="131" name="Google Shape;131;p19"/>
          <p:cNvPicPr preferRelativeResize="0"/>
          <p:nvPr/>
        </p:nvPicPr>
        <p:blipFill rotWithShape="1">
          <a:blip r:embed="rId3">
            <a:alphaModFix/>
          </a:blip>
          <a:srcRect b="1322" l="0" r="2286" t="0"/>
          <a:stretch/>
        </p:blipFill>
        <p:spPr>
          <a:xfrm>
            <a:off x="311700" y="795775"/>
            <a:ext cx="4260300" cy="39325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27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DenseNet Architecture and Overview</a:t>
            </a:r>
            <a:endParaRPr b="1">
              <a:latin typeface="Arial"/>
              <a:ea typeface="Arial"/>
              <a:cs typeface="Arial"/>
              <a:sym typeface="Arial"/>
            </a:endParaRPr>
          </a:p>
        </p:txBody>
      </p:sp>
      <p:sp>
        <p:nvSpPr>
          <p:cNvPr id="137" name="Google Shape;137;p20"/>
          <p:cNvSpPr txBox="1"/>
          <p:nvPr>
            <p:ph idx="1" type="body"/>
          </p:nvPr>
        </p:nvSpPr>
        <p:spPr>
          <a:xfrm>
            <a:off x="311700" y="966563"/>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1"/>
                </a:solidFill>
                <a:latin typeface="Arial"/>
                <a:ea typeface="Arial"/>
                <a:cs typeface="Arial"/>
                <a:sym typeface="Arial"/>
              </a:rPr>
              <a:t>DenseNet is a type of convolutional neural network that utilises </a:t>
            </a:r>
            <a:r>
              <a:rPr lang="en-GB" sz="1400">
                <a:solidFill>
                  <a:schemeClr val="dk1"/>
                </a:solidFill>
                <a:uFill>
                  <a:noFill/>
                </a:uFill>
                <a:latin typeface="Arial"/>
                <a:ea typeface="Arial"/>
                <a:cs typeface="Arial"/>
                <a:sym typeface="Arial"/>
                <a:hlinkClick r:id="rId3">
                  <a:extLst>
                    <a:ext uri="{A12FA001-AC4F-418D-AE19-62706E023703}">
                      <ahyp:hlinkClr val="tx"/>
                    </a:ext>
                  </a:extLst>
                </a:hlinkClick>
              </a:rPr>
              <a:t>dense connections</a:t>
            </a:r>
            <a:r>
              <a:rPr lang="en-GB" sz="1400">
                <a:solidFill>
                  <a:schemeClr val="dk1"/>
                </a:solidFill>
                <a:latin typeface="Arial"/>
                <a:ea typeface="Arial"/>
                <a:cs typeface="Arial"/>
                <a:sym typeface="Arial"/>
              </a:rPr>
              <a:t> between layers using  </a:t>
            </a:r>
            <a:r>
              <a:rPr lang="en-GB" sz="1400">
                <a:solidFill>
                  <a:schemeClr val="dk1"/>
                </a:solidFill>
                <a:uFill>
                  <a:noFill/>
                </a:uFill>
                <a:latin typeface="Arial"/>
                <a:ea typeface="Arial"/>
                <a:cs typeface="Arial"/>
                <a:sym typeface="Arial"/>
                <a:hlinkClick r:id="rId4">
                  <a:extLst>
                    <a:ext uri="{A12FA001-AC4F-418D-AE19-62706E023703}">
                      <ahyp:hlinkClr val="tx"/>
                    </a:ext>
                  </a:extLst>
                </a:hlinkClick>
              </a:rPr>
              <a:t>Dense Blocks</a:t>
            </a:r>
            <a:r>
              <a:rPr lang="en-GB" sz="1400">
                <a:solidFill>
                  <a:schemeClr val="dk1"/>
                </a:solidFill>
                <a:latin typeface="Arial"/>
                <a:ea typeface="Arial"/>
                <a:cs typeface="Arial"/>
                <a:sym typeface="Arial"/>
              </a:rPr>
              <a:t>. We connect all layers (with matching feature-map sizes) directly with each other. </a:t>
            </a:r>
            <a:r>
              <a:rPr lang="en-GB" sz="1400">
                <a:solidFill>
                  <a:srgbClr val="000000"/>
                </a:solidFill>
                <a:highlight>
                  <a:srgbClr val="FFFFFF"/>
                </a:highlight>
                <a:latin typeface="Arial"/>
                <a:ea typeface="Arial"/>
                <a:cs typeface="Arial"/>
                <a:sym typeface="Arial"/>
              </a:rPr>
              <a:t>Each layer to every other layer in a feed-forward fashion.</a:t>
            </a:r>
            <a:endParaRPr sz="1400">
              <a:latin typeface="Arial"/>
              <a:ea typeface="Arial"/>
              <a:cs typeface="Arial"/>
              <a:sym typeface="Arial"/>
            </a:endParaRPr>
          </a:p>
        </p:txBody>
      </p:sp>
      <p:pic>
        <p:nvPicPr>
          <p:cNvPr id="138" name="Google Shape;138;p20"/>
          <p:cNvPicPr preferRelativeResize="0"/>
          <p:nvPr/>
        </p:nvPicPr>
        <p:blipFill>
          <a:blip r:embed="rId5">
            <a:alphaModFix/>
          </a:blip>
          <a:stretch>
            <a:fillRect/>
          </a:stretch>
        </p:blipFill>
        <p:spPr>
          <a:xfrm>
            <a:off x="246425" y="2037471"/>
            <a:ext cx="3308149" cy="1616325"/>
          </a:xfrm>
          <a:prstGeom prst="rect">
            <a:avLst/>
          </a:prstGeom>
          <a:noFill/>
          <a:ln>
            <a:noFill/>
          </a:ln>
        </p:spPr>
      </p:pic>
      <p:sp>
        <p:nvSpPr>
          <p:cNvPr id="139" name="Google Shape;139;p20"/>
          <p:cNvSpPr txBox="1"/>
          <p:nvPr/>
        </p:nvSpPr>
        <p:spPr>
          <a:xfrm>
            <a:off x="451475" y="3769375"/>
            <a:ext cx="35871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14 Dense connections</a:t>
            </a:r>
            <a:endParaRPr sz="1800">
              <a:solidFill>
                <a:schemeClr val="accent3"/>
              </a:solidFill>
              <a:latin typeface="Proxima Nova"/>
              <a:ea typeface="Proxima Nova"/>
              <a:cs typeface="Proxima Nova"/>
              <a:sym typeface="Proxima Nova"/>
            </a:endParaRPr>
          </a:p>
        </p:txBody>
      </p:sp>
      <p:pic>
        <p:nvPicPr>
          <p:cNvPr id="140" name="Google Shape;140;p20"/>
          <p:cNvPicPr preferRelativeResize="0"/>
          <p:nvPr/>
        </p:nvPicPr>
        <p:blipFill rotWithShape="1">
          <a:blip r:embed="rId6">
            <a:alphaModFix/>
          </a:blip>
          <a:srcRect b="0" l="0" r="0" t="0"/>
          <a:stretch/>
        </p:blipFill>
        <p:spPr>
          <a:xfrm>
            <a:off x="4481800" y="1613125"/>
            <a:ext cx="3981276" cy="3362500"/>
          </a:xfrm>
          <a:prstGeom prst="rect">
            <a:avLst/>
          </a:prstGeom>
          <a:noFill/>
          <a:ln>
            <a:noFill/>
          </a:ln>
        </p:spPr>
      </p:pic>
      <p:sp>
        <p:nvSpPr>
          <p:cNvPr id="141" name="Google Shape;141;p20"/>
          <p:cNvSpPr txBox="1"/>
          <p:nvPr/>
        </p:nvSpPr>
        <p:spPr>
          <a:xfrm>
            <a:off x="1791700" y="4382975"/>
            <a:ext cx="3199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15. ROC for DenseNet</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2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Arial"/>
                <a:ea typeface="Arial"/>
                <a:cs typeface="Arial"/>
                <a:sym typeface="Arial"/>
              </a:rPr>
              <a:t>Analysis of DenseNet</a:t>
            </a:r>
            <a:endParaRPr b="1">
              <a:latin typeface="Arial"/>
              <a:ea typeface="Arial"/>
              <a:cs typeface="Arial"/>
              <a:sym typeface="Arial"/>
            </a:endParaRPr>
          </a:p>
        </p:txBody>
      </p:sp>
      <p:sp>
        <p:nvSpPr>
          <p:cNvPr id="147" name="Google Shape;14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4300">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148" name="Google Shape;148;p21"/>
          <p:cNvGraphicFramePr/>
          <p:nvPr/>
        </p:nvGraphicFramePr>
        <p:xfrm>
          <a:off x="4904600" y="884825"/>
          <a:ext cx="3000000" cy="3000000"/>
        </p:xfrm>
        <a:graphic>
          <a:graphicData uri="http://schemas.openxmlformats.org/drawingml/2006/table">
            <a:tbl>
              <a:tblPr>
                <a:noFill/>
                <a:tableStyleId>{C2D2B2A9-B55B-481D-B524-A529629EF1ED}</a:tableStyleId>
              </a:tblPr>
              <a:tblGrid>
                <a:gridCol w="981925"/>
                <a:gridCol w="981925"/>
                <a:gridCol w="981925"/>
                <a:gridCol w="981925"/>
              </a:tblGrid>
              <a:tr h="654325">
                <a:tc>
                  <a:txBody>
                    <a:bodyPr/>
                    <a:lstStyle/>
                    <a:p>
                      <a:pPr indent="0" lvl="0" marL="0" rtl="0" algn="l">
                        <a:spcBef>
                          <a:spcPts val="0"/>
                        </a:spcBef>
                        <a:spcAft>
                          <a:spcPts val="0"/>
                        </a:spcAft>
                        <a:buNone/>
                      </a:pPr>
                      <a:r>
                        <a:rPr lang="en-GB"/>
                        <a:t>Train accuracy</a:t>
                      </a:r>
                      <a:endParaRPr/>
                    </a:p>
                  </a:txBody>
                  <a:tcPr marT="91425" marB="91425" marR="91425" marL="91425"/>
                </a:tc>
                <a:tc>
                  <a:txBody>
                    <a:bodyPr/>
                    <a:lstStyle/>
                    <a:p>
                      <a:pPr indent="0" lvl="0" marL="0" rtl="0" algn="l">
                        <a:spcBef>
                          <a:spcPts val="0"/>
                        </a:spcBef>
                        <a:spcAft>
                          <a:spcPts val="0"/>
                        </a:spcAft>
                        <a:buNone/>
                      </a:pPr>
                      <a:r>
                        <a:rPr lang="en-GB"/>
                        <a:t>Test accuracy</a:t>
                      </a:r>
                      <a:endParaRPr/>
                    </a:p>
                  </a:txBody>
                  <a:tcPr marT="91425" marB="91425" marR="91425" marL="91425"/>
                </a:tc>
                <a:tc>
                  <a:txBody>
                    <a:bodyPr/>
                    <a:lstStyle/>
                    <a:p>
                      <a:pPr indent="0" lvl="0" marL="0" rtl="0" algn="l">
                        <a:spcBef>
                          <a:spcPts val="0"/>
                        </a:spcBef>
                        <a:spcAft>
                          <a:spcPts val="0"/>
                        </a:spcAft>
                        <a:buNone/>
                      </a:pPr>
                      <a:r>
                        <a:rPr lang="en-GB"/>
                        <a:t>Precision</a:t>
                      </a:r>
                      <a:endParaRPr/>
                    </a:p>
                  </a:txBody>
                  <a:tcPr marT="91425" marB="91425" marR="91425" marL="91425"/>
                </a:tc>
                <a:tc>
                  <a:txBody>
                    <a:bodyPr/>
                    <a:lstStyle/>
                    <a:p>
                      <a:pPr indent="0" lvl="0" marL="0" rtl="0" algn="l">
                        <a:spcBef>
                          <a:spcPts val="0"/>
                        </a:spcBef>
                        <a:spcAft>
                          <a:spcPts val="0"/>
                        </a:spcAft>
                        <a:buNone/>
                      </a:pPr>
                      <a:r>
                        <a:rPr lang="en-GB"/>
                        <a:t>Recall</a:t>
                      </a:r>
                      <a:endParaRPr/>
                    </a:p>
                  </a:txBody>
                  <a:tcPr marT="91425" marB="91425" marR="91425" marL="91425"/>
                </a:tc>
              </a:tr>
              <a:tr h="381000">
                <a:tc>
                  <a:txBody>
                    <a:bodyPr/>
                    <a:lstStyle/>
                    <a:p>
                      <a:pPr indent="0" lvl="0" marL="0" rtl="0" algn="l">
                        <a:spcBef>
                          <a:spcPts val="0"/>
                        </a:spcBef>
                        <a:spcAft>
                          <a:spcPts val="0"/>
                        </a:spcAft>
                        <a:buNone/>
                      </a:pPr>
                      <a:r>
                        <a:rPr lang="en-GB"/>
                        <a:t>73.97%</a:t>
                      </a:r>
                      <a:endParaRPr/>
                    </a:p>
                  </a:txBody>
                  <a:tcPr marT="91425" marB="91425" marR="91425" marL="91425"/>
                </a:tc>
                <a:tc>
                  <a:txBody>
                    <a:bodyPr/>
                    <a:lstStyle/>
                    <a:p>
                      <a:pPr indent="0" lvl="0" marL="0" rtl="0" algn="l">
                        <a:spcBef>
                          <a:spcPts val="0"/>
                        </a:spcBef>
                        <a:spcAft>
                          <a:spcPts val="0"/>
                        </a:spcAft>
                        <a:buNone/>
                      </a:pPr>
                      <a:r>
                        <a:rPr lang="en-GB"/>
                        <a:t>61.33%</a:t>
                      </a:r>
                      <a:endParaRPr/>
                    </a:p>
                  </a:txBody>
                  <a:tcPr marT="91425" marB="91425" marR="91425" marL="91425"/>
                </a:tc>
                <a:tc>
                  <a:txBody>
                    <a:bodyPr/>
                    <a:lstStyle/>
                    <a:p>
                      <a:pPr indent="0" lvl="0" marL="0" rtl="0" algn="l">
                        <a:spcBef>
                          <a:spcPts val="0"/>
                        </a:spcBef>
                        <a:spcAft>
                          <a:spcPts val="0"/>
                        </a:spcAft>
                        <a:buNone/>
                      </a:pPr>
                      <a:r>
                        <a:rPr lang="en-GB"/>
                        <a:t>32.66%</a:t>
                      </a:r>
                      <a:endParaRPr/>
                    </a:p>
                  </a:txBody>
                  <a:tcPr marT="91425" marB="91425" marR="91425" marL="91425"/>
                </a:tc>
                <a:tc>
                  <a:txBody>
                    <a:bodyPr/>
                    <a:lstStyle/>
                    <a:p>
                      <a:pPr indent="0" lvl="0" marL="0" rtl="0" algn="l">
                        <a:spcBef>
                          <a:spcPts val="0"/>
                        </a:spcBef>
                        <a:spcAft>
                          <a:spcPts val="0"/>
                        </a:spcAft>
                        <a:buNone/>
                      </a:pPr>
                      <a:r>
                        <a:rPr lang="en-GB"/>
                        <a:t>33.86%</a:t>
                      </a:r>
                      <a:endParaRPr/>
                    </a:p>
                  </a:txBody>
                  <a:tcPr marT="91425" marB="91425" marR="91425" marL="91425"/>
                </a:tc>
              </a:tr>
            </a:tbl>
          </a:graphicData>
        </a:graphic>
      </p:graphicFrame>
      <p:sp>
        <p:nvSpPr>
          <p:cNvPr id="149" name="Google Shape;149;p21"/>
          <p:cNvSpPr txBox="1"/>
          <p:nvPr/>
        </p:nvSpPr>
        <p:spPr>
          <a:xfrm>
            <a:off x="4903300" y="2133100"/>
            <a:ext cx="44754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Table 16. Model Results for DenseNet</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150" name="Google Shape;150;p21"/>
          <p:cNvPicPr preferRelativeResize="0"/>
          <p:nvPr/>
        </p:nvPicPr>
        <p:blipFill>
          <a:blip r:embed="rId3">
            <a:alphaModFix/>
          </a:blip>
          <a:stretch>
            <a:fillRect/>
          </a:stretch>
        </p:blipFill>
        <p:spPr>
          <a:xfrm>
            <a:off x="311700" y="884826"/>
            <a:ext cx="4475350" cy="3965825"/>
          </a:xfrm>
          <a:prstGeom prst="rect">
            <a:avLst/>
          </a:prstGeom>
          <a:noFill/>
          <a:ln>
            <a:noFill/>
          </a:ln>
        </p:spPr>
      </p:pic>
      <p:sp>
        <p:nvSpPr>
          <p:cNvPr id="151" name="Google Shape;151;p21"/>
          <p:cNvSpPr txBox="1"/>
          <p:nvPr/>
        </p:nvSpPr>
        <p:spPr>
          <a:xfrm>
            <a:off x="4787050" y="4277950"/>
            <a:ext cx="344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accent3"/>
                </a:solidFill>
                <a:latin typeface="Proxima Nova"/>
                <a:ea typeface="Proxima Nova"/>
                <a:cs typeface="Proxima Nova"/>
                <a:sym typeface="Proxima Nova"/>
              </a:rPr>
              <a:t>Fig 17. Confusion Matrix for DenseNet</a:t>
            </a:r>
            <a:endParaRPr sz="18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