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77" r:id="rId5"/>
    <p:sldId id="263" r:id="rId6"/>
    <p:sldId id="264" r:id="rId7"/>
    <p:sldId id="258" r:id="rId8"/>
    <p:sldId id="282" r:id="rId9"/>
    <p:sldId id="261" r:id="rId10"/>
    <p:sldId id="278" r:id="rId11"/>
    <p:sldId id="279" r:id="rId12"/>
    <p:sldId id="280"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p:scale>
          <a:sx n="74" d="100"/>
          <a:sy n="74" d="100"/>
        </p:scale>
        <p:origin x="376" y="212"/>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2/12/2023</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araccessories25.blogspot.com/2015/12/2014-toyota-dear-qin-sedan.html"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wallpaperflare.com/red-toyota-car-car-wreck-accident-vehicle-damage-collision-wallpaper-wkuke"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picture containing car, red, transport&#10;&#10;Description automatically generated">
            <a:extLst>
              <a:ext uri="{FF2B5EF4-FFF2-40B4-BE49-F238E27FC236}">
                <a16:creationId xmlns:a16="http://schemas.microsoft.com/office/drawing/2014/main" id="{8154C984-244A-F98D-C206-B30BA4E0547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011" y="-381000"/>
            <a:ext cx="12261011" cy="7663132"/>
          </a:xfrm>
          <a:prstGeom prst="rect">
            <a:avLst/>
          </a:prstGeo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651782"/>
            <a:ext cx="12192000" cy="1425257"/>
          </a:xfrm>
          <a:noFill/>
        </p:spPr>
        <p:txBody>
          <a:bodyPr/>
          <a:lstStyle/>
          <a:p>
            <a:r>
              <a:rPr lang="en-US" dirty="0">
                <a:solidFill>
                  <a:schemeClr val="bg1"/>
                </a:solidFill>
              </a:rPr>
              <a:t>Toyota</a:t>
            </a:r>
            <a:r>
              <a:rPr lang="en-US" dirty="0"/>
              <a:t> </a:t>
            </a:r>
            <a:r>
              <a:rPr lang="en-US" dirty="0">
                <a:solidFill>
                  <a:schemeClr val="bg1"/>
                </a:solidFill>
              </a:rPr>
              <a:t>Challenge</a:t>
            </a: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34506" y="5578284"/>
            <a:ext cx="12192000" cy="1596549"/>
          </a:xfrm>
          <a:noFill/>
        </p:spPr>
        <p:txBody>
          <a:bodyPr/>
          <a:lstStyle/>
          <a:p>
            <a:endParaRPr lang="en-US" dirty="0"/>
          </a:p>
          <a:p>
            <a:r>
              <a:rPr lang="en-US" dirty="0"/>
              <a:t>Hridya Dhulipala</a:t>
            </a:r>
          </a:p>
          <a:p>
            <a:r>
              <a:rPr lang="en-US" dirty="0"/>
              <a:t>Priya Singh</a:t>
            </a:r>
          </a:p>
          <a:p>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2442713" y="566137"/>
            <a:ext cx="7306573" cy="15965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3906302" y="1587261"/>
            <a:ext cx="4569177" cy="1381152"/>
          </a:xfrm>
        </p:spPr>
        <p:txBody>
          <a:bodyPr/>
          <a:lstStyle/>
          <a:p>
            <a:r>
              <a:rPr lang="en-US" sz="4800" noProof="0" dirty="0"/>
              <a:t>Thank you</a:t>
            </a:r>
            <a:endParaRPr lang="en-US" sz="4800" dirty="0"/>
          </a:p>
        </p:txBody>
      </p:sp>
      <p:sp>
        <p:nvSpPr>
          <p:cNvPr id="9" name="Text Placeholder 8">
            <a:extLst>
              <a:ext uri="{FF2B5EF4-FFF2-40B4-BE49-F238E27FC236}">
                <a16:creationId xmlns:a16="http://schemas.microsoft.com/office/drawing/2014/main" id="{0BF8A3EA-3C0A-457C-ACBD-FA9FBF4DCB9F}"/>
              </a:ext>
            </a:extLst>
          </p:cNvPr>
          <p:cNvSpPr>
            <a:spLocks noGrp="1"/>
          </p:cNvSpPr>
          <p:nvPr>
            <p:ph type="body" sz="quarter" idx="14"/>
          </p:nvPr>
        </p:nvSpPr>
        <p:spPr>
          <a:xfrm>
            <a:off x="5179620" y="3120514"/>
            <a:ext cx="2022539" cy="1790164"/>
          </a:xfrm>
        </p:spPr>
        <p:txBody>
          <a:bodyPr/>
          <a:lstStyle/>
          <a:p>
            <a:r>
              <a:rPr lang="pt-BR" sz="3200" dirty="0"/>
              <a:t>Questions​</a:t>
            </a:r>
            <a:endParaRPr lang="en-US" sz="3200" dirty="0"/>
          </a:p>
        </p:txBody>
      </p:sp>
      <p:sp>
        <p:nvSpPr>
          <p:cNvPr id="2" name="Date Placeholder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10</a:t>
            </a:fld>
            <a:endParaRPr lang="en-US" dirty="0"/>
          </a:p>
        </p:txBody>
      </p:sp>
    </p:spTree>
    <p:extLst>
      <p:ext uri="{BB962C8B-B14F-4D97-AF65-F5344CB8AC3E}">
        <p14:creationId xmlns:p14="http://schemas.microsoft.com/office/powerpoint/2010/main" val="185164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838200" y="2299886"/>
            <a:ext cx="1871663" cy="641350"/>
          </a:xfrm>
        </p:spPr>
        <p:txBody>
          <a:bodyPr/>
          <a:lstStyle/>
          <a:p>
            <a:r>
              <a:rPr lang="en-US" noProof="0" dirty="0"/>
              <a:t>problem</a:t>
            </a:r>
            <a:endParaRPr lang="en-US" dirty="0"/>
          </a:p>
        </p:txBody>
      </p:sp>
      <p:sp>
        <p:nvSpPr>
          <p:cNvPr id="23" name="Text Placeholder 22">
            <a:extLst>
              <a:ext uri="{FF2B5EF4-FFF2-40B4-BE49-F238E27FC236}">
                <a16:creationId xmlns:a16="http://schemas.microsoft.com/office/drawing/2014/main" id="{B36D4B3E-84DA-44C7-A6BE-5A3E2200511C}"/>
              </a:ext>
            </a:extLst>
          </p:cNvPr>
          <p:cNvSpPr>
            <a:spLocks noGrp="1"/>
          </p:cNvSpPr>
          <p:nvPr>
            <p:ph type="body" sz="quarter" idx="17"/>
          </p:nvPr>
        </p:nvSpPr>
        <p:spPr>
          <a:xfrm>
            <a:off x="4919213" y="3803912"/>
            <a:ext cx="6157823" cy="426393"/>
          </a:xfrm>
        </p:spPr>
        <p:txBody>
          <a:bodyPr/>
          <a:lstStyle/>
          <a:p>
            <a:pPr algn="just"/>
            <a:r>
              <a:rPr lang="en-US" sz="1600" b="0" i="0" dirty="0">
                <a:solidFill>
                  <a:srgbClr val="000000"/>
                </a:solidFill>
                <a:effectLst/>
                <a:latin typeface="ui-sans-serif"/>
              </a:rPr>
              <a:t>Toyota’s vision is for customers to experience amazing. Using the latest tech trends, you are tasked with creating a next-gen mobility solution that enhances safety and/or convenience, further elevating the unsurpassed Toyota customer experience. Use your imagination to develop the concept, build documentation &amp; visualization and vividly demonstrate it through a software MVP that helps our judges understand and appreciate your core idea. We can’t wait to see your vision come to life!</a:t>
            </a:r>
            <a:endParaRPr lang="en-US" sz="1600" dirty="0"/>
          </a:p>
        </p:txBody>
      </p:sp>
      <p:sp>
        <p:nvSpPr>
          <p:cNvPr id="324" name="Footer Placeholder 323">
            <a:extLst>
              <a:ext uri="{FF2B5EF4-FFF2-40B4-BE49-F238E27FC236}">
                <a16:creationId xmlns:a16="http://schemas.microsoft.com/office/drawing/2014/main" id="{F3416D3B-8D80-4408-8E8E-08E7B3A092C0}"/>
              </a:ext>
            </a:extLst>
          </p:cNvPr>
          <p:cNvSpPr>
            <a:spLocks noGrp="1"/>
          </p:cNvSpPr>
          <p:nvPr>
            <p:ph type="ftr" sz="quarter" idx="3"/>
          </p:nvPr>
        </p:nvSpPr>
        <p:spPr>
          <a:xfrm>
            <a:off x="4038600" y="6356350"/>
            <a:ext cx="4114800" cy="365125"/>
          </a:xfrm>
        </p:spPr>
        <p:txBody>
          <a:bodyPr/>
          <a:lstStyle/>
          <a:p>
            <a:r>
              <a:rPr lang="en-US" dirty="0"/>
              <a:t>TOYOTA CHALLENGE</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
        <p:nvSpPr>
          <p:cNvPr id="2" name="Title 25">
            <a:extLst>
              <a:ext uri="{FF2B5EF4-FFF2-40B4-BE49-F238E27FC236}">
                <a16:creationId xmlns:a16="http://schemas.microsoft.com/office/drawing/2014/main" id="{CACDA252-E9A7-C32F-35CA-F062BDC4CB1F}"/>
              </a:ext>
            </a:extLst>
          </p:cNvPr>
          <p:cNvSpPr txBox="1">
            <a:spLocks/>
          </p:cNvSpPr>
          <p:nvPr/>
        </p:nvSpPr>
        <p:spPr>
          <a:xfrm>
            <a:off x="657629" y="3162562"/>
            <a:ext cx="2232804" cy="641350"/>
          </a:xfrm>
          <a:prstGeom prst="rect">
            <a:avLst/>
          </a:prstGeom>
          <a:ln w="28575">
            <a:solidFill>
              <a:schemeClr val="accent2"/>
            </a:solidFill>
          </a:ln>
        </p:spPr>
        <p:txBody>
          <a:bodyPr anchor="ctr"/>
          <a:lstStyle>
            <a:lvl1pPr algn="ctr" defTabSz="914400" rtl="0" eaLnBrk="1" latinLnBrk="0" hangingPunct="1">
              <a:lnSpc>
                <a:spcPct val="90000"/>
              </a:lnSpc>
              <a:spcBef>
                <a:spcPct val="0"/>
              </a:spcBef>
              <a:buNone/>
              <a:defRPr sz="2400" kern="1200" cap="all" spc="100" baseline="0">
                <a:solidFill>
                  <a:schemeClr val="accent2"/>
                </a:solidFill>
                <a:latin typeface="+mj-lt"/>
                <a:ea typeface="+mj-ea"/>
                <a:cs typeface="+mj-cs"/>
              </a:defRPr>
            </a:lvl1pPr>
          </a:lstStyle>
          <a:p>
            <a:r>
              <a:rPr lang="en-US" dirty="0"/>
              <a:t>STATEMENT</a:t>
            </a:r>
          </a:p>
        </p:txBody>
      </p:sp>
    </p:spTree>
    <p:extLst>
      <p:ext uri="{BB962C8B-B14F-4D97-AF65-F5344CB8AC3E}">
        <p14:creationId xmlns:p14="http://schemas.microsoft.com/office/powerpoint/2010/main" val="217400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noProof="0" dirty="0"/>
              <a:t>SOLUTIONS</a:t>
            </a:r>
            <a:endParaRPr lang="en-US" dirty="0"/>
          </a:p>
        </p:txBody>
      </p:sp>
      <p:sp>
        <p:nvSpPr>
          <p:cNvPr id="62" name="Text Placeholder 61">
            <a:extLst>
              <a:ext uri="{FF2B5EF4-FFF2-40B4-BE49-F238E27FC236}">
                <a16:creationId xmlns:a16="http://schemas.microsoft.com/office/drawing/2014/main" id="{F3A35CB8-192D-46E2-ABAC-ED96BB3582BE}"/>
              </a:ext>
            </a:extLst>
          </p:cNvPr>
          <p:cNvSpPr>
            <a:spLocks noGrp="1"/>
          </p:cNvSpPr>
          <p:nvPr>
            <p:ph type="body" sz="quarter" idx="16"/>
          </p:nvPr>
        </p:nvSpPr>
        <p:spPr>
          <a:xfrm>
            <a:off x="2219165" y="3616800"/>
            <a:ext cx="2351446" cy="491509"/>
          </a:xfrm>
        </p:spPr>
        <p:txBody>
          <a:bodyPr/>
          <a:lstStyle/>
          <a:p>
            <a:r>
              <a:rPr lang="en-ZA" dirty="0"/>
              <a:t>CAUTION ALERT</a:t>
            </a:r>
            <a:endParaRPr lang="en-US" dirty="0"/>
          </a:p>
        </p:txBody>
      </p:sp>
      <p:sp>
        <p:nvSpPr>
          <p:cNvPr id="64" name="Text Placeholder 63">
            <a:extLst>
              <a:ext uri="{FF2B5EF4-FFF2-40B4-BE49-F238E27FC236}">
                <a16:creationId xmlns:a16="http://schemas.microsoft.com/office/drawing/2014/main" id="{A1AC70BF-8941-481C-8D24-0B619A898EDE}"/>
              </a:ext>
            </a:extLst>
          </p:cNvPr>
          <p:cNvSpPr>
            <a:spLocks noGrp="1"/>
          </p:cNvSpPr>
          <p:nvPr>
            <p:ph type="body" sz="quarter" idx="18"/>
          </p:nvPr>
        </p:nvSpPr>
        <p:spPr>
          <a:xfrm>
            <a:off x="6954107" y="3616800"/>
            <a:ext cx="2860749" cy="491509"/>
          </a:xfrm>
        </p:spPr>
        <p:txBody>
          <a:bodyPr/>
          <a:lstStyle/>
          <a:p>
            <a:r>
              <a:rPr lang="en-ZA" dirty="0"/>
              <a:t>TRAFFIC NOTIFICATION</a:t>
            </a:r>
            <a:endParaRPr lang="en-US" dirty="0"/>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TOYOTA CHALLENGE</a:t>
            </a:r>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pic>
        <p:nvPicPr>
          <p:cNvPr id="7" name="Graphic 6" descr="Danger outline">
            <a:extLst>
              <a:ext uri="{FF2B5EF4-FFF2-40B4-BE49-F238E27FC236}">
                <a16:creationId xmlns:a16="http://schemas.microsoft.com/office/drawing/2014/main" id="{19394D38-F40A-FD66-16FB-23B5333FAD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93136" y="2972053"/>
            <a:ext cx="603504" cy="603504"/>
          </a:xfrm>
          <a:prstGeom prst="rect">
            <a:avLst/>
          </a:prstGeom>
        </p:spPr>
      </p:pic>
      <p:pic>
        <p:nvPicPr>
          <p:cNvPr id="11" name="Graphic 10" descr="Traffic light outline">
            <a:extLst>
              <a:ext uri="{FF2B5EF4-FFF2-40B4-BE49-F238E27FC236}">
                <a16:creationId xmlns:a16="http://schemas.microsoft.com/office/drawing/2014/main" id="{925EFBE9-21A9-5AB4-3D18-128F66939A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82729" y="3007532"/>
            <a:ext cx="603504" cy="603504"/>
          </a:xfrm>
          <a:prstGeom prst="rect">
            <a:avLst/>
          </a:prstGeom>
        </p:spPr>
      </p:pic>
    </p:spTree>
    <p:extLst>
      <p:ext uri="{BB962C8B-B14F-4D97-AF65-F5344CB8AC3E}">
        <p14:creationId xmlns:p14="http://schemas.microsoft.com/office/powerpoint/2010/main" val="288355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ar that has been involved in a accident&#10;&#10;Description automatically generated with medium confidence">
            <a:extLst>
              <a:ext uri="{FF2B5EF4-FFF2-40B4-BE49-F238E27FC236}">
                <a16:creationId xmlns:a16="http://schemas.microsoft.com/office/drawing/2014/main" id="{E0970750-BC59-E6DF-AB8B-5525C036B52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81156"/>
            <a:ext cx="12192000" cy="7349706"/>
          </a:xfrm>
          <a:prstGeom prst="rect">
            <a:avLst/>
          </a:prstGeom>
        </p:spPr>
      </p:pic>
      <p:sp>
        <p:nvSpPr>
          <p:cNvPr id="5" name="Title 4">
            <a:extLst>
              <a:ext uri="{FF2B5EF4-FFF2-40B4-BE49-F238E27FC236}">
                <a16:creationId xmlns:a16="http://schemas.microsoft.com/office/drawing/2014/main" id="{0341AF6A-3D5A-4E1F-AF01-A82A15DA56A4}"/>
              </a:ext>
            </a:extLst>
          </p:cNvPr>
          <p:cNvSpPr>
            <a:spLocks noGrp="1"/>
          </p:cNvSpPr>
          <p:nvPr>
            <p:ph type="title"/>
          </p:nvPr>
        </p:nvSpPr>
        <p:spPr>
          <a:xfrm>
            <a:off x="0" y="2444859"/>
            <a:ext cx="12192000" cy="4491182"/>
          </a:xfrm>
          <a:noFill/>
        </p:spPr>
        <p:txBody>
          <a:bodyPr/>
          <a:lstStyle/>
          <a:p>
            <a:r>
              <a:rPr lang="en-US" dirty="0">
                <a:solidFill>
                  <a:schemeClr val="bg1"/>
                </a:solidFill>
              </a:rPr>
              <a:t>Caution</a:t>
            </a:r>
            <a:br>
              <a:rPr lang="en-US" dirty="0">
                <a:solidFill>
                  <a:schemeClr val="bg1"/>
                </a:solidFill>
              </a:rPr>
            </a:br>
            <a:r>
              <a:rPr lang="en-US" dirty="0">
                <a:solidFill>
                  <a:schemeClr val="bg1"/>
                </a:solidFill>
              </a:rPr>
              <a:t>alert!</a:t>
            </a:r>
          </a:p>
        </p:txBody>
      </p:sp>
      <p:sp>
        <p:nvSpPr>
          <p:cNvPr id="24" name="Rectangle 23">
            <a:extLst>
              <a:ext uri="{FF2B5EF4-FFF2-40B4-BE49-F238E27FC236}">
                <a16:creationId xmlns:a16="http://schemas.microsoft.com/office/drawing/2014/main" id="{3237E011-7540-4769-B01C-BBFC9632DD3A}"/>
              </a:ext>
              <a:ext uri="{C183D7F6-B498-43B3-948B-1728B52AA6E4}">
                <adec:decorative xmlns:adec="http://schemas.microsoft.com/office/drawing/2017/decorative" val="1"/>
              </a:ext>
            </a:extLst>
          </p:cNvPr>
          <p:cNvSpPr/>
          <p:nvPr/>
        </p:nvSpPr>
        <p:spPr>
          <a:xfrm>
            <a:off x="3258613" y="2199636"/>
            <a:ext cx="5674774" cy="243746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Slide Number Placeholder 27">
            <a:extLst>
              <a:ext uri="{FF2B5EF4-FFF2-40B4-BE49-F238E27FC236}">
                <a16:creationId xmlns:a16="http://schemas.microsoft.com/office/drawing/2014/main" id="{74EF828C-60DC-D71E-428F-743BA48FBA87}"/>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A87306C-81BA-4795-A5CA-9392456A8C1E}" type="slidenum">
              <a:rPr lang="en-US" smtClean="0"/>
              <a:pPr algn="r"/>
              <a:t>4</a:t>
            </a:fld>
            <a:endParaRPr lang="en-US" dirty="0"/>
          </a:p>
        </p:txBody>
      </p:sp>
      <p:sp>
        <p:nvSpPr>
          <p:cNvPr id="3" name="Footer Placeholder 26">
            <a:extLst>
              <a:ext uri="{FF2B5EF4-FFF2-40B4-BE49-F238E27FC236}">
                <a16:creationId xmlns:a16="http://schemas.microsoft.com/office/drawing/2014/main" id="{C3B252CD-EB96-360F-AE16-513D857629C9}"/>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TOYOTA CHALLENGE</a:t>
            </a:r>
          </a:p>
        </p:txBody>
      </p:sp>
    </p:spTree>
    <p:extLst>
      <p:ext uri="{BB962C8B-B14F-4D97-AF65-F5344CB8AC3E}">
        <p14:creationId xmlns:p14="http://schemas.microsoft.com/office/powerpoint/2010/main" val="424127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115B-8F18-A9A1-C663-C11335C44B06}"/>
              </a:ext>
            </a:extLst>
          </p:cNvPr>
          <p:cNvSpPr>
            <a:spLocks noGrp="1"/>
          </p:cNvSpPr>
          <p:nvPr>
            <p:ph type="title"/>
          </p:nvPr>
        </p:nvSpPr>
        <p:spPr/>
        <p:txBody>
          <a:bodyPr/>
          <a:lstStyle/>
          <a:p>
            <a:r>
              <a:rPr lang="en-US" dirty="0"/>
              <a:t>Accident Prone areas in </a:t>
            </a:r>
            <a:r>
              <a:rPr lang="en-US" dirty="0" err="1"/>
              <a:t>dallas</a:t>
            </a:r>
            <a:endParaRPr lang="en-US" dirty="0"/>
          </a:p>
        </p:txBody>
      </p:sp>
      <p:sp>
        <p:nvSpPr>
          <p:cNvPr id="7" name="Text Placeholder 6">
            <a:extLst>
              <a:ext uri="{FF2B5EF4-FFF2-40B4-BE49-F238E27FC236}">
                <a16:creationId xmlns:a16="http://schemas.microsoft.com/office/drawing/2014/main" id="{09FDE816-6766-9E56-D78E-2A61662C1F76}"/>
              </a:ext>
            </a:extLst>
          </p:cNvPr>
          <p:cNvSpPr>
            <a:spLocks noGrp="1"/>
          </p:cNvSpPr>
          <p:nvPr>
            <p:ph type="body" sz="quarter" idx="16"/>
          </p:nvPr>
        </p:nvSpPr>
        <p:spPr>
          <a:xfrm>
            <a:off x="740800" y="3442137"/>
            <a:ext cx="2511358" cy="491509"/>
          </a:xfrm>
        </p:spPr>
        <p:txBody>
          <a:bodyPr/>
          <a:lstStyle/>
          <a:p>
            <a:r>
              <a:rPr lang="en-US" b="1" i="0" dirty="0">
                <a:solidFill>
                  <a:srgbClr val="000000"/>
                </a:solidFill>
                <a:effectLst/>
                <a:latin typeface="Serif12"/>
              </a:rPr>
              <a:t>Central Expressway from LBJ Freeway to I-30</a:t>
            </a:r>
            <a:endParaRPr lang="en-US" dirty="0"/>
          </a:p>
        </p:txBody>
      </p:sp>
      <p:sp>
        <p:nvSpPr>
          <p:cNvPr id="8" name="Text Placeholder 7">
            <a:extLst>
              <a:ext uri="{FF2B5EF4-FFF2-40B4-BE49-F238E27FC236}">
                <a16:creationId xmlns:a16="http://schemas.microsoft.com/office/drawing/2014/main" id="{01DAF72C-FCF2-8471-C492-C43BFF26B1B4}"/>
              </a:ext>
            </a:extLst>
          </p:cNvPr>
          <p:cNvSpPr>
            <a:spLocks noGrp="1"/>
          </p:cNvSpPr>
          <p:nvPr>
            <p:ph type="body" sz="quarter" idx="12"/>
          </p:nvPr>
        </p:nvSpPr>
        <p:spPr/>
        <p:txBody>
          <a:bodyPr/>
          <a:lstStyle/>
          <a:p>
            <a:r>
              <a:rPr lang="en-US" b="0" i="0" dirty="0">
                <a:solidFill>
                  <a:srgbClr val="000000"/>
                </a:solidFill>
                <a:effectLst/>
                <a:latin typeface="Serif12"/>
              </a:rPr>
              <a:t>Average daily VMT: 2,227,731</a:t>
            </a:r>
            <a:br>
              <a:rPr lang="en-US" dirty="0"/>
            </a:br>
            <a:r>
              <a:rPr lang="en-US" b="0" i="0" dirty="0">
                <a:solidFill>
                  <a:srgbClr val="000000"/>
                </a:solidFill>
                <a:effectLst/>
                <a:latin typeface="Serif12"/>
              </a:rPr>
              <a:t>Total crashes: 1,230</a:t>
            </a:r>
            <a:br>
              <a:rPr lang="en-US" dirty="0"/>
            </a:br>
            <a:r>
              <a:rPr lang="en-US" b="0" i="0" dirty="0">
                <a:solidFill>
                  <a:srgbClr val="000000"/>
                </a:solidFill>
                <a:effectLst/>
                <a:latin typeface="Serif12"/>
              </a:rPr>
              <a:t>Crash rate: 151.27</a:t>
            </a:r>
            <a:endParaRPr lang="en-US" dirty="0"/>
          </a:p>
        </p:txBody>
      </p:sp>
      <p:sp>
        <p:nvSpPr>
          <p:cNvPr id="9" name="Text Placeholder 8">
            <a:extLst>
              <a:ext uri="{FF2B5EF4-FFF2-40B4-BE49-F238E27FC236}">
                <a16:creationId xmlns:a16="http://schemas.microsoft.com/office/drawing/2014/main" id="{DA5B3D35-93D8-8404-22AE-6B5E36133AD5}"/>
              </a:ext>
            </a:extLst>
          </p:cNvPr>
          <p:cNvSpPr>
            <a:spLocks noGrp="1"/>
          </p:cNvSpPr>
          <p:nvPr>
            <p:ph type="body" sz="quarter" idx="18"/>
          </p:nvPr>
        </p:nvSpPr>
        <p:spPr>
          <a:xfrm>
            <a:off x="3508580" y="3608440"/>
            <a:ext cx="2351446" cy="240790"/>
          </a:xfrm>
        </p:spPr>
        <p:txBody>
          <a:bodyPr/>
          <a:lstStyle/>
          <a:p>
            <a:r>
              <a:rPr lang="en-US" b="1" i="0" dirty="0">
                <a:solidFill>
                  <a:srgbClr val="000000"/>
                </a:solidFill>
                <a:effectLst/>
                <a:latin typeface="Serif12"/>
              </a:rPr>
              <a:t>LBJ Freeway from I-35E to Dallas North Tollway</a:t>
            </a:r>
            <a:endParaRPr lang="en-US" dirty="0"/>
          </a:p>
        </p:txBody>
      </p:sp>
      <p:sp>
        <p:nvSpPr>
          <p:cNvPr id="10" name="Text Placeholder 9">
            <a:extLst>
              <a:ext uri="{FF2B5EF4-FFF2-40B4-BE49-F238E27FC236}">
                <a16:creationId xmlns:a16="http://schemas.microsoft.com/office/drawing/2014/main" id="{87909F66-38A0-1578-ABA6-B7A50E971417}"/>
              </a:ext>
            </a:extLst>
          </p:cNvPr>
          <p:cNvSpPr>
            <a:spLocks noGrp="1"/>
          </p:cNvSpPr>
          <p:nvPr>
            <p:ph type="body" sz="quarter" idx="17"/>
          </p:nvPr>
        </p:nvSpPr>
        <p:spPr/>
        <p:txBody>
          <a:bodyPr/>
          <a:lstStyle/>
          <a:p>
            <a:r>
              <a:rPr lang="en-US" b="0" i="0" dirty="0">
                <a:solidFill>
                  <a:srgbClr val="000000"/>
                </a:solidFill>
                <a:effectLst/>
                <a:latin typeface="Serif12"/>
              </a:rPr>
              <a:t>Average daily VMT: 1,002,630</a:t>
            </a:r>
            <a:br>
              <a:rPr lang="en-US" dirty="0"/>
            </a:br>
            <a:r>
              <a:rPr lang="en-US" b="0" i="0" dirty="0">
                <a:solidFill>
                  <a:srgbClr val="000000"/>
                </a:solidFill>
                <a:effectLst/>
                <a:latin typeface="Serif12"/>
              </a:rPr>
              <a:t>Total crashes: 530</a:t>
            </a:r>
            <a:br>
              <a:rPr lang="en-US" dirty="0"/>
            </a:br>
            <a:r>
              <a:rPr lang="en-US" b="0" i="0" dirty="0">
                <a:solidFill>
                  <a:srgbClr val="000000"/>
                </a:solidFill>
                <a:effectLst/>
                <a:latin typeface="Serif12"/>
              </a:rPr>
              <a:t>Crash rate: 143.19</a:t>
            </a:r>
            <a:endParaRPr lang="en-US" dirty="0"/>
          </a:p>
        </p:txBody>
      </p:sp>
      <p:sp>
        <p:nvSpPr>
          <p:cNvPr id="11" name="Text Placeholder 10">
            <a:extLst>
              <a:ext uri="{FF2B5EF4-FFF2-40B4-BE49-F238E27FC236}">
                <a16:creationId xmlns:a16="http://schemas.microsoft.com/office/drawing/2014/main" id="{EE22A5BD-4EBB-FB86-60E8-57FC3DEF6022}"/>
              </a:ext>
            </a:extLst>
          </p:cNvPr>
          <p:cNvSpPr>
            <a:spLocks noGrp="1"/>
          </p:cNvSpPr>
          <p:nvPr>
            <p:ph type="body" sz="quarter" idx="20"/>
          </p:nvPr>
        </p:nvSpPr>
        <p:spPr>
          <a:xfrm>
            <a:off x="6303400" y="3608440"/>
            <a:ext cx="2351446" cy="240790"/>
          </a:xfrm>
        </p:spPr>
        <p:txBody>
          <a:bodyPr/>
          <a:lstStyle/>
          <a:p>
            <a:r>
              <a:rPr lang="en-US" b="1" i="0" dirty="0">
                <a:solidFill>
                  <a:srgbClr val="000000"/>
                </a:solidFill>
                <a:effectLst/>
                <a:latin typeface="Serif12"/>
              </a:rPr>
              <a:t>East Loop 820 from I-30 to I-20</a:t>
            </a:r>
            <a:endParaRPr lang="en-US" dirty="0"/>
          </a:p>
        </p:txBody>
      </p:sp>
      <p:sp>
        <p:nvSpPr>
          <p:cNvPr id="12" name="Text Placeholder 11">
            <a:extLst>
              <a:ext uri="{FF2B5EF4-FFF2-40B4-BE49-F238E27FC236}">
                <a16:creationId xmlns:a16="http://schemas.microsoft.com/office/drawing/2014/main" id="{EC492FEF-BEEC-4C41-68F1-6F91F8F57783}"/>
              </a:ext>
            </a:extLst>
          </p:cNvPr>
          <p:cNvSpPr>
            <a:spLocks noGrp="1"/>
          </p:cNvSpPr>
          <p:nvPr>
            <p:ph type="body" sz="quarter" idx="19"/>
          </p:nvPr>
        </p:nvSpPr>
        <p:spPr/>
        <p:txBody>
          <a:bodyPr/>
          <a:lstStyle/>
          <a:p>
            <a:r>
              <a:rPr lang="en-US" b="0" i="0" dirty="0">
                <a:solidFill>
                  <a:srgbClr val="000000"/>
                </a:solidFill>
                <a:effectLst/>
                <a:latin typeface="Serif12"/>
              </a:rPr>
              <a:t>Average daily VMT: 527,497</a:t>
            </a:r>
            <a:br>
              <a:rPr lang="en-US" dirty="0"/>
            </a:br>
            <a:r>
              <a:rPr lang="en-US" b="0" i="0" dirty="0">
                <a:solidFill>
                  <a:srgbClr val="000000"/>
                </a:solidFill>
                <a:effectLst/>
                <a:latin typeface="Serif12"/>
              </a:rPr>
              <a:t>Total crashes: 295</a:t>
            </a:r>
            <a:br>
              <a:rPr lang="en-US" dirty="0"/>
            </a:br>
            <a:r>
              <a:rPr lang="en-US" b="0" i="0" dirty="0">
                <a:solidFill>
                  <a:srgbClr val="000000"/>
                </a:solidFill>
                <a:effectLst/>
                <a:latin typeface="Serif12"/>
              </a:rPr>
              <a:t>Crash rate: 153.22</a:t>
            </a:r>
            <a:endParaRPr lang="en-US" dirty="0"/>
          </a:p>
        </p:txBody>
      </p:sp>
      <p:sp>
        <p:nvSpPr>
          <p:cNvPr id="13" name="Text Placeholder 12">
            <a:extLst>
              <a:ext uri="{FF2B5EF4-FFF2-40B4-BE49-F238E27FC236}">
                <a16:creationId xmlns:a16="http://schemas.microsoft.com/office/drawing/2014/main" id="{5E35F88A-2458-6FB5-4103-45D2ED996201}"/>
              </a:ext>
            </a:extLst>
          </p:cNvPr>
          <p:cNvSpPr>
            <a:spLocks noGrp="1"/>
          </p:cNvSpPr>
          <p:nvPr>
            <p:ph type="body" sz="quarter" idx="22"/>
          </p:nvPr>
        </p:nvSpPr>
        <p:spPr>
          <a:xfrm>
            <a:off x="9071180" y="3357721"/>
            <a:ext cx="2351446" cy="491509"/>
          </a:xfrm>
        </p:spPr>
        <p:txBody>
          <a:bodyPr/>
          <a:lstStyle/>
          <a:p>
            <a:r>
              <a:rPr lang="en-US" b="1" i="0" dirty="0">
                <a:solidFill>
                  <a:srgbClr val="000000"/>
                </a:solidFill>
                <a:effectLst/>
                <a:latin typeface="Serif12"/>
              </a:rPr>
              <a:t>I-35W from Loop 820 to I-30 (</a:t>
            </a:r>
            <a:r>
              <a:rPr lang="en-US" b="1" i="0" dirty="0" err="1">
                <a:solidFill>
                  <a:srgbClr val="000000"/>
                </a:solidFill>
                <a:effectLst/>
                <a:latin typeface="Serif12"/>
              </a:rPr>
              <a:t>TArrent</a:t>
            </a:r>
            <a:r>
              <a:rPr lang="en-US" b="1" i="0" dirty="0">
                <a:solidFill>
                  <a:srgbClr val="000000"/>
                </a:solidFill>
                <a:effectLst/>
                <a:latin typeface="Serif12"/>
              </a:rPr>
              <a:t> County)</a:t>
            </a:r>
            <a:endParaRPr lang="en-US" dirty="0"/>
          </a:p>
        </p:txBody>
      </p:sp>
      <p:sp>
        <p:nvSpPr>
          <p:cNvPr id="14" name="Text Placeholder 13">
            <a:extLst>
              <a:ext uri="{FF2B5EF4-FFF2-40B4-BE49-F238E27FC236}">
                <a16:creationId xmlns:a16="http://schemas.microsoft.com/office/drawing/2014/main" id="{FEA30D41-ACF2-D2BD-CCD5-9CEC50E83711}"/>
              </a:ext>
            </a:extLst>
          </p:cNvPr>
          <p:cNvSpPr>
            <a:spLocks noGrp="1"/>
          </p:cNvSpPr>
          <p:nvPr>
            <p:ph type="body" sz="quarter" idx="21"/>
          </p:nvPr>
        </p:nvSpPr>
        <p:spPr/>
        <p:txBody>
          <a:bodyPr/>
          <a:lstStyle/>
          <a:p>
            <a:r>
              <a:rPr lang="en-US" b="0" i="0" dirty="0">
                <a:solidFill>
                  <a:srgbClr val="000000"/>
                </a:solidFill>
                <a:effectLst/>
                <a:latin typeface="Serif12"/>
              </a:rPr>
              <a:t>Average daily VMT: 706,900</a:t>
            </a:r>
            <a:br>
              <a:rPr lang="en-US" dirty="0"/>
            </a:br>
            <a:r>
              <a:rPr lang="en-US" b="0" i="0" dirty="0">
                <a:solidFill>
                  <a:srgbClr val="000000"/>
                </a:solidFill>
                <a:effectLst/>
                <a:latin typeface="Serif12"/>
              </a:rPr>
              <a:t>Total crashes: 491</a:t>
            </a:r>
            <a:br>
              <a:rPr lang="en-US" dirty="0"/>
            </a:br>
            <a:r>
              <a:rPr lang="en-US" b="0" i="0" dirty="0">
                <a:solidFill>
                  <a:srgbClr val="000000"/>
                </a:solidFill>
                <a:effectLst/>
                <a:latin typeface="Serif12"/>
              </a:rPr>
              <a:t>Crash rate: 190.30</a:t>
            </a:r>
            <a:endParaRPr lang="en-US" dirty="0"/>
          </a:p>
        </p:txBody>
      </p:sp>
      <p:sp>
        <p:nvSpPr>
          <p:cNvPr id="15" name="Date Placeholder 14">
            <a:extLst>
              <a:ext uri="{FF2B5EF4-FFF2-40B4-BE49-F238E27FC236}">
                <a16:creationId xmlns:a16="http://schemas.microsoft.com/office/drawing/2014/main" id="{C0F2F617-A235-E970-D8C6-2ACF3D1E3F4B}"/>
              </a:ext>
            </a:extLst>
          </p:cNvPr>
          <p:cNvSpPr>
            <a:spLocks noGrp="1"/>
          </p:cNvSpPr>
          <p:nvPr>
            <p:ph type="dt" sz="half" idx="2"/>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2648B863-B9CF-8EA7-1407-06DB6BE5EA0F}"/>
              </a:ext>
            </a:extLst>
          </p:cNvPr>
          <p:cNvSpPr>
            <a:spLocks noGrp="1"/>
          </p:cNvSpPr>
          <p:nvPr>
            <p:ph type="ftr" sz="quarter" idx="3"/>
          </p:nvPr>
        </p:nvSpPr>
        <p:spPr/>
        <p:txBody>
          <a:bodyPr/>
          <a:lstStyle/>
          <a:p>
            <a:r>
              <a:rPr lang="en-US"/>
              <a:t>Pitch deck</a:t>
            </a:r>
            <a:endParaRPr lang="en-US" dirty="0"/>
          </a:p>
        </p:txBody>
      </p:sp>
      <p:sp>
        <p:nvSpPr>
          <p:cNvPr id="17" name="Slide Number Placeholder 16">
            <a:extLst>
              <a:ext uri="{FF2B5EF4-FFF2-40B4-BE49-F238E27FC236}">
                <a16:creationId xmlns:a16="http://schemas.microsoft.com/office/drawing/2014/main" id="{9891C3FE-5957-9479-D891-9F5698D53369}"/>
              </a:ext>
            </a:extLst>
          </p:cNvPr>
          <p:cNvSpPr>
            <a:spLocks noGrp="1"/>
          </p:cNvSpPr>
          <p:nvPr>
            <p:ph type="sldNum" sz="quarter" idx="4"/>
          </p:nvPr>
        </p:nvSpPr>
        <p:spPr/>
        <p:txBody>
          <a:bodyPr/>
          <a:lstStyle/>
          <a:p>
            <a:fld id="{EA87306C-81BA-4795-A5CA-9392456A8C1E}" type="slidenum">
              <a:rPr lang="en-US" smtClean="0"/>
              <a:pPr/>
              <a:t>5</a:t>
            </a:fld>
            <a:endParaRPr lang="en-US" dirty="0"/>
          </a:p>
        </p:txBody>
      </p:sp>
    </p:spTree>
    <p:extLst>
      <p:ext uri="{BB962C8B-B14F-4D97-AF65-F5344CB8AC3E}">
        <p14:creationId xmlns:p14="http://schemas.microsoft.com/office/powerpoint/2010/main" val="417225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Caution alert!</a:t>
            </a:r>
          </a:p>
        </p:txBody>
      </p:sp>
      <p:sp>
        <p:nvSpPr>
          <p:cNvPr id="13" name="Footer Placeholder 12">
            <a:extLst>
              <a:ext uri="{FF2B5EF4-FFF2-40B4-BE49-F238E27FC236}">
                <a16:creationId xmlns:a16="http://schemas.microsoft.com/office/drawing/2014/main" id="{106CB055-2C7B-4271-88ED-F5872EAF95F7}"/>
              </a:ext>
            </a:extLst>
          </p:cNvPr>
          <p:cNvSpPr>
            <a:spLocks noGrp="1"/>
          </p:cNvSpPr>
          <p:nvPr>
            <p:ph type="ftr" sz="quarter" idx="3"/>
          </p:nvPr>
        </p:nvSpPr>
        <p:spPr>
          <a:xfrm>
            <a:off x="4038600" y="6356350"/>
            <a:ext cx="4114800" cy="365125"/>
          </a:xfrm>
        </p:spPr>
        <p:txBody>
          <a:bodyPr/>
          <a:lstStyle/>
          <a:p>
            <a:r>
              <a:rPr lang="en-US" dirty="0"/>
              <a:t>Toyota challenge</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6</a:t>
            </a:fld>
            <a:endParaRPr lang="en-US" dirty="0"/>
          </a:p>
        </p:txBody>
      </p:sp>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743575" y="3972253"/>
            <a:ext cx="5859420" cy="1769419"/>
          </a:xfrm>
        </p:spPr>
        <p:txBody>
          <a:bodyPr/>
          <a:lstStyle/>
          <a:p>
            <a:r>
              <a:rPr lang="en-US" dirty="0"/>
              <a:t>The software detects the location of the vehicle and alerts the driving when he is approaching an accident-prone zone.</a:t>
            </a:r>
          </a:p>
          <a:p>
            <a:endParaRPr lang="en-US" dirty="0"/>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a:extLst>
              <a:ext uri="{FF2B5EF4-FFF2-40B4-BE49-F238E27FC236}">
                <a16:creationId xmlns:a16="http://schemas.microsoft.com/office/drawing/2014/main" id="{EE523369-DB4A-35BD-7B4B-F7BFCB4BC5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4" r="-254" b="13721"/>
          <a:stretch/>
        </p:blipFill>
        <p:spPr bwMode="auto">
          <a:xfrm>
            <a:off x="4979988" y="0"/>
            <a:ext cx="7298276" cy="3542002"/>
          </a:xfrm>
          <a:prstGeom prst="rect">
            <a:avLst/>
          </a:prstGeom>
          <a:noFill/>
          <a:extLst>
            <a:ext uri="{909E8E84-426E-40DD-AFC4-6F175D3DCCD1}">
              <a14:hiddenFill xmlns:a14="http://schemas.microsoft.com/office/drawing/2010/main">
                <a:solidFill>
                  <a:srgbClr val="FFFFFF"/>
                </a:solidFill>
              </a14:hiddenFill>
            </a:ext>
          </a:extLst>
        </p:spPr>
      </p:pic>
      <p:pic>
        <p:nvPicPr>
          <p:cNvPr id="8" name="Caution You are entering an accident pro">
            <a:hlinkClick r:id="" action="ppaction://media"/>
            <a:extLst>
              <a:ext uri="{FF2B5EF4-FFF2-40B4-BE49-F238E27FC236}">
                <a16:creationId xmlns:a16="http://schemas.microsoft.com/office/drawing/2014/main" id="{EDAC3391-2807-B813-1DEA-18F102ADEAC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743575" y="5968723"/>
            <a:ext cx="406400" cy="406400"/>
          </a:xfrm>
          <a:prstGeom prst="rect">
            <a:avLst/>
          </a:prstGeom>
        </p:spPr>
      </p:pic>
    </p:spTree>
    <p:extLst>
      <p:ext uri="{BB962C8B-B14F-4D97-AF65-F5344CB8AC3E}">
        <p14:creationId xmlns:p14="http://schemas.microsoft.com/office/powerpoint/2010/main" val="398444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8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E810C5-90EA-BA05-87D1-1770B764E735}"/>
              </a:ext>
            </a:extLst>
          </p:cNvPr>
          <p:cNvPicPr>
            <a:picLocks noChangeAspect="1"/>
          </p:cNvPicPr>
          <p:nvPr/>
        </p:nvPicPr>
        <p:blipFill>
          <a:blip r:embed="rId2"/>
          <a:stretch>
            <a:fillRect/>
          </a:stretch>
        </p:blipFill>
        <p:spPr>
          <a:xfrm>
            <a:off x="0" y="0"/>
            <a:ext cx="12192000" cy="8128000"/>
          </a:xfrm>
          <a:prstGeom prst="rect">
            <a:avLst/>
          </a:prstGeom>
        </p:spPr>
      </p:pic>
      <p:sp>
        <p:nvSpPr>
          <p:cNvPr id="5" name="Title 4">
            <a:extLst>
              <a:ext uri="{FF2B5EF4-FFF2-40B4-BE49-F238E27FC236}">
                <a16:creationId xmlns:a16="http://schemas.microsoft.com/office/drawing/2014/main" id="{0341AF6A-3D5A-4E1F-AF01-A82A15DA56A4}"/>
              </a:ext>
            </a:extLst>
          </p:cNvPr>
          <p:cNvSpPr>
            <a:spLocks noGrp="1"/>
          </p:cNvSpPr>
          <p:nvPr>
            <p:ph type="title"/>
          </p:nvPr>
        </p:nvSpPr>
        <p:spPr>
          <a:xfrm>
            <a:off x="50320" y="2520900"/>
            <a:ext cx="12192000" cy="4491182"/>
          </a:xfrm>
          <a:noFill/>
        </p:spPr>
        <p:txBody>
          <a:bodyPr/>
          <a:lstStyle/>
          <a:p>
            <a:r>
              <a:rPr lang="en-US" sz="5400" dirty="0">
                <a:solidFill>
                  <a:schemeClr val="bg1"/>
                </a:solidFill>
              </a:rPr>
              <a:t>Traffic</a:t>
            </a:r>
            <a:br>
              <a:rPr lang="en-US" sz="5400" dirty="0">
                <a:solidFill>
                  <a:schemeClr val="bg1"/>
                </a:solidFill>
              </a:rPr>
            </a:br>
            <a:r>
              <a:rPr lang="en-US" sz="5400" dirty="0">
                <a:solidFill>
                  <a:schemeClr val="bg1"/>
                </a:solidFill>
              </a:rPr>
              <a:t>notification</a:t>
            </a:r>
          </a:p>
        </p:txBody>
      </p:sp>
      <p:sp>
        <p:nvSpPr>
          <p:cNvPr id="24" name="Rectangle 23">
            <a:extLst>
              <a:ext uri="{FF2B5EF4-FFF2-40B4-BE49-F238E27FC236}">
                <a16:creationId xmlns:a16="http://schemas.microsoft.com/office/drawing/2014/main" id="{3237E011-7540-4769-B01C-BBFC9632DD3A}"/>
              </a:ext>
              <a:ext uri="{C183D7F6-B498-43B3-948B-1728B52AA6E4}">
                <adec:decorative xmlns:adec="http://schemas.microsoft.com/office/drawing/2017/decorative" val="1"/>
              </a:ext>
            </a:extLst>
          </p:cNvPr>
          <p:cNvSpPr/>
          <p:nvPr/>
        </p:nvSpPr>
        <p:spPr>
          <a:xfrm>
            <a:off x="2751825" y="2210269"/>
            <a:ext cx="6788989" cy="243746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26">
            <a:extLst>
              <a:ext uri="{FF2B5EF4-FFF2-40B4-BE49-F238E27FC236}">
                <a16:creationId xmlns:a16="http://schemas.microsoft.com/office/drawing/2014/main" id="{2239A9C6-1523-72F8-CE81-FFFBC29DB3CA}"/>
              </a:ext>
            </a:extLst>
          </p:cNvPr>
          <p:cNvSpPr txBox="1">
            <a:spLocks/>
          </p:cNvSpPr>
          <p:nvPr/>
        </p:nvSpPr>
        <p:spPr>
          <a:xfrm>
            <a:off x="4038600" y="6330471"/>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TOYOTA CHALLENGE</a:t>
            </a:r>
          </a:p>
        </p:txBody>
      </p:sp>
      <p:sp>
        <p:nvSpPr>
          <p:cNvPr id="3" name="Slide Number Placeholder 27">
            <a:extLst>
              <a:ext uri="{FF2B5EF4-FFF2-40B4-BE49-F238E27FC236}">
                <a16:creationId xmlns:a16="http://schemas.microsoft.com/office/drawing/2014/main" id="{05BDEBC8-E777-5AEB-6CB7-A247E0A21917}"/>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A87306C-81BA-4795-A5CA-9392456A8C1E}" type="slidenum">
              <a:rPr lang="en-US" smtClean="0"/>
              <a:pPr algn="r"/>
              <a:t>7</a:t>
            </a:fld>
            <a:endParaRPr lang="en-US" dirty="0"/>
          </a:p>
        </p:txBody>
      </p:sp>
    </p:spTree>
    <p:extLst>
      <p:ext uri="{BB962C8B-B14F-4D97-AF65-F5344CB8AC3E}">
        <p14:creationId xmlns:p14="http://schemas.microsoft.com/office/powerpoint/2010/main" val="88029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51999" y="0"/>
            <a:ext cx="4979988" cy="6858000"/>
          </a:xfrm>
        </p:spPr>
        <p:txBody>
          <a:bodyPr/>
          <a:lstStyle/>
          <a:p>
            <a:r>
              <a:rPr lang="en-US" dirty="0"/>
              <a:t>Present stats</a:t>
            </a:r>
          </a:p>
        </p:txBody>
      </p:sp>
      <p:sp>
        <p:nvSpPr>
          <p:cNvPr id="13" name="Footer Placeholder 12">
            <a:extLst>
              <a:ext uri="{FF2B5EF4-FFF2-40B4-BE49-F238E27FC236}">
                <a16:creationId xmlns:a16="http://schemas.microsoft.com/office/drawing/2014/main" id="{106CB055-2C7B-4271-88ED-F5872EAF95F7}"/>
              </a:ext>
            </a:extLst>
          </p:cNvPr>
          <p:cNvSpPr>
            <a:spLocks noGrp="1"/>
          </p:cNvSpPr>
          <p:nvPr>
            <p:ph type="ftr" sz="quarter" idx="3"/>
          </p:nvPr>
        </p:nvSpPr>
        <p:spPr>
          <a:xfrm>
            <a:off x="4038600" y="6356350"/>
            <a:ext cx="4114800" cy="365125"/>
          </a:xfrm>
        </p:spPr>
        <p:txBody>
          <a:bodyPr/>
          <a:lstStyle/>
          <a:p>
            <a:r>
              <a:rPr lang="en-US" dirty="0"/>
              <a:t>Toyota challenge</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8</a:t>
            </a:fld>
            <a:endParaRPr lang="en-US" dirty="0"/>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Traffic-related fatalities in the United States 2020 | Statista">
            <a:extLst>
              <a:ext uri="{FF2B5EF4-FFF2-40B4-BE49-F238E27FC236}">
                <a16:creationId xmlns:a16="http://schemas.microsoft.com/office/drawing/2014/main" id="{15F8C2D2-64AC-308E-DCD1-A3AE8D49C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920" y="973510"/>
            <a:ext cx="6609359" cy="491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14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95132" y="0"/>
            <a:ext cx="4979988" cy="6858000"/>
          </a:xfrm>
        </p:spPr>
        <p:txBody>
          <a:bodyPr/>
          <a:lstStyle/>
          <a:p>
            <a:r>
              <a:rPr lang="en-US" dirty="0"/>
              <a:t>Preventive measure – </a:t>
            </a:r>
            <a:br>
              <a:rPr lang="en-US" dirty="0"/>
            </a:br>
            <a:r>
              <a:rPr lang="en-US" dirty="0"/>
              <a:t>our solution</a:t>
            </a:r>
          </a:p>
        </p:txBody>
      </p:sp>
      <p:sp>
        <p:nvSpPr>
          <p:cNvPr id="13" name="Footer Placeholder 12">
            <a:extLst>
              <a:ext uri="{FF2B5EF4-FFF2-40B4-BE49-F238E27FC236}">
                <a16:creationId xmlns:a16="http://schemas.microsoft.com/office/drawing/2014/main" id="{106CB055-2C7B-4271-88ED-F5872EAF95F7}"/>
              </a:ext>
            </a:extLst>
          </p:cNvPr>
          <p:cNvSpPr>
            <a:spLocks noGrp="1"/>
          </p:cNvSpPr>
          <p:nvPr>
            <p:ph type="ftr" sz="quarter" idx="3"/>
          </p:nvPr>
        </p:nvSpPr>
        <p:spPr>
          <a:xfrm>
            <a:off x="4038600" y="6356350"/>
            <a:ext cx="4114800" cy="365125"/>
          </a:xfrm>
        </p:spPr>
        <p:txBody>
          <a:bodyPr/>
          <a:lstStyle/>
          <a:p>
            <a:r>
              <a:rPr lang="en-US" dirty="0"/>
              <a:t>Toyota challenge</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9</a:t>
            </a:fld>
            <a:endParaRPr lang="en-US" dirty="0"/>
          </a:p>
        </p:txBody>
      </p:sp>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680890" y="4058517"/>
            <a:ext cx="5859420" cy="1769419"/>
          </a:xfrm>
        </p:spPr>
        <p:txBody>
          <a:bodyPr/>
          <a:lstStyle/>
          <a:p>
            <a:r>
              <a:rPr lang="en-US" dirty="0"/>
              <a:t>Using the real time traffic signal network and the car’s GPS, the software notifies the driver of the nature of traffic flow, ahead of the intersection, that the driver is approaching.</a:t>
            </a:r>
          </a:p>
          <a:p>
            <a:endParaRPr lang="en-US" dirty="0"/>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134741" y="4623758"/>
            <a:ext cx="4520242" cy="80225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6C7B927-E8EA-0356-18A0-1966DC355D58}"/>
              </a:ext>
            </a:extLst>
          </p:cNvPr>
          <p:cNvPicPr>
            <a:picLocks noChangeAspect="1"/>
          </p:cNvPicPr>
          <p:nvPr/>
        </p:nvPicPr>
        <p:blipFill>
          <a:blip r:embed="rId2"/>
          <a:stretch>
            <a:fillRect/>
          </a:stretch>
        </p:blipFill>
        <p:spPr>
          <a:xfrm>
            <a:off x="4884856" y="0"/>
            <a:ext cx="7307144" cy="3449934"/>
          </a:xfrm>
          <a:prstGeom prst="rect">
            <a:avLst/>
          </a:prstGeom>
        </p:spPr>
      </p:pic>
    </p:spTree>
    <p:extLst>
      <p:ext uri="{BB962C8B-B14F-4D97-AF65-F5344CB8AC3E}">
        <p14:creationId xmlns:p14="http://schemas.microsoft.com/office/powerpoint/2010/main" val="3134741813"/>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{332AEE19-0CDF-4160-90A6-6F5CD3A029EC}tf16411175_win32</Template>
  <TotalTime>115</TotalTime>
  <Words>298</Words>
  <Application>Microsoft Office PowerPoint</Application>
  <PresentationFormat>Widescreen</PresentationFormat>
  <Paragraphs>48</Paragraphs>
  <Slides>10</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Serif12</vt:lpstr>
      <vt:lpstr>Tenorite </vt:lpstr>
      <vt:lpstr>Tenorite Bold</vt:lpstr>
      <vt:lpstr>ui-sans-serif</vt:lpstr>
      <vt:lpstr>Office Theme</vt:lpstr>
      <vt:lpstr>Toyota Challenge</vt:lpstr>
      <vt:lpstr>problem</vt:lpstr>
      <vt:lpstr>SOLUTIONS</vt:lpstr>
      <vt:lpstr>Caution alert!</vt:lpstr>
      <vt:lpstr>Accident Prone areas in dallas</vt:lpstr>
      <vt:lpstr>Caution alert!</vt:lpstr>
      <vt:lpstr>Traffic notification</vt:lpstr>
      <vt:lpstr>Present stats</vt:lpstr>
      <vt:lpstr>Preventive measure –  our 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Toyota Challenge</dc:title>
  <dc:creator>Hridya</dc:creator>
  <cp:lastModifiedBy>Hridya</cp:lastModifiedBy>
  <cp:revision>1</cp:revision>
  <dcterms:created xsi:type="dcterms:W3CDTF">2023-02-12T12:41:38Z</dcterms:created>
  <dcterms:modified xsi:type="dcterms:W3CDTF">2023-02-12T14:36:46Z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