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24"/>
  </p:notesMasterIdLst>
  <p:sldIdLst>
    <p:sldId id="256" r:id="rId2"/>
    <p:sldId id="257" r:id="rId3"/>
    <p:sldId id="258" r:id="rId4"/>
    <p:sldId id="259" r:id="rId5"/>
    <p:sldId id="260" r:id="rId6"/>
    <p:sldId id="278" r:id="rId7"/>
    <p:sldId id="279" r:id="rId8"/>
    <p:sldId id="261" r:id="rId9"/>
    <p:sldId id="262" r:id="rId10"/>
    <p:sldId id="263" r:id="rId11"/>
    <p:sldId id="264" r:id="rId12"/>
    <p:sldId id="266" r:id="rId13"/>
    <p:sldId id="267" r:id="rId14"/>
    <p:sldId id="268" r:id="rId15"/>
    <p:sldId id="276" r:id="rId16"/>
    <p:sldId id="277" r:id="rId17"/>
    <p:sldId id="269" r:id="rId18"/>
    <p:sldId id="270" r:id="rId19"/>
    <p:sldId id="265" r:id="rId20"/>
    <p:sldId id="272" r:id="rId21"/>
    <p:sldId id="280" r:id="rId22"/>
    <p:sldId id="274"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Gill Sans MT" panose="020B0502020104020203" pitchFamily="34" charset="0"/>
      <p:regular r:id="rId29"/>
      <p:bold r:id="rId30"/>
      <p:italic r:id="rId31"/>
      <p:boldItalic r:id="rId32"/>
    </p:embeddedFont>
    <p:embeddedFont>
      <p:font typeface="Roboto Mono" panose="020B0604020202020204" charset="0"/>
      <p:regular r:id="rId33"/>
      <p:bold r:id="rId34"/>
      <p:italic r:id="rId35"/>
      <p:boldItalic r:id="rId36"/>
    </p:embeddedFont>
    <p:embeddedFont>
      <p:font typeface="Verdana" panose="020B0604030504040204" pitchFamily="34" charset="0"/>
      <p:regular r:id="rId37"/>
      <p:bold r:id="rId38"/>
      <p:italic r:id="rId39"/>
      <p:boldItalic r:id="rId4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E5C072-2394-4048-A2F1-27A885332F66}" v="9" dt="2019-06-19T01:52:01.889"/>
    <p1510:client id="{81345447-43FA-4B38-8925-5AA039ED5BF0}" v="11" dt="2019-06-19T23:22:33.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94660"/>
  </p:normalViewPr>
  <p:slideViewPr>
    <p:cSldViewPr snapToGrid="0">
      <p:cViewPr varScale="1">
        <p:scale>
          <a:sx n="81" d="100"/>
          <a:sy n="81" d="100"/>
        </p:scale>
        <p:origin x="713" y="3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bfe16a6b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bfe16a6b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bfe16a6b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bfe16a6b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bfe16a6b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bfe16a6b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bfe16a6b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bfe16a6b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446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bfe16a6b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bfe16a6b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bfe16a6b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bfe16a6b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bf370435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bf370435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076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bf370435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bf370435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bf370435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bf370435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1466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c0737cc1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c0737cc1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5bf370435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5bf370435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bf370435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bf370435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be2fb113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be2fb113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be2fb1133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be2fb1133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bf370435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bf370435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bf370435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bf370435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bfe16a6b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bfe16a6b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bf370435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bf370435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6/19/2019</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733669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5771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90378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4335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88716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881809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98779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6/19/2019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27008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6/19/2019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849525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6/19/2019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899412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864191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C7616CA0-919D-4A49-9C8A-62FDFB3A5183}" type="datetimeFigureOut">
              <a:rPr lang="en-US" smtClean="0"/>
              <a:t>6/19/2019</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015861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90298CD5-6C1E-4009-B41F-6DF62E31D3BE}" type="datetimeFigureOut">
              <a:rPr lang="en-US" smtClean="0"/>
              <a:pPr/>
              <a:t>6/19/2019</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7511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a:latin typeface="Verdana"/>
                <a:ea typeface="Verdana"/>
                <a:cs typeface="Verdana"/>
                <a:sym typeface="Verdana"/>
              </a:rPr>
              <a:t>Hotel Reviews</a:t>
            </a:r>
            <a:endParaRPr sz="4000">
              <a:latin typeface="Verdana"/>
              <a:ea typeface="Verdana"/>
              <a:cs typeface="Verdana"/>
              <a:sym typeface="Verdana"/>
            </a:endParaRPr>
          </a:p>
          <a:p>
            <a:pPr marL="0" lvl="0" indent="0" algn="ctr" rtl="0">
              <a:spcBef>
                <a:spcPts val="0"/>
              </a:spcBef>
              <a:spcAft>
                <a:spcPts val="0"/>
              </a:spcAft>
              <a:buNone/>
            </a:pPr>
            <a:r>
              <a:rPr lang="en" sz="4000">
                <a:latin typeface="Verdana"/>
                <a:ea typeface="Verdana"/>
                <a:cs typeface="Verdana"/>
                <a:sym typeface="Verdana"/>
              </a:rPr>
              <a:t>A Sentimental Analysis</a:t>
            </a:r>
            <a:endParaRPr sz="4000">
              <a:latin typeface="Verdana"/>
              <a:ea typeface="Verdana"/>
              <a:cs typeface="Verdana"/>
              <a:sym typeface="Verdana"/>
            </a:endParaRPr>
          </a:p>
        </p:txBody>
      </p:sp>
      <p:sp>
        <p:nvSpPr>
          <p:cNvPr id="57" name="Google Shape;57;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Vivek Menon Komattil &amp; Priya Singh</a:t>
            </a:r>
            <a:endParaRPr/>
          </a:p>
        </p:txBody>
      </p:sp>
      <p:cxnSp>
        <p:nvCxnSpPr>
          <p:cNvPr id="58" name="Google Shape;58;p13"/>
          <p:cNvCxnSpPr/>
          <p:nvPr/>
        </p:nvCxnSpPr>
        <p:spPr>
          <a:xfrm>
            <a:off x="10075" y="4614825"/>
            <a:ext cx="9157500" cy="40500"/>
          </a:xfrm>
          <a:prstGeom prst="straightConnector1">
            <a:avLst/>
          </a:prstGeom>
          <a:noFill/>
          <a:ln w="38100" cap="flat" cmpd="sng">
            <a:solidFill>
              <a:schemeClr val="accent4"/>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211250" y="83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Verdana" panose="020B0604030504040204" pitchFamily="34" charset="0"/>
                <a:ea typeface="Verdana" panose="020B0604030504040204" pitchFamily="34" charset="0"/>
              </a:rPr>
              <a:t>Data </a:t>
            </a:r>
            <a:r>
              <a:rPr lang="en-US" sz="2800" dirty="0">
                <a:latin typeface="Verdana" panose="020B0604030504040204" pitchFamily="34" charset="0"/>
                <a:ea typeface="Verdana" panose="020B0604030504040204" pitchFamily="34" charset="0"/>
              </a:rPr>
              <a:t>C</a:t>
            </a:r>
            <a:r>
              <a:rPr lang="en" sz="2800" dirty="0">
                <a:latin typeface="Verdana" panose="020B0604030504040204" pitchFamily="34" charset="0"/>
                <a:ea typeface="Verdana" panose="020B0604030504040204" pitchFamily="34" charset="0"/>
              </a:rPr>
              <a:t>leaning Code</a:t>
            </a:r>
            <a:endParaRPr sz="2800" dirty="0">
              <a:latin typeface="Verdana" panose="020B0604030504040204" pitchFamily="34" charset="0"/>
              <a:ea typeface="Verdana" panose="020B0604030504040204" pitchFamily="34" charset="0"/>
            </a:endParaRPr>
          </a:p>
        </p:txBody>
      </p:sp>
      <p:pic>
        <p:nvPicPr>
          <p:cNvPr id="107" name="Google Shape;107;p20"/>
          <p:cNvPicPr preferRelativeResize="0"/>
          <p:nvPr/>
        </p:nvPicPr>
        <p:blipFill>
          <a:blip r:embed="rId3">
            <a:alphaModFix/>
          </a:blip>
          <a:stretch>
            <a:fillRect/>
          </a:stretch>
        </p:blipFill>
        <p:spPr>
          <a:xfrm>
            <a:off x="211250" y="729775"/>
            <a:ext cx="7972425" cy="1399950"/>
          </a:xfrm>
          <a:prstGeom prst="rect">
            <a:avLst/>
          </a:prstGeom>
          <a:noFill/>
          <a:ln>
            <a:noFill/>
          </a:ln>
        </p:spPr>
      </p:pic>
      <p:pic>
        <p:nvPicPr>
          <p:cNvPr id="108" name="Google Shape;108;p20"/>
          <p:cNvPicPr preferRelativeResize="0"/>
          <p:nvPr/>
        </p:nvPicPr>
        <p:blipFill>
          <a:blip r:embed="rId4">
            <a:alphaModFix/>
          </a:blip>
          <a:stretch>
            <a:fillRect/>
          </a:stretch>
        </p:blipFill>
        <p:spPr>
          <a:xfrm>
            <a:off x="181825" y="2079500"/>
            <a:ext cx="8031274" cy="1466700"/>
          </a:xfrm>
          <a:prstGeom prst="rect">
            <a:avLst/>
          </a:prstGeom>
          <a:noFill/>
          <a:ln>
            <a:noFill/>
          </a:ln>
        </p:spPr>
      </p:pic>
      <p:pic>
        <p:nvPicPr>
          <p:cNvPr id="109" name="Google Shape;109;p20"/>
          <p:cNvPicPr preferRelativeResize="0"/>
          <p:nvPr/>
        </p:nvPicPr>
        <p:blipFill>
          <a:blip r:embed="rId5">
            <a:alphaModFix/>
          </a:blip>
          <a:stretch>
            <a:fillRect/>
          </a:stretch>
        </p:blipFill>
        <p:spPr>
          <a:xfrm>
            <a:off x="181825" y="3546200"/>
            <a:ext cx="8031275" cy="1597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sz="2800" dirty="0">
                <a:latin typeface="Verdana" panose="020B0604030504040204" pitchFamily="34" charset="0"/>
                <a:ea typeface="Verdana" panose="020B0604030504040204" pitchFamily="34" charset="0"/>
              </a:rPr>
              <a:t>Tokenization</a:t>
            </a:r>
            <a:endParaRPr sz="2800" dirty="0">
              <a:latin typeface="Verdana" panose="020B0604030504040204" pitchFamily="34" charset="0"/>
              <a:ea typeface="Verdana" panose="020B0604030504040204" pitchFamily="34" charset="0"/>
            </a:endParaRPr>
          </a:p>
        </p:txBody>
      </p:sp>
      <p:pic>
        <p:nvPicPr>
          <p:cNvPr id="115" name="Google Shape;115;p21"/>
          <p:cNvPicPr preferRelativeResize="0"/>
          <p:nvPr/>
        </p:nvPicPr>
        <p:blipFill>
          <a:blip r:embed="rId3">
            <a:alphaModFix/>
          </a:blip>
          <a:stretch>
            <a:fillRect/>
          </a:stretch>
        </p:blipFill>
        <p:spPr>
          <a:xfrm>
            <a:off x="740775" y="2415750"/>
            <a:ext cx="6845501" cy="1928000"/>
          </a:xfrm>
          <a:prstGeom prst="rect">
            <a:avLst/>
          </a:prstGeom>
          <a:noFill/>
          <a:ln>
            <a:noFill/>
          </a:ln>
        </p:spPr>
      </p:pic>
      <p:sp>
        <p:nvSpPr>
          <p:cNvPr id="116" name="Google Shape;116;p21"/>
          <p:cNvSpPr txBox="1"/>
          <p:nvPr/>
        </p:nvSpPr>
        <p:spPr>
          <a:xfrm>
            <a:off x="667040" y="1094100"/>
            <a:ext cx="7561500" cy="1369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800" dirty="0">
                <a:latin typeface="Verdana"/>
                <a:ea typeface="Verdana"/>
                <a:cs typeface="Verdana"/>
                <a:sym typeface="Verdana"/>
              </a:rPr>
              <a:t>The Hotel review dataset is tokenized to convert big quantities of text into smaller parts to extract </a:t>
            </a:r>
            <a:r>
              <a:rPr lang="en" sz="1800" dirty="0">
                <a:solidFill>
                  <a:srgbClr val="222222"/>
                </a:solidFill>
                <a:highlight>
                  <a:srgbClr val="FFFFFF"/>
                </a:highlight>
                <a:latin typeface="Verdana"/>
                <a:ea typeface="Verdana"/>
                <a:cs typeface="Verdana"/>
                <a:sym typeface="Verdana"/>
              </a:rPr>
              <a:t>words, keywords, phrases and other properties of data for further analysis.</a:t>
            </a:r>
            <a:endParaRPr sz="1800" dirty="0">
              <a:latin typeface="Verdana"/>
              <a:ea typeface="Verdana"/>
              <a:cs typeface="Verdana"/>
              <a:sym typeface="Verdana"/>
            </a:endParaRPr>
          </a:p>
        </p:txBody>
      </p:sp>
      <p:cxnSp>
        <p:nvCxnSpPr>
          <p:cNvPr id="117" name="Google Shape;117;p21"/>
          <p:cNvCxnSpPr/>
          <p:nvPr/>
        </p:nvCxnSpPr>
        <p:spPr>
          <a:xfrm>
            <a:off x="-40350" y="4629150"/>
            <a:ext cx="9207900" cy="26100"/>
          </a:xfrm>
          <a:prstGeom prst="straightConnector1">
            <a:avLst/>
          </a:prstGeom>
          <a:noFill/>
          <a:ln w="38100" cap="flat" cmpd="sng">
            <a:solidFill>
              <a:schemeClr val="accent4"/>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153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Verdana" panose="020B0604030504040204" pitchFamily="34" charset="0"/>
                <a:ea typeface="Verdana" panose="020B0604030504040204" pitchFamily="34" charset="0"/>
              </a:rPr>
              <a:t>Positive &amp; </a:t>
            </a:r>
            <a:r>
              <a:rPr lang="en-US" sz="2800" dirty="0">
                <a:latin typeface="Verdana" panose="020B0604030504040204" pitchFamily="34" charset="0"/>
                <a:ea typeface="Verdana" panose="020B0604030504040204" pitchFamily="34" charset="0"/>
              </a:rPr>
              <a:t>N</a:t>
            </a:r>
            <a:r>
              <a:rPr lang="en" sz="2800" dirty="0">
                <a:latin typeface="Verdana" panose="020B0604030504040204" pitchFamily="34" charset="0"/>
                <a:ea typeface="Verdana" panose="020B0604030504040204" pitchFamily="34" charset="0"/>
              </a:rPr>
              <a:t>egative Sentences</a:t>
            </a:r>
            <a:endParaRPr sz="2800" dirty="0">
              <a:latin typeface="Verdana" panose="020B0604030504040204" pitchFamily="34" charset="0"/>
              <a:ea typeface="Verdana" panose="020B0604030504040204" pitchFamily="34" charset="0"/>
            </a:endParaRPr>
          </a:p>
        </p:txBody>
      </p:sp>
      <p:sp>
        <p:nvSpPr>
          <p:cNvPr id="130" name="Google Shape;130;p23"/>
          <p:cNvSpPr txBox="1">
            <a:spLocks noGrp="1"/>
          </p:cNvSpPr>
          <p:nvPr>
            <p:ph type="body" idx="1"/>
          </p:nvPr>
        </p:nvSpPr>
        <p:spPr>
          <a:xfrm>
            <a:off x="258900" y="800175"/>
            <a:ext cx="8520600" cy="83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Analyzed the positive and negative score of negative and negative reviews by using sentiments analyzer.</a:t>
            </a:r>
            <a:endParaRPr dirty="0"/>
          </a:p>
        </p:txBody>
      </p:sp>
      <p:pic>
        <p:nvPicPr>
          <p:cNvPr id="131" name="Google Shape;131;p23"/>
          <p:cNvPicPr preferRelativeResize="0"/>
          <p:nvPr/>
        </p:nvPicPr>
        <p:blipFill>
          <a:blip r:embed="rId3">
            <a:alphaModFix/>
          </a:blip>
          <a:stretch>
            <a:fillRect/>
          </a:stretch>
        </p:blipFill>
        <p:spPr>
          <a:xfrm>
            <a:off x="342825" y="1527220"/>
            <a:ext cx="3724275" cy="2914650"/>
          </a:xfrm>
          <a:prstGeom prst="rect">
            <a:avLst/>
          </a:prstGeom>
          <a:noFill/>
          <a:ln>
            <a:noFill/>
          </a:ln>
        </p:spPr>
      </p:pic>
      <p:pic>
        <p:nvPicPr>
          <p:cNvPr id="132" name="Google Shape;132;p23"/>
          <p:cNvPicPr preferRelativeResize="0"/>
          <p:nvPr/>
        </p:nvPicPr>
        <p:blipFill>
          <a:blip r:embed="rId4">
            <a:alphaModFix/>
          </a:blip>
          <a:stretch>
            <a:fillRect/>
          </a:stretch>
        </p:blipFill>
        <p:spPr>
          <a:xfrm>
            <a:off x="4379736" y="1576235"/>
            <a:ext cx="4324350" cy="2924175"/>
          </a:xfrm>
          <a:prstGeom prst="rect">
            <a:avLst/>
          </a:prstGeom>
          <a:noFill/>
          <a:ln>
            <a:noFill/>
          </a:ln>
        </p:spPr>
      </p:pic>
      <p:cxnSp>
        <p:nvCxnSpPr>
          <p:cNvPr id="6" name="Google Shape;117;p21">
            <a:extLst>
              <a:ext uri="{FF2B5EF4-FFF2-40B4-BE49-F238E27FC236}">
                <a16:creationId xmlns:a16="http://schemas.microsoft.com/office/drawing/2014/main" id="{FEEA2CF7-34FE-466B-8C95-2A84E1C46051}"/>
              </a:ext>
            </a:extLst>
          </p:cNvPr>
          <p:cNvCxnSpPr/>
          <p:nvPr/>
        </p:nvCxnSpPr>
        <p:spPr>
          <a:xfrm>
            <a:off x="-40350" y="4629150"/>
            <a:ext cx="9207900" cy="26100"/>
          </a:xfrm>
          <a:prstGeom prst="straightConnector1">
            <a:avLst/>
          </a:prstGeom>
          <a:noFill/>
          <a:ln w="38100" cap="flat" cmpd="sng">
            <a:solidFill>
              <a:schemeClr val="accent4"/>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8094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Verdana" panose="020B0604030504040204" pitchFamily="34" charset="0"/>
                <a:ea typeface="Verdana" panose="020B0604030504040204" pitchFamily="34" charset="0"/>
              </a:rPr>
              <a:t>Most popular words</a:t>
            </a:r>
            <a:endParaRPr sz="2800" dirty="0">
              <a:latin typeface="Verdana" panose="020B0604030504040204" pitchFamily="34" charset="0"/>
              <a:ea typeface="Verdana" panose="020B0604030504040204" pitchFamily="34" charset="0"/>
            </a:endParaRPr>
          </a:p>
        </p:txBody>
      </p:sp>
      <p:pic>
        <p:nvPicPr>
          <p:cNvPr id="138" name="Google Shape;138;p24"/>
          <p:cNvPicPr preferRelativeResize="0"/>
          <p:nvPr/>
        </p:nvPicPr>
        <p:blipFill>
          <a:blip r:embed="rId3">
            <a:alphaModFix/>
          </a:blip>
          <a:stretch>
            <a:fillRect/>
          </a:stretch>
        </p:blipFill>
        <p:spPr>
          <a:xfrm>
            <a:off x="3812157" y="1117915"/>
            <a:ext cx="4848225" cy="3267075"/>
          </a:xfrm>
          <a:prstGeom prst="rect">
            <a:avLst/>
          </a:prstGeom>
          <a:noFill/>
          <a:ln>
            <a:noFill/>
          </a:ln>
        </p:spPr>
      </p:pic>
      <p:sp>
        <p:nvSpPr>
          <p:cNvPr id="2" name="TextBox 1">
            <a:extLst>
              <a:ext uri="{FF2B5EF4-FFF2-40B4-BE49-F238E27FC236}">
                <a16:creationId xmlns:a16="http://schemas.microsoft.com/office/drawing/2014/main" id="{D5F11874-1FDC-4ADF-8360-2FC29EA121A8}"/>
              </a:ext>
            </a:extLst>
          </p:cNvPr>
          <p:cNvSpPr txBox="1"/>
          <p:nvPr/>
        </p:nvSpPr>
        <p:spPr>
          <a:xfrm>
            <a:off x="359202" y="1187777"/>
            <a:ext cx="3279544" cy="2031325"/>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The three most popular words used in hotel reviews are :</a:t>
            </a:r>
          </a:p>
          <a:p>
            <a:endParaRPr lang="en-US" sz="1800" dirty="0">
              <a:latin typeface="Verdana" panose="020B0604030504040204" pitchFamily="34" charset="0"/>
              <a:ea typeface="Verdana" panose="020B0604030504040204" pitchFamily="34" charset="0"/>
            </a:endParaRPr>
          </a:p>
          <a:p>
            <a:pPr marL="342900" indent="-342900">
              <a:buAutoNum type="arabicPeriod"/>
            </a:pPr>
            <a:r>
              <a:rPr lang="en-US" sz="1800" dirty="0">
                <a:latin typeface="Verdana" panose="020B0604030504040204" pitchFamily="34" charset="0"/>
                <a:ea typeface="Verdana" panose="020B0604030504040204" pitchFamily="34" charset="0"/>
              </a:rPr>
              <a:t>Room</a:t>
            </a:r>
          </a:p>
          <a:p>
            <a:pPr marL="342900" indent="-342900">
              <a:buAutoNum type="arabicPeriod"/>
            </a:pPr>
            <a:r>
              <a:rPr lang="en-US" sz="1800" dirty="0">
                <a:latin typeface="Verdana" panose="020B0604030504040204" pitchFamily="34" charset="0"/>
                <a:ea typeface="Verdana" panose="020B0604030504040204" pitchFamily="34" charset="0"/>
              </a:rPr>
              <a:t>Staff</a:t>
            </a:r>
          </a:p>
          <a:p>
            <a:pPr marL="342900" indent="-342900">
              <a:buAutoNum type="arabicPeriod"/>
            </a:pPr>
            <a:r>
              <a:rPr lang="en-US" sz="1800" dirty="0">
                <a:latin typeface="Verdana" panose="020B0604030504040204" pitchFamily="34" charset="0"/>
                <a:ea typeface="Verdana" panose="020B0604030504040204" pitchFamily="34" charset="0"/>
              </a:rPr>
              <a:t>Location</a:t>
            </a:r>
          </a:p>
        </p:txBody>
      </p:sp>
      <p:cxnSp>
        <p:nvCxnSpPr>
          <p:cNvPr id="5" name="Google Shape;117;p21">
            <a:extLst>
              <a:ext uri="{FF2B5EF4-FFF2-40B4-BE49-F238E27FC236}">
                <a16:creationId xmlns:a16="http://schemas.microsoft.com/office/drawing/2014/main" id="{777F5196-7DA3-4B91-A6B8-18923ADFA1FB}"/>
              </a:ext>
            </a:extLst>
          </p:cNvPr>
          <p:cNvCxnSpPr/>
          <p:nvPr/>
        </p:nvCxnSpPr>
        <p:spPr>
          <a:xfrm>
            <a:off x="-40350" y="4629150"/>
            <a:ext cx="9207900" cy="26100"/>
          </a:xfrm>
          <a:prstGeom prst="straightConnector1">
            <a:avLst/>
          </a:prstGeom>
          <a:noFill/>
          <a:ln w="38100" cap="flat" cmpd="sng">
            <a:solidFill>
              <a:schemeClr val="accent4"/>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311700" y="26136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Verdana" panose="020B0604030504040204" pitchFamily="34" charset="0"/>
                <a:ea typeface="Verdana" panose="020B0604030504040204" pitchFamily="34" charset="0"/>
              </a:rPr>
              <a:t>  Reviews By City</a:t>
            </a:r>
            <a:endParaRPr sz="2800" dirty="0">
              <a:latin typeface="Verdana" panose="020B0604030504040204" pitchFamily="34" charset="0"/>
              <a:ea typeface="Verdana" panose="020B0604030504040204" pitchFamily="34" charset="0"/>
            </a:endParaRPr>
          </a:p>
        </p:txBody>
      </p:sp>
      <p:pic>
        <p:nvPicPr>
          <p:cNvPr id="145" name="Google Shape;145;p25"/>
          <p:cNvPicPr preferRelativeResize="0"/>
          <p:nvPr/>
        </p:nvPicPr>
        <p:blipFill>
          <a:blip r:embed="rId3">
            <a:alphaModFix/>
          </a:blip>
          <a:stretch>
            <a:fillRect/>
          </a:stretch>
        </p:blipFill>
        <p:spPr>
          <a:xfrm>
            <a:off x="1530089" y="1270352"/>
            <a:ext cx="4356950" cy="3557350"/>
          </a:xfrm>
          <a:prstGeom prst="rect">
            <a:avLst/>
          </a:prstGeom>
          <a:noFill/>
          <a:ln>
            <a:noFill/>
          </a:ln>
        </p:spPr>
      </p:pic>
      <p:sp>
        <p:nvSpPr>
          <p:cNvPr id="2" name="TextBox 1">
            <a:extLst>
              <a:ext uri="{FF2B5EF4-FFF2-40B4-BE49-F238E27FC236}">
                <a16:creationId xmlns:a16="http://schemas.microsoft.com/office/drawing/2014/main" id="{C6388AB8-27AE-4D17-9464-D23A51856EDF}"/>
              </a:ext>
            </a:extLst>
          </p:cNvPr>
          <p:cNvSpPr txBox="1"/>
          <p:nvPr/>
        </p:nvSpPr>
        <p:spPr>
          <a:xfrm>
            <a:off x="471340" y="881406"/>
            <a:ext cx="7965650" cy="307777"/>
          </a:xfrm>
          <a:prstGeom prst="rect">
            <a:avLst/>
          </a:prstGeom>
          <a:noFill/>
        </p:spPr>
        <p:txBody>
          <a:bodyPr wrap="square" rtlCol="0">
            <a:spAutoFit/>
          </a:bodyPr>
          <a:lstStyle/>
          <a:p>
            <a:r>
              <a:rPr lang="en-US" dirty="0"/>
              <a:t>The most reviewed hotels are from London followed by Paris, Barcelona and Amsterdam.</a:t>
            </a:r>
          </a:p>
        </p:txBody>
      </p:sp>
      <p:cxnSp>
        <p:nvCxnSpPr>
          <p:cNvPr id="6" name="Google Shape;117;p21">
            <a:extLst>
              <a:ext uri="{FF2B5EF4-FFF2-40B4-BE49-F238E27FC236}">
                <a16:creationId xmlns:a16="http://schemas.microsoft.com/office/drawing/2014/main" id="{C46D12D9-95E4-4FC3-9AA7-BC198BEE8983}"/>
              </a:ext>
            </a:extLst>
          </p:cNvPr>
          <p:cNvCxnSpPr/>
          <p:nvPr/>
        </p:nvCxnSpPr>
        <p:spPr>
          <a:xfrm>
            <a:off x="-31950" y="4801602"/>
            <a:ext cx="9207900" cy="26100"/>
          </a:xfrm>
          <a:prstGeom prst="straightConnector1">
            <a:avLst/>
          </a:prstGeom>
          <a:noFill/>
          <a:ln w="38100" cap="flat" cmpd="sng">
            <a:solidFill>
              <a:schemeClr val="accent4"/>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500851" y="299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Verdana" panose="020B0604030504040204" pitchFamily="34" charset="0"/>
                <a:ea typeface="Verdana" panose="020B0604030504040204" pitchFamily="34" charset="0"/>
              </a:rPr>
              <a:t>Reviews by Country</a:t>
            </a:r>
            <a:endParaRPr sz="2800" dirty="0">
              <a:latin typeface="Verdana" panose="020B0604030504040204" pitchFamily="34" charset="0"/>
              <a:ea typeface="Verdana" panose="020B0604030504040204" pitchFamily="34" charset="0"/>
            </a:endParaRPr>
          </a:p>
        </p:txBody>
      </p:sp>
      <p:pic>
        <p:nvPicPr>
          <p:cNvPr id="144" name="Google Shape;144;p25"/>
          <p:cNvPicPr preferRelativeResize="0"/>
          <p:nvPr/>
        </p:nvPicPr>
        <p:blipFill>
          <a:blip r:embed="rId3">
            <a:alphaModFix/>
          </a:blip>
          <a:stretch>
            <a:fillRect/>
          </a:stretch>
        </p:blipFill>
        <p:spPr>
          <a:xfrm>
            <a:off x="2168360" y="1337722"/>
            <a:ext cx="4109892" cy="3293019"/>
          </a:xfrm>
          <a:prstGeom prst="rect">
            <a:avLst/>
          </a:prstGeom>
          <a:noFill/>
          <a:ln>
            <a:noFill/>
          </a:ln>
        </p:spPr>
      </p:pic>
      <p:sp>
        <p:nvSpPr>
          <p:cNvPr id="2" name="Rectangle 1">
            <a:extLst>
              <a:ext uri="{FF2B5EF4-FFF2-40B4-BE49-F238E27FC236}">
                <a16:creationId xmlns:a16="http://schemas.microsoft.com/office/drawing/2014/main" id="{16309AA1-072B-44D9-A08A-74AA26C68F0D}"/>
              </a:ext>
            </a:extLst>
          </p:cNvPr>
          <p:cNvSpPr/>
          <p:nvPr/>
        </p:nvSpPr>
        <p:spPr>
          <a:xfrm>
            <a:off x="563251" y="948850"/>
            <a:ext cx="8260237" cy="523220"/>
          </a:xfrm>
          <a:prstGeom prst="rect">
            <a:avLst/>
          </a:prstGeom>
        </p:spPr>
        <p:txBody>
          <a:bodyPr wrap="square">
            <a:spAutoFit/>
          </a:bodyPr>
          <a:lstStyle/>
          <a:p>
            <a:r>
              <a:rPr lang="en-US" dirty="0"/>
              <a:t>The most reviewed hotels are from London followed by United Kingdom, Spain, France and Netherlands.</a:t>
            </a:r>
          </a:p>
        </p:txBody>
      </p:sp>
      <p:cxnSp>
        <p:nvCxnSpPr>
          <p:cNvPr id="6" name="Google Shape;117;p21">
            <a:extLst>
              <a:ext uri="{FF2B5EF4-FFF2-40B4-BE49-F238E27FC236}">
                <a16:creationId xmlns:a16="http://schemas.microsoft.com/office/drawing/2014/main" id="{0A52C19F-583D-4BCB-94C0-F82086F742B5}"/>
              </a:ext>
            </a:extLst>
          </p:cNvPr>
          <p:cNvCxnSpPr/>
          <p:nvPr/>
        </p:nvCxnSpPr>
        <p:spPr>
          <a:xfrm>
            <a:off x="-31950" y="4801602"/>
            <a:ext cx="9207900" cy="26100"/>
          </a:xfrm>
          <a:prstGeom prst="straightConnector1">
            <a:avLst/>
          </a:prstGeom>
          <a:noFill/>
          <a:ln w="38100" cap="flat" cmpd="sng">
            <a:solidFill>
              <a:schemeClr val="accent4"/>
            </a:solidFill>
            <a:prstDash val="solid"/>
            <a:round/>
            <a:headEnd type="none" w="med" len="med"/>
            <a:tailEnd type="none" w="med" len="med"/>
          </a:ln>
        </p:spPr>
      </p:cxnSp>
      <p:sp>
        <p:nvSpPr>
          <p:cNvPr id="3" name="Rectangle 2">
            <a:extLst>
              <a:ext uri="{FF2B5EF4-FFF2-40B4-BE49-F238E27FC236}">
                <a16:creationId xmlns:a16="http://schemas.microsoft.com/office/drawing/2014/main" id="{D4CB8BB5-0C56-468A-BAE0-902FD495BEC4}"/>
              </a:ext>
            </a:extLst>
          </p:cNvPr>
          <p:cNvSpPr/>
          <p:nvPr/>
        </p:nvSpPr>
        <p:spPr>
          <a:xfrm>
            <a:off x="4454820" y="2417862"/>
            <a:ext cx="234360" cy="307777"/>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988505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5847-47CD-46E5-B486-CD3AE758A820}"/>
              </a:ext>
            </a:extLst>
          </p:cNvPr>
          <p:cNvSpPr>
            <a:spLocks noGrp="1"/>
          </p:cNvSpPr>
          <p:nvPr>
            <p:ph type="title"/>
          </p:nvPr>
        </p:nvSpPr>
        <p:spPr>
          <a:xfrm>
            <a:off x="161799" y="195216"/>
            <a:ext cx="8520600" cy="466053"/>
          </a:xfrm>
        </p:spPr>
        <p:txBody>
          <a:bodyPr>
            <a:normAutofit fontScale="90000"/>
          </a:bodyPr>
          <a:lstStyle/>
          <a:p>
            <a:r>
              <a:rPr lang="en-US" dirty="0">
                <a:latin typeface="+mj-lt"/>
              </a:rPr>
              <a:t>Average </a:t>
            </a:r>
            <a:r>
              <a:rPr lang="en-US" sz="2800" dirty="0">
                <a:latin typeface="+mj-lt"/>
              </a:rPr>
              <a:t>score</a:t>
            </a:r>
            <a:r>
              <a:rPr lang="en-US" dirty="0">
                <a:latin typeface="+mj-lt"/>
              </a:rPr>
              <a:t> distribution</a:t>
            </a:r>
          </a:p>
        </p:txBody>
      </p:sp>
      <p:sp>
        <p:nvSpPr>
          <p:cNvPr id="3" name="Text Placeholder 2">
            <a:extLst>
              <a:ext uri="{FF2B5EF4-FFF2-40B4-BE49-F238E27FC236}">
                <a16:creationId xmlns:a16="http://schemas.microsoft.com/office/drawing/2014/main" id="{C22C75D3-9F2D-4086-B7F8-796E12D443C4}"/>
              </a:ext>
            </a:extLst>
          </p:cNvPr>
          <p:cNvSpPr>
            <a:spLocks noGrp="1"/>
          </p:cNvSpPr>
          <p:nvPr>
            <p:ph type="body" idx="1"/>
          </p:nvPr>
        </p:nvSpPr>
        <p:spPr>
          <a:xfrm>
            <a:off x="86848" y="831694"/>
            <a:ext cx="8520600" cy="316562"/>
          </a:xfrm>
        </p:spPr>
        <p:txBody>
          <a:bodyPr>
            <a:noAutofit/>
          </a:bodyPr>
          <a:lstStyle/>
          <a:p>
            <a:pPr marL="114300" indent="0">
              <a:buNone/>
            </a:pPr>
            <a:r>
              <a:rPr lang="en-US" sz="1600" dirty="0">
                <a:latin typeface="Verdana" panose="020B0604030504040204" pitchFamily="34" charset="0"/>
                <a:ea typeface="Verdana" panose="020B0604030504040204" pitchFamily="34" charset="0"/>
              </a:rPr>
              <a:t>The most of the average score lies between 8.1 to 8.8</a:t>
            </a:r>
          </a:p>
        </p:txBody>
      </p:sp>
      <p:pic>
        <p:nvPicPr>
          <p:cNvPr id="1028" name="Picture 4" descr="https://lh3.googleusercontent.com/mlH-llQIy_BMGJ7gnNLFcGOHyiKupvZonxZmuw9vqA8y2q9Qn3Z9YshQn82P82emr4rOaXeiuPbLUDoXuUQGgx_t5nB_GyCRDNhkoXHvi4-IOeLcUUWsFs_4syADIZfBwQm2_7hOPj0">
            <a:extLst>
              <a:ext uri="{FF2B5EF4-FFF2-40B4-BE49-F238E27FC236}">
                <a16:creationId xmlns:a16="http://schemas.microsoft.com/office/drawing/2014/main" id="{DBF260E9-1E72-494E-95DC-D956EDAE4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12732"/>
            <a:ext cx="9144000" cy="363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078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9623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Verdana" panose="020B0604030504040204" pitchFamily="34" charset="0"/>
                <a:ea typeface="Verdana" panose="020B0604030504040204" pitchFamily="34" charset="0"/>
              </a:rPr>
              <a:t>   Positive Word Cloud</a:t>
            </a:r>
            <a:endParaRPr sz="2800" dirty="0">
              <a:latin typeface="Verdana" panose="020B0604030504040204" pitchFamily="34" charset="0"/>
              <a:ea typeface="Verdana" panose="020B0604030504040204" pitchFamily="34" charset="0"/>
            </a:endParaRPr>
          </a:p>
        </p:txBody>
      </p:sp>
      <p:pic>
        <p:nvPicPr>
          <p:cNvPr id="151" name="Google Shape;151;p26"/>
          <p:cNvPicPr preferRelativeResize="0"/>
          <p:nvPr/>
        </p:nvPicPr>
        <p:blipFill>
          <a:blip r:embed="rId3">
            <a:alphaModFix/>
          </a:blip>
          <a:stretch>
            <a:fillRect/>
          </a:stretch>
        </p:blipFill>
        <p:spPr>
          <a:xfrm>
            <a:off x="580308" y="725495"/>
            <a:ext cx="7001976" cy="3956275"/>
          </a:xfrm>
          <a:prstGeom prst="rect">
            <a:avLst/>
          </a:prstGeom>
          <a:noFill/>
          <a:ln>
            <a:noFill/>
          </a:ln>
        </p:spPr>
      </p:pic>
      <p:cxnSp>
        <p:nvCxnSpPr>
          <p:cNvPr id="4" name="Google Shape;117;p21">
            <a:extLst>
              <a:ext uri="{FF2B5EF4-FFF2-40B4-BE49-F238E27FC236}">
                <a16:creationId xmlns:a16="http://schemas.microsoft.com/office/drawing/2014/main" id="{BA883F31-1E96-4AD9-BFAD-4E838D6896A1}"/>
              </a:ext>
            </a:extLst>
          </p:cNvPr>
          <p:cNvCxnSpPr/>
          <p:nvPr/>
        </p:nvCxnSpPr>
        <p:spPr>
          <a:xfrm>
            <a:off x="-31950" y="4801602"/>
            <a:ext cx="9207900" cy="26100"/>
          </a:xfrm>
          <a:prstGeom prst="straightConnector1">
            <a:avLst/>
          </a:prstGeom>
          <a:noFill/>
          <a:ln w="38100" cap="flat" cmpd="sng">
            <a:solidFill>
              <a:schemeClr val="accent4"/>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169683" y="21522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sz="2800" dirty="0">
                <a:latin typeface="Verdana" panose="020B0604030504040204" pitchFamily="34" charset="0"/>
                <a:ea typeface="Verdana" panose="020B0604030504040204" pitchFamily="34" charset="0"/>
              </a:rPr>
              <a:t>Negative Word Cloud</a:t>
            </a:r>
            <a:endParaRPr sz="2800" dirty="0">
              <a:latin typeface="Verdana" panose="020B0604030504040204" pitchFamily="34" charset="0"/>
              <a:ea typeface="Verdana" panose="020B0604030504040204" pitchFamily="34" charset="0"/>
            </a:endParaRPr>
          </a:p>
        </p:txBody>
      </p:sp>
      <p:pic>
        <p:nvPicPr>
          <p:cNvPr id="157" name="Google Shape;157;p27"/>
          <p:cNvPicPr preferRelativeResize="0"/>
          <p:nvPr/>
        </p:nvPicPr>
        <p:blipFill>
          <a:blip r:embed="rId3">
            <a:alphaModFix/>
          </a:blip>
          <a:stretch>
            <a:fillRect/>
          </a:stretch>
        </p:blipFill>
        <p:spPr>
          <a:xfrm>
            <a:off x="726469" y="787921"/>
            <a:ext cx="6720699" cy="3936750"/>
          </a:xfrm>
          <a:prstGeom prst="rect">
            <a:avLst/>
          </a:prstGeom>
          <a:noFill/>
          <a:ln>
            <a:noFill/>
          </a:ln>
        </p:spPr>
      </p:pic>
      <p:cxnSp>
        <p:nvCxnSpPr>
          <p:cNvPr id="4" name="Google Shape;117;p21">
            <a:extLst>
              <a:ext uri="{FF2B5EF4-FFF2-40B4-BE49-F238E27FC236}">
                <a16:creationId xmlns:a16="http://schemas.microsoft.com/office/drawing/2014/main" id="{4ACE6D84-3E91-45FD-B4F1-31306A906D3C}"/>
              </a:ext>
            </a:extLst>
          </p:cNvPr>
          <p:cNvCxnSpPr/>
          <p:nvPr/>
        </p:nvCxnSpPr>
        <p:spPr>
          <a:xfrm>
            <a:off x="-31950" y="4801602"/>
            <a:ext cx="9207900" cy="26100"/>
          </a:xfrm>
          <a:prstGeom prst="straightConnector1">
            <a:avLst/>
          </a:prstGeom>
          <a:noFill/>
          <a:ln w="38100" cap="flat" cmpd="sng">
            <a:solidFill>
              <a:schemeClr val="accent4"/>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Verdana" panose="020B0604030504040204" pitchFamily="34" charset="0"/>
                <a:ea typeface="Verdana" panose="020B0604030504040204" pitchFamily="34" charset="0"/>
              </a:rPr>
              <a:t>Feature Extraction</a:t>
            </a:r>
            <a:endParaRPr sz="2800" dirty="0">
              <a:latin typeface="Verdana" panose="020B0604030504040204" pitchFamily="34" charset="0"/>
              <a:ea typeface="Verdana" panose="020B0604030504040204" pitchFamily="34" charset="0"/>
            </a:endParaRPr>
          </a:p>
        </p:txBody>
      </p:sp>
      <p:sp>
        <p:nvSpPr>
          <p:cNvPr id="123" name="Google Shape;123;p2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below table lists the the most important characteristics and features of the dataset extracted using Random Forest.</a:t>
            </a:r>
            <a:endParaRPr dirty="0"/>
          </a:p>
          <a:p>
            <a:pPr marL="0" lvl="0" indent="0" algn="l" rtl="0">
              <a:spcBef>
                <a:spcPts val="1600"/>
              </a:spcBef>
              <a:spcAft>
                <a:spcPts val="0"/>
              </a:spcAft>
              <a:buNone/>
            </a:pPr>
            <a:endParaRPr sz="1050" dirty="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endParaRPr sz="1050" dirty="0">
              <a:solidFill>
                <a:srgbClr val="000000"/>
              </a:solidFill>
              <a:highlight>
                <a:srgbClr val="FFFFFF"/>
              </a:highlight>
              <a:latin typeface="Arial"/>
              <a:ea typeface="Arial"/>
              <a:cs typeface="Arial"/>
              <a:sym typeface="Arial"/>
            </a:endParaRPr>
          </a:p>
          <a:p>
            <a:pPr marL="50800" marR="76200" lvl="0" indent="0" algn="l" rtl="0">
              <a:lnSpc>
                <a:spcPct val="139090"/>
              </a:lnSpc>
              <a:spcBef>
                <a:spcPts val="1600"/>
              </a:spcBef>
              <a:spcAft>
                <a:spcPts val="0"/>
              </a:spcAft>
              <a:buNone/>
            </a:pPr>
            <a:endParaRPr sz="1100" dirty="0">
              <a:solidFill>
                <a:srgbClr val="000000"/>
              </a:solidFill>
              <a:latin typeface="Roboto Mono"/>
              <a:ea typeface="Roboto Mono"/>
              <a:cs typeface="Roboto Mono"/>
              <a:sym typeface="Roboto Mono"/>
            </a:endParaRPr>
          </a:p>
          <a:p>
            <a:pPr marL="0" lvl="0" indent="0" algn="l" rtl="0">
              <a:spcBef>
                <a:spcPts val="0"/>
              </a:spcBef>
              <a:spcAft>
                <a:spcPts val="1600"/>
              </a:spcAft>
              <a:buNone/>
            </a:pPr>
            <a:endParaRPr dirty="0"/>
          </a:p>
        </p:txBody>
      </p:sp>
      <p:graphicFrame>
        <p:nvGraphicFramePr>
          <p:cNvPr id="2" name="Table 1">
            <a:extLst>
              <a:ext uri="{FF2B5EF4-FFF2-40B4-BE49-F238E27FC236}">
                <a16:creationId xmlns:a16="http://schemas.microsoft.com/office/drawing/2014/main" id="{435BC7C2-84A0-4F08-A248-DAF0ED472308}"/>
              </a:ext>
            </a:extLst>
          </p:cNvPr>
          <p:cNvGraphicFramePr>
            <a:graphicFrameLocks noGrp="1"/>
          </p:cNvGraphicFramePr>
          <p:nvPr/>
        </p:nvGraphicFramePr>
        <p:xfrm>
          <a:off x="519260" y="2152328"/>
          <a:ext cx="2440757" cy="1280160"/>
        </p:xfrm>
        <a:graphic>
          <a:graphicData uri="http://schemas.openxmlformats.org/drawingml/2006/table">
            <a:tbl>
              <a:tblPr/>
              <a:tblGrid>
                <a:gridCol w="842913">
                  <a:extLst>
                    <a:ext uri="{9D8B030D-6E8A-4147-A177-3AD203B41FA5}">
                      <a16:colId xmlns:a16="http://schemas.microsoft.com/office/drawing/2014/main" val="3950029846"/>
                    </a:ext>
                  </a:extLst>
                </a:gridCol>
                <a:gridCol w="1597844">
                  <a:extLst>
                    <a:ext uri="{9D8B030D-6E8A-4147-A177-3AD203B41FA5}">
                      <a16:colId xmlns:a16="http://schemas.microsoft.com/office/drawing/2014/main" val="1110239757"/>
                    </a:ext>
                  </a:extLst>
                </a:gridCol>
              </a:tblGrid>
              <a:tr h="80010">
                <a:tc>
                  <a:txBody>
                    <a:bodyPr/>
                    <a:lstStyle/>
                    <a:p>
                      <a:pPr algn="ctr" rtl="0" fontAlgn="b"/>
                      <a:r>
                        <a:rPr lang="en-US" sz="1100" b="1">
                          <a:solidFill>
                            <a:srgbClr val="000000"/>
                          </a:solidFill>
                          <a:effectLst/>
                          <a:latin typeface="Calibri" panose="020F0502020204030204" pitchFamily="34" charset="0"/>
                        </a:rPr>
                        <a:t>Features</a:t>
                      </a:r>
                    </a:p>
                  </a:txBody>
                  <a:tcPr marL="11430" marR="11430" marT="7620" marB="7620"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000000"/>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algn="ctr" rtl="0" fontAlgn="b"/>
                      <a:r>
                        <a:rPr lang="en-US" sz="1100" b="1">
                          <a:solidFill>
                            <a:srgbClr val="000000"/>
                          </a:solidFill>
                          <a:effectLst/>
                          <a:latin typeface="Calibri" panose="020F0502020204030204" pitchFamily="34" charset="0"/>
                        </a:rPr>
                        <a:t>Score</a:t>
                      </a:r>
                    </a:p>
                  </a:txBody>
                  <a:tcPr marL="11430" marR="11430" marT="7620" marB="7620"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000000"/>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7575905"/>
                  </a:ext>
                </a:extLst>
              </a:tr>
              <a:tr h="80010">
                <a:tc>
                  <a:txBody>
                    <a:bodyPr/>
                    <a:lstStyle/>
                    <a:p>
                      <a:pPr algn="ctr" rtl="0" fontAlgn="b"/>
                      <a:r>
                        <a:rPr lang="en-US" sz="1100" b="0">
                          <a:solidFill>
                            <a:srgbClr val="000000"/>
                          </a:solidFill>
                          <a:effectLst/>
                          <a:latin typeface="Calibri" panose="020F0502020204030204" pitchFamily="34" charset="0"/>
                        </a:rPr>
                        <a:t>Compound</a:t>
                      </a:r>
                    </a:p>
                  </a:txBody>
                  <a:tcPr marL="11430" marR="11430" marT="7620" marB="7620"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algn="ctr" rtl="0" fontAlgn="b"/>
                      <a:r>
                        <a:rPr lang="en-US" sz="1100" b="0">
                          <a:solidFill>
                            <a:srgbClr val="000000"/>
                          </a:solidFill>
                          <a:effectLst/>
                          <a:latin typeface="Calibri" panose="020F0502020204030204" pitchFamily="34" charset="0"/>
                        </a:rPr>
                        <a:t>0.231957</a:t>
                      </a:r>
                    </a:p>
                  </a:txBody>
                  <a:tcPr marL="11430" marR="11430" marT="7620" marB="7620"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37796271"/>
                  </a:ext>
                </a:extLst>
              </a:tr>
              <a:tr h="80010">
                <a:tc>
                  <a:txBody>
                    <a:bodyPr/>
                    <a:lstStyle/>
                    <a:p>
                      <a:pPr algn="ctr" rtl="0" fontAlgn="b"/>
                      <a:r>
                        <a:rPr lang="en-US" sz="1100" b="0">
                          <a:solidFill>
                            <a:srgbClr val="000000"/>
                          </a:solidFill>
                          <a:effectLst/>
                          <a:latin typeface="Calibri" panose="020F0502020204030204" pitchFamily="34" charset="0"/>
                        </a:rPr>
                        <a:t>nb_chars</a:t>
                      </a:r>
                    </a:p>
                  </a:txBody>
                  <a:tcPr marL="11430" marR="11430" marT="7620" marB="7620"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algn="ctr" rtl="0" fontAlgn="b"/>
                      <a:r>
                        <a:rPr lang="en-US" sz="1100" b="0" dirty="0">
                          <a:solidFill>
                            <a:srgbClr val="000000"/>
                          </a:solidFill>
                          <a:effectLst/>
                          <a:latin typeface="Calibri" panose="020F0502020204030204" pitchFamily="34" charset="0"/>
                        </a:rPr>
                        <a:t>0.21872</a:t>
                      </a:r>
                    </a:p>
                  </a:txBody>
                  <a:tcPr marL="11430" marR="11430" marT="7620" marB="7620"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60899846"/>
                  </a:ext>
                </a:extLst>
              </a:tr>
              <a:tr h="80010">
                <a:tc>
                  <a:txBody>
                    <a:bodyPr/>
                    <a:lstStyle/>
                    <a:p>
                      <a:pPr algn="ctr" rtl="0" fontAlgn="b"/>
                      <a:r>
                        <a:rPr lang="en-US" sz="1100" b="0">
                          <a:solidFill>
                            <a:srgbClr val="000000"/>
                          </a:solidFill>
                          <a:effectLst/>
                          <a:latin typeface="Calibri" panose="020F0502020204030204" pitchFamily="34" charset="0"/>
                        </a:rPr>
                        <a:t>neu</a:t>
                      </a:r>
                    </a:p>
                  </a:txBody>
                  <a:tcPr marL="11430" marR="11430" marT="7620" marB="7620"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algn="ctr" rtl="0" fontAlgn="b"/>
                      <a:r>
                        <a:rPr lang="en-US" sz="1100" b="0">
                          <a:solidFill>
                            <a:srgbClr val="000000"/>
                          </a:solidFill>
                          <a:effectLst/>
                          <a:latin typeface="Calibri" panose="020F0502020204030204" pitchFamily="34" charset="0"/>
                        </a:rPr>
                        <a:t>0.142803</a:t>
                      </a:r>
                    </a:p>
                  </a:txBody>
                  <a:tcPr marL="11430" marR="11430" marT="7620" marB="7620"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04647009"/>
                  </a:ext>
                </a:extLst>
              </a:tr>
              <a:tr h="80010">
                <a:tc>
                  <a:txBody>
                    <a:bodyPr/>
                    <a:lstStyle/>
                    <a:p>
                      <a:pPr algn="ctr" rtl="0" fontAlgn="b"/>
                      <a:r>
                        <a:rPr lang="en-US" sz="1100" b="0">
                          <a:solidFill>
                            <a:srgbClr val="000000"/>
                          </a:solidFill>
                          <a:effectLst/>
                          <a:latin typeface="Calibri" panose="020F0502020204030204" pitchFamily="34" charset="0"/>
                        </a:rPr>
                        <a:t>nb_words</a:t>
                      </a:r>
                    </a:p>
                  </a:txBody>
                  <a:tcPr marL="11430" marR="11430" marT="7620" marB="7620"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algn="ctr" rtl="0" fontAlgn="b"/>
                      <a:r>
                        <a:rPr lang="en-US" sz="1100" b="0">
                          <a:solidFill>
                            <a:srgbClr val="000000"/>
                          </a:solidFill>
                          <a:effectLst/>
                          <a:latin typeface="Calibri" panose="020F0502020204030204" pitchFamily="34" charset="0"/>
                        </a:rPr>
                        <a:t>0.139981</a:t>
                      </a:r>
                    </a:p>
                  </a:txBody>
                  <a:tcPr marL="11430" marR="11430" marT="7620" marB="7620"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06384894"/>
                  </a:ext>
                </a:extLst>
              </a:tr>
              <a:tr h="80010">
                <a:tc>
                  <a:txBody>
                    <a:bodyPr/>
                    <a:lstStyle/>
                    <a:p>
                      <a:pPr algn="ctr" rtl="0" fontAlgn="b"/>
                      <a:r>
                        <a:rPr lang="en-US" sz="1100" b="0">
                          <a:solidFill>
                            <a:srgbClr val="000000"/>
                          </a:solidFill>
                          <a:effectLst/>
                          <a:latin typeface="Calibri" panose="020F0502020204030204" pitchFamily="34" charset="0"/>
                        </a:rPr>
                        <a:t>neg</a:t>
                      </a:r>
                    </a:p>
                  </a:txBody>
                  <a:tcPr marL="11430" marR="11430" marT="7620" marB="7620"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algn="ctr" rtl="0" fontAlgn="b"/>
                      <a:r>
                        <a:rPr lang="en-US" sz="1100" b="0">
                          <a:solidFill>
                            <a:srgbClr val="000000"/>
                          </a:solidFill>
                          <a:effectLst/>
                          <a:latin typeface="Calibri" panose="020F0502020204030204" pitchFamily="34" charset="0"/>
                        </a:rPr>
                        <a:t>0.138391</a:t>
                      </a:r>
                    </a:p>
                  </a:txBody>
                  <a:tcPr marL="11430" marR="11430" marT="7620" marB="7620"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97668235"/>
                  </a:ext>
                </a:extLst>
              </a:tr>
              <a:tr h="80010">
                <a:tc>
                  <a:txBody>
                    <a:bodyPr/>
                    <a:lstStyle/>
                    <a:p>
                      <a:pPr algn="ctr" rtl="0" fontAlgn="b"/>
                      <a:r>
                        <a:rPr lang="en-US" sz="1100" b="0" dirty="0">
                          <a:solidFill>
                            <a:srgbClr val="000000"/>
                          </a:solidFill>
                          <a:effectLst/>
                          <a:latin typeface="Calibri" panose="020F0502020204030204" pitchFamily="34" charset="0"/>
                        </a:rPr>
                        <a:t>pos</a:t>
                      </a:r>
                    </a:p>
                  </a:txBody>
                  <a:tcPr marL="11430" marR="11430" marT="7620" marB="7620"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ctr" rtl="0" fontAlgn="b"/>
                      <a:r>
                        <a:rPr lang="en-US" sz="1100" b="0" dirty="0">
                          <a:solidFill>
                            <a:srgbClr val="000000"/>
                          </a:solidFill>
                          <a:effectLst/>
                          <a:latin typeface="Calibri" panose="020F0502020204030204" pitchFamily="34" charset="0"/>
                        </a:rPr>
                        <a:t>0.128148</a:t>
                      </a:r>
                    </a:p>
                  </a:txBody>
                  <a:tcPr marL="11430" marR="11430" marT="7620" marB="7620"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9783743"/>
                  </a:ext>
                </a:extLst>
              </a:tr>
            </a:tbl>
          </a:graphicData>
        </a:graphic>
      </p:graphicFrame>
      <p:cxnSp>
        <p:nvCxnSpPr>
          <p:cNvPr id="6" name="Google Shape;117;p21">
            <a:extLst>
              <a:ext uri="{FF2B5EF4-FFF2-40B4-BE49-F238E27FC236}">
                <a16:creationId xmlns:a16="http://schemas.microsoft.com/office/drawing/2014/main" id="{1D364034-AE97-48E3-AFC6-C5CEA9FF3405}"/>
              </a:ext>
            </a:extLst>
          </p:cNvPr>
          <p:cNvCxnSpPr/>
          <p:nvPr/>
        </p:nvCxnSpPr>
        <p:spPr>
          <a:xfrm>
            <a:off x="-40350" y="4629150"/>
            <a:ext cx="9207900" cy="26100"/>
          </a:xfrm>
          <a:prstGeom prst="straightConnector1">
            <a:avLst/>
          </a:prstGeom>
          <a:noFill/>
          <a:ln w="38100" cap="flat" cmpd="sng">
            <a:solidFill>
              <a:schemeClr val="accent4"/>
            </a:solidFill>
            <a:prstDash val="solid"/>
            <a:round/>
            <a:headEnd type="none" w="med" len="med"/>
            <a:tailEnd type="none" w="med" len="med"/>
          </a:ln>
        </p:spPr>
      </p:cxnSp>
    </p:spTree>
    <p:extLst>
      <p:ext uri="{BB962C8B-B14F-4D97-AF65-F5344CB8AC3E}">
        <p14:creationId xmlns:p14="http://schemas.microsoft.com/office/powerpoint/2010/main" val="334574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Verdana" panose="020B0604030504040204" pitchFamily="34" charset="0"/>
                <a:ea typeface="Verdana" panose="020B0604030504040204" pitchFamily="34" charset="0"/>
              </a:rPr>
              <a:t>Reviews &amp; Its </a:t>
            </a:r>
            <a:r>
              <a:rPr lang="en-US" sz="2800" dirty="0">
                <a:latin typeface="Verdana" panose="020B0604030504040204" pitchFamily="34" charset="0"/>
                <a:ea typeface="Verdana" panose="020B0604030504040204" pitchFamily="34" charset="0"/>
              </a:rPr>
              <a:t>I</a:t>
            </a:r>
            <a:r>
              <a:rPr lang="en" sz="2800" dirty="0">
                <a:latin typeface="Verdana" panose="020B0604030504040204" pitchFamily="34" charset="0"/>
                <a:ea typeface="Verdana" panose="020B0604030504040204" pitchFamily="34" charset="0"/>
              </a:rPr>
              <a:t>mportance</a:t>
            </a:r>
            <a:endParaRPr sz="2800" dirty="0">
              <a:latin typeface="Verdana" panose="020B0604030504040204" pitchFamily="34" charset="0"/>
              <a:ea typeface="Verdana" panose="020B0604030504040204" pitchFamily="34" charset="0"/>
            </a:endParaRPr>
          </a:p>
        </p:txBody>
      </p:sp>
      <p:sp>
        <p:nvSpPr>
          <p:cNvPr id="64" name="Google Shape;64;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dirty="0">
                <a:latin typeface="Verdana"/>
                <a:ea typeface="Verdana"/>
                <a:cs typeface="Verdana"/>
                <a:sym typeface="Verdana"/>
              </a:rPr>
              <a:t>Online reviews are increasingly becoming popular in the business world across the globe while making purchase decisions. A review is a customers feedback for the products or services he has availed.  It's estimated that 90% people first check online reviews  of which 88% take reviews as personal recommendations. The trust customers put in strangers reviews is forcing business to take online reviews seriously. It has been found that 31% customers are willing to spend more on business that score high on positive reviews.</a:t>
            </a:r>
            <a:endParaRPr dirty="0">
              <a:latin typeface="Verdana"/>
              <a:ea typeface="Verdana"/>
              <a:cs typeface="Verdana"/>
              <a:sym typeface="Verdana"/>
            </a:endParaRPr>
          </a:p>
        </p:txBody>
      </p:sp>
      <p:cxnSp>
        <p:nvCxnSpPr>
          <p:cNvPr id="65" name="Google Shape;65;p14"/>
          <p:cNvCxnSpPr/>
          <p:nvPr/>
        </p:nvCxnSpPr>
        <p:spPr>
          <a:xfrm>
            <a:off x="10075" y="4614825"/>
            <a:ext cx="9157500" cy="40500"/>
          </a:xfrm>
          <a:prstGeom prst="straightConnector1">
            <a:avLst/>
          </a:prstGeom>
          <a:noFill/>
          <a:ln w="38100" cap="flat" cmpd="sng">
            <a:solidFill>
              <a:schemeClr val="accent4"/>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prstGeom prst="rect">
            <a:avLst/>
          </a:prstGeom>
        </p:spPr>
        <p:txBody>
          <a:bodyPr spcFirstLastPara="1" wrap="square" lIns="91425" tIns="91425" rIns="91425" bIns="91425" anchor="t" anchorCtr="0">
            <a:noAutofit/>
          </a:bodyPr>
          <a:lstStyle/>
          <a:p>
            <a:r>
              <a:rPr lang="en" dirty="0"/>
              <a:t>Naive Bayes Classifier</a:t>
            </a:r>
            <a:br>
              <a:rPr lang="en" dirty="0"/>
            </a:br>
            <a:endParaRPr dirty="0"/>
          </a:p>
        </p:txBody>
      </p:sp>
      <p:sp>
        <p:nvSpPr>
          <p:cNvPr id="4" name="Rectangle 3">
            <a:extLst>
              <a:ext uri="{FF2B5EF4-FFF2-40B4-BE49-F238E27FC236}">
                <a16:creationId xmlns:a16="http://schemas.microsoft.com/office/drawing/2014/main" id="{4D6F7547-DC8E-4EEE-9D45-FBB3507148DB}"/>
              </a:ext>
            </a:extLst>
          </p:cNvPr>
          <p:cNvSpPr/>
          <p:nvPr/>
        </p:nvSpPr>
        <p:spPr>
          <a:xfrm>
            <a:off x="411479" y="1079907"/>
            <a:ext cx="8420821" cy="1200329"/>
          </a:xfrm>
          <a:prstGeom prst="rect">
            <a:avLst/>
          </a:prstGeom>
        </p:spPr>
        <p:txBody>
          <a:bodyPr wrap="square">
            <a:spAutoFit/>
          </a:bodyPr>
          <a:lstStyle/>
          <a:p>
            <a:br>
              <a:rPr lang="en" dirty="0">
                <a:solidFill>
                  <a:srgbClr val="000000"/>
                </a:solidFill>
                <a:latin typeface="Gill Sans MT" panose="020B0502020104020203" pitchFamily="34" charset="0"/>
              </a:rPr>
            </a:br>
            <a:r>
              <a:rPr lang="en-US" b="1" dirty="0">
                <a:solidFill>
                  <a:srgbClr val="000000"/>
                </a:solidFill>
                <a:latin typeface="Gill Sans MT" panose="020B0502020104020203" pitchFamily="34" charset="0"/>
              </a:rPr>
              <a:t>Naive Bayes</a:t>
            </a:r>
            <a:r>
              <a:rPr lang="en-US" dirty="0">
                <a:solidFill>
                  <a:srgbClr val="000000"/>
                </a:solidFill>
                <a:latin typeface="Gill Sans MT" panose="020B0502020104020203" pitchFamily="34" charset="0"/>
              </a:rPr>
              <a:t> is a simple, effective and commonly-used, machine learning classifier. It is a probabilistic classifier and are popularly used for text classification, and  for problems such as spam detection.</a:t>
            </a:r>
            <a:endParaRPr lang="en" sz="1000" dirty="0">
              <a:solidFill>
                <a:prstClr val="black"/>
              </a:solidFill>
              <a:latin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155850" y="2215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Naive Bayes Classifier</a:t>
            </a:r>
            <a:br>
              <a:rPr lang="en" dirty="0"/>
            </a:br>
            <a:br>
              <a:rPr lang="en" dirty="0"/>
            </a:br>
            <a:r>
              <a:rPr lang="en-US" dirty="0"/>
              <a:t>Accuracy : 89%</a:t>
            </a:r>
            <a:br>
              <a:rPr lang="en-US" dirty="0"/>
            </a:br>
            <a:br>
              <a:rPr lang="en-US" dirty="0"/>
            </a:br>
            <a:endParaRPr dirty="0"/>
          </a:p>
        </p:txBody>
      </p:sp>
      <p:pic>
        <p:nvPicPr>
          <p:cNvPr id="4" name="Picture 4" descr="https://lh5.googleusercontent.com/AaojrOWQ6PIeLf9avVSVNKxGsu30y1RFALGk0eJyBNGG7NiK_lFbNyre7meCeN1ifOCK6ktSP7pbzstit6UvzpAvT5pHo-2lUbrG3lFTXX3v146gRzNfx-WxyTIYapKDZ_ZjsfJ3UBA">
            <a:extLst>
              <a:ext uri="{FF2B5EF4-FFF2-40B4-BE49-F238E27FC236}">
                <a16:creationId xmlns:a16="http://schemas.microsoft.com/office/drawing/2014/main" id="{6E4C7184-7982-4EB2-AE71-6E790814D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50" y="1453560"/>
            <a:ext cx="8832300" cy="315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971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Verdana" panose="020B0604030504040204" pitchFamily="34" charset="0"/>
                <a:ea typeface="Verdana" panose="020B0604030504040204" pitchFamily="34" charset="0"/>
              </a:rPr>
              <a:t>Conclusion</a:t>
            </a:r>
            <a:endParaRPr sz="2800" dirty="0">
              <a:latin typeface="Verdana" panose="020B0604030504040204" pitchFamily="34" charset="0"/>
              <a:ea typeface="Verdana" panose="020B0604030504040204" pitchFamily="34" charset="0"/>
            </a:endParaRPr>
          </a:p>
        </p:txBody>
      </p:sp>
      <p:sp>
        <p:nvSpPr>
          <p:cNvPr id="181" name="Google Shape;181;p31"/>
          <p:cNvSpPr txBox="1">
            <a:spLocks noGrp="1"/>
          </p:cNvSpPr>
          <p:nvPr>
            <p:ph type="body" idx="1"/>
          </p:nvPr>
        </p:nvSpPr>
        <p:spPr>
          <a:xfrm>
            <a:off x="255820" y="903555"/>
            <a:ext cx="8520600" cy="3416400"/>
          </a:xfrm>
          <a:prstGeom prst="rect">
            <a:avLst/>
          </a:prstGeom>
        </p:spPr>
        <p:txBody>
          <a:bodyPr spcFirstLastPara="1" wrap="square" lIns="91425" tIns="91425" rIns="91425" bIns="91425" anchor="t" anchorCtr="0">
            <a:noAutofit/>
          </a:bodyPr>
          <a:lstStyle/>
          <a:p>
            <a:pPr marL="285750" indent="-285750">
              <a:spcAft>
                <a:spcPts val="1600"/>
              </a:spcAft>
              <a:buFont typeface="Wingdings" panose="05000000000000000000" pitchFamily="2" charset="2"/>
              <a:buChar char="§"/>
            </a:pPr>
            <a:r>
              <a:rPr lang="en-US" sz="1600" dirty="0">
                <a:latin typeface="Verdana" panose="020B0604030504040204" pitchFamily="34" charset="0"/>
                <a:ea typeface="Verdana" panose="020B0604030504040204" pitchFamily="34" charset="0"/>
              </a:rPr>
              <a:t>London is the most popular city in reviews.</a:t>
            </a:r>
          </a:p>
          <a:p>
            <a:pPr marL="285750" indent="-285750">
              <a:spcAft>
                <a:spcPts val="1600"/>
              </a:spcAft>
              <a:buFont typeface="Wingdings" panose="05000000000000000000" pitchFamily="2" charset="2"/>
              <a:buChar char="§"/>
            </a:pPr>
            <a:r>
              <a:rPr lang="en-US" sz="1600" dirty="0">
                <a:latin typeface="Verdana" panose="020B0604030504040204" pitchFamily="34" charset="0"/>
                <a:ea typeface="Verdana" panose="020B0604030504040204" pitchFamily="34" charset="0"/>
              </a:rPr>
              <a:t>United Kingdom is the most popular country in reviews.</a:t>
            </a:r>
          </a:p>
          <a:p>
            <a:pPr marL="285750" indent="-285750">
              <a:spcAft>
                <a:spcPts val="1600"/>
              </a:spcAft>
              <a:buFont typeface="Wingdings" panose="05000000000000000000" pitchFamily="2" charset="2"/>
              <a:buChar char="§"/>
            </a:pPr>
            <a:r>
              <a:rPr lang="en-US" sz="1600" dirty="0">
                <a:latin typeface="Verdana" panose="020B0604030504040204" pitchFamily="34" charset="0"/>
                <a:ea typeface="Verdana" panose="020B0604030504040204" pitchFamily="34" charset="0"/>
              </a:rPr>
              <a:t>The top 3 reviewed hotels are in London.</a:t>
            </a:r>
          </a:p>
          <a:p>
            <a:pPr marL="285750" indent="-285750">
              <a:spcAft>
                <a:spcPts val="1600"/>
              </a:spcAft>
              <a:buFont typeface="Wingdings" panose="05000000000000000000" pitchFamily="2" charset="2"/>
              <a:buChar char="§"/>
            </a:pPr>
            <a:r>
              <a:rPr lang="en-US" sz="1600" dirty="0">
                <a:latin typeface="Verdana" panose="020B0604030504040204" pitchFamily="34" charset="0"/>
                <a:ea typeface="Verdana" panose="020B0604030504040204" pitchFamily="34" charset="0"/>
              </a:rPr>
              <a:t>Britannia International Hotel, Canary Wharf is the most reviewed hotel.</a:t>
            </a:r>
          </a:p>
          <a:p>
            <a:pPr marL="285750" indent="-285750">
              <a:spcAft>
                <a:spcPts val="1600"/>
              </a:spcAft>
              <a:buFont typeface="Wingdings" panose="05000000000000000000" pitchFamily="2" charset="2"/>
              <a:buChar char="§"/>
            </a:pPr>
            <a:r>
              <a:rPr lang="en-US" sz="1600" dirty="0">
                <a:latin typeface="Verdana" panose="020B0604030504040204" pitchFamily="34" charset="0"/>
                <a:ea typeface="Verdana" panose="020B0604030504040204" pitchFamily="34" charset="0"/>
              </a:rPr>
              <a:t>Room, Staff and Location are the most popular words in positive reviews.</a:t>
            </a:r>
          </a:p>
          <a:p>
            <a:pPr marL="285750" indent="-285750">
              <a:spcAft>
                <a:spcPts val="1600"/>
              </a:spcAft>
              <a:buFont typeface="Wingdings" panose="05000000000000000000" pitchFamily="2" charset="2"/>
              <a:buChar char="§"/>
            </a:pPr>
            <a:r>
              <a:rPr lang="en-US" sz="1600" dirty="0">
                <a:latin typeface="Verdana" panose="020B0604030504040204" pitchFamily="34" charset="0"/>
                <a:ea typeface="Verdana" panose="020B0604030504040204" pitchFamily="34" charset="0"/>
              </a:rPr>
              <a:t>Naïve Bayes accuracy is 89%.</a:t>
            </a:r>
          </a:p>
          <a:p>
            <a:pPr marL="285750" indent="-285750">
              <a:spcAft>
                <a:spcPts val="1600"/>
              </a:spcAft>
              <a:buFont typeface="Wingdings" panose="05000000000000000000" pitchFamily="2" charset="2"/>
              <a:buChar char="§"/>
            </a:pPr>
            <a:r>
              <a:rPr lang="en-US" sz="1600" dirty="0">
                <a:latin typeface="Verdana" panose="020B0604030504040204" pitchFamily="34" charset="0"/>
                <a:ea typeface="Verdana" panose="020B0604030504040204" pitchFamily="34" charset="0"/>
              </a:rPr>
              <a:t>The average review  score lies between 8.1 to 9.</a:t>
            </a:r>
          </a:p>
          <a:p>
            <a:pPr marL="285750" indent="-285750">
              <a:spcAft>
                <a:spcPts val="1600"/>
              </a:spcAft>
            </a:pPr>
            <a:endParaRPr lang="en-US" sz="1600" dirty="0">
              <a:latin typeface="Verdana" panose="020B0604030504040204" pitchFamily="34" charset="0"/>
              <a:ea typeface="Verdana" panose="020B0604030504040204" pitchFamily="34" charset="0"/>
            </a:endParaRPr>
          </a:p>
          <a:p>
            <a:pPr marL="285750" indent="-285750">
              <a:spcAft>
                <a:spcPts val="1600"/>
              </a:spcAft>
            </a:pPr>
            <a:endParaRPr lang="en-US" sz="1600" dirty="0">
              <a:latin typeface="Verdana" panose="020B0604030504040204" pitchFamily="34" charset="0"/>
              <a:ea typeface="Verdana" panose="020B0604030504040204" pitchFamily="34" charset="0"/>
            </a:endParaRPr>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Verdana" panose="020B0604030504040204" pitchFamily="34" charset="0"/>
                <a:ea typeface="Verdana" panose="020B0604030504040204" pitchFamily="34" charset="0"/>
              </a:rPr>
              <a:t>Reviews : Importance in Hotel Industry</a:t>
            </a:r>
            <a:endParaRPr sz="2800" dirty="0">
              <a:latin typeface="Verdana" panose="020B0604030504040204" pitchFamily="34" charset="0"/>
              <a:ea typeface="Verdana" panose="020B0604030504040204" pitchFamily="34" charset="0"/>
            </a:endParaRPr>
          </a:p>
        </p:txBody>
      </p:sp>
      <p:sp>
        <p:nvSpPr>
          <p:cNvPr id="71" name="Google Shape;71;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latin typeface="Verdana"/>
                <a:ea typeface="Verdana"/>
                <a:cs typeface="Verdana"/>
                <a:sym typeface="Verdana"/>
              </a:rPr>
              <a:t>Hospitality industry in increasingly relying on reviews to generate business. With a recent survey indicating that 93% find hotel reviews helpful while booking and with 53% customers saying that they wouldn't book before reading reviews; its essential for hotels to focus on customer reviews. While the focus is on positive reviews ; the response to bad reviews also help business.  79% of the guests have indicated that feel reassured when hotel management make a good response to a bad review.</a:t>
            </a:r>
            <a:endParaRPr dirty="0">
              <a:latin typeface="Verdana"/>
              <a:ea typeface="Verdana"/>
              <a:cs typeface="Verdana"/>
              <a:sym typeface="Verdana"/>
            </a:endParaRPr>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lnSpc>
                <a:spcPct val="147115"/>
              </a:lnSpc>
              <a:spcBef>
                <a:spcPts val="1600"/>
              </a:spcBef>
              <a:spcAft>
                <a:spcPts val="0"/>
              </a:spcAft>
              <a:buNone/>
            </a:pPr>
            <a:endParaRPr sz="1300" dirty="0">
              <a:solidFill>
                <a:srgbClr val="808080"/>
              </a:solidFill>
              <a:latin typeface="Arial"/>
              <a:ea typeface="Arial"/>
              <a:cs typeface="Arial"/>
              <a:sym typeface="Arial"/>
            </a:endParaRPr>
          </a:p>
          <a:p>
            <a:pPr marL="0" lvl="0" indent="0" algn="l" rtl="0">
              <a:spcBef>
                <a:spcPts val="800"/>
              </a:spcBef>
              <a:spcAft>
                <a:spcPts val="1600"/>
              </a:spcAft>
              <a:buNone/>
            </a:pPr>
            <a:endParaRPr dirty="0"/>
          </a:p>
        </p:txBody>
      </p:sp>
      <p:cxnSp>
        <p:nvCxnSpPr>
          <p:cNvPr id="72" name="Google Shape;72;p15"/>
          <p:cNvCxnSpPr/>
          <p:nvPr/>
        </p:nvCxnSpPr>
        <p:spPr>
          <a:xfrm>
            <a:off x="10075" y="4614825"/>
            <a:ext cx="9157500" cy="40500"/>
          </a:xfrm>
          <a:prstGeom prst="straightConnector1">
            <a:avLst/>
          </a:prstGeom>
          <a:noFill/>
          <a:ln w="38100" cap="flat" cmpd="sng">
            <a:solidFill>
              <a:schemeClr val="accent4"/>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Verdana" panose="020B0604030504040204" pitchFamily="34" charset="0"/>
                <a:ea typeface="Verdana" panose="020B0604030504040204" pitchFamily="34" charset="0"/>
              </a:rPr>
              <a:t>  Project &amp; </a:t>
            </a:r>
            <a:r>
              <a:rPr lang="en-US" sz="2800" dirty="0">
                <a:latin typeface="Verdana" panose="020B0604030504040204" pitchFamily="34" charset="0"/>
                <a:ea typeface="Verdana" panose="020B0604030504040204" pitchFamily="34" charset="0"/>
              </a:rPr>
              <a:t>Dataset</a:t>
            </a:r>
            <a:endParaRPr sz="2800" dirty="0">
              <a:latin typeface="Verdana" panose="020B0604030504040204" pitchFamily="34" charset="0"/>
              <a:ea typeface="Verdana" panose="020B0604030504040204" pitchFamily="34" charset="0"/>
            </a:endParaRPr>
          </a:p>
        </p:txBody>
      </p:sp>
      <p:sp>
        <p:nvSpPr>
          <p:cNvPr id="78" name="Google Shape;78;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240000"/>
              </a:lnSpc>
              <a:spcBef>
                <a:spcPts val="0"/>
              </a:spcBef>
              <a:spcAft>
                <a:spcPts val="0"/>
              </a:spcAft>
              <a:buClr>
                <a:schemeClr val="dk1"/>
              </a:buClr>
              <a:buSzPts val="1100"/>
              <a:buFont typeface="Arial"/>
              <a:buNone/>
            </a:pPr>
            <a:endParaRPr sz="14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1600"/>
              </a:spcAft>
              <a:buNone/>
            </a:pPr>
            <a:endParaRPr/>
          </a:p>
        </p:txBody>
      </p:sp>
      <p:sp>
        <p:nvSpPr>
          <p:cNvPr id="79" name="Google Shape;79;p16"/>
          <p:cNvSpPr txBox="1"/>
          <p:nvPr/>
        </p:nvSpPr>
        <p:spPr>
          <a:xfrm>
            <a:off x="494175" y="1280825"/>
            <a:ext cx="7937100" cy="3416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800" dirty="0">
                <a:latin typeface="Verdana"/>
                <a:ea typeface="Verdana"/>
                <a:cs typeface="Verdana"/>
                <a:sym typeface="Verdana"/>
              </a:rPr>
              <a:t>Data scraped from booking.com is used to perform an sentimental analysis of 1493 luxury hotels across European region. The data set consists of 500K reviews from European hotels.The aim of the project is to analyze the sentiments of the customers to gain meaningful insights  into trends, patterns and themes of  hotel industry in European region. </a:t>
            </a:r>
            <a:endParaRPr sz="1800" dirty="0">
              <a:latin typeface="Verdana"/>
              <a:ea typeface="Verdana"/>
              <a:cs typeface="Verdana"/>
              <a:sym typeface="Verdana"/>
            </a:endParaRPr>
          </a:p>
        </p:txBody>
      </p:sp>
      <p:cxnSp>
        <p:nvCxnSpPr>
          <p:cNvPr id="80" name="Google Shape;80;p16"/>
          <p:cNvCxnSpPr/>
          <p:nvPr/>
        </p:nvCxnSpPr>
        <p:spPr>
          <a:xfrm>
            <a:off x="-40350" y="4629150"/>
            <a:ext cx="9207900" cy="26100"/>
          </a:xfrm>
          <a:prstGeom prst="straightConnector1">
            <a:avLst/>
          </a:prstGeom>
          <a:noFill/>
          <a:ln w="38100" cap="flat" cmpd="sng">
            <a:solidFill>
              <a:schemeClr val="accent4"/>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4" name="Title 3">
            <a:extLst>
              <a:ext uri="{FF2B5EF4-FFF2-40B4-BE49-F238E27FC236}">
                <a16:creationId xmlns:a16="http://schemas.microsoft.com/office/drawing/2014/main" id="{2422F872-B258-4F6C-B20B-3EA2BBE1DC19}"/>
              </a:ext>
            </a:extLst>
          </p:cNvPr>
          <p:cNvSpPr>
            <a:spLocks noGrp="1"/>
          </p:cNvSpPr>
          <p:nvPr>
            <p:ph type="title"/>
          </p:nvPr>
        </p:nvSpPr>
        <p:spPr>
          <a:xfrm>
            <a:off x="77253" y="92525"/>
            <a:ext cx="8520600" cy="572700"/>
          </a:xfrm>
        </p:spPr>
        <p:txBody>
          <a:bodyPr/>
          <a:lstStyle/>
          <a:p>
            <a:r>
              <a:rPr lang="en-US" sz="2800" dirty="0">
                <a:latin typeface="Verdana" panose="020B0604030504040204" pitchFamily="34" charset="0"/>
                <a:ea typeface="Verdana" panose="020B0604030504040204" pitchFamily="34" charset="0"/>
              </a:rPr>
              <a:t>Data Overview</a:t>
            </a:r>
          </a:p>
        </p:txBody>
      </p:sp>
      <p:sp>
        <p:nvSpPr>
          <p:cNvPr id="86" name="Google Shape;86;p17"/>
          <p:cNvSpPr txBox="1">
            <a:spLocks noGrp="1"/>
          </p:cNvSpPr>
          <p:nvPr>
            <p:ph type="body" idx="1"/>
          </p:nvPr>
        </p:nvSpPr>
        <p:spPr>
          <a:xfrm>
            <a:off x="142566" y="596760"/>
            <a:ext cx="8707519" cy="529911"/>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00" dirty="0">
                <a:solidFill>
                  <a:srgbClr val="000000"/>
                </a:solidFill>
                <a:latin typeface="Verdana" panose="020B0604030504040204" pitchFamily="34" charset="0"/>
                <a:ea typeface="Verdana" panose="020B0604030504040204" pitchFamily="34" charset="0"/>
                <a:cs typeface="Times New Roman"/>
                <a:sym typeface="Times New Roman"/>
              </a:rPr>
              <a:t>The dataset consists of 500K rows consisting of </a:t>
            </a:r>
            <a:r>
              <a:rPr lang="en-US" sz="1600" dirty="0">
                <a:solidFill>
                  <a:srgbClr val="000000"/>
                </a:solidFill>
                <a:latin typeface="Verdana" panose="020B0604030504040204" pitchFamily="34" charset="0"/>
                <a:ea typeface="Verdana" panose="020B0604030504040204" pitchFamily="34" charset="0"/>
                <a:cs typeface="Times New Roman"/>
                <a:sym typeface="Times New Roman"/>
              </a:rPr>
              <a:t>the following</a:t>
            </a:r>
            <a:r>
              <a:rPr lang="en" sz="1600" dirty="0">
                <a:solidFill>
                  <a:srgbClr val="000000"/>
                </a:solidFill>
                <a:latin typeface="Verdana" panose="020B0604030504040204" pitchFamily="34" charset="0"/>
                <a:ea typeface="Verdana" panose="020B0604030504040204" pitchFamily="34" charset="0"/>
                <a:cs typeface="Times New Roman"/>
                <a:sym typeface="Times New Roman"/>
              </a:rPr>
              <a:t> 17 variables. </a:t>
            </a:r>
            <a:endParaRPr sz="16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100" dirty="0">
              <a:solidFill>
                <a:schemeClr val="dk1"/>
              </a:solidFill>
            </a:endParaRPr>
          </a:p>
          <a:p>
            <a:pPr marL="0" lvl="0" indent="0" algn="l" rtl="0">
              <a:spcBef>
                <a:spcPts val="0"/>
              </a:spcBef>
              <a:spcAft>
                <a:spcPts val="1600"/>
              </a:spcAft>
              <a:buNone/>
            </a:pPr>
            <a:endParaRPr dirty="0"/>
          </a:p>
        </p:txBody>
      </p:sp>
      <p:graphicFrame>
        <p:nvGraphicFramePr>
          <p:cNvPr id="2" name="Table 1">
            <a:extLst>
              <a:ext uri="{FF2B5EF4-FFF2-40B4-BE49-F238E27FC236}">
                <a16:creationId xmlns:a16="http://schemas.microsoft.com/office/drawing/2014/main" id="{CAC633B2-958B-419C-BD37-9479A1CCB622}"/>
              </a:ext>
            </a:extLst>
          </p:cNvPr>
          <p:cNvGraphicFramePr>
            <a:graphicFrameLocks noGrp="1"/>
          </p:cNvGraphicFramePr>
          <p:nvPr>
            <p:extLst>
              <p:ext uri="{D42A27DB-BD31-4B8C-83A1-F6EECF244321}">
                <p14:modId xmlns:p14="http://schemas.microsoft.com/office/powerpoint/2010/main" val="2571157629"/>
              </p:ext>
            </p:extLst>
          </p:nvPr>
        </p:nvGraphicFramePr>
        <p:xfrm>
          <a:off x="342713" y="1086893"/>
          <a:ext cx="8006629" cy="3040817"/>
        </p:xfrm>
        <a:graphic>
          <a:graphicData uri="http://schemas.openxmlformats.org/drawingml/2006/table">
            <a:tbl>
              <a:tblPr/>
              <a:tblGrid>
                <a:gridCol w="1559249">
                  <a:extLst>
                    <a:ext uri="{9D8B030D-6E8A-4147-A177-3AD203B41FA5}">
                      <a16:colId xmlns:a16="http://schemas.microsoft.com/office/drawing/2014/main" val="680176775"/>
                    </a:ext>
                  </a:extLst>
                </a:gridCol>
                <a:gridCol w="6447380">
                  <a:extLst>
                    <a:ext uri="{9D8B030D-6E8A-4147-A177-3AD203B41FA5}">
                      <a16:colId xmlns:a16="http://schemas.microsoft.com/office/drawing/2014/main" val="2760588655"/>
                    </a:ext>
                  </a:extLst>
                </a:gridCol>
              </a:tblGrid>
              <a:tr h="87166">
                <a:tc>
                  <a:txBody>
                    <a:bodyPr/>
                    <a:lstStyle/>
                    <a:p>
                      <a:pPr rtl="0" fontAlgn="b"/>
                      <a:r>
                        <a:rPr lang="en-US" sz="600" b="1">
                          <a:solidFill>
                            <a:srgbClr val="000000"/>
                          </a:solidFill>
                          <a:effectLst/>
                          <a:latin typeface="Calibri" panose="020F0502020204030204" pitchFamily="34" charset="0"/>
                        </a:rPr>
                        <a:t>Variables</a:t>
                      </a:r>
                    </a:p>
                  </a:txBody>
                  <a:tcPr marL="6358" marR="6358" marT="4239" marB="4239"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000000"/>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rtl="0" fontAlgn="b"/>
                      <a:r>
                        <a:rPr lang="en-US" sz="600" b="1">
                          <a:solidFill>
                            <a:srgbClr val="000000"/>
                          </a:solidFill>
                          <a:effectLst/>
                          <a:latin typeface="Calibri" panose="020F0502020204030204" pitchFamily="34" charset="0"/>
                        </a:rPr>
                        <a:t>Description</a:t>
                      </a:r>
                    </a:p>
                  </a:txBody>
                  <a:tcPr marL="6358" marR="6358" marT="4239" marB="4239"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000000"/>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09924711"/>
                  </a:ext>
                </a:extLst>
              </a:tr>
              <a:tr h="87166">
                <a:tc>
                  <a:txBody>
                    <a:bodyPr/>
                    <a:lstStyle/>
                    <a:p>
                      <a:pPr rtl="0" fontAlgn="b"/>
                      <a:r>
                        <a:rPr lang="en-US" sz="600" b="0">
                          <a:solidFill>
                            <a:srgbClr val="000000"/>
                          </a:solidFill>
                          <a:effectLst/>
                          <a:latin typeface="Calibri" panose="020F0502020204030204" pitchFamily="34" charset="0"/>
                        </a:rPr>
                        <a:t>Hotel Address</a:t>
                      </a:r>
                    </a:p>
                  </a:txBody>
                  <a:tcPr marL="6358" marR="6358" marT="4239" marB="4239"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rtl="0" fontAlgn="b"/>
                      <a:r>
                        <a:rPr lang="en-US" sz="600" b="0">
                          <a:solidFill>
                            <a:srgbClr val="000000"/>
                          </a:solidFill>
                          <a:effectLst/>
                          <a:latin typeface="Calibri" panose="020F0502020204030204" pitchFamily="34" charset="0"/>
                        </a:rPr>
                        <a:t>Address of the Hotel</a:t>
                      </a:r>
                    </a:p>
                  </a:txBody>
                  <a:tcPr marL="6358" marR="6358" marT="4239" marB="4239"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06583731"/>
                  </a:ext>
                </a:extLst>
              </a:tr>
              <a:tr h="167068">
                <a:tc>
                  <a:txBody>
                    <a:bodyPr/>
                    <a:lstStyle/>
                    <a:p>
                      <a:pPr rtl="0" fontAlgn="b"/>
                      <a:r>
                        <a:rPr lang="en-US" sz="600" b="0">
                          <a:solidFill>
                            <a:srgbClr val="000000"/>
                          </a:solidFill>
                          <a:effectLst/>
                          <a:latin typeface="Calibri" panose="020F0502020204030204" pitchFamily="34" charset="0"/>
                        </a:rPr>
                        <a:t>Review Date</a:t>
                      </a:r>
                    </a:p>
                  </a:txBody>
                  <a:tcPr marL="6358" marR="6358" marT="4239" marB="4239"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rtl="0" fontAlgn="b"/>
                      <a:r>
                        <a:rPr lang="en-US" sz="600" b="0">
                          <a:solidFill>
                            <a:srgbClr val="000000"/>
                          </a:solidFill>
                          <a:effectLst/>
                          <a:latin typeface="Calibri" panose="020F0502020204030204" pitchFamily="34" charset="0"/>
                        </a:rPr>
                        <a:t>The date the reivew was posted</a:t>
                      </a:r>
                    </a:p>
                  </a:txBody>
                  <a:tcPr marL="6358" marR="6358" marT="4239" marB="4239"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19365945"/>
                  </a:ext>
                </a:extLst>
              </a:tr>
              <a:tr h="167068">
                <a:tc>
                  <a:txBody>
                    <a:bodyPr/>
                    <a:lstStyle/>
                    <a:p>
                      <a:pPr rtl="0" fontAlgn="b"/>
                      <a:r>
                        <a:rPr lang="en-US" sz="600" b="0">
                          <a:solidFill>
                            <a:srgbClr val="000000"/>
                          </a:solidFill>
                          <a:effectLst/>
                          <a:latin typeface="Calibri" panose="020F0502020204030204" pitchFamily="34" charset="0"/>
                        </a:rPr>
                        <a:t>Average Score</a:t>
                      </a:r>
                    </a:p>
                  </a:txBody>
                  <a:tcPr marL="6358" marR="6358" marT="4239" marB="4239"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rtl="0" fontAlgn="b"/>
                      <a:r>
                        <a:rPr lang="en-US" sz="600" b="0">
                          <a:solidFill>
                            <a:srgbClr val="000000"/>
                          </a:solidFill>
                          <a:effectLst/>
                          <a:latin typeface="Calibri" panose="020F0502020204030204" pitchFamily="34" charset="0"/>
                        </a:rPr>
                        <a:t>Average score of the hotel</a:t>
                      </a:r>
                    </a:p>
                  </a:txBody>
                  <a:tcPr marL="6358" marR="6358" marT="4239" marB="4239"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48287042"/>
                  </a:ext>
                </a:extLst>
              </a:tr>
              <a:tr h="87166">
                <a:tc>
                  <a:txBody>
                    <a:bodyPr/>
                    <a:lstStyle/>
                    <a:p>
                      <a:pPr rtl="0" fontAlgn="b"/>
                      <a:r>
                        <a:rPr lang="en-US" sz="600" b="0">
                          <a:solidFill>
                            <a:srgbClr val="000000"/>
                          </a:solidFill>
                          <a:effectLst/>
                          <a:latin typeface="Calibri" panose="020F0502020204030204" pitchFamily="34" charset="0"/>
                        </a:rPr>
                        <a:t>Hotel Name</a:t>
                      </a:r>
                    </a:p>
                  </a:txBody>
                  <a:tcPr marL="6358" marR="6358" marT="4239" marB="4239"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rtl="0" fontAlgn="b"/>
                      <a:r>
                        <a:rPr lang="en-US" sz="600" b="0">
                          <a:solidFill>
                            <a:srgbClr val="000000"/>
                          </a:solidFill>
                          <a:effectLst/>
                          <a:latin typeface="Calibri" panose="020F0502020204030204" pitchFamily="34" charset="0"/>
                        </a:rPr>
                        <a:t>Name of the Hotel</a:t>
                      </a:r>
                    </a:p>
                  </a:txBody>
                  <a:tcPr marL="6358" marR="6358" marT="4239" marB="4239"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07187202"/>
                  </a:ext>
                </a:extLst>
              </a:tr>
              <a:tr h="167068">
                <a:tc>
                  <a:txBody>
                    <a:bodyPr/>
                    <a:lstStyle/>
                    <a:p>
                      <a:pPr rtl="0" fontAlgn="b"/>
                      <a:r>
                        <a:rPr lang="en-US" sz="600" b="0">
                          <a:solidFill>
                            <a:srgbClr val="000000"/>
                          </a:solidFill>
                          <a:effectLst/>
                          <a:latin typeface="Calibri" panose="020F0502020204030204" pitchFamily="34" charset="0"/>
                        </a:rPr>
                        <a:t>Reviewer Nationality</a:t>
                      </a:r>
                    </a:p>
                  </a:txBody>
                  <a:tcPr marL="6358" marR="6358" marT="4239" marB="4239"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rtl="0" fontAlgn="b"/>
                      <a:r>
                        <a:rPr lang="en-US" sz="600" b="0" dirty="0">
                          <a:solidFill>
                            <a:srgbClr val="000000"/>
                          </a:solidFill>
                          <a:effectLst/>
                          <a:latin typeface="Calibri" panose="020F0502020204030204" pitchFamily="34" charset="0"/>
                        </a:rPr>
                        <a:t>Nationality of the reviewer</a:t>
                      </a:r>
                    </a:p>
                  </a:txBody>
                  <a:tcPr marL="6358" marR="6358" marT="4239" marB="4239"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24058316"/>
                  </a:ext>
                </a:extLst>
              </a:tr>
              <a:tr h="167068">
                <a:tc>
                  <a:txBody>
                    <a:bodyPr/>
                    <a:lstStyle/>
                    <a:p>
                      <a:pPr rtl="0" fontAlgn="b"/>
                      <a:r>
                        <a:rPr lang="en-US" sz="600" b="0">
                          <a:solidFill>
                            <a:srgbClr val="000000"/>
                          </a:solidFill>
                          <a:effectLst/>
                          <a:latin typeface="Calibri" panose="020F0502020204030204" pitchFamily="34" charset="0"/>
                        </a:rPr>
                        <a:t>Negative Review</a:t>
                      </a:r>
                    </a:p>
                  </a:txBody>
                  <a:tcPr marL="6358" marR="6358" marT="4239" marB="4239"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rtl="0" fontAlgn="b"/>
                      <a:r>
                        <a:rPr lang="en-US" sz="600" b="0">
                          <a:solidFill>
                            <a:srgbClr val="000000"/>
                          </a:solidFill>
                          <a:effectLst/>
                          <a:latin typeface="Calibri" panose="020F0502020204030204" pitchFamily="34" charset="0"/>
                        </a:rPr>
                        <a:t>The negative review given to the hotel</a:t>
                      </a:r>
                    </a:p>
                  </a:txBody>
                  <a:tcPr marL="6358" marR="6358" marT="4239" marB="4239"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33956036"/>
                  </a:ext>
                </a:extLst>
              </a:tr>
              <a:tr h="246970">
                <a:tc>
                  <a:txBody>
                    <a:bodyPr/>
                    <a:lstStyle/>
                    <a:p>
                      <a:pPr rtl="0" fontAlgn="b"/>
                      <a:r>
                        <a:rPr lang="en-US" sz="600" b="0">
                          <a:solidFill>
                            <a:srgbClr val="000000"/>
                          </a:solidFill>
                          <a:effectLst/>
                          <a:latin typeface="Calibri" panose="020F0502020204030204" pitchFamily="34" charset="0"/>
                        </a:rPr>
                        <a:t>Review Total Negative Word Counts</a:t>
                      </a:r>
                    </a:p>
                  </a:txBody>
                  <a:tcPr marL="6358" marR="6358" marT="4239" marB="4239"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rtl="0" fontAlgn="b"/>
                      <a:r>
                        <a:rPr lang="en-US" sz="600" b="0">
                          <a:solidFill>
                            <a:srgbClr val="000000"/>
                          </a:solidFill>
                          <a:effectLst/>
                          <a:latin typeface="Calibri" panose="020F0502020204030204" pitchFamily="34" charset="0"/>
                        </a:rPr>
                        <a:t>Total number of words in the negative review</a:t>
                      </a:r>
                    </a:p>
                  </a:txBody>
                  <a:tcPr marL="6358" marR="6358" marT="4239" marB="4239"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96252972"/>
                  </a:ext>
                </a:extLst>
              </a:tr>
              <a:tr h="167068">
                <a:tc>
                  <a:txBody>
                    <a:bodyPr/>
                    <a:lstStyle/>
                    <a:p>
                      <a:pPr rtl="0" fontAlgn="b"/>
                      <a:r>
                        <a:rPr lang="en-US" sz="600" b="0">
                          <a:solidFill>
                            <a:srgbClr val="000000"/>
                          </a:solidFill>
                          <a:effectLst/>
                          <a:latin typeface="Calibri" panose="020F0502020204030204" pitchFamily="34" charset="0"/>
                        </a:rPr>
                        <a:t>Positive Review</a:t>
                      </a:r>
                    </a:p>
                  </a:txBody>
                  <a:tcPr marL="6358" marR="6358" marT="4239" marB="4239"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rtl="0" fontAlgn="b"/>
                      <a:r>
                        <a:rPr lang="en-US" sz="600" b="0">
                          <a:solidFill>
                            <a:srgbClr val="000000"/>
                          </a:solidFill>
                          <a:effectLst/>
                          <a:latin typeface="Calibri" panose="020F0502020204030204" pitchFamily="34" charset="0"/>
                        </a:rPr>
                        <a:t>The positive review given to the hotel</a:t>
                      </a:r>
                    </a:p>
                  </a:txBody>
                  <a:tcPr marL="6358" marR="6358" marT="4239" marB="4239"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33008439"/>
                  </a:ext>
                </a:extLst>
              </a:tr>
              <a:tr h="246970">
                <a:tc>
                  <a:txBody>
                    <a:bodyPr/>
                    <a:lstStyle/>
                    <a:p>
                      <a:pPr rtl="0" fontAlgn="b"/>
                      <a:r>
                        <a:rPr lang="en-US" sz="600" b="0">
                          <a:solidFill>
                            <a:srgbClr val="000000"/>
                          </a:solidFill>
                          <a:effectLst/>
                          <a:latin typeface="Calibri" panose="020F0502020204030204" pitchFamily="34" charset="0"/>
                        </a:rPr>
                        <a:t>Review Total Positive Word Counts</a:t>
                      </a:r>
                    </a:p>
                  </a:txBody>
                  <a:tcPr marL="6358" marR="6358" marT="4239" marB="4239"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rtl="0" fontAlgn="b"/>
                      <a:r>
                        <a:rPr lang="en-US" sz="600" b="0">
                          <a:solidFill>
                            <a:srgbClr val="000000"/>
                          </a:solidFill>
                          <a:effectLst/>
                          <a:latin typeface="Calibri" panose="020F0502020204030204" pitchFamily="34" charset="0"/>
                        </a:rPr>
                        <a:t>Total number of words in the positive review</a:t>
                      </a:r>
                    </a:p>
                  </a:txBody>
                  <a:tcPr marL="6358" marR="6358" marT="4239" marB="4239"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25199276"/>
                  </a:ext>
                </a:extLst>
              </a:tr>
              <a:tr h="167068">
                <a:tc>
                  <a:txBody>
                    <a:bodyPr/>
                    <a:lstStyle/>
                    <a:p>
                      <a:pPr rtl="0" fontAlgn="b"/>
                      <a:r>
                        <a:rPr lang="en-US" sz="600" b="0">
                          <a:solidFill>
                            <a:srgbClr val="000000"/>
                          </a:solidFill>
                          <a:effectLst/>
                          <a:latin typeface="Calibri" panose="020F0502020204030204" pitchFamily="34" charset="0"/>
                        </a:rPr>
                        <a:t>Reviewer Score</a:t>
                      </a:r>
                    </a:p>
                  </a:txBody>
                  <a:tcPr marL="6358" marR="6358" marT="4239" marB="4239"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rtl="0" fontAlgn="b"/>
                      <a:r>
                        <a:rPr lang="en-US" sz="600" b="0">
                          <a:solidFill>
                            <a:srgbClr val="000000"/>
                          </a:solidFill>
                          <a:effectLst/>
                          <a:latin typeface="Calibri" panose="020F0502020204030204" pitchFamily="34" charset="0"/>
                        </a:rPr>
                        <a:t>The rating given by reviewer</a:t>
                      </a:r>
                    </a:p>
                  </a:txBody>
                  <a:tcPr marL="6358" marR="6358" marT="4239" marB="4239"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10270115"/>
                  </a:ext>
                </a:extLst>
              </a:tr>
              <a:tr h="246970">
                <a:tc>
                  <a:txBody>
                    <a:bodyPr/>
                    <a:lstStyle/>
                    <a:p>
                      <a:pPr rtl="0" fontAlgn="b"/>
                      <a:r>
                        <a:rPr lang="en-US" sz="600" b="0">
                          <a:solidFill>
                            <a:srgbClr val="000000"/>
                          </a:solidFill>
                          <a:effectLst/>
                          <a:latin typeface="Calibri" panose="020F0502020204030204" pitchFamily="34" charset="0"/>
                        </a:rPr>
                        <a:t>Total Number Of Reviews Reviewer Has Given</a:t>
                      </a:r>
                    </a:p>
                  </a:txBody>
                  <a:tcPr marL="6358" marR="6358" marT="4239" marB="4239"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rtl="0" fontAlgn="b"/>
                      <a:r>
                        <a:rPr lang="en-US" sz="600" b="0" dirty="0">
                          <a:solidFill>
                            <a:srgbClr val="000000"/>
                          </a:solidFill>
                          <a:effectLst/>
                          <a:latin typeface="Calibri" panose="020F0502020204030204" pitchFamily="34" charset="0"/>
                        </a:rPr>
                        <a:t>Number of reviews the user has given in the past</a:t>
                      </a:r>
                    </a:p>
                  </a:txBody>
                  <a:tcPr marL="6358" marR="6358" marT="4239" marB="4239"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96225118"/>
                  </a:ext>
                </a:extLst>
              </a:tr>
              <a:tr h="167068">
                <a:tc>
                  <a:txBody>
                    <a:bodyPr/>
                    <a:lstStyle/>
                    <a:p>
                      <a:pPr rtl="0" fontAlgn="b"/>
                      <a:r>
                        <a:rPr lang="en-US" sz="600" b="0">
                          <a:solidFill>
                            <a:srgbClr val="000000"/>
                          </a:solidFill>
                          <a:effectLst/>
                          <a:latin typeface="Calibri" panose="020F0502020204030204" pitchFamily="34" charset="0"/>
                        </a:rPr>
                        <a:t>Total Number Of Reviews</a:t>
                      </a:r>
                    </a:p>
                  </a:txBody>
                  <a:tcPr marL="6358" marR="6358" marT="4239" marB="4239"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rtl="0" fontAlgn="b"/>
                      <a:r>
                        <a:rPr lang="en-US" sz="600" b="0">
                          <a:solidFill>
                            <a:srgbClr val="000000"/>
                          </a:solidFill>
                          <a:effectLst/>
                          <a:latin typeface="Calibri" panose="020F0502020204030204" pitchFamily="34" charset="0"/>
                        </a:rPr>
                        <a:t>Total Number of reivews for the hotel</a:t>
                      </a:r>
                    </a:p>
                  </a:txBody>
                  <a:tcPr marL="6358" marR="6358" marT="4239" marB="4239"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3589459"/>
                  </a:ext>
                </a:extLst>
              </a:tr>
              <a:tr h="167068">
                <a:tc>
                  <a:txBody>
                    <a:bodyPr/>
                    <a:lstStyle/>
                    <a:p>
                      <a:pPr rtl="0" fontAlgn="b"/>
                      <a:r>
                        <a:rPr lang="en-US" sz="600" b="0">
                          <a:solidFill>
                            <a:srgbClr val="000000"/>
                          </a:solidFill>
                          <a:effectLst/>
                          <a:latin typeface="Calibri" panose="020F0502020204030204" pitchFamily="34" charset="0"/>
                        </a:rPr>
                        <a:t>Tags</a:t>
                      </a:r>
                    </a:p>
                  </a:txBody>
                  <a:tcPr marL="6358" marR="6358" marT="4239" marB="4239"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rtl="0" fontAlgn="b"/>
                      <a:r>
                        <a:rPr lang="en-US" sz="600" b="0">
                          <a:solidFill>
                            <a:srgbClr val="000000"/>
                          </a:solidFill>
                          <a:effectLst/>
                          <a:latin typeface="Calibri" panose="020F0502020204030204" pitchFamily="34" charset="0"/>
                        </a:rPr>
                        <a:t>Tags given by reviwer to the hotel</a:t>
                      </a:r>
                    </a:p>
                  </a:txBody>
                  <a:tcPr marL="6358" marR="6358" marT="4239" marB="4239"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51257152"/>
                  </a:ext>
                </a:extLst>
              </a:tr>
              <a:tr h="167068">
                <a:tc>
                  <a:txBody>
                    <a:bodyPr/>
                    <a:lstStyle/>
                    <a:p>
                      <a:pPr rtl="0" fontAlgn="b"/>
                      <a:r>
                        <a:rPr lang="en-US" sz="600" b="0">
                          <a:solidFill>
                            <a:srgbClr val="000000"/>
                          </a:solidFill>
                          <a:effectLst/>
                          <a:latin typeface="Calibri" panose="020F0502020204030204" pitchFamily="34" charset="0"/>
                        </a:rPr>
                        <a:t>Days Since Review</a:t>
                      </a:r>
                    </a:p>
                  </a:txBody>
                  <a:tcPr marL="6358" marR="6358" marT="4239" marB="4239"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rtl="0" fontAlgn="b"/>
                      <a:r>
                        <a:rPr lang="en-US" sz="600" b="0">
                          <a:solidFill>
                            <a:srgbClr val="000000"/>
                          </a:solidFill>
                          <a:effectLst/>
                          <a:latin typeface="Calibri" panose="020F0502020204030204" pitchFamily="34" charset="0"/>
                        </a:rPr>
                        <a:t>Days passed since the review was made</a:t>
                      </a:r>
                    </a:p>
                  </a:txBody>
                  <a:tcPr marL="6358" marR="6358" marT="4239" marB="4239"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80319619"/>
                  </a:ext>
                </a:extLst>
              </a:tr>
              <a:tr h="246970">
                <a:tc>
                  <a:txBody>
                    <a:bodyPr/>
                    <a:lstStyle/>
                    <a:p>
                      <a:pPr rtl="0" fontAlgn="b"/>
                      <a:r>
                        <a:rPr lang="en-US" sz="600" b="0">
                          <a:solidFill>
                            <a:srgbClr val="000000"/>
                          </a:solidFill>
                          <a:effectLst/>
                          <a:latin typeface="Calibri" panose="020F0502020204030204" pitchFamily="34" charset="0"/>
                        </a:rPr>
                        <a:t>Additional Number of Scoring</a:t>
                      </a:r>
                    </a:p>
                  </a:txBody>
                  <a:tcPr marL="6358" marR="6358" marT="4239" marB="4239"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rtl="0" fontAlgn="b"/>
                      <a:r>
                        <a:rPr lang="en-US" sz="600" b="0">
                          <a:solidFill>
                            <a:srgbClr val="000000"/>
                          </a:solidFill>
                          <a:effectLst/>
                          <a:latin typeface="Calibri" panose="020F0502020204030204" pitchFamily="34" charset="0"/>
                        </a:rPr>
                        <a:t>Number of guets who made a scoring rather than a reiew</a:t>
                      </a:r>
                    </a:p>
                  </a:txBody>
                  <a:tcPr marL="6358" marR="6358" marT="4239" marB="4239"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9947578"/>
                  </a:ext>
                </a:extLst>
              </a:tr>
              <a:tr h="149653">
                <a:tc>
                  <a:txBody>
                    <a:bodyPr/>
                    <a:lstStyle/>
                    <a:p>
                      <a:pPr rtl="0" fontAlgn="b"/>
                      <a:r>
                        <a:rPr lang="en-US" sz="600" b="0">
                          <a:solidFill>
                            <a:srgbClr val="000000"/>
                          </a:solidFill>
                          <a:effectLst/>
                          <a:latin typeface="Calibri" panose="020F0502020204030204" pitchFamily="34" charset="0"/>
                        </a:rPr>
                        <a:t>Lat</a:t>
                      </a:r>
                    </a:p>
                  </a:txBody>
                  <a:tcPr marL="6358" marR="6358" marT="4239" marB="4239"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tc>
                  <a:txBody>
                    <a:bodyPr/>
                    <a:lstStyle/>
                    <a:p>
                      <a:pPr rtl="0" fontAlgn="b"/>
                      <a:r>
                        <a:rPr lang="en-US" sz="600" b="0">
                          <a:solidFill>
                            <a:srgbClr val="000000"/>
                          </a:solidFill>
                          <a:effectLst/>
                          <a:latin typeface="Calibri" panose="020F0502020204030204" pitchFamily="34" charset="0"/>
                        </a:rPr>
                        <a:t>Latitude of the hotel</a:t>
                      </a:r>
                    </a:p>
                  </a:txBody>
                  <a:tcPr marL="6358" marR="6358" marT="4239" marB="4239"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59150798"/>
                  </a:ext>
                </a:extLst>
              </a:tr>
              <a:tr h="87166">
                <a:tc>
                  <a:txBody>
                    <a:bodyPr/>
                    <a:lstStyle/>
                    <a:p>
                      <a:pPr rtl="0" fontAlgn="b"/>
                      <a:r>
                        <a:rPr lang="en-US" sz="600" b="0" dirty="0" err="1">
                          <a:solidFill>
                            <a:srgbClr val="000000"/>
                          </a:solidFill>
                          <a:effectLst/>
                          <a:latin typeface="Calibri" panose="020F0502020204030204" pitchFamily="34" charset="0"/>
                        </a:rPr>
                        <a:t>Lng</a:t>
                      </a:r>
                      <a:endParaRPr lang="en-US" sz="600" b="0" dirty="0">
                        <a:solidFill>
                          <a:srgbClr val="000000"/>
                        </a:solidFill>
                        <a:effectLst/>
                        <a:latin typeface="Calibri" panose="020F0502020204030204" pitchFamily="34" charset="0"/>
                      </a:endParaRPr>
                    </a:p>
                  </a:txBody>
                  <a:tcPr marL="6358" marR="6358" marT="4239" marB="4239" anchor="b">
                    <a:lnL w="3810" cap="flat" cmpd="sng" algn="ctr">
                      <a:solidFill>
                        <a:srgbClr val="000000"/>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rtl="0" fontAlgn="b"/>
                      <a:r>
                        <a:rPr lang="en-US" sz="600" b="0" dirty="0" err="1">
                          <a:solidFill>
                            <a:srgbClr val="000000"/>
                          </a:solidFill>
                          <a:effectLst/>
                          <a:latin typeface="Calibri" panose="020F0502020204030204" pitchFamily="34" charset="0"/>
                        </a:rPr>
                        <a:t>Longtitiude</a:t>
                      </a:r>
                      <a:r>
                        <a:rPr lang="en-US" sz="600" b="0" dirty="0">
                          <a:solidFill>
                            <a:srgbClr val="000000"/>
                          </a:solidFill>
                          <a:effectLst/>
                          <a:latin typeface="Calibri" panose="020F0502020204030204" pitchFamily="34" charset="0"/>
                        </a:rPr>
                        <a:t> of the hotel</a:t>
                      </a:r>
                    </a:p>
                  </a:txBody>
                  <a:tcPr marL="6358" marR="6358" marT="4239" marB="4239" anchor="b">
                    <a:lnL w="3810" cap="flat" cmpd="sng" algn="ctr">
                      <a:solidFill>
                        <a:srgbClr val="CCCCCC"/>
                      </a:solidFill>
                      <a:prstDash val="solid"/>
                      <a:round/>
                      <a:headEnd type="none" w="med" len="med"/>
                      <a:tailEnd type="none" w="med" len="med"/>
                    </a:lnL>
                    <a:lnR w="3810" cap="flat" cmpd="sng" algn="ctr">
                      <a:solidFill>
                        <a:srgbClr val="000000"/>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2560287"/>
                  </a:ext>
                </a:extLst>
              </a:tr>
            </a:tbl>
          </a:graphicData>
        </a:graphic>
      </p:graphicFrame>
      <p:cxnSp>
        <p:nvCxnSpPr>
          <p:cNvPr id="8" name="Google Shape;72;p15">
            <a:extLst>
              <a:ext uri="{FF2B5EF4-FFF2-40B4-BE49-F238E27FC236}">
                <a16:creationId xmlns:a16="http://schemas.microsoft.com/office/drawing/2014/main" id="{DBEB73B4-2F69-4687-BC64-A0E6D25DC59E}"/>
              </a:ext>
            </a:extLst>
          </p:cNvPr>
          <p:cNvCxnSpPr/>
          <p:nvPr/>
        </p:nvCxnSpPr>
        <p:spPr>
          <a:xfrm>
            <a:off x="10075" y="4614825"/>
            <a:ext cx="9157500" cy="40500"/>
          </a:xfrm>
          <a:prstGeom prst="straightConnector1">
            <a:avLst/>
          </a:prstGeom>
          <a:noFill/>
          <a:ln w="38100" cap="flat" cmpd="sng">
            <a:solidFill>
              <a:schemeClr val="accent4"/>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D322-097D-4C27-B7C9-F57A91EF716C}"/>
              </a:ext>
            </a:extLst>
          </p:cNvPr>
          <p:cNvSpPr>
            <a:spLocks noGrp="1"/>
          </p:cNvSpPr>
          <p:nvPr>
            <p:ph type="title"/>
          </p:nvPr>
        </p:nvSpPr>
        <p:spPr/>
        <p:txBody>
          <a:bodyPr>
            <a:normAutofit fontScale="90000"/>
          </a:bodyPr>
          <a:lstStyle/>
          <a:p>
            <a:r>
              <a:rPr lang="en-US" sz="2800" dirty="0">
                <a:latin typeface="Verdana" panose="020B0604030504040204" pitchFamily="34" charset="0"/>
                <a:ea typeface="Verdana" panose="020B0604030504040204" pitchFamily="34" charset="0"/>
              </a:rPr>
              <a:t>Descriptive analysis</a:t>
            </a:r>
            <a:br>
              <a:rPr lang="en-US" dirty="0"/>
            </a:br>
            <a:br>
              <a:rPr lang="en-US" dirty="0"/>
            </a:br>
            <a:endParaRPr lang="en-US" dirty="0"/>
          </a:p>
        </p:txBody>
      </p:sp>
      <p:sp>
        <p:nvSpPr>
          <p:cNvPr id="3" name="Text Placeholder 2">
            <a:extLst>
              <a:ext uri="{FF2B5EF4-FFF2-40B4-BE49-F238E27FC236}">
                <a16:creationId xmlns:a16="http://schemas.microsoft.com/office/drawing/2014/main" id="{5E965E2B-113E-492C-BA44-2BC4C622279D}"/>
              </a:ext>
            </a:extLst>
          </p:cNvPr>
          <p:cNvSpPr>
            <a:spLocks noGrp="1"/>
          </p:cNvSpPr>
          <p:nvPr>
            <p:ph type="body" idx="1"/>
          </p:nvPr>
        </p:nvSpPr>
        <p:spPr>
          <a:xfrm>
            <a:off x="311700" y="1152475"/>
            <a:ext cx="8520600" cy="384017"/>
          </a:xfrm>
        </p:spPr>
        <p:txBody>
          <a:bodyPr>
            <a:normAutofit fontScale="77500" lnSpcReduction="20000"/>
          </a:bodyPr>
          <a:lstStyle/>
          <a:p>
            <a:pPr marL="114300" indent="0">
              <a:buNone/>
            </a:pPr>
            <a:r>
              <a:rPr lang="en-US" sz="1600" dirty="0">
                <a:latin typeface="Verdana" panose="020B0604030504040204" pitchFamily="34" charset="0"/>
                <a:ea typeface="Verdana" panose="020B0604030504040204" pitchFamily="34" charset="0"/>
              </a:rPr>
              <a:t>Top 20 hotels with the highest reviewer score. </a:t>
            </a:r>
          </a:p>
        </p:txBody>
      </p:sp>
      <p:pic>
        <p:nvPicPr>
          <p:cNvPr id="3074" name="Picture 2" descr="https://lh6.googleusercontent.com/Lfj4jhoCPzoALjEGYVr2gthX2cnW3ZNTnkKUQQqznriJyvB18Y0aF-HIU4g6IoZ73GACiNo9o9__t_po8TKE8Yj_F7Ld8eeT-BPDltup36BxeAfC_PA2aSYaxa83gucDv2mzr_KQ7YE">
            <a:extLst>
              <a:ext uri="{FF2B5EF4-FFF2-40B4-BE49-F238E27FC236}">
                <a16:creationId xmlns:a16="http://schemas.microsoft.com/office/drawing/2014/main" id="{8986D0FA-ED36-4538-B28A-DFC468092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72" y="1596452"/>
            <a:ext cx="5113649" cy="3374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748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DBA2-FD96-47F2-88E4-8C8DC21DAC44}"/>
              </a:ext>
            </a:extLst>
          </p:cNvPr>
          <p:cNvSpPr>
            <a:spLocks noGrp="1"/>
          </p:cNvSpPr>
          <p:nvPr>
            <p:ph type="title"/>
          </p:nvPr>
        </p:nvSpPr>
        <p:spPr/>
        <p:txBody>
          <a:bodyPr/>
          <a:lstStyle/>
          <a:p>
            <a:r>
              <a:rPr lang="en-US" sz="2800" dirty="0">
                <a:latin typeface="Verdana" panose="020B0604030504040204" pitchFamily="34" charset="0"/>
                <a:ea typeface="Verdana" panose="020B0604030504040204" pitchFamily="34" charset="0"/>
              </a:rPr>
              <a:t>Descriptive analysis</a:t>
            </a:r>
          </a:p>
        </p:txBody>
      </p:sp>
      <p:sp>
        <p:nvSpPr>
          <p:cNvPr id="3" name="Text Placeholder 2">
            <a:extLst>
              <a:ext uri="{FF2B5EF4-FFF2-40B4-BE49-F238E27FC236}">
                <a16:creationId xmlns:a16="http://schemas.microsoft.com/office/drawing/2014/main" id="{19DD9479-57AB-421B-9557-43CD42D9B539}"/>
              </a:ext>
            </a:extLst>
          </p:cNvPr>
          <p:cNvSpPr>
            <a:spLocks noGrp="1"/>
          </p:cNvSpPr>
          <p:nvPr>
            <p:ph type="body" idx="1"/>
          </p:nvPr>
        </p:nvSpPr>
        <p:spPr>
          <a:xfrm>
            <a:off x="311700" y="1152475"/>
            <a:ext cx="8520600" cy="369027"/>
          </a:xfrm>
        </p:spPr>
        <p:txBody>
          <a:bodyPr>
            <a:normAutofit fontScale="77500" lnSpcReduction="20000"/>
          </a:bodyPr>
          <a:lstStyle/>
          <a:p>
            <a:pPr marL="114300" indent="0">
              <a:buNone/>
            </a:pPr>
            <a:r>
              <a:rPr lang="en-US" sz="1600" dirty="0">
                <a:latin typeface="Verdana" panose="020B0604030504040204" pitchFamily="34" charset="0"/>
                <a:ea typeface="Verdana" panose="020B0604030504040204" pitchFamily="34" charset="0"/>
              </a:rPr>
              <a:t>Top 20 hotel with highest number of reviews</a:t>
            </a:r>
          </a:p>
        </p:txBody>
      </p:sp>
      <p:pic>
        <p:nvPicPr>
          <p:cNvPr id="4098" name="Picture 2" descr="https://lh4.googleusercontent.com/XimJDA3Bjf3BfLjywpBTdlde_lRcv-Aw0pYgwGslq9cXNTohBvb2INde8xDjX1rUvicwXaZs0gXfX3KQDn6yVYSUX9jKrNAp0_ED810MbIP9st4zCIJif2vwUzPuFlEvSlxwubaveP4">
            <a:extLst>
              <a:ext uri="{FF2B5EF4-FFF2-40B4-BE49-F238E27FC236}">
                <a16:creationId xmlns:a16="http://schemas.microsoft.com/office/drawing/2014/main" id="{072EE4EA-F9C8-442E-A5AC-7520B1DA7D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708879"/>
            <a:ext cx="4943475" cy="3307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07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of the Analysis Steps</a:t>
            </a:r>
            <a:endParaRPr/>
          </a:p>
        </p:txBody>
      </p:sp>
      <p:sp>
        <p:nvSpPr>
          <p:cNvPr id="93" name="Google Shape;93;p18"/>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Data Cleaning</a:t>
            </a:r>
            <a:endParaRPr/>
          </a:p>
          <a:p>
            <a:pPr marL="457200" lvl="0" indent="-342900" algn="l" rtl="0">
              <a:spcBef>
                <a:spcPts val="0"/>
              </a:spcBef>
              <a:spcAft>
                <a:spcPts val="0"/>
              </a:spcAft>
              <a:buSzPts val="1800"/>
              <a:buChar char="★"/>
            </a:pPr>
            <a:r>
              <a:rPr lang="en"/>
              <a:t>Tokenization</a:t>
            </a:r>
            <a:endParaRPr/>
          </a:p>
          <a:p>
            <a:pPr marL="457200" lvl="0" indent="-342900" algn="l" rtl="0">
              <a:spcBef>
                <a:spcPts val="0"/>
              </a:spcBef>
              <a:spcAft>
                <a:spcPts val="0"/>
              </a:spcAft>
              <a:buSzPts val="1800"/>
              <a:buChar char="★"/>
            </a:pPr>
            <a:r>
              <a:rPr lang="en"/>
              <a:t>Feature Extraction</a:t>
            </a:r>
            <a:endParaRPr/>
          </a:p>
          <a:p>
            <a:pPr marL="457200" lvl="0" indent="-342900" algn="l" rtl="0">
              <a:spcBef>
                <a:spcPts val="0"/>
              </a:spcBef>
              <a:spcAft>
                <a:spcPts val="0"/>
              </a:spcAft>
              <a:buSzPts val="1800"/>
              <a:buChar char="★"/>
            </a:pPr>
            <a:r>
              <a:rPr lang="en"/>
              <a:t>Training &amp; Testing Data</a:t>
            </a:r>
            <a:endParaRPr/>
          </a:p>
          <a:p>
            <a:pPr marL="457200" lvl="0" indent="-342900" algn="l" rtl="0">
              <a:spcBef>
                <a:spcPts val="0"/>
              </a:spcBef>
              <a:spcAft>
                <a:spcPts val="0"/>
              </a:spcAft>
              <a:buSzPts val="1800"/>
              <a:buChar char="★"/>
            </a:pPr>
            <a:r>
              <a:rPr lang="en"/>
              <a:t>Algorithms - </a:t>
            </a:r>
            <a:endParaRPr/>
          </a:p>
          <a:p>
            <a:pPr marL="914400" lvl="1" indent="-342900" algn="l" rtl="0">
              <a:spcBef>
                <a:spcPts val="0"/>
              </a:spcBef>
              <a:spcAft>
                <a:spcPts val="0"/>
              </a:spcAft>
              <a:buSzPts val="1800"/>
              <a:buChar char="○"/>
            </a:pPr>
            <a:r>
              <a:rPr lang="en" sz="1800"/>
              <a:t>Naive Bayes Classifier</a:t>
            </a:r>
            <a:endParaRPr sz="1800"/>
          </a:p>
          <a:p>
            <a:pPr marL="914400" lvl="1" indent="-342900" algn="l" rtl="0">
              <a:spcBef>
                <a:spcPts val="0"/>
              </a:spcBef>
              <a:spcAft>
                <a:spcPts val="0"/>
              </a:spcAft>
              <a:buSzPts val="1800"/>
              <a:buChar char="○"/>
            </a:pPr>
            <a:r>
              <a:rPr lang="en" sz="1800"/>
              <a:t>Random Forest</a:t>
            </a:r>
            <a:endParaRPr sz="1800"/>
          </a:p>
          <a:p>
            <a:pPr marL="0" lvl="0" indent="0" algn="l" rtl="0">
              <a:spcBef>
                <a:spcPts val="1600"/>
              </a:spcBef>
              <a:spcAft>
                <a:spcPts val="1600"/>
              </a:spcAft>
              <a:buNone/>
            </a:pPr>
            <a:endParaRPr/>
          </a:p>
        </p:txBody>
      </p:sp>
      <p:cxnSp>
        <p:nvCxnSpPr>
          <p:cNvPr id="94" name="Google Shape;94;p18"/>
          <p:cNvCxnSpPr/>
          <p:nvPr/>
        </p:nvCxnSpPr>
        <p:spPr>
          <a:xfrm>
            <a:off x="-40350" y="4629150"/>
            <a:ext cx="9207900" cy="26100"/>
          </a:xfrm>
          <a:prstGeom prst="straightConnector1">
            <a:avLst/>
          </a:prstGeom>
          <a:noFill/>
          <a:ln w="38100" cap="flat" cmpd="sng">
            <a:solidFill>
              <a:schemeClr val="accent4"/>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Verdana" panose="020B0604030504040204" pitchFamily="34" charset="0"/>
                <a:ea typeface="Verdana" panose="020B0604030504040204" pitchFamily="34" charset="0"/>
              </a:rPr>
              <a:t>Data Cleaning</a:t>
            </a:r>
            <a:endParaRPr sz="2800" dirty="0">
              <a:latin typeface="Verdana" panose="020B0604030504040204" pitchFamily="34" charset="0"/>
              <a:ea typeface="Verdana" panose="020B0604030504040204" pitchFamily="34" charset="0"/>
            </a:endParaRPr>
          </a:p>
        </p:txBody>
      </p:sp>
      <p:sp>
        <p:nvSpPr>
          <p:cNvPr id="100" name="Google Shape;100;p1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Verdana"/>
              <a:buAutoNum type="arabicPeriod"/>
            </a:pPr>
            <a:r>
              <a:rPr lang="en" dirty="0">
                <a:solidFill>
                  <a:srgbClr val="000000"/>
                </a:solidFill>
                <a:highlight>
                  <a:srgbClr val="FFFFFF"/>
                </a:highlight>
                <a:latin typeface="Verdana"/>
                <a:ea typeface="Verdana"/>
                <a:cs typeface="Verdana"/>
                <a:sym typeface="Verdana"/>
              </a:rPr>
              <a:t>Removed punctuations - Converting a sentence into list of words, removed stopwords, lemmatization/stemming transforming any form of a word to its root word.</a:t>
            </a:r>
            <a:endParaRPr dirty="0">
              <a:solidFill>
                <a:srgbClr val="000000"/>
              </a:solidFill>
              <a:highlight>
                <a:srgbClr val="FFFFFF"/>
              </a:highlight>
              <a:latin typeface="Verdana"/>
              <a:ea typeface="Verdana"/>
              <a:cs typeface="Verdana"/>
              <a:sym typeface="Verdana"/>
            </a:endParaRPr>
          </a:p>
          <a:p>
            <a:pPr marL="457200" lvl="0" indent="-342900" algn="l" rtl="0">
              <a:spcBef>
                <a:spcPts val="0"/>
              </a:spcBef>
              <a:spcAft>
                <a:spcPts val="0"/>
              </a:spcAft>
              <a:buClr>
                <a:srgbClr val="000000"/>
              </a:buClr>
              <a:buSzPts val="1800"/>
              <a:buFont typeface="Verdana"/>
              <a:buAutoNum type="arabicPeriod"/>
            </a:pPr>
            <a:r>
              <a:rPr lang="en" dirty="0">
                <a:solidFill>
                  <a:srgbClr val="000000"/>
                </a:solidFill>
                <a:highlight>
                  <a:srgbClr val="FFFFFF"/>
                </a:highlight>
                <a:latin typeface="Verdana"/>
                <a:ea typeface="Verdana"/>
                <a:cs typeface="Verdana"/>
                <a:sym typeface="Verdana"/>
              </a:rPr>
              <a:t>Convert the text into lowercase. </a:t>
            </a:r>
            <a:endParaRPr dirty="0">
              <a:solidFill>
                <a:srgbClr val="000000"/>
              </a:solidFill>
              <a:highlight>
                <a:srgbClr val="FFFFFF"/>
              </a:highlight>
              <a:latin typeface="Verdana"/>
              <a:ea typeface="Verdana"/>
              <a:cs typeface="Verdana"/>
              <a:sym typeface="Verdana"/>
            </a:endParaRPr>
          </a:p>
          <a:p>
            <a:pPr marL="457200" lvl="0" indent="-342900" algn="l" rtl="0">
              <a:spcBef>
                <a:spcPts val="0"/>
              </a:spcBef>
              <a:spcAft>
                <a:spcPts val="0"/>
              </a:spcAft>
              <a:buClr>
                <a:srgbClr val="000000"/>
              </a:buClr>
              <a:buSzPts val="1800"/>
              <a:buFont typeface="Verdana"/>
              <a:buAutoNum type="arabicPeriod"/>
            </a:pPr>
            <a:r>
              <a:rPr lang="en" dirty="0">
                <a:solidFill>
                  <a:srgbClr val="000000"/>
                </a:solidFill>
                <a:highlight>
                  <a:srgbClr val="FFFFFF"/>
                </a:highlight>
                <a:latin typeface="Verdana"/>
                <a:ea typeface="Verdana"/>
                <a:cs typeface="Verdana"/>
                <a:sym typeface="Verdana"/>
              </a:rPr>
              <a:t>Tokenized the reviews text. </a:t>
            </a:r>
            <a:endParaRPr dirty="0">
              <a:solidFill>
                <a:srgbClr val="000000"/>
              </a:solidFill>
              <a:highlight>
                <a:srgbClr val="FFFFFF"/>
              </a:highlight>
              <a:latin typeface="Verdana"/>
              <a:ea typeface="Verdana"/>
              <a:cs typeface="Verdana"/>
              <a:sym typeface="Verdana"/>
            </a:endParaRPr>
          </a:p>
          <a:p>
            <a:pPr marL="457200" lvl="0" indent="-342900" algn="l" rtl="0">
              <a:spcBef>
                <a:spcPts val="0"/>
              </a:spcBef>
              <a:spcAft>
                <a:spcPts val="0"/>
              </a:spcAft>
              <a:buClr>
                <a:srgbClr val="000000"/>
              </a:buClr>
              <a:buSzPts val="1800"/>
              <a:buFont typeface="Verdana"/>
              <a:buAutoNum type="arabicPeriod"/>
            </a:pPr>
            <a:r>
              <a:rPr lang="en" dirty="0">
                <a:solidFill>
                  <a:srgbClr val="000000"/>
                </a:solidFill>
                <a:highlight>
                  <a:srgbClr val="FFFFFF"/>
                </a:highlight>
                <a:latin typeface="Verdana"/>
                <a:ea typeface="Verdana"/>
                <a:cs typeface="Verdana"/>
                <a:sym typeface="Verdana"/>
              </a:rPr>
              <a:t>Removed no negative and no positive from the reviews text.</a:t>
            </a:r>
            <a:endParaRPr dirty="0">
              <a:solidFill>
                <a:srgbClr val="000000"/>
              </a:solidFill>
              <a:highlight>
                <a:srgbClr val="FFFFFF"/>
              </a:highlight>
              <a:latin typeface="Verdana"/>
              <a:ea typeface="Verdana"/>
              <a:cs typeface="Verdana"/>
              <a:sym typeface="Verdana"/>
            </a:endParaRPr>
          </a:p>
          <a:p>
            <a:pPr marL="457200" lvl="0" indent="-342900" algn="l" rtl="0">
              <a:spcBef>
                <a:spcPts val="0"/>
              </a:spcBef>
              <a:spcAft>
                <a:spcPts val="0"/>
              </a:spcAft>
              <a:buClr>
                <a:srgbClr val="000000"/>
              </a:buClr>
              <a:buSzPts val="1800"/>
              <a:buFont typeface="Verdana"/>
              <a:buAutoNum type="arabicPeriod"/>
            </a:pPr>
            <a:r>
              <a:rPr lang="en" dirty="0">
                <a:solidFill>
                  <a:srgbClr val="000000"/>
                </a:solidFill>
                <a:highlight>
                  <a:srgbClr val="FFFFFF"/>
                </a:highlight>
                <a:latin typeface="Verdana"/>
                <a:ea typeface="Verdana"/>
                <a:cs typeface="Verdana"/>
                <a:sym typeface="Verdana"/>
              </a:rPr>
              <a:t>Remove stop words.</a:t>
            </a:r>
            <a:endParaRPr dirty="0">
              <a:solidFill>
                <a:srgbClr val="000000"/>
              </a:solidFill>
              <a:highlight>
                <a:srgbClr val="FFFFFF"/>
              </a:highlight>
              <a:latin typeface="Verdana"/>
              <a:ea typeface="Verdana"/>
              <a:cs typeface="Verdana"/>
              <a:sym typeface="Verdana"/>
            </a:endParaRPr>
          </a:p>
          <a:p>
            <a:pPr marL="457200" lvl="0" indent="0" algn="l" rtl="0">
              <a:spcBef>
                <a:spcPts val="1600"/>
              </a:spcBef>
              <a:spcAft>
                <a:spcPts val="0"/>
              </a:spcAft>
              <a:buNone/>
            </a:pPr>
            <a:endParaRPr dirty="0">
              <a:solidFill>
                <a:srgbClr val="000000"/>
              </a:solidFill>
              <a:highlight>
                <a:srgbClr val="FFFFFF"/>
              </a:highlight>
              <a:latin typeface="Arial"/>
              <a:ea typeface="Arial"/>
              <a:cs typeface="Arial"/>
              <a:sym typeface="Arial"/>
            </a:endParaRPr>
          </a:p>
          <a:p>
            <a:pPr marL="457200" lvl="0" indent="0" algn="l" rtl="0">
              <a:spcBef>
                <a:spcPts val="1600"/>
              </a:spcBef>
              <a:spcAft>
                <a:spcPts val="1600"/>
              </a:spcAft>
              <a:buNone/>
            </a:pPr>
            <a:endParaRPr sz="1200" dirty="0">
              <a:solidFill>
                <a:srgbClr val="000000"/>
              </a:solidFill>
              <a:highlight>
                <a:srgbClr val="FFFFFF"/>
              </a:highlight>
              <a:latin typeface="Arial"/>
              <a:ea typeface="Arial"/>
              <a:cs typeface="Arial"/>
              <a:sym typeface="Arial"/>
            </a:endParaRPr>
          </a:p>
        </p:txBody>
      </p:sp>
      <p:cxnSp>
        <p:nvCxnSpPr>
          <p:cNvPr id="101" name="Google Shape;101;p19"/>
          <p:cNvCxnSpPr/>
          <p:nvPr/>
        </p:nvCxnSpPr>
        <p:spPr>
          <a:xfrm>
            <a:off x="-40350" y="4629150"/>
            <a:ext cx="9207900" cy="26100"/>
          </a:xfrm>
          <a:prstGeom prst="straightConnector1">
            <a:avLst/>
          </a:prstGeom>
          <a:noFill/>
          <a:ln w="38100" cap="flat" cmpd="sng">
            <a:solidFill>
              <a:schemeClr val="accent4"/>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163</TotalTime>
  <Words>790</Words>
  <Application>Microsoft Office PowerPoint</Application>
  <PresentationFormat>On-screen Show (16:9)</PresentationFormat>
  <Paragraphs>120</Paragraphs>
  <Slides>22</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Gill Sans MT</vt:lpstr>
      <vt:lpstr>Verdana</vt:lpstr>
      <vt:lpstr>Wingdings</vt:lpstr>
      <vt:lpstr>Times New Roman</vt:lpstr>
      <vt:lpstr>Roboto Mono</vt:lpstr>
      <vt:lpstr>Calibri</vt:lpstr>
      <vt:lpstr>Gallery</vt:lpstr>
      <vt:lpstr>Hotel Reviews A Sentimental Analysis</vt:lpstr>
      <vt:lpstr>Reviews &amp; Its Importance</vt:lpstr>
      <vt:lpstr>Reviews : Importance in Hotel Industry</vt:lpstr>
      <vt:lpstr>  Project &amp; Dataset</vt:lpstr>
      <vt:lpstr>Data Overview</vt:lpstr>
      <vt:lpstr>Descriptive analysis  </vt:lpstr>
      <vt:lpstr>Descriptive analysis</vt:lpstr>
      <vt:lpstr>Overview of the Analysis Steps</vt:lpstr>
      <vt:lpstr>Data Cleaning</vt:lpstr>
      <vt:lpstr>Data Cleaning Code</vt:lpstr>
      <vt:lpstr>   Tokenization</vt:lpstr>
      <vt:lpstr>Positive &amp; Negative Sentences</vt:lpstr>
      <vt:lpstr>Most popular words</vt:lpstr>
      <vt:lpstr>  Reviews By City</vt:lpstr>
      <vt:lpstr>Reviews by Country</vt:lpstr>
      <vt:lpstr>Average score distribution</vt:lpstr>
      <vt:lpstr>   Positive Word Cloud</vt:lpstr>
      <vt:lpstr>      Negative Word Cloud</vt:lpstr>
      <vt:lpstr>Feature Extraction</vt:lpstr>
      <vt:lpstr>Naive Bayes Classifier </vt:lpstr>
      <vt:lpstr>Naive Bayes Classifier  Accuracy : 89%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Reviews A Sentimental Analysis</dc:title>
  <dc:creator>Vivek Menon</dc:creator>
  <cp:lastModifiedBy>Vivek Menon Komattil</cp:lastModifiedBy>
  <cp:revision>6</cp:revision>
  <dcterms:modified xsi:type="dcterms:W3CDTF">2019-06-20T01:09:47Z</dcterms:modified>
</cp:coreProperties>
</file>