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1" r:id="rId1"/>
  </p:sldMasterIdLst>
  <p:sldIdLst>
    <p:sldId id="256" r:id="rId2"/>
    <p:sldId id="257" r:id="rId3"/>
    <p:sldId id="258" r:id="rId4"/>
    <p:sldId id="267" r:id="rId5"/>
    <p:sldId id="259" r:id="rId6"/>
    <p:sldId id="274" r:id="rId7"/>
    <p:sldId id="273" r:id="rId8"/>
    <p:sldId id="261" r:id="rId9"/>
    <p:sldId id="280" r:id="rId10"/>
    <p:sldId id="262" r:id="rId11"/>
    <p:sldId id="269" r:id="rId12"/>
    <p:sldId id="281" r:id="rId13"/>
    <p:sldId id="282" r:id="rId14"/>
    <p:sldId id="263" r:id="rId15"/>
    <p:sldId id="271" r:id="rId16"/>
    <p:sldId id="264" r:id="rId17"/>
    <p:sldId id="275" r:id="rId18"/>
    <p:sldId id="278" r:id="rId19"/>
    <p:sldId id="265" r:id="rId20"/>
    <p:sldId id="26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6208"/>
  </p:normalViewPr>
  <p:slideViewPr>
    <p:cSldViewPr snapToGrid="0" snapToObjects="1">
      <p:cViewPr varScale="1">
        <p:scale>
          <a:sx n="86" d="100"/>
          <a:sy n="86" d="100"/>
        </p:scale>
        <p:origin x="55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3A459E-2902-3847-A0BC-F9B4718171C9}"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41397-C4B6-7849-A780-1323A048EF06}" type="slidenum">
              <a:rPr lang="en-US" smtClean="0"/>
              <a:t>‹#›</a:t>
            </a:fld>
            <a:endParaRPr lang="en-US"/>
          </a:p>
        </p:txBody>
      </p:sp>
    </p:spTree>
    <p:extLst>
      <p:ext uri="{BB962C8B-B14F-4D97-AF65-F5344CB8AC3E}">
        <p14:creationId xmlns:p14="http://schemas.microsoft.com/office/powerpoint/2010/main" val="3251072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A459E-2902-3847-A0BC-F9B4718171C9}"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41397-C4B6-7849-A780-1323A048EF06}" type="slidenum">
              <a:rPr lang="en-US" smtClean="0"/>
              <a:t>‹#›</a:t>
            </a:fld>
            <a:endParaRPr lang="en-US"/>
          </a:p>
        </p:txBody>
      </p:sp>
    </p:spTree>
    <p:extLst>
      <p:ext uri="{BB962C8B-B14F-4D97-AF65-F5344CB8AC3E}">
        <p14:creationId xmlns:p14="http://schemas.microsoft.com/office/powerpoint/2010/main" val="1437339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A459E-2902-3847-A0BC-F9B4718171C9}"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41397-C4B6-7849-A780-1323A048EF0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884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A459E-2902-3847-A0BC-F9B4718171C9}"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41397-C4B6-7849-A780-1323A048EF06}" type="slidenum">
              <a:rPr lang="en-US" smtClean="0"/>
              <a:t>‹#›</a:t>
            </a:fld>
            <a:endParaRPr lang="en-US"/>
          </a:p>
        </p:txBody>
      </p:sp>
    </p:spTree>
    <p:extLst>
      <p:ext uri="{BB962C8B-B14F-4D97-AF65-F5344CB8AC3E}">
        <p14:creationId xmlns:p14="http://schemas.microsoft.com/office/powerpoint/2010/main" val="2820302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A459E-2902-3847-A0BC-F9B4718171C9}"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41397-C4B6-7849-A780-1323A048EF0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21139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A459E-2902-3847-A0BC-F9B4718171C9}"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41397-C4B6-7849-A780-1323A048EF06}" type="slidenum">
              <a:rPr lang="en-US" smtClean="0"/>
              <a:t>‹#›</a:t>
            </a:fld>
            <a:endParaRPr lang="en-US"/>
          </a:p>
        </p:txBody>
      </p:sp>
    </p:spTree>
    <p:extLst>
      <p:ext uri="{BB962C8B-B14F-4D97-AF65-F5344CB8AC3E}">
        <p14:creationId xmlns:p14="http://schemas.microsoft.com/office/powerpoint/2010/main" val="1454083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A459E-2902-3847-A0BC-F9B4718171C9}"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41397-C4B6-7849-A780-1323A048EF06}" type="slidenum">
              <a:rPr lang="en-US" smtClean="0"/>
              <a:t>‹#›</a:t>
            </a:fld>
            <a:endParaRPr lang="en-US"/>
          </a:p>
        </p:txBody>
      </p:sp>
    </p:spTree>
    <p:extLst>
      <p:ext uri="{BB962C8B-B14F-4D97-AF65-F5344CB8AC3E}">
        <p14:creationId xmlns:p14="http://schemas.microsoft.com/office/powerpoint/2010/main" val="3061065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A459E-2902-3847-A0BC-F9B4718171C9}"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41397-C4B6-7849-A780-1323A048EF06}" type="slidenum">
              <a:rPr lang="en-US" smtClean="0"/>
              <a:t>‹#›</a:t>
            </a:fld>
            <a:endParaRPr lang="en-US"/>
          </a:p>
        </p:txBody>
      </p:sp>
    </p:spTree>
    <p:extLst>
      <p:ext uri="{BB962C8B-B14F-4D97-AF65-F5344CB8AC3E}">
        <p14:creationId xmlns:p14="http://schemas.microsoft.com/office/powerpoint/2010/main" val="3784286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A459E-2902-3847-A0BC-F9B4718171C9}"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41397-C4B6-7849-A780-1323A048EF06}" type="slidenum">
              <a:rPr lang="en-US" smtClean="0"/>
              <a:t>‹#›</a:t>
            </a:fld>
            <a:endParaRPr lang="en-US"/>
          </a:p>
        </p:txBody>
      </p:sp>
    </p:spTree>
    <p:extLst>
      <p:ext uri="{BB962C8B-B14F-4D97-AF65-F5344CB8AC3E}">
        <p14:creationId xmlns:p14="http://schemas.microsoft.com/office/powerpoint/2010/main" val="1870462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A459E-2902-3847-A0BC-F9B4718171C9}"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41397-C4B6-7849-A780-1323A048EF06}" type="slidenum">
              <a:rPr lang="en-US" smtClean="0"/>
              <a:t>‹#›</a:t>
            </a:fld>
            <a:endParaRPr lang="en-US"/>
          </a:p>
        </p:txBody>
      </p:sp>
    </p:spTree>
    <p:extLst>
      <p:ext uri="{BB962C8B-B14F-4D97-AF65-F5344CB8AC3E}">
        <p14:creationId xmlns:p14="http://schemas.microsoft.com/office/powerpoint/2010/main" val="4124284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3A459E-2902-3847-A0BC-F9B4718171C9}"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41397-C4B6-7849-A780-1323A048EF06}" type="slidenum">
              <a:rPr lang="en-US" smtClean="0"/>
              <a:t>‹#›</a:t>
            </a:fld>
            <a:endParaRPr lang="en-US"/>
          </a:p>
        </p:txBody>
      </p:sp>
    </p:spTree>
    <p:extLst>
      <p:ext uri="{BB962C8B-B14F-4D97-AF65-F5344CB8AC3E}">
        <p14:creationId xmlns:p14="http://schemas.microsoft.com/office/powerpoint/2010/main" val="4200897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3A459E-2902-3847-A0BC-F9B4718171C9}" type="datetimeFigureOut">
              <a:rPr lang="en-US" smtClean="0"/>
              <a:t>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841397-C4B6-7849-A780-1323A048EF06}" type="slidenum">
              <a:rPr lang="en-US" smtClean="0"/>
              <a:t>‹#›</a:t>
            </a:fld>
            <a:endParaRPr lang="en-US"/>
          </a:p>
        </p:txBody>
      </p:sp>
    </p:spTree>
    <p:extLst>
      <p:ext uri="{BB962C8B-B14F-4D97-AF65-F5344CB8AC3E}">
        <p14:creationId xmlns:p14="http://schemas.microsoft.com/office/powerpoint/2010/main" val="2387582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3A459E-2902-3847-A0BC-F9B4718171C9}" type="datetimeFigureOut">
              <a:rPr lang="en-US" smtClean="0"/>
              <a:t>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841397-C4B6-7849-A780-1323A048EF06}" type="slidenum">
              <a:rPr lang="en-US" smtClean="0"/>
              <a:t>‹#›</a:t>
            </a:fld>
            <a:endParaRPr lang="en-US"/>
          </a:p>
        </p:txBody>
      </p:sp>
    </p:spTree>
    <p:extLst>
      <p:ext uri="{BB962C8B-B14F-4D97-AF65-F5344CB8AC3E}">
        <p14:creationId xmlns:p14="http://schemas.microsoft.com/office/powerpoint/2010/main" val="2643989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3A459E-2902-3847-A0BC-F9B4718171C9}" type="datetimeFigureOut">
              <a:rPr lang="en-US" smtClean="0"/>
              <a:t>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841397-C4B6-7849-A780-1323A048EF06}" type="slidenum">
              <a:rPr lang="en-US" smtClean="0"/>
              <a:t>‹#›</a:t>
            </a:fld>
            <a:endParaRPr lang="en-US"/>
          </a:p>
        </p:txBody>
      </p:sp>
    </p:spTree>
    <p:extLst>
      <p:ext uri="{BB962C8B-B14F-4D97-AF65-F5344CB8AC3E}">
        <p14:creationId xmlns:p14="http://schemas.microsoft.com/office/powerpoint/2010/main" val="452966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3A459E-2902-3847-A0BC-F9B4718171C9}"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41397-C4B6-7849-A780-1323A048EF06}" type="slidenum">
              <a:rPr lang="en-US" smtClean="0"/>
              <a:t>‹#›</a:t>
            </a:fld>
            <a:endParaRPr lang="en-US"/>
          </a:p>
        </p:txBody>
      </p:sp>
    </p:spTree>
    <p:extLst>
      <p:ext uri="{BB962C8B-B14F-4D97-AF65-F5344CB8AC3E}">
        <p14:creationId xmlns:p14="http://schemas.microsoft.com/office/powerpoint/2010/main" val="4207887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3A459E-2902-3847-A0BC-F9B4718171C9}"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41397-C4B6-7849-A780-1323A048EF06}" type="slidenum">
              <a:rPr lang="en-US" smtClean="0"/>
              <a:t>‹#›</a:t>
            </a:fld>
            <a:endParaRPr lang="en-US"/>
          </a:p>
        </p:txBody>
      </p:sp>
    </p:spTree>
    <p:extLst>
      <p:ext uri="{BB962C8B-B14F-4D97-AF65-F5344CB8AC3E}">
        <p14:creationId xmlns:p14="http://schemas.microsoft.com/office/powerpoint/2010/main" val="2249474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73A459E-2902-3847-A0BC-F9B4718171C9}" type="datetimeFigureOut">
              <a:rPr lang="en-US" smtClean="0"/>
              <a:t>2/19/2020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841397-C4B6-7849-A780-1323A048EF06}" type="slidenum">
              <a:rPr lang="en-US" smtClean="0"/>
              <a:t>‹#›</a:t>
            </a:fld>
            <a:endParaRPr lang="en-US"/>
          </a:p>
        </p:txBody>
      </p:sp>
    </p:spTree>
    <p:extLst>
      <p:ext uri="{BB962C8B-B14F-4D97-AF65-F5344CB8AC3E}">
        <p14:creationId xmlns:p14="http://schemas.microsoft.com/office/powerpoint/2010/main" val="422709711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ufldl.stanford.edu/housenumber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83" name="Rectangle 8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5" name="Rectangle 8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9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9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Isosceles Triangle 9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Freeform: Shape 10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F3D301-5B2A-C143-8E69-36D3BE23B75A}"/>
              </a:ext>
            </a:extLst>
          </p:cNvPr>
          <p:cNvSpPr>
            <a:spLocks noGrp="1"/>
          </p:cNvSpPr>
          <p:nvPr>
            <p:ph type="ctrTitle"/>
          </p:nvPr>
        </p:nvSpPr>
        <p:spPr>
          <a:xfrm>
            <a:off x="323569" y="1466579"/>
            <a:ext cx="5954152" cy="2227730"/>
          </a:xfrm>
        </p:spPr>
        <p:txBody>
          <a:bodyPr vert="horz" lIns="91440" tIns="45720" rIns="91440" bIns="45720" rtlCol="0" anchor="ctr">
            <a:normAutofit/>
          </a:bodyPr>
          <a:lstStyle/>
          <a:p>
            <a:pPr algn="l">
              <a:lnSpc>
                <a:spcPct val="90000"/>
              </a:lnSpc>
            </a:pPr>
            <a:r>
              <a:rPr lang="en-US" sz="2800" b="1" dirty="0">
                <a:solidFill>
                  <a:schemeClr val="tx1"/>
                </a:solidFill>
              </a:rPr>
              <a:t>Digit Recognition in Street View House Numbers using Deep Convolutional Neural Networks</a:t>
            </a:r>
            <a:r>
              <a:rPr lang="en-US" sz="2800" dirty="0">
                <a:solidFill>
                  <a:schemeClr val="tx1"/>
                </a:solidFill>
              </a:rPr>
              <a:t> </a:t>
            </a:r>
          </a:p>
        </p:txBody>
      </p:sp>
      <p:sp>
        <p:nvSpPr>
          <p:cNvPr id="3" name="Subtitle 2">
            <a:extLst>
              <a:ext uri="{FF2B5EF4-FFF2-40B4-BE49-F238E27FC236}">
                <a16:creationId xmlns:a16="http://schemas.microsoft.com/office/drawing/2014/main" id="{2588C2FF-8E0C-8A4C-B361-DA89A1636666}"/>
              </a:ext>
            </a:extLst>
          </p:cNvPr>
          <p:cNvSpPr>
            <a:spLocks noGrp="1"/>
          </p:cNvSpPr>
          <p:nvPr>
            <p:ph type="subTitle" idx="1"/>
          </p:nvPr>
        </p:nvSpPr>
        <p:spPr>
          <a:xfrm>
            <a:off x="9347634" y="4279802"/>
            <a:ext cx="2742564" cy="2578198"/>
          </a:xfrm>
        </p:spPr>
        <p:txBody>
          <a:bodyPr vert="horz" lIns="91440" tIns="45720" rIns="91440" bIns="45720" rtlCol="0" anchor="t">
            <a:normAutofit/>
          </a:bodyPr>
          <a:lstStyle/>
          <a:p>
            <a:pPr algn="l" fontAlgn="base"/>
            <a:r>
              <a:rPr lang="en-US" b="1" dirty="0">
                <a:solidFill>
                  <a:schemeClr val="bg1"/>
                </a:solidFill>
              </a:rPr>
              <a:t>TEAM 4</a:t>
            </a:r>
          </a:p>
          <a:p>
            <a:pPr lvl="1" algn="l" fontAlgn="base">
              <a:buFont typeface="Wingdings 3" charset="2"/>
              <a:buChar char=""/>
            </a:pPr>
            <a:r>
              <a:rPr lang="en-US" b="1" dirty="0">
                <a:solidFill>
                  <a:schemeClr val="bg1"/>
                </a:solidFill>
              </a:rPr>
              <a:t>Priya Singh </a:t>
            </a:r>
          </a:p>
          <a:p>
            <a:pPr lvl="1" algn="l" fontAlgn="base">
              <a:buFont typeface="Wingdings 3" charset="2"/>
              <a:buChar char=""/>
            </a:pPr>
            <a:r>
              <a:rPr lang="en-US" b="1" dirty="0">
                <a:solidFill>
                  <a:schemeClr val="bg1"/>
                </a:solidFill>
              </a:rPr>
              <a:t>Aniket Naik Desai </a:t>
            </a:r>
          </a:p>
          <a:p>
            <a:pPr lvl="1" algn="l" fontAlgn="base">
              <a:buFont typeface="Wingdings 3" charset="2"/>
              <a:buChar char=""/>
            </a:pPr>
            <a:r>
              <a:rPr lang="en-US" b="1" dirty="0">
                <a:solidFill>
                  <a:schemeClr val="bg1"/>
                </a:solidFill>
              </a:rPr>
              <a:t>Pooja Chopra </a:t>
            </a:r>
          </a:p>
          <a:p>
            <a:pPr lvl="1" algn="l" fontAlgn="base">
              <a:buFont typeface="Wingdings 3" charset="2"/>
              <a:buChar char=""/>
            </a:pPr>
            <a:r>
              <a:rPr lang="en-US" b="1" dirty="0">
                <a:solidFill>
                  <a:schemeClr val="bg1"/>
                </a:solidFill>
              </a:rPr>
              <a:t>Aby Koshy </a:t>
            </a:r>
          </a:p>
          <a:p>
            <a:pPr lvl="1" algn="l" fontAlgn="base">
              <a:buFont typeface="Wingdings 3" charset="2"/>
              <a:buChar char=""/>
            </a:pPr>
            <a:r>
              <a:rPr lang="en-US" b="1" dirty="0">
                <a:solidFill>
                  <a:schemeClr val="bg1"/>
                </a:solidFill>
              </a:rPr>
              <a:t>Aaina Malhotra </a:t>
            </a:r>
          </a:p>
          <a:p>
            <a:pPr algn="l">
              <a:buFont typeface="Wingdings 3" charset="2"/>
              <a:buChar char=""/>
            </a:pPr>
            <a:endParaRPr lang="en-US" b="1" dirty="0">
              <a:solidFill>
                <a:schemeClr val="bg1"/>
              </a:solidFill>
            </a:endParaRPr>
          </a:p>
        </p:txBody>
      </p:sp>
      <p:sp>
        <p:nvSpPr>
          <p:cNvPr id="5" name="TextBox 4">
            <a:extLst>
              <a:ext uri="{FF2B5EF4-FFF2-40B4-BE49-F238E27FC236}">
                <a16:creationId xmlns:a16="http://schemas.microsoft.com/office/drawing/2014/main" id="{7950EC46-7D7D-E34E-BE14-6474A2BF12B2}"/>
              </a:ext>
            </a:extLst>
          </p:cNvPr>
          <p:cNvSpPr txBox="1"/>
          <p:nvPr/>
        </p:nvSpPr>
        <p:spPr>
          <a:xfrm>
            <a:off x="144285" y="3755205"/>
            <a:ext cx="5956170" cy="369332"/>
          </a:xfrm>
          <a:prstGeom prst="rect">
            <a:avLst/>
          </a:prstGeom>
          <a:noFill/>
        </p:spPr>
        <p:txBody>
          <a:bodyPr wrap="square" rtlCol="0">
            <a:spAutoFit/>
          </a:bodyPr>
          <a:lstStyle/>
          <a:p>
            <a:pPr algn="r"/>
            <a:r>
              <a:rPr lang="en-US" b="1" dirty="0"/>
              <a:t>ANLY 535-50- A-2019/Late Fall - Machine Learning II</a:t>
            </a:r>
            <a:endParaRPr lang="en-US" sz="14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5822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B2C60-74A9-8047-A59F-1C9319549565}"/>
              </a:ext>
            </a:extLst>
          </p:cNvPr>
          <p:cNvSpPr>
            <a:spLocks noGrp="1"/>
          </p:cNvSpPr>
          <p:nvPr>
            <p:ph type="title"/>
          </p:nvPr>
        </p:nvSpPr>
        <p:spPr>
          <a:xfrm>
            <a:off x="677334" y="609600"/>
            <a:ext cx="8596668" cy="620110"/>
          </a:xfrm>
        </p:spPr>
        <p:txBody>
          <a:bodyPr>
            <a:normAutofit fontScale="90000"/>
          </a:bodyPr>
          <a:lstStyle/>
          <a:p>
            <a:r>
              <a:rPr lang="en-US" dirty="0"/>
              <a:t>Technical Approach</a:t>
            </a:r>
          </a:p>
        </p:txBody>
      </p:sp>
      <p:sp>
        <p:nvSpPr>
          <p:cNvPr id="3" name="Content Placeholder 2">
            <a:extLst>
              <a:ext uri="{FF2B5EF4-FFF2-40B4-BE49-F238E27FC236}">
                <a16:creationId xmlns:a16="http://schemas.microsoft.com/office/drawing/2014/main" id="{F4508E0F-A188-B64A-A099-F0FDF526B21B}"/>
              </a:ext>
            </a:extLst>
          </p:cNvPr>
          <p:cNvSpPr>
            <a:spLocks noGrp="1"/>
          </p:cNvSpPr>
          <p:nvPr>
            <p:ph idx="1"/>
          </p:nvPr>
        </p:nvSpPr>
        <p:spPr>
          <a:xfrm>
            <a:off x="677334" y="1600199"/>
            <a:ext cx="9223904" cy="4441163"/>
          </a:xfrm>
        </p:spPr>
        <p:txBody>
          <a:bodyPr/>
          <a:lstStyle/>
          <a:p>
            <a:pPr marL="0" indent="0" fontAlgn="base">
              <a:buNone/>
            </a:pPr>
            <a:r>
              <a:rPr lang="en-US" dirty="0"/>
              <a:t>Used below two frameworks for our model: </a:t>
            </a:r>
          </a:p>
          <a:p>
            <a:pPr lvl="1" fontAlgn="base"/>
            <a:r>
              <a:rPr lang="en-US" sz="1800" dirty="0" err="1"/>
              <a:t>Tensorflow</a:t>
            </a:r>
            <a:r>
              <a:rPr lang="en-US" sz="1800" dirty="0"/>
              <a:t>: </a:t>
            </a:r>
          </a:p>
          <a:p>
            <a:pPr lvl="2" fontAlgn="base"/>
            <a:r>
              <a:rPr lang="en-US" sz="1600" dirty="0"/>
              <a:t>Modeling by </a:t>
            </a:r>
            <a:r>
              <a:rPr lang="en-US" sz="1600" dirty="0" err="1"/>
              <a:t>tensorflow</a:t>
            </a:r>
            <a:r>
              <a:rPr lang="en-US" sz="1600" dirty="0"/>
              <a:t> using greyscale images </a:t>
            </a:r>
          </a:p>
          <a:p>
            <a:pPr lvl="2" fontAlgn="base"/>
            <a:r>
              <a:rPr lang="en-US" sz="1600" dirty="0"/>
              <a:t>Modeling by </a:t>
            </a:r>
            <a:r>
              <a:rPr lang="en-US" sz="1600" dirty="0" err="1"/>
              <a:t>tensorflow</a:t>
            </a:r>
            <a:r>
              <a:rPr lang="en-US" sz="1600" dirty="0"/>
              <a:t> using non greyscale images </a:t>
            </a:r>
          </a:p>
          <a:p>
            <a:pPr lvl="1" fontAlgn="base"/>
            <a:r>
              <a:rPr lang="en-US" sz="1800" dirty="0" err="1"/>
              <a:t>Keras</a:t>
            </a:r>
            <a:r>
              <a:rPr lang="en-US" sz="1800" dirty="0"/>
              <a:t> </a:t>
            </a:r>
          </a:p>
          <a:p>
            <a:pPr lvl="2" fontAlgn="base"/>
            <a:r>
              <a:rPr lang="en-US" sz="1600" dirty="0"/>
              <a:t>Modeling by </a:t>
            </a:r>
            <a:r>
              <a:rPr lang="en-US" sz="1600" dirty="0" err="1"/>
              <a:t>Keras</a:t>
            </a:r>
            <a:r>
              <a:rPr lang="en-US" sz="1600" dirty="0"/>
              <a:t> using greyscale images </a:t>
            </a:r>
          </a:p>
          <a:p>
            <a:pPr lvl="2" fontAlgn="base"/>
            <a:r>
              <a:rPr lang="en-US" sz="1600" dirty="0"/>
              <a:t>Modeling by </a:t>
            </a:r>
            <a:r>
              <a:rPr lang="en-US" sz="1600" dirty="0" err="1"/>
              <a:t>Keras</a:t>
            </a:r>
            <a:r>
              <a:rPr lang="en-US" sz="1600" dirty="0"/>
              <a:t> using non - greyscale images</a:t>
            </a:r>
          </a:p>
          <a:p>
            <a:pPr lvl="1" fontAlgn="base"/>
            <a:r>
              <a:rPr lang="en-US" sz="1800" dirty="0"/>
              <a:t>Improvement in the accuracy of the CNN models</a:t>
            </a:r>
          </a:p>
          <a:p>
            <a:pPr lvl="2" fontAlgn="base"/>
            <a:r>
              <a:rPr lang="en-US" sz="1600" dirty="0"/>
              <a:t>Increasing number of layers</a:t>
            </a:r>
          </a:p>
          <a:p>
            <a:pPr lvl="2" fontAlgn="base"/>
            <a:r>
              <a:rPr lang="en-US" sz="1600" dirty="0"/>
              <a:t>Dropout</a:t>
            </a:r>
          </a:p>
          <a:p>
            <a:pPr lvl="2" fontAlgn="base"/>
            <a:r>
              <a:rPr lang="en-US" sz="1600" dirty="0"/>
              <a:t>Batch normalization</a:t>
            </a:r>
          </a:p>
          <a:p>
            <a:endParaRPr lang="en-US" dirty="0"/>
          </a:p>
        </p:txBody>
      </p:sp>
    </p:spTree>
    <p:extLst>
      <p:ext uri="{BB962C8B-B14F-4D97-AF65-F5344CB8AC3E}">
        <p14:creationId xmlns:p14="http://schemas.microsoft.com/office/powerpoint/2010/main" val="2013832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CE213ED-AEC2-41E3-BA8A-1ED7F40491CC}"/>
              </a:ext>
            </a:extLst>
          </p:cNvPr>
          <p:cNvSpPr>
            <a:spLocks noChangeArrowheads="1"/>
          </p:cNvSpPr>
          <p:nvPr/>
        </p:nvSpPr>
        <p:spPr bwMode="auto">
          <a:xfrm>
            <a:off x="1651246" y="4479988"/>
            <a:ext cx="13163229" cy="557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49" name="Picture 1670352216">
            <a:extLst>
              <a:ext uri="{FF2B5EF4-FFF2-40B4-BE49-F238E27FC236}">
                <a16:creationId xmlns:a16="http://schemas.microsoft.com/office/drawing/2014/main" id="{31144C6D-675A-4915-9DCA-60741BB65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58" y="1989862"/>
            <a:ext cx="8111165" cy="181932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B85D6F4-A4B1-44A9-8191-BD83E7A962FB}"/>
              </a:ext>
            </a:extLst>
          </p:cNvPr>
          <p:cNvSpPr>
            <a:spLocks noGrp="1"/>
          </p:cNvSpPr>
          <p:nvPr>
            <p:ph type="title"/>
          </p:nvPr>
        </p:nvSpPr>
        <p:spPr>
          <a:xfrm>
            <a:off x="677334" y="609600"/>
            <a:ext cx="8596668" cy="710153"/>
          </a:xfrm>
        </p:spPr>
        <p:txBody>
          <a:bodyPr>
            <a:normAutofit/>
          </a:bodyPr>
          <a:lstStyle/>
          <a:p>
            <a:r>
              <a:rPr lang="en-US" sz="3200" dirty="0"/>
              <a:t>MODEL DESIGN - TENSORFLOW</a:t>
            </a:r>
          </a:p>
        </p:txBody>
      </p:sp>
      <p:sp>
        <p:nvSpPr>
          <p:cNvPr id="3" name="Content Placeholder 2">
            <a:extLst>
              <a:ext uri="{FF2B5EF4-FFF2-40B4-BE49-F238E27FC236}">
                <a16:creationId xmlns:a16="http://schemas.microsoft.com/office/drawing/2014/main" id="{47765F3D-6B45-418C-BED6-0A33BEB3B4BB}"/>
              </a:ext>
            </a:extLst>
          </p:cNvPr>
          <p:cNvSpPr>
            <a:spLocks noGrp="1"/>
          </p:cNvSpPr>
          <p:nvPr>
            <p:ph idx="1"/>
          </p:nvPr>
        </p:nvSpPr>
        <p:spPr>
          <a:xfrm>
            <a:off x="594207" y="4959007"/>
            <a:ext cx="11163684" cy="1440874"/>
          </a:xfrm>
        </p:spPr>
        <p:txBody>
          <a:bodyPr/>
          <a:lstStyle/>
          <a:p>
            <a:endParaRPr lang="en-US" dirty="0"/>
          </a:p>
          <a:p>
            <a:endParaRPr lang="en-US" dirty="0"/>
          </a:p>
          <a:p>
            <a:endParaRPr lang="en-US" dirty="0"/>
          </a:p>
        </p:txBody>
      </p:sp>
    </p:spTree>
    <p:extLst>
      <p:ext uri="{BB962C8B-B14F-4D97-AF65-F5344CB8AC3E}">
        <p14:creationId xmlns:p14="http://schemas.microsoft.com/office/powerpoint/2010/main" val="318841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67A6D-35E9-42CD-8DB3-B98FF60487BA}"/>
              </a:ext>
            </a:extLst>
          </p:cNvPr>
          <p:cNvSpPr>
            <a:spLocks noGrp="1"/>
          </p:cNvSpPr>
          <p:nvPr>
            <p:ph type="title"/>
          </p:nvPr>
        </p:nvSpPr>
        <p:spPr/>
        <p:txBody>
          <a:bodyPr/>
          <a:lstStyle/>
          <a:p>
            <a:r>
              <a:rPr lang="en-US" dirty="0"/>
              <a:t>Grey Scale images</a:t>
            </a:r>
            <a:endParaRPr lang="en-IN" dirty="0"/>
          </a:p>
        </p:txBody>
      </p:sp>
      <p:sp>
        <p:nvSpPr>
          <p:cNvPr id="3" name="Content Placeholder 2">
            <a:extLst>
              <a:ext uri="{FF2B5EF4-FFF2-40B4-BE49-F238E27FC236}">
                <a16:creationId xmlns:a16="http://schemas.microsoft.com/office/drawing/2014/main" id="{33A76094-7B45-48D2-AC41-D18D5B553CA7}"/>
              </a:ext>
            </a:extLst>
          </p:cNvPr>
          <p:cNvSpPr>
            <a:spLocks noGrp="1"/>
          </p:cNvSpPr>
          <p:nvPr>
            <p:ph idx="1"/>
          </p:nvPr>
        </p:nvSpPr>
        <p:spPr>
          <a:xfrm>
            <a:off x="615190" y="1521958"/>
            <a:ext cx="10242200" cy="3814083"/>
          </a:xfrm>
        </p:spPr>
        <p:txBody>
          <a:bodyPr/>
          <a:lstStyle/>
          <a:p>
            <a:r>
              <a:rPr lang="en-US" dirty="0"/>
              <a:t>Confusion matrix:</a:t>
            </a:r>
          </a:p>
          <a:p>
            <a:endParaRPr lang="en-US" dirty="0"/>
          </a:p>
          <a:p>
            <a:endParaRPr lang="en-US" dirty="0"/>
          </a:p>
          <a:p>
            <a:endParaRPr lang="en-US" dirty="0"/>
          </a:p>
          <a:p>
            <a:endParaRPr lang="en-US" dirty="0"/>
          </a:p>
          <a:p>
            <a:endParaRPr lang="en-US" dirty="0"/>
          </a:p>
          <a:p>
            <a:endParaRPr lang="en-US" dirty="0"/>
          </a:p>
          <a:p>
            <a:r>
              <a:rPr lang="en-US" dirty="0"/>
              <a:t>Incorrect Classified images						Correct Classified images</a:t>
            </a:r>
          </a:p>
          <a:p>
            <a:pPr marL="0" indent="0">
              <a:buNone/>
            </a:pPr>
            <a:endParaRPr lang="en-IN" dirty="0"/>
          </a:p>
        </p:txBody>
      </p:sp>
      <p:pic>
        <p:nvPicPr>
          <p:cNvPr id="5" name="Picture 4">
            <a:extLst>
              <a:ext uri="{FF2B5EF4-FFF2-40B4-BE49-F238E27FC236}">
                <a16:creationId xmlns:a16="http://schemas.microsoft.com/office/drawing/2014/main" id="{C96CA9E8-6BC6-4F74-BF57-8CFA5CE16F3D}"/>
              </a:ext>
            </a:extLst>
          </p:cNvPr>
          <p:cNvPicPr>
            <a:picLocks noChangeAspect="1"/>
          </p:cNvPicPr>
          <p:nvPr/>
        </p:nvPicPr>
        <p:blipFill rotWithShape="1">
          <a:blip r:embed="rId2"/>
          <a:srcRect l="-34144" r="34144"/>
          <a:stretch/>
        </p:blipFill>
        <p:spPr>
          <a:xfrm>
            <a:off x="-1438098" y="4766206"/>
            <a:ext cx="5912444" cy="1860552"/>
          </a:xfrm>
          <a:prstGeom prst="rect">
            <a:avLst/>
          </a:prstGeom>
        </p:spPr>
      </p:pic>
      <p:sp>
        <p:nvSpPr>
          <p:cNvPr id="10" name="TextBox 9">
            <a:extLst>
              <a:ext uri="{FF2B5EF4-FFF2-40B4-BE49-F238E27FC236}">
                <a16:creationId xmlns:a16="http://schemas.microsoft.com/office/drawing/2014/main" id="{B3CB4997-A202-4831-ADDD-171FDEDF55AF}"/>
              </a:ext>
            </a:extLst>
          </p:cNvPr>
          <p:cNvSpPr txBox="1"/>
          <p:nvPr/>
        </p:nvSpPr>
        <p:spPr>
          <a:xfrm>
            <a:off x="1056801" y="1995009"/>
            <a:ext cx="4277430" cy="2031325"/>
          </a:xfrm>
          <a:prstGeom prst="rect">
            <a:avLst/>
          </a:prstGeom>
          <a:noFill/>
        </p:spPr>
        <p:txBody>
          <a:bodyPr wrap="square" rtlCol="0">
            <a:spAutoFit/>
          </a:bodyPr>
          <a:lstStyle/>
          <a:p>
            <a:r>
              <a:rPr lang="en-US" dirty="0"/>
              <a:t>This approach was tested by using the confusion matrix and calculating the test accuracy of the model. As we can see most of the digit's classes are predicted correctly for grayscale images.</a:t>
            </a:r>
          </a:p>
          <a:p>
            <a:endParaRPr lang="en-IN" dirty="0"/>
          </a:p>
        </p:txBody>
      </p:sp>
      <p:pic>
        <p:nvPicPr>
          <p:cNvPr id="9" name="Picture 8">
            <a:extLst>
              <a:ext uri="{FF2B5EF4-FFF2-40B4-BE49-F238E27FC236}">
                <a16:creationId xmlns:a16="http://schemas.microsoft.com/office/drawing/2014/main" id="{A4C0937F-76B7-4C1E-BC31-63FB85B38D75}"/>
              </a:ext>
            </a:extLst>
          </p:cNvPr>
          <p:cNvPicPr/>
          <p:nvPr/>
        </p:nvPicPr>
        <p:blipFill>
          <a:blip r:embed="rId3">
            <a:extLst>
              <a:ext uri="{28A0092B-C50C-407E-A947-70E740481C1C}">
                <a14:useLocalDpi xmlns:a14="http://schemas.microsoft.com/office/drawing/2010/main" val="0"/>
              </a:ext>
            </a:extLst>
          </a:blip>
          <a:stretch>
            <a:fillRect/>
          </a:stretch>
        </p:blipFill>
        <p:spPr>
          <a:xfrm>
            <a:off x="4994718" y="1152959"/>
            <a:ext cx="5609114" cy="2873375"/>
          </a:xfrm>
          <a:prstGeom prst="rect">
            <a:avLst/>
          </a:prstGeom>
        </p:spPr>
      </p:pic>
      <p:pic>
        <p:nvPicPr>
          <p:cNvPr id="11" name="Picture 10">
            <a:extLst>
              <a:ext uri="{FF2B5EF4-FFF2-40B4-BE49-F238E27FC236}">
                <a16:creationId xmlns:a16="http://schemas.microsoft.com/office/drawing/2014/main" id="{BF52F936-C02D-4715-AD54-F8E30BE531D4}"/>
              </a:ext>
            </a:extLst>
          </p:cNvPr>
          <p:cNvPicPr/>
          <p:nvPr/>
        </p:nvPicPr>
        <p:blipFill>
          <a:blip r:embed="rId4">
            <a:extLst>
              <a:ext uri="{28A0092B-C50C-407E-A947-70E740481C1C}">
                <a14:useLocalDpi xmlns:a14="http://schemas.microsoft.com/office/drawing/2010/main" val="0"/>
              </a:ext>
            </a:extLst>
          </a:blip>
          <a:stretch>
            <a:fillRect/>
          </a:stretch>
        </p:blipFill>
        <p:spPr>
          <a:xfrm>
            <a:off x="4994718" y="4743424"/>
            <a:ext cx="5692332" cy="1860551"/>
          </a:xfrm>
          <a:prstGeom prst="rect">
            <a:avLst/>
          </a:prstGeom>
        </p:spPr>
      </p:pic>
    </p:spTree>
    <p:extLst>
      <p:ext uri="{BB962C8B-B14F-4D97-AF65-F5344CB8AC3E}">
        <p14:creationId xmlns:p14="http://schemas.microsoft.com/office/powerpoint/2010/main" val="3887524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67A6D-35E9-42CD-8DB3-B98FF60487BA}"/>
              </a:ext>
            </a:extLst>
          </p:cNvPr>
          <p:cNvSpPr>
            <a:spLocks noGrp="1"/>
          </p:cNvSpPr>
          <p:nvPr>
            <p:ph type="title"/>
          </p:nvPr>
        </p:nvSpPr>
        <p:spPr/>
        <p:txBody>
          <a:bodyPr/>
          <a:lstStyle/>
          <a:p>
            <a:r>
              <a:rPr lang="en-US" dirty="0"/>
              <a:t>Non grey Scale images</a:t>
            </a:r>
            <a:endParaRPr lang="en-IN" dirty="0"/>
          </a:p>
        </p:txBody>
      </p:sp>
      <p:sp>
        <p:nvSpPr>
          <p:cNvPr id="3" name="Content Placeholder 2">
            <a:extLst>
              <a:ext uri="{FF2B5EF4-FFF2-40B4-BE49-F238E27FC236}">
                <a16:creationId xmlns:a16="http://schemas.microsoft.com/office/drawing/2014/main" id="{33A76094-7B45-48D2-AC41-D18D5B553CA7}"/>
              </a:ext>
            </a:extLst>
          </p:cNvPr>
          <p:cNvSpPr>
            <a:spLocks noGrp="1"/>
          </p:cNvSpPr>
          <p:nvPr>
            <p:ph idx="1"/>
          </p:nvPr>
        </p:nvSpPr>
        <p:spPr>
          <a:xfrm>
            <a:off x="615190" y="1521958"/>
            <a:ext cx="10242200" cy="3814083"/>
          </a:xfrm>
        </p:spPr>
        <p:txBody>
          <a:bodyPr/>
          <a:lstStyle/>
          <a:p>
            <a:r>
              <a:rPr lang="en-US" dirty="0"/>
              <a:t>Confusion matrix:</a:t>
            </a:r>
          </a:p>
          <a:p>
            <a:endParaRPr lang="en-US" dirty="0"/>
          </a:p>
          <a:p>
            <a:endParaRPr lang="en-US" dirty="0"/>
          </a:p>
          <a:p>
            <a:endParaRPr lang="en-US" dirty="0"/>
          </a:p>
          <a:p>
            <a:endParaRPr lang="en-US" dirty="0"/>
          </a:p>
          <a:p>
            <a:endParaRPr lang="en-US" dirty="0"/>
          </a:p>
          <a:p>
            <a:endParaRPr lang="en-US" dirty="0"/>
          </a:p>
          <a:p>
            <a:r>
              <a:rPr lang="en-US" dirty="0"/>
              <a:t>Incorrect Classified images						Correct Classified images</a:t>
            </a:r>
          </a:p>
          <a:p>
            <a:pPr marL="0" indent="0">
              <a:buNone/>
            </a:pPr>
            <a:endParaRPr lang="en-IN" dirty="0"/>
          </a:p>
        </p:txBody>
      </p:sp>
      <p:pic>
        <p:nvPicPr>
          <p:cNvPr id="4" name="Picture 3">
            <a:extLst>
              <a:ext uri="{FF2B5EF4-FFF2-40B4-BE49-F238E27FC236}">
                <a16:creationId xmlns:a16="http://schemas.microsoft.com/office/drawing/2014/main" id="{620FF832-BF2C-4CCE-8216-B077DBEAB035}"/>
              </a:ext>
            </a:extLst>
          </p:cNvPr>
          <p:cNvPicPr>
            <a:picLocks noChangeAspect="1"/>
          </p:cNvPicPr>
          <p:nvPr/>
        </p:nvPicPr>
        <p:blipFill>
          <a:blip r:embed="rId2"/>
          <a:stretch>
            <a:fillRect/>
          </a:stretch>
        </p:blipFill>
        <p:spPr>
          <a:xfrm>
            <a:off x="5438775" y="1497350"/>
            <a:ext cx="4686299" cy="2690816"/>
          </a:xfrm>
          <a:prstGeom prst="rect">
            <a:avLst/>
          </a:prstGeom>
        </p:spPr>
      </p:pic>
      <p:pic>
        <p:nvPicPr>
          <p:cNvPr id="7" name="Picture 6">
            <a:extLst>
              <a:ext uri="{FF2B5EF4-FFF2-40B4-BE49-F238E27FC236}">
                <a16:creationId xmlns:a16="http://schemas.microsoft.com/office/drawing/2014/main" id="{E36716AE-37A6-454D-959B-9D82785F5EE0}"/>
              </a:ext>
            </a:extLst>
          </p:cNvPr>
          <p:cNvPicPr>
            <a:picLocks noChangeAspect="1"/>
          </p:cNvPicPr>
          <p:nvPr/>
        </p:nvPicPr>
        <p:blipFill>
          <a:blip r:embed="rId3"/>
          <a:stretch>
            <a:fillRect/>
          </a:stretch>
        </p:blipFill>
        <p:spPr>
          <a:xfrm>
            <a:off x="1187358" y="4841280"/>
            <a:ext cx="3633217" cy="2016721"/>
          </a:xfrm>
          <a:prstGeom prst="rect">
            <a:avLst/>
          </a:prstGeom>
        </p:spPr>
      </p:pic>
      <p:pic>
        <p:nvPicPr>
          <p:cNvPr id="9" name="Picture 8">
            <a:extLst>
              <a:ext uri="{FF2B5EF4-FFF2-40B4-BE49-F238E27FC236}">
                <a16:creationId xmlns:a16="http://schemas.microsoft.com/office/drawing/2014/main" id="{4ECDE958-39B5-449D-AAE9-EA155E411C8C}"/>
              </a:ext>
            </a:extLst>
          </p:cNvPr>
          <p:cNvPicPr>
            <a:picLocks noChangeAspect="1"/>
          </p:cNvPicPr>
          <p:nvPr/>
        </p:nvPicPr>
        <p:blipFill>
          <a:blip r:embed="rId4"/>
          <a:stretch>
            <a:fillRect/>
          </a:stretch>
        </p:blipFill>
        <p:spPr>
          <a:xfrm>
            <a:off x="5736290" y="4722076"/>
            <a:ext cx="3633217" cy="2135924"/>
          </a:xfrm>
          <a:prstGeom prst="rect">
            <a:avLst/>
          </a:prstGeom>
        </p:spPr>
      </p:pic>
      <p:sp>
        <p:nvSpPr>
          <p:cNvPr id="10" name="TextBox 9">
            <a:extLst>
              <a:ext uri="{FF2B5EF4-FFF2-40B4-BE49-F238E27FC236}">
                <a16:creationId xmlns:a16="http://schemas.microsoft.com/office/drawing/2014/main" id="{1C96E703-DFE5-45B7-B749-5D8A3B39C1B5}"/>
              </a:ext>
            </a:extLst>
          </p:cNvPr>
          <p:cNvSpPr txBox="1"/>
          <p:nvPr/>
        </p:nvSpPr>
        <p:spPr>
          <a:xfrm>
            <a:off x="1027560" y="1955008"/>
            <a:ext cx="4290164" cy="2031325"/>
          </a:xfrm>
          <a:prstGeom prst="rect">
            <a:avLst/>
          </a:prstGeom>
          <a:noFill/>
        </p:spPr>
        <p:txBody>
          <a:bodyPr wrap="square" rtlCol="0">
            <a:spAutoFit/>
          </a:bodyPr>
          <a:lstStyle/>
          <a:p>
            <a:r>
              <a:rPr lang="en-US" dirty="0"/>
              <a:t>This approach was tested by using the confusion matrix and calculating the test accuracy of the model. As we can see most of the digit's classes are predicted correctly for non grayscale images.</a:t>
            </a:r>
          </a:p>
          <a:p>
            <a:endParaRPr lang="en-IN" dirty="0"/>
          </a:p>
        </p:txBody>
      </p:sp>
    </p:spTree>
    <p:extLst>
      <p:ext uri="{BB962C8B-B14F-4D97-AF65-F5344CB8AC3E}">
        <p14:creationId xmlns:p14="http://schemas.microsoft.com/office/powerpoint/2010/main" val="2082645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7C27-C2DB-A14F-897F-83006B5C284D}"/>
              </a:ext>
            </a:extLst>
          </p:cNvPr>
          <p:cNvSpPr>
            <a:spLocks noGrp="1"/>
          </p:cNvSpPr>
          <p:nvPr>
            <p:ph type="title"/>
          </p:nvPr>
        </p:nvSpPr>
        <p:spPr>
          <a:xfrm>
            <a:off x="677334" y="444750"/>
            <a:ext cx="8596668" cy="705096"/>
          </a:xfrm>
        </p:spPr>
        <p:txBody>
          <a:bodyPr>
            <a:normAutofit/>
          </a:bodyPr>
          <a:lstStyle/>
          <a:p>
            <a:r>
              <a:rPr lang="en-US" sz="3200" dirty="0"/>
              <a:t>TENSORFLOW - Performance</a:t>
            </a:r>
          </a:p>
        </p:txBody>
      </p:sp>
      <p:sp>
        <p:nvSpPr>
          <p:cNvPr id="3" name="Content Placeholder 2">
            <a:extLst>
              <a:ext uri="{FF2B5EF4-FFF2-40B4-BE49-F238E27FC236}">
                <a16:creationId xmlns:a16="http://schemas.microsoft.com/office/drawing/2014/main" id="{E50BA71F-A767-5B49-B837-06AA1DD349B5}"/>
              </a:ext>
            </a:extLst>
          </p:cNvPr>
          <p:cNvSpPr>
            <a:spLocks noGrp="1"/>
          </p:cNvSpPr>
          <p:nvPr>
            <p:ph idx="1"/>
          </p:nvPr>
        </p:nvSpPr>
        <p:spPr>
          <a:xfrm>
            <a:off x="677334" y="1653920"/>
            <a:ext cx="8596668" cy="4937776"/>
          </a:xfrm>
        </p:spPr>
        <p:txBody>
          <a:bodyPr/>
          <a:lstStyle/>
          <a:p>
            <a:r>
              <a:rPr lang="en-US" dirty="0"/>
              <a:t>Grayscale Image</a:t>
            </a:r>
          </a:p>
          <a:p>
            <a:pPr lvl="1"/>
            <a:r>
              <a:rPr lang="en-US" dirty="0" err="1"/>
              <a:t>Batch_size</a:t>
            </a:r>
            <a:r>
              <a:rPr lang="en-US" dirty="0"/>
              <a:t> = 512</a:t>
            </a:r>
          </a:p>
          <a:p>
            <a:pPr lvl="1"/>
            <a:r>
              <a:rPr lang="en-US" dirty="0"/>
              <a:t>Adam Optimizer</a:t>
            </a:r>
          </a:p>
          <a:p>
            <a:pPr lvl="1"/>
            <a:r>
              <a:rPr lang="en-US" dirty="0"/>
              <a:t>Accuracy on Test Data – 87.21 %</a:t>
            </a:r>
          </a:p>
          <a:p>
            <a:pPr lvl="1"/>
            <a:r>
              <a:rPr lang="en-US" dirty="0"/>
              <a:t>Most wrongly recognized Digit – 3 (confused with 2 &amp; 5)</a:t>
            </a:r>
          </a:p>
          <a:p>
            <a:endParaRPr lang="en-US" dirty="0"/>
          </a:p>
          <a:p>
            <a:r>
              <a:rPr lang="en-US" dirty="0"/>
              <a:t>Non-Grayscale / Color Images</a:t>
            </a:r>
          </a:p>
          <a:p>
            <a:pPr lvl="1"/>
            <a:r>
              <a:rPr lang="en-US" dirty="0"/>
              <a:t> </a:t>
            </a:r>
            <a:r>
              <a:rPr lang="en-US" dirty="0" err="1"/>
              <a:t>Batch_size</a:t>
            </a:r>
            <a:r>
              <a:rPr lang="en-US" dirty="0"/>
              <a:t> = 512</a:t>
            </a:r>
          </a:p>
          <a:p>
            <a:pPr lvl="1"/>
            <a:r>
              <a:rPr lang="en-US" dirty="0"/>
              <a:t>Adam Optimizer</a:t>
            </a:r>
          </a:p>
          <a:p>
            <a:pPr lvl="1"/>
            <a:r>
              <a:rPr lang="en-US" dirty="0"/>
              <a:t>Accuracy on Test Data – 87.25 %</a:t>
            </a:r>
          </a:p>
          <a:p>
            <a:pPr lvl="1"/>
            <a:r>
              <a:rPr lang="en-US" dirty="0"/>
              <a:t>Most wrongly recognized Digit – 8 (confused with 6 &amp; 9)</a:t>
            </a:r>
          </a:p>
          <a:p>
            <a:pPr marL="457200" lvl="1" indent="0">
              <a:buNone/>
            </a:pPr>
            <a:endParaRPr lang="en-US" dirty="0"/>
          </a:p>
        </p:txBody>
      </p:sp>
      <p:pic>
        <p:nvPicPr>
          <p:cNvPr id="6" name="Picture 5">
            <a:extLst>
              <a:ext uri="{FF2B5EF4-FFF2-40B4-BE49-F238E27FC236}">
                <a16:creationId xmlns:a16="http://schemas.microsoft.com/office/drawing/2014/main" id="{8ACABA82-FB23-432D-83CA-8E9CB68E3820}"/>
              </a:ext>
            </a:extLst>
          </p:cNvPr>
          <p:cNvPicPr>
            <a:picLocks noChangeAspect="1"/>
          </p:cNvPicPr>
          <p:nvPr/>
        </p:nvPicPr>
        <p:blipFill>
          <a:blip r:embed="rId2"/>
          <a:stretch>
            <a:fillRect/>
          </a:stretch>
        </p:blipFill>
        <p:spPr>
          <a:xfrm>
            <a:off x="5428428" y="1484308"/>
            <a:ext cx="6479921" cy="1720531"/>
          </a:xfrm>
          <a:prstGeom prst="rect">
            <a:avLst/>
          </a:prstGeom>
        </p:spPr>
      </p:pic>
      <p:sp>
        <p:nvSpPr>
          <p:cNvPr id="7" name="TextBox 6">
            <a:extLst>
              <a:ext uri="{FF2B5EF4-FFF2-40B4-BE49-F238E27FC236}">
                <a16:creationId xmlns:a16="http://schemas.microsoft.com/office/drawing/2014/main" id="{F0BDDFFE-9604-45B9-9F0B-1A6F3A7E7BAD}"/>
              </a:ext>
            </a:extLst>
          </p:cNvPr>
          <p:cNvSpPr txBox="1"/>
          <p:nvPr/>
        </p:nvSpPr>
        <p:spPr>
          <a:xfrm rot="16200000">
            <a:off x="5028936" y="2013129"/>
            <a:ext cx="612559" cy="307777"/>
          </a:xfrm>
          <a:prstGeom prst="rect">
            <a:avLst/>
          </a:prstGeom>
          <a:noFill/>
        </p:spPr>
        <p:txBody>
          <a:bodyPr wrap="square" rtlCol="0">
            <a:spAutoFit/>
          </a:bodyPr>
          <a:lstStyle/>
          <a:p>
            <a:r>
              <a:rPr lang="en-US" sz="1400" dirty="0"/>
              <a:t>Loss</a:t>
            </a:r>
          </a:p>
        </p:txBody>
      </p:sp>
      <p:sp>
        <p:nvSpPr>
          <p:cNvPr id="8" name="TextBox 7">
            <a:extLst>
              <a:ext uri="{FF2B5EF4-FFF2-40B4-BE49-F238E27FC236}">
                <a16:creationId xmlns:a16="http://schemas.microsoft.com/office/drawing/2014/main" id="{28891F34-37E3-4564-A14C-BD9DE191D28C}"/>
              </a:ext>
            </a:extLst>
          </p:cNvPr>
          <p:cNvSpPr txBox="1"/>
          <p:nvPr/>
        </p:nvSpPr>
        <p:spPr>
          <a:xfrm>
            <a:off x="7403976" y="1176531"/>
            <a:ext cx="3089429" cy="307777"/>
          </a:xfrm>
          <a:prstGeom prst="rect">
            <a:avLst/>
          </a:prstGeom>
          <a:noFill/>
        </p:spPr>
        <p:txBody>
          <a:bodyPr wrap="square" rtlCol="0">
            <a:spAutoFit/>
          </a:bodyPr>
          <a:lstStyle/>
          <a:p>
            <a:r>
              <a:rPr lang="en-US" sz="1400" dirty="0"/>
              <a:t>Loss for Train and Validation</a:t>
            </a:r>
          </a:p>
        </p:txBody>
      </p:sp>
      <p:sp>
        <p:nvSpPr>
          <p:cNvPr id="9" name="Rectangle 8">
            <a:extLst>
              <a:ext uri="{FF2B5EF4-FFF2-40B4-BE49-F238E27FC236}">
                <a16:creationId xmlns:a16="http://schemas.microsoft.com/office/drawing/2014/main" id="{6D489304-ABF9-447D-8A74-2F0653725B49}"/>
              </a:ext>
            </a:extLst>
          </p:cNvPr>
          <p:cNvSpPr/>
          <p:nvPr/>
        </p:nvSpPr>
        <p:spPr>
          <a:xfrm>
            <a:off x="9521103" y="1653920"/>
            <a:ext cx="1451697" cy="4767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Red – Train</a:t>
            </a:r>
          </a:p>
          <a:p>
            <a:r>
              <a:rPr lang="en-US" sz="1200" dirty="0">
                <a:solidFill>
                  <a:schemeClr val="tx1"/>
                </a:solidFill>
              </a:rPr>
              <a:t>Green - Validation</a:t>
            </a:r>
          </a:p>
        </p:txBody>
      </p:sp>
      <p:pic>
        <p:nvPicPr>
          <p:cNvPr id="10" name="Picture 9">
            <a:extLst>
              <a:ext uri="{FF2B5EF4-FFF2-40B4-BE49-F238E27FC236}">
                <a16:creationId xmlns:a16="http://schemas.microsoft.com/office/drawing/2014/main" id="{09D8F0A4-E71E-4820-B185-F97109E4E495}"/>
              </a:ext>
            </a:extLst>
          </p:cNvPr>
          <p:cNvPicPr>
            <a:picLocks noChangeAspect="1"/>
          </p:cNvPicPr>
          <p:nvPr/>
        </p:nvPicPr>
        <p:blipFill>
          <a:blip r:embed="rId3"/>
          <a:stretch>
            <a:fillRect/>
          </a:stretch>
        </p:blipFill>
        <p:spPr>
          <a:xfrm>
            <a:off x="5489104" y="3735398"/>
            <a:ext cx="6479921" cy="1771810"/>
          </a:xfrm>
          <a:prstGeom prst="rect">
            <a:avLst/>
          </a:prstGeom>
        </p:spPr>
      </p:pic>
      <p:sp>
        <p:nvSpPr>
          <p:cNvPr id="11" name="TextBox 10">
            <a:extLst>
              <a:ext uri="{FF2B5EF4-FFF2-40B4-BE49-F238E27FC236}">
                <a16:creationId xmlns:a16="http://schemas.microsoft.com/office/drawing/2014/main" id="{D4D46ABE-AC3C-4E0D-85E6-64A3D3B8067C}"/>
              </a:ext>
            </a:extLst>
          </p:cNvPr>
          <p:cNvSpPr txBox="1"/>
          <p:nvPr/>
        </p:nvSpPr>
        <p:spPr>
          <a:xfrm rot="16200000">
            <a:off x="5122148" y="4278418"/>
            <a:ext cx="612559" cy="307777"/>
          </a:xfrm>
          <a:prstGeom prst="rect">
            <a:avLst/>
          </a:prstGeom>
          <a:noFill/>
        </p:spPr>
        <p:txBody>
          <a:bodyPr wrap="square" rtlCol="0">
            <a:spAutoFit/>
          </a:bodyPr>
          <a:lstStyle/>
          <a:p>
            <a:r>
              <a:rPr lang="en-US" sz="1400" dirty="0"/>
              <a:t>Loss</a:t>
            </a:r>
          </a:p>
        </p:txBody>
      </p:sp>
      <p:sp>
        <p:nvSpPr>
          <p:cNvPr id="12" name="TextBox 11">
            <a:extLst>
              <a:ext uri="{FF2B5EF4-FFF2-40B4-BE49-F238E27FC236}">
                <a16:creationId xmlns:a16="http://schemas.microsoft.com/office/drawing/2014/main" id="{1B95F4DD-1D02-42A5-BC4A-CCD68B31DCDD}"/>
              </a:ext>
            </a:extLst>
          </p:cNvPr>
          <p:cNvSpPr txBox="1"/>
          <p:nvPr/>
        </p:nvSpPr>
        <p:spPr>
          <a:xfrm>
            <a:off x="7656055" y="3507891"/>
            <a:ext cx="3089429" cy="307777"/>
          </a:xfrm>
          <a:prstGeom prst="rect">
            <a:avLst/>
          </a:prstGeom>
          <a:noFill/>
        </p:spPr>
        <p:txBody>
          <a:bodyPr wrap="square" rtlCol="0">
            <a:spAutoFit/>
          </a:bodyPr>
          <a:lstStyle/>
          <a:p>
            <a:r>
              <a:rPr lang="en-US" sz="1400" dirty="0"/>
              <a:t>Loss for Train and Validation</a:t>
            </a:r>
          </a:p>
        </p:txBody>
      </p:sp>
      <p:sp>
        <p:nvSpPr>
          <p:cNvPr id="13" name="Rectangle 12">
            <a:extLst>
              <a:ext uri="{FF2B5EF4-FFF2-40B4-BE49-F238E27FC236}">
                <a16:creationId xmlns:a16="http://schemas.microsoft.com/office/drawing/2014/main" id="{DEAB2F35-96E5-42D5-AE05-05AC0C686EE7}"/>
              </a:ext>
            </a:extLst>
          </p:cNvPr>
          <p:cNvSpPr/>
          <p:nvPr/>
        </p:nvSpPr>
        <p:spPr>
          <a:xfrm>
            <a:off x="9773182" y="3985280"/>
            <a:ext cx="1451697" cy="4767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Red – Train</a:t>
            </a:r>
          </a:p>
          <a:p>
            <a:r>
              <a:rPr lang="en-US" sz="1200" dirty="0">
                <a:solidFill>
                  <a:schemeClr val="tx1"/>
                </a:solidFill>
              </a:rPr>
              <a:t>Green - Validation</a:t>
            </a:r>
          </a:p>
        </p:txBody>
      </p:sp>
    </p:spTree>
    <p:extLst>
      <p:ext uri="{BB962C8B-B14F-4D97-AF65-F5344CB8AC3E}">
        <p14:creationId xmlns:p14="http://schemas.microsoft.com/office/powerpoint/2010/main" val="3162843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CE213ED-AEC2-41E3-BA8A-1ED7F40491CC}"/>
              </a:ext>
            </a:extLst>
          </p:cNvPr>
          <p:cNvSpPr>
            <a:spLocks noChangeArrowheads="1"/>
          </p:cNvSpPr>
          <p:nvPr/>
        </p:nvSpPr>
        <p:spPr bwMode="auto">
          <a:xfrm>
            <a:off x="1651246" y="4479988"/>
            <a:ext cx="13163229" cy="557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Title 1">
            <a:extLst>
              <a:ext uri="{FF2B5EF4-FFF2-40B4-BE49-F238E27FC236}">
                <a16:creationId xmlns:a16="http://schemas.microsoft.com/office/drawing/2014/main" id="{7B85D6F4-A4B1-44A9-8191-BD83E7A962FB}"/>
              </a:ext>
            </a:extLst>
          </p:cNvPr>
          <p:cNvSpPr>
            <a:spLocks noGrp="1"/>
          </p:cNvSpPr>
          <p:nvPr>
            <p:ph type="title"/>
          </p:nvPr>
        </p:nvSpPr>
        <p:spPr>
          <a:xfrm>
            <a:off x="677334" y="453506"/>
            <a:ext cx="8596668" cy="653592"/>
          </a:xfrm>
        </p:spPr>
        <p:txBody>
          <a:bodyPr vert="horz" lIns="91440" tIns="45720" rIns="91440" bIns="45720" rtlCol="0" anchor="t">
            <a:normAutofit/>
          </a:bodyPr>
          <a:lstStyle/>
          <a:p>
            <a:r>
              <a:rPr lang="en-US" sz="3200" dirty="0"/>
              <a:t>Model Design - KERAS</a:t>
            </a:r>
          </a:p>
        </p:txBody>
      </p:sp>
      <p:sp>
        <p:nvSpPr>
          <p:cNvPr id="3" name="Content Placeholder 2">
            <a:extLst>
              <a:ext uri="{FF2B5EF4-FFF2-40B4-BE49-F238E27FC236}">
                <a16:creationId xmlns:a16="http://schemas.microsoft.com/office/drawing/2014/main" id="{47765F3D-6B45-418C-BED6-0A33BEB3B4BB}"/>
              </a:ext>
            </a:extLst>
          </p:cNvPr>
          <p:cNvSpPr>
            <a:spLocks noGrp="1"/>
          </p:cNvSpPr>
          <p:nvPr>
            <p:ph idx="1"/>
          </p:nvPr>
        </p:nvSpPr>
        <p:spPr>
          <a:xfrm>
            <a:off x="677334" y="1300876"/>
            <a:ext cx="10871538" cy="4847586"/>
          </a:xfrm>
        </p:spPr>
        <p:txBody>
          <a:bodyPr>
            <a:noAutofit/>
          </a:bodyPr>
          <a:lstStyle/>
          <a:p>
            <a:r>
              <a:rPr lang="en-US" dirty="0"/>
              <a:t>Convolution Layer 1: Kernel Size 3 x3, Stride: 1, Output: 32 with </a:t>
            </a:r>
            <a:r>
              <a:rPr lang="en-US" dirty="0" err="1"/>
              <a:t>relu</a:t>
            </a:r>
            <a:r>
              <a:rPr lang="en-US" dirty="0"/>
              <a:t> function as activation</a:t>
            </a:r>
          </a:p>
          <a:p>
            <a:r>
              <a:rPr lang="en-US" dirty="0"/>
              <a:t>Max Pooling layer: pool window size 2 x 2,</a:t>
            </a:r>
          </a:p>
          <a:p>
            <a:r>
              <a:rPr lang="en-US" dirty="0"/>
              <a:t>Drop out layer :0.25</a:t>
            </a:r>
          </a:p>
          <a:p>
            <a:r>
              <a:rPr lang="en-US" dirty="0"/>
              <a:t>Convolution Layer 2: Kernel Size 3 x 3, Stride: 1, output: 64 with </a:t>
            </a:r>
            <a:r>
              <a:rPr lang="en-US" dirty="0" err="1"/>
              <a:t>relu</a:t>
            </a:r>
            <a:r>
              <a:rPr lang="en-US" dirty="0"/>
              <a:t> function as activation</a:t>
            </a:r>
          </a:p>
          <a:p>
            <a:r>
              <a:rPr lang="en-US" dirty="0"/>
              <a:t>Max Pooling layer: pool window 2 x 2,</a:t>
            </a:r>
          </a:p>
          <a:p>
            <a:r>
              <a:rPr lang="en-US" dirty="0"/>
              <a:t>Drop out layer :0.25</a:t>
            </a:r>
          </a:p>
          <a:p>
            <a:r>
              <a:rPr lang="en-US" dirty="0"/>
              <a:t>Convolution Layer 3: Kernel Size 3 x 3, Stride: 1, output: 64 with </a:t>
            </a:r>
            <a:r>
              <a:rPr lang="en-US" dirty="0" err="1"/>
              <a:t>relu</a:t>
            </a:r>
            <a:r>
              <a:rPr lang="en-US" dirty="0"/>
              <a:t> function as activation</a:t>
            </a:r>
          </a:p>
          <a:p>
            <a:r>
              <a:rPr lang="en-US" dirty="0"/>
              <a:t>Flatten Max Pool output</a:t>
            </a:r>
          </a:p>
          <a:p>
            <a:r>
              <a:rPr lang="en-US" dirty="0"/>
              <a:t>Dense layer with units 64 and </a:t>
            </a:r>
            <a:r>
              <a:rPr lang="en-US" dirty="0" err="1"/>
              <a:t>relu</a:t>
            </a:r>
            <a:r>
              <a:rPr lang="en-US" dirty="0"/>
              <a:t> as an activation</a:t>
            </a:r>
          </a:p>
          <a:p>
            <a:r>
              <a:rPr lang="en-US" dirty="0"/>
              <a:t>Dropout: 0.5</a:t>
            </a:r>
          </a:p>
          <a:p>
            <a:r>
              <a:rPr lang="en-US" dirty="0"/>
              <a:t>Dense layer with units 10 and </a:t>
            </a:r>
            <a:r>
              <a:rPr lang="en-US" dirty="0" err="1"/>
              <a:t>softmax</a:t>
            </a:r>
            <a:r>
              <a:rPr lang="en-US" dirty="0"/>
              <a:t> as an activation</a:t>
            </a:r>
          </a:p>
          <a:p>
            <a:pPr marL="0" indent="0">
              <a:buNone/>
            </a:pPr>
            <a:endParaRPr lang="en-US" dirty="0"/>
          </a:p>
        </p:txBody>
      </p:sp>
    </p:spTree>
    <p:extLst>
      <p:ext uri="{BB962C8B-B14F-4D97-AF65-F5344CB8AC3E}">
        <p14:creationId xmlns:p14="http://schemas.microsoft.com/office/powerpoint/2010/main" val="97307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211F5-6E3E-5646-9A7B-4788D06281DD}"/>
              </a:ext>
            </a:extLst>
          </p:cNvPr>
          <p:cNvSpPr>
            <a:spLocks noGrp="1"/>
          </p:cNvSpPr>
          <p:nvPr>
            <p:ph type="title"/>
          </p:nvPr>
        </p:nvSpPr>
        <p:spPr>
          <a:xfrm>
            <a:off x="677334" y="396731"/>
            <a:ext cx="8596668" cy="637737"/>
          </a:xfrm>
        </p:spPr>
        <p:txBody>
          <a:bodyPr vert="horz" lIns="91440" tIns="45720" rIns="91440" bIns="45720" rtlCol="0" anchor="t">
            <a:normAutofit/>
          </a:bodyPr>
          <a:lstStyle/>
          <a:p>
            <a:r>
              <a:rPr lang="en-US" sz="3200" dirty="0"/>
              <a:t>KERAS - Performance</a:t>
            </a:r>
          </a:p>
        </p:txBody>
      </p:sp>
      <p:sp>
        <p:nvSpPr>
          <p:cNvPr id="3" name="Content Placeholder 2">
            <a:extLst>
              <a:ext uri="{FF2B5EF4-FFF2-40B4-BE49-F238E27FC236}">
                <a16:creationId xmlns:a16="http://schemas.microsoft.com/office/drawing/2014/main" id="{A45F425E-28C4-3844-981E-E81395AB9097}"/>
              </a:ext>
            </a:extLst>
          </p:cNvPr>
          <p:cNvSpPr>
            <a:spLocks noGrp="1"/>
          </p:cNvSpPr>
          <p:nvPr>
            <p:ph idx="1"/>
          </p:nvPr>
        </p:nvSpPr>
        <p:spPr>
          <a:xfrm>
            <a:off x="482024" y="1108837"/>
            <a:ext cx="10748227" cy="5690522"/>
          </a:xfrm>
        </p:spPr>
        <p:txBody>
          <a:bodyPr/>
          <a:lstStyle/>
          <a:p>
            <a:r>
              <a:rPr lang="en-US" dirty="0"/>
              <a:t>Grayscale Image</a:t>
            </a:r>
          </a:p>
          <a:p>
            <a:pPr lvl="1"/>
            <a:r>
              <a:rPr lang="en-US" dirty="0"/>
              <a:t>Model – I/P- {C-P-C-P-FC-FC}-O/P</a:t>
            </a:r>
          </a:p>
          <a:p>
            <a:pPr lvl="1"/>
            <a:r>
              <a:rPr lang="en-US" dirty="0" err="1"/>
              <a:t>Batch_size</a:t>
            </a:r>
            <a:r>
              <a:rPr lang="en-US" dirty="0"/>
              <a:t> = 128</a:t>
            </a:r>
          </a:p>
          <a:p>
            <a:pPr lvl="1"/>
            <a:r>
              <a:rPr lang="en-US" dirty="0"/>
              <a:t>Adam Optimizer</a:t>
            </a:r>
          </a:p>
          <a:p>
            <a:pPr lvl="1"/>
            <a:r>
              <a:rPr lang="en-US" dirty="0"/>
              <a:t>Accuracy on Test Data – 92.19 % w/o batch norm</a:t>
            </a:r>
          </a:p>
          <a:p>
            <a:pPr marL="457200" lvl="1" indent="0">
              <a:buNone/>
            </a:pPr>
            <a:endParaRPr lang="en-US" dirty="0"/>
          </a:p>
          <a:p>
            <a:pPr marL="457200" lvl="1" indent="0">
              <a:buNone/>
            </a:pPr>
            <a:endParaRPr lang="en-US" dirty="0"/>
          </a:p>
          <a:p>
            <a:pPr marL="457200" lvl="1" indent="0">
              <a:buNone/>
            </a:pPr>
            <a:endParaRPr lang="en-US" dirty="0"/>
          </a:p>
          <a:p>
            <a:r>
              <a:rPr lang="en-US" dirty="0"/>
              <a:t>Non-Grayscale / Color Images</a:t>
            </a:r>
          </a:p>
          <a:p>
            <a:pPr lvl="1"/>
            <a:r>
              <a:rPr lang="en-US" dirty="0"/>
              <a:t> Model – I/P- {C-P-C-P-FLAT-FC-FC}-O/P</a:t>
            </a:r>
          </a:p>
          <a:p>
            <a:pPr lvl="1"/>
            <a:r>
              <a:rPr lang="en-US" dirty="0" err="1"/>
              <a:t>Batch_size</a:t>
            </a:r>
            <a:r>
              <a:rPr lang="en-US" dirty="0"/>
              <a:t> = 128</a:t>
            </a:r>
          </a:p>
          <a:p>
            <a:pPr lvl="1"/>
            <a:r>
              <a:rPr lang="en-US" dirty="0"/>
              <a:t>Adam Optimizer</a:t>
            </a:r>
          </a:p>
          <a:p>
            <a:pPr lvl="1"/>
            <a:r>
              <a:rPr lang="en-US" dirty="0"/>
              <a:t>Accuracy on Test Data – 89.3 % w/o batch norm</a:t>
            </a:r>
          </a:p>
          <a:p>
            <a:pPr lvl="1"/>
            <a:r>
              <a:rPr lang="en-US" dirty="0"/>
              <a:t>Accuracy on Test Data – 91 % w batch norm</a:t>
            </a:r>
          </a:p>
          <a:p>
            <a:pPr lvl="1"/>
            <a:endParaRPr lang="en-US" dirty="0"/>
          </a:p>
          <a:p>
            <a:endParaRPr lang="en-US" dirty="0"/>
          </a:p>
        </p:txBody>
      </p:sp>
      <p:sp>
        <p:nvSpPr>
          <p:cNvPr id="6" name="TextBox 5">
            <a:extLst>
              <a:ext uri="{FF2B5EF4-FFF2-40B4-BE49-F238E27FC236}">
                <a16:creationId xmlns:a16="http://schemas.microsoft.com/office/drawing/2014/main" id="{32E432DC-E50A-43AA-B263-3F63BFA9AFEF}"/>
              </a:ext>
            </a:extLst>
          </p:cNvPr>
          <p:cNvSpPr txBox="1"/>
          <p:nvPr/>
        </p:nvSpPr>
        <p:spPr>
          <a:xfrm>
            <a:off x="7059813" y="322362"/>
            <a:ext cx="1641796" cy="276999"/>
          </a:xfrm>
          <a:prstGeom prst="rect">
            <a:avLst/>
          </a:prstGeom>
          <a:solidFill>
            <a:schemeClr val="bg1"/>
          </a:solidFill>
          <a:ln>
            <a:solidFill>
              <a:schemeClr val="accent1"/>
            </a:solidFill>
          </a:ln>
        </p:spPr>
        <p:txBody>
          <a:bodyPr wrap="none" rtlCol="0">
            <a:spAutoFit/>
          </a:bodyPr>
          <a:lstStyle/>
          <a:p>
            <a:r>
              <a:rPr lang="en-US" sz="1200" dirty="0"/>
              <a:t>For Grayscale Images</a:t>
            </a:r>
          </a:p>
        </p:txBody>
      </p:sp>
      <p:sp>
        <p:nvSpPr>
          <p:cNvPr id="8" name="TextBox 7">
            <a:extLst>
              <a:ext uri="{FF2B5EF4-FFF2-40B4-BE49-F238E27FC236}">
                <a16:creationId xmlns:a16="http://schemas.microsoft.com/office/drawing/2014/main" id="{0C5B25FF-1C33-49DC-8A79-A0A2F6ACDAAD}"/>
              </a:ext>
            </a:extLst>
          </p:cNvPr>
          <p:cNvSpPr txBox="1"/>
          <p:nvPr/>
        </p:nvSpPr>
        <p:spPr>
          <a:xfrm>
            <a:off x="7059813" y="4006355"/>
            <a:ext cx="1337226" cy="276999"/>
          </a:xfrm>
          <a:prstGeom prst="rect">
            <a:avLst/>
          </a:prstGeom>
          <a:solidFill>
            <a:schemeClr val="bg1"/>
          </a:solidFill>
          <a:ln>
            <a:solidFill>
              <a:schemeClr val="accent1"/>
            </a:solidFill>
          </a:ln>
        </p:spPr>
        <p:txBody>
          <a:bodyPr wrap="none" rtlCol="0">
            <a:spAutoFit/>
          </a:bodyPr>
          <a:lstStyle/>
          <a:p>
            <a:r>
              <a:rPr lang="en-US" sz="1200" dirty="0"/>
              <a:t>For Color Images</a:t>
            </a:r>
          </a:p>
        </p:txBody>
      </p:sp>
      <p:pic>
        <p:nvPicPr>
          <p:cNvPr id="7" name="Picture 6">
            <a:extLst>
              <a:ext uri="{FF2B5EF4-FFF2-40B4-BE49-F238E27FC236}">
                <a16:creationId xmlns:a16="http://schemas.microsoft.com/office/drawing/2014/main" id="{C39F1651-D35A-4642-A926-D598DDA4AAAD}"/>
              </a:ext>
            </a:extLst>
          </p:cNvPr>
          <p:cNvPicPr>
            <a:picLocks noChangeAspect="1"/>
          </p:cNvPicPr>
          <p:nvPr/>
        </p:nvPicPr>
        <p:blipFill>
          <a:blip r:embed="rId2"/>
          <a:stretch>
            <a:fillRect/>
          </a:stretch>
        </p:blipFill>
        <p:spPr>
          <a:xfrm>
            <a:off x="5642152" y="919711"/>
            <a:ext cx="4303496" cy="2159375"/>
          </a:xfrm>
          <a:prstGeom prst="rect">
            <a:avLst/>
          </a:prstGeom>
        </p:spPr>
      </p:pic>
      <p:pic>
        <p:nvPicPr>
          <p:cNvPr id="10" name="Picture 9">
            <a:extLst>
              <a:ext uri="{FF2B5EF4-FFF2-40B4-BE49-F238E27FC236}">
                <a16:creationId xmlns:a16="http://schemas.microsoft.com/office/drawing/2014/main" id="{78570BFA-24F2-409C-9390-1F6033383B87}"/>
              </a:ext>
            </a:extLst>
          </p:cNvPr>
          <p:cNvPicPr>
            <a:picLocks noChangeAspect="1"/>
          </p:cNvPicPr>
          <p:nvPr/>
        </p:nvPicPr>
        <p:blipFill>
          <a:blip r:embed="rId3"/>
          <a:stretch>
            <a:fillRect/>
          </a:stretch>
        </p:blipFill>
        <p:spPr>
          <a:xfrm>
            <a:off x="5467537" y="4509856"/>
            <a:ext cx="4300600" cy="2159375"/>
          </a:xfrm>
          <a:prstGeom prst="rect">
            <a:avLst/>
          </a:prstGeom>
        </p:spPr>
      </p:pic>
    </p:spTree>
    <p:extLst>
      <p:ext uri="{BB962C8B-B14F-4D97-AF65-F5344CB8AC3E}">
        <p14:creationId xmlns:p14="http://schemas.microsoft.com/office/powerpoint/2010/main" val="3278822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63D6-236A-4DF8-A3DB-DA94143228BC}"/>
              </a:ext>
            </a:extLst>
          </p:cNvPr>
          <p:cNvSpPr>
            <a:spLocks noGrp="1"/>
          </p:cNvSpPr>
          <p:nvPr>
            <p:ph type="title"/>
          </p:nvPr>
        </p:nvSpPr>
        <p:spPr>
          <a:xfrm>
            <a:off x="677334" y="343902"/>
            <a:ext cx="8596668" cy="738433"/>
          </a:xfrm>
        </p:spPr>
        <p:txBody>
          <a:bodyPr>
            <a:normAutofit/>
          </a:bodyPr>
          <a:lstStyle/>
          <a:p>
            <a:r>
              <a:rPr lang="en-US" sz="3200" dirty="0"/>
              <a:t>Digit Recognition in Non-Grayscale Images</a:t>
            </a:r>
          </a:p>
        </p:txBody>
      </p:sp>
      <p:sp>
        <p:nvSpPr>
          <p:cNvPr id="3" name="Content Placeholder 2">
            <a:extLst>
              <a:ext uri="{FF2B5EF4-FFF2-40B4-BE49-F238E27FC236}">
                <a16:creationId xmlns:a16="http://schemas.microsoft.com/office/drawing/2014/main" id="{D7786045-453D-4BB6-81FD-5A63CC69669F}"/>
              </a:ext>
            </a:extLst>
          </p:cNvPr>
          <p:cNvSpPr>
            <a:spLocks noGrp="1"/>
          </p:cNvSpPr>
          <p:nvPr>
            <p:ph idx="1"/>
          </p:nvPr>
        </p:nvSpPr>
        <p:spPr>
          <a:xfrm>
            <a:off x="567516" y="1082335"/>
            <a:ext cx="8596668" cy="4693329"/>
          </a:xfrm>
        </p:spPr>
        <p:txBody>
          <a:bodyPr/>
          <a:lstStyle/>
          <a:p>
            <a:r>
              <a:rPr lang="en-US" dirty="0"/>
              <a:t>This approach was tested by using the confusion matrix and calculating the test accuracy of the model. As we can see most of the digit's classes are predicted correctly for non grayscale images.</a:t>
            </a:r>
          </a:p>
          <a:p>
            <a:r>
              <a:rPr lang="en-US" dirty="0"/>
              <a:t>Confusion Matrix</a:t>
            </a:r>
          </a:p>
          <a:p>
            <a:endParaRPr lang="en-US" dirty="0"/>
          </a:p>
          <a:p>
            <a:endParaRPr lang="en-US" dirty="0"/>
          </a:p>
        </p:txBody>
      </p:sp>
      <p:pic>
        <p:nvPicPr>
          <p:cNvPr id="4" name="Picture 3">
            <a:extLst>
              <a:ext uri="{FF2B5EF4-FFF2-40B4-BE49-F238E27FC236}">
                <a16:creationId xmlns:a16="http://schemas.microsoft.com/office/drawing/2014/main" id="{B7E38782-4D75-4ACE-89E4-6D3C65160CBF}"/>
              </a:ext>
            </a:extLst>
          </p:cNvPr>
          <p:cNvPicPr>
            <a:picLocks noChangeAspect="1"/>
          </p:cNvPicPr>
          <p:nvPr/>
        </p:nvPicPr>
        <p:blipFill>
          <a:blip r:embed="rId2"/>
          <a:stretch>
            <a:fillRect/>
          </a:stretch>
        </p:blipFill>
        <p:spPr>
          <a:xfrm>
            <a:off x="813787" y="2342363"/>
            <a:ext cx="8862034" cy="4515637"/>
          </a:xfrm>
          <a:prstGeom prst="rect">
            <a:avLst/>
          </a:prstGeom>
        </p:spPr>
      </p:pic>
    </p:spTree>
    <p:extLst>
      <p:ext uri="{BB962C8B-B14F-4D97-AF65-F5344CB8AC3E}">
        <p14:creationId xmlns:p14="http://schemas.microsoft.com/office/powerpoint/2010/main" val="3858931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63D6-236A-4DF8-A3DB-DA94143228BC}"/>
              </a:ext>
            </a:extLst>
          </p:cNvPr>
          <p:cNvSpPr>
            <a:spLocks noGrp="1"/>
          </p:cNvSpPr>
          <p:nvPr>
            <p:ph type="title"/>
          </p:nvPr>
        </p:nvSpPr>
        <p:spPr>
          <a:xfrm>
            <a:off x="677334" y="260703"/>
            <a:ext cx="8596668" cy="738433"/>
          </a:xfrm>
        </p:spPr>
        <p:txBody>
          <a:bodyPr>
            <a:normAutofit/>
          </a:bodyPr>
          <a:lstStyle/>
          <a:p>
            <a:r>
              <a:rPr lang="en-US" sz="3200" dirty="0"/>
              <a:t>Digit Recognition in Non-Grayscale Images</a:t>
            </a:r>
          </a:p>
        </p:txBody>
      </p:sp>
      <p:sp>
        <p:nvSpPr>
          <p:cNvPr id="3" name="Content Placeholder 2">
            <a:extLst>
              <a:ext uri="{FF2B5EF4-FFF2-40B4-BE49-F238E27FC236}">
                <a16:creationId xmlns:a16="http://schemas.microsoft.com/office/drawing/2014/main" id="{D7786045-453D-4BB6-81FD-5A63CC69669F}"/>
              </a:ext>
            </a:extLst>
          </p:cNvPr>
          <p:cNvSpPr>
            <a:spLocks noGrp="1"/>
          </p:cNvSpPr>
          <p:nvPr>
            <p:ph idx="1"/>
          </p:nvPr>
        </p:nvSpPr>
        <p:spPr>
          <a:xfrm>
            <a:off x="567516" y="1082335"/>
            <a:ext cx="8596668" cy="4693329"/>
          </a:xfrm>
        </p:spPr>
        <p:txBody>
          <a:bodyPr/>
          <a:lstStyle/>
          <a:p>
            <a:r>
              <a:rPr lang="en-US" dirty="0"/>
              <a:t>Accuracy with non grey images was : 89% and validation loss was 38%. After using Batch normalization accuracy increased to 92% and validation loss decreased to 30%. Most of the digits were predicted correctly.</a:t>
            </a:r>
          </a:p>
          <a:p>
            <a:endParaRPr lang="en-US" dirty="0"/>
          </a:p>
          <a:p>
            <a:r>
              <a:rPr lang="en-US" dirty="0"/>
              <a:t>Digit Recognition</a:t>
            </a:r>
          </a:p>
          <a:p>
            <a:endParaRPr lang="en-US" dirty="0"/>
          </a:p>
          <a:p>
            <a:endParaRPr lang="en-US" dirty="0"/>
          </a:p>
        </p:txBody>
      </p:sp>
      <p:pic>
        <p:nvPicPr>
          <p:cNvPr id="5" name="Picture 4">
            <a:extLst>
              <a:ext uri="{FF2B5EF4-FFF2-40B4-BE49-F238E27FC236}">
                <a16:creationId xmlns:a16="http://schemas.microsoft.com/office/drawing/2014/main" id="{2DDAFECB-C8F2-412E-96E0-9840BAA1D80F}"/>
              </a:ext>
            </a:extLst>
          </p:cNvPr>
          <p:cNvPicPr/>
          <p:nvPr/>
        </p:nvPicPr>
        <p:blipFill>
          <a:blip r:embed="rId2">
            <a:extLst>
              <a:ext uri="{28A0092B-C50C-407E-A947-70E740481C1C}">
                <a14:useLocalDpi xmlns:a14="http://schemas.microsoft.com/office/drawing/2010/main" val="0"/>
              </a:ext>
            </a:extLst>
          </a:blip>
          <a:stretch>
            <a:fillRect/>
          </a:stretch>
        </p:blipFill>
        <p:spPr>
          <a:xfrm>
            <a:off x="986305" y="2966333"/>
            <a:ext cx="8287697" cy="3150381"/>
          </a:xfrm>
          <a:prstGeom prst="rect">
            <a:avLst/>
          </a:prstGeom>
        </p:spPr>
      </p:pic>
    </p:spTree>
    <p:extLst>
      <p:ext uri="{BB962C8B-B14F-4D97-AF65-F5344CB8AC3E}">
        <p14:creationId xmlns:p14="http://schemas.microsoft.com/office/powerpoint/2010/main" val="3987469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126C0-2728-434B-9757-B548B2E41865}"/>
              </a:ext>
            </a:extLst>
          </p:cNvPr>
          <p:cNvSpPr>
            <a:spLocks noGrp="1"/>
          </p:cNvSpPr>
          <p:nvPr>
            <p:ph type="title"/>
          </p:nvPr>
        </p:nvSpPr>
        <p:spPr>
          <a:xfrm>
            <a:off x="677334" y="407989"/>
            <a:ext cx="8596668" cy="1320800"/>
          </a:xfrm>
        </p:spPr>
        <p:txBody>
          <a:bodyPr>
            <a:normAutofit/>
          </a:bodyPr>
          <a:lstStyle/>
          <a:p>
            <a:r>
              <a:rPr lang="en-US" sz="3200" dirty="0"/>
              <a:t>Comparison</a:t>
            </a:r>
          </a:p>
        </p:txBody>
      </p:sp>
      <p:sp>
        <p:nvSpPr>
          <p:cNvPr id="3" name="Content Placeholder 2">
            <a:extLst>
              <a:ext uri="{FF2B5EF4-FFF2-40B4-BE49-F238E27FC236}">
                <a16:creationId xmlns:a16="http://schemas.microsoft.com/office/drawing/2014/main" id="{7B3478F0-D2A0-1242-B0D1-2DB26B4D3BCF}"/>
              </a:ext>
            </a:extLst>
          </p:cNvPr>
          <p:cNvSpPr>
            <a:spLocks noGrp="1"/>
          </p:cNvSpPr>
          <p:nvPr>
            <p:ph idx="1"/>
          </p:nvPr>
        </p:nvSpPr>
        <p:spPr>
          <a:xfrm>
            <a:off x="677334" y="1728789"/>
            <a:ext cx="8596668" cy="3880773"/>
          </a:xfrm>
        </p:spPr>
        <p:txBody>
          <a:bodyPr/>
          <a:lstStyle/>
          <a:p>
            <a:r>
              <a:rPr lang="en-US" dirty="0"/>
              <a:t>We compared the performance of the CNN models against other machine learning algorithms by converting the four-dimensional data to two-dimension data for the PCA to compute on x train data. </a:t>
            </a:r>
          </a:p>
          <a:p>
            <a:endParaRPr lang="en-US" dirty="0"/>
          </a:p>
        </p:txBody>
      </p:sp>
      <p:pic>
        <p:nvPicPr>
          <p:cNvPr id="4" name="Picture 3">
            <a:extLst>
              <a:ext uri="{FF2B5EF4-FFF2-40B4-BE49-F238E27FC236}">
                <a16:creationId xmlns:a16="http://schemas.microsoft.com/office/drawing/2014/main" id="{9188BC01-D781-4DAF-9B79-000E3B6B2541}"/>
              </a:ext>
            </a:extLst>
          </p:cNvPr>
          <p:cNvPicPr>
            <a:picLocks noChangeAspect="1"/>
          </p:cNvPicPr>
          <p:nvPr/>
        </p:nvPicPr>
        <p:blipFill>
          <a:blip r:embed="rId2"/>
          <a:stretch>
            <a:fillRect/>
          </a:stretch>
        </p:blipFill>
        <p:spPr>
          <a:xfrm>
            <a:off x="1681624" y="3174691"/>
            <a:ext cx="6586807" cy="1157611"/>
          </a:xfrm>
          <a:prstGeom prst="rect">
            <a:avLst/>
          </a:prstGeom>
        </p:spPr>
      </p:pic>
    </p:spTree>
    <p:extLst>
      <p:ext uri="{BB962C8B-B14F-4D97-AF65-F5344CB8AC3E}">
        <p14:creationId xmlns:p14="http://schemas.microsoft.com/office/powerpoint/2010/main" val="2875411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01E2-A89E-2D4A-B71E-7BC2A5995FD7}"/>
              </a:ext>
            </a:extLst>
          </p:cNvPr>
          <p:cNvSpPr>
            <a:spLocks noGrp="1"/>
          </p:cNvSpPr>
          <p:nvPr>
            <p:ph type="title"/>
          </p:nvPr>
        </p:nvSpPr>
        <p:spPr>
          <a:xfrm>
            <a:off x="677334" y="609600"/>
            <a:ext cx="8596668" cy="714703"/>
          </a:xfrm>
        </p:spPr>
        <p:txBody>
          <a:bodyPr>
            <a:normAutofit/>
          </a:bodyPr>
          <a:lstStyle/>
          <a:p>
            <a:r>
              <a:rPr lang="en-US" sz="3200" dirty="0"/>
              <a:t>Overview</a:t>
            </a:r>
          </a:p>
        </p:txBody>
      </p:sp>
      <p:sp>
        <p:nvSpPr>
          <p:cNvPr id="3" name="Content Placeholder 2">
            <a:extLst>
              <a:ext uri="{FF2B5EF4-FFF2-40B4-BE49-F238E27FC236}">
                <a16:creationId xmlns:a16="http://schemas.microsoft.com/office/drawing/2014/main" id="{21550607-36C1-4A49-8730-C2E24D515004}"/>
              </a:ext>
            </a:extLst>
          </p:cNvPr>
          <p:cNvSpPr>
            <a:spLocks noGrp="1"/>
          </p:cNvSpPr>
          <p:nvPr>
            <p:ph idx="1"/>
          </p:nvPr>
        </p:nvSpPr>
        <p:spPr>
          <a:xfrm>
            <a:off x="677333" y="1608082"/>
            <a:ext cx="9591274" cy="4717059"/>
          </a:xfrm>
        </p:spPr>
        <p:txBody>
          <a:bodyPr/>
          <a:lstStyle/>
          <a:p>
            <a:r>
              <a:rPr lang="en-US" dirty="0"/>
              <a:t>Multi-digit identification in photos taken at street-level is an important part of map building.</a:t>
            </a:r>
          </a:p>
          <a:p>
            <a:r>
              <a:rPr lang="en-US" dirty="0"/>
              <a:t>Google’s Street View imagery constitute of millions of geo-positioned 360-degree images.</a:t>
            </a:r>
          </a:p>
          <a:p>
            <a:r>
              <a:rPr lang="en-US" dirty="0"/>
              <a:t>Difﬁculty in identification occurs due to the broad variability in the presentation of the text and other environmental factors.</a:t>
            </a:r>
          </a:p>
          <a:p>
            <a:r>
              <a:rPr lang="en-US" dirty="0"/>
              <a:t>This Study focus on recognizing single digits in a real application by reading house numbers from street level photos using a CNN with multiple layers.</a:t>
            </a:r>
          </a:p>
          <a:p>
            <a:r>
              <a:rPr lang="en-US" dirty="0"/>
              <a:t>Fully Supervised approach unlike previous studies.</a:t>
            </a:r>
          </a:p>
          <a:p>
            <a:r>
              <a:rPr lang="en-US" b="1" dirty="0"/>
              <a:t>Keras</a:t>
            </a:r>
            <a:r>
              <a:rPr lang="en-US" dirty="0"/>
              <a:t> and </a:t>
            </a:r>
            <a:r>
              <a:rPr lang="en-US" b="1" dirty="0"/>
              <a:t>Tensorflow</a:t>
            </a:r>
            <a:r>
              <a:rPr lang="en-US" dirty="0"/>
              <a:t> was used as two frameworks.</a:t>
            </a:r>
          </a:p>
          <a:p>
            <a:r>
              <a:rPr lang="en-US" dirty="0"/>
              <a:t>Tested the accuracy of the model by using the logistic regression, SVM and Random forest. </a:t>
            </a:r>
            <a:br>
              <a:rPr lang="en-US" dirty="0"/>
            </a:br>
            <a:endParaRPr lang="en-US" dirty="0"/>
          </a:p>
        </p:txBody>
      </p:sp>
    </p:spTree>
    <p:extLst>
      <p:ext uri="{BB962C8B-B14F-4D97-AF65-F5344CB8AC3E}">
        <p14:creationId xmlns:p14="http://schemas.microsoft.com/office/powerpoint/2010/main" val="263953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59FB6-4BEA-E242-A56F-E1656C1D449A}"/>
              </a:ext>
            </a:extLst>
          </p:cNvPr>
          <p:cNvSpPr>
            <a:spLocks noGrp="1"/>
          </p:cNvSpPr>
          <p:nvPr>
            <p:ph type="title"/>
          </p:nvPr>
        </p:nvSpPr>
        <p:spPr>
          <a:xfrm>
            <a:off x="677334" y="377754"/>
            <a:ext cx="8596668" cy="1320800"/>
          </a:xfrm>
        </p:spPr>
        <p:txBody>
          <a:bodyPr>
            <a:normAutofit/>
          </a:bodyPr>
          <a:lstStyle/>
          <a:p>
            <a:r>
              <a:rPr lang="en-US" sz="3200" dirty="0"/>
              <a:t>Conclusion</a:t>
            </a:r>
          </a:p>
        </p:txBody>
      </p:sp>
      <p:sp>
        <p:nvSpPr>
          <p:cNvPr id="3" name="Content Placeholder 2">
            <a:extLst>
              <a:ext uri="{FF2B5EF4-FFF2-40B4-BE49-F238E27FC236}">
                <a16:creationId xmlns:a16="http://schemas.microsoft.com/office/drawing/2014/main" id="{92CBAC08-AF15-D64C-B129-A34CE5DB2F13}"/>
              </a:ext>
            </a:extLst>
          </p:cNvPr>
          <p:cNvSpPr>
            <a:spLocks noGrp="1"/>
          </p:cNvSpPr>
          <p:nvPr>
            <p:ph idx="1"/>
          </p:nvPr>
        </p:nvSpPr>
        <p:spPr>
          <a:xfrm>
            <a:off x="677334" y="1674880"/>
            <a:ext cx="8596668" cy="3880773"/>
          </a:xfrm>
        </p:spPr>
        <p:txBody>
          <a:bodyPr>
            <a:normAutofit/>
          </a:bodyPr>
          <a:lstStyle/>
          <a:p>
            <a:pPr lvl="0"/>
            <a:r>
              <a:rPr lang="en-US" dirty="0"/>
              <a:t>Model – I/P- {C-P-C-P-FLAT-FC-FC}-O/P on Color images with Adam optimizer, batch normalization, and dropout gives accuracy of 91%</a:t>
            </a:r>
            <a:endParaRPr lang="en-IN" dirty="0"/>
          </a:p>
          <a:p>
            <a:pPr lvl="0"/>
            <a:r>
              <a:rPr lang="en-US" dirty="0"/>
              <a:t>Model – I/P- {C-P-C-P-FLAT-FC-FC}-O/P on Grey images with Adam optimize and dropout gives highest accuracy of 92%	</a:t>
            </a:r>
            <a:endParaRPr lang="en-IN" dirty="0"/>
          </a:p>
          <a:p>
            <a:pPr lvl="0"/>
            <a:r>
              <a:rPr lang="en-US" dirty="0"/>
              <a:t>A higher number of layers increase the accuracy</a:t>
            </a:r>
            <a:endParaRPr lang="en-IN" dirty="0"/>
          </a:p>
          <a:p>
            <a:pPr lvl="0"/>
            <a:r>
              <a:rPr lang="en-US" dirty="0"/>
              <a:t>Gray scaling does improve the accuracy of the model</a:t>
            </a:r>
            <a:endParaRPr lang="en-IN" dirty="0"/>
          </a:p>
          <a:p>
            <a:pPr lvl="0"/>
            <a:r>
              <a:rPr lang="en-US" dirty="0"/>
              <a:t>Batch normalization and dropout improve the accuracy of the model</a:t>
            </a:r>
          </a:p>
          <a:p>
            <a:r>
              <a:rPr lang="en-US" dirty="0"/>
              <a:t>Future work, to be focused on using the weights from MNIST data and use those on SVHM data. </a:t>
            </a:r>
          </a:p>
          <a:p>
            <a:r>
              <a:rPr lang="en-US" dirty="0"/>
              <a:t>Exploring more architectures will help in classifying the original images and using different frameworks like </a:t>
            </a:r>
            <a:r>
              <a:rPr lang="en-US" dirty="0" err="1"/>
              <a:t>PyTorch</a:t>
            </a:r>
            <a:r>
              <a:rPr lang="en-US" dirty="0"/>
              <a:t> will help run the model. </a:t>
            </a:r>
          </a:p>
          <a:p>
            <a:pPr lvl="0"/>
            <a:endParaRPr lang="en-IN" dirty="0"/>
          </a:p>
        </p:txBody>
      </p:sp>
    </p:spTree>
    <p:extLst>
      <p:ext uri="{BB962C8B-B14F-4D97-AF65-F5344CB8AC3E}">
        <p14:creationId xmlns:p14="http://schemas.microsoft.com/office/powerpoint/2010/main" val="4118184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CB2F-8CA7-425B-B235-07007F64322C}"/>
              </a:ext>
            </a:extLst>
          </p:cNvPr>
          <p:cNvSpPr>
            <a:spLocks noGrp="1"/>
          </p:cNvSpPr>
          <p:nvPr>
            <p:ph type="title"/>
          </p:nvPr>
        </p:nvSpPr>
        <p:spPr>
          <a:xfrm>
            <a:off x="3572759" y="2941163"/>
            <a:ext cx="10216682" cy="2024668"/>
          </a:xfrm>
        </p:spPr>
        <p:txBody>
          <a:bodyPr/>
          <a:lstStyle/>
          <a:p>
            <a:r>
              <a:rPr lang="en-US" dirty="0"/>
              <a:t>Thank You </a:t>
            </a:r>
          </a:p>
        </p:txBody>
      </p:sp>
    </p:spTree>
    <p:extLst>
      <p:ext uri="{BB962C8B-B14F-4D97-AF65-F5344CB8AC3E}">
        <p14:creationId xmlns:p14="http://schemas.microsoft.com/office/powerpoint/2010/main" val="1660941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345D5-F60D-F044-B93F-0AC8E6AD6199}"/>
              </a:ext>
            </a:extLst>
          </p:cNvPr>
          <p:cNvSpPr>
            <a:spLocks noGrp="1"/>
          </p:cNvSpPr>
          <p:nvPr>
            <p:ph type="title"/>
          </p:nvPr>
        </p:nvSpPr>
        <p:spPr>
          <a:xfrm>
            <a:off x="677334" y="609600"/>
            <a:ext cx="8596668" cy="977462"/>
          </a:xfrm>
        </p:spPr>
        <p:txBody>
          <a:bodyPr>
            <a:normAutofit/>
          </a:bodyPr>
          <a:lstStyle/>
          <a:p>
            <a:r>
              <a:rPr lang="en-US" sz="3200" dirty="0"/>
              <a:t>Related Works</a:t>
            </a:r>
          </a:p>
        </p:txBody>
      </p:sp>
      <p:sp>
        <p:nvSpPr>
          <p:cNvPr id="3" name="Content Placeholder 2">
            <a:extLst>
              <a:ext uri="{FF2B5EF4-FFF2-40B4-BE49-F238E27FC236}">
                <a16:creationId xmlns:a16="http://schemas.microsoft.com/office/drawing/2014/main" id="{8242D84D-CD7F-3D4C-8156-02CD43ED47A7}"/>
              </a:ext>
            </a:extLst>
          </p:cNvPr>
          <p:cNvSpPr>
            <a:spLocks noGrp="1"/>
          </p:cNvSpPr>
          <p:nvPr>
            <p:ph idx="1"/>
          </p:nvPr>
        </p:nvSpPr>
        <p:spPr>
          <a:xfrm>
            <a:off x="677334" y="1587062"/>
            <a:ext cx="9507190" cy="4870887"/>
          </a:xfrm>
        </p:spPr>
        <p:txBody>
          <a:bodyPr>
            <a:normAutofit/>
          </a:bodyPr>
          <a:lstStyle/>
          <a:p>
            <a:r>
              <a:rPr lang="en-US" dirty="0" err="1"/>
              <a:t>Jaderberg</a:t>
            </a:r>
            <a:r>
              <a:rPr lang="en-US" dirty="0"/>
              <a:t>, M., </a:t>
            </a:r>
            <a:r>
              <a:rPr lang="en-US" dirty="0" err="1"/>
              <a:t>Simonyan</a:t>
            </a:r>
            <a:r>
              <a:rPr lang="en-US" dirty="0"/>
              <a:t>, K., </a:t>
            </a:r>
            <a:r>
              <a:rPr lang="en-US" dirty="0" err="1"/>
              <a:t>Vedaldi</a:t>
            </a:r>
            <a:r>
              <a:rPr lang="en-US" dirty="0"/>
              <a:t>, A., &amp; Zisserman, A. (2014). Deep structured output learning for unconstrained text recognition. </a:t>
            </a:r>
            <a:r>
              <a:rPr lang="en-US" i="1" dirty="0" err="1"/>
              <a:t>arXiv</a:t>
            </a:r>
            <a:r>
              <a:rPr lang="en-US" i="1" dirty="0"/>
              <a:t> preprint arXiv:1412.5903</a:t>
            </a:r>
            <a:r>
              <a:rPr lang="en-US" dirty="0"/>
              <a:t>.</a:t>
            </a:r>
          </a:p>
          <a:p>
            <a:pPr marL="0" indent="0">
              <a:buNone/>
            </a:pPr>
            <a:r>
              <a:rPr lang="en-US" dirty="0"/>
              <a:t>	</a:t>
            </a:r>
          </a:p>
          <a:p>
            <a:pPr marL="0" indent="0">
              <a:buNone/>
            </a:pPr>
            <a:r>
              <a:rPr lang="en-US" dirty="0"/>
              <a:t>	This study focused on recognizing words in natural images and uses CNN model which 	incorporates Conditional Random field graphical model taking whole word as single 	input.</a:t>
            </a:r>
          </a:p>
          <a:p>
            <a:pPr marL="0" indent="0">
              <a:buNone/>
            </a:pPr>
            <a:endParaRPr lang="en-US" dirty="0"/>
          </a:p>
          <a:p>
            <a:r>
              <a:rPr lang="en-US" dirty="0"/>
              <a:t>Goodfellow, I. J., </a:t>
            </a:r>
            <a:r>
              <a:rPr lang="en-US" dirty="0" err="1"/>
              <a:t>Bulatov</a:t>
            </a:r>
            <a:r>
              <a:rPr lang="en-US" dirty="0"/>
              <a:t>, Y., </a:t>
            </a:r>
            <a:r>
              <a:rPr lang="en-US" dirty="0" err="1"/>
              <a:t>Ibarz</a:t>
            </a:r>
            <a:r>
              <a:rPr lang="en-US" dirty="0"/>
              <a:t>, J., </a:t>
            </a:r>
            <a:r>
              <a:rPr lang="en-US" dirty="0" err="1"/>
              <a:t>Arnoud</a:t>
            </a:r>
            <a:r>
              <a:rPr lang="en-US" dirty="0"/>
              <a:t>, S., &amp; </a:t>
            </a:r>
            <a:r>
              <a:rPr lang="en-US" dirty="0" err="1"/>
              <a:t>Shet</a:t>
            </a:r>
            <a:r>
              <a:rPr lang="en-US" dirty="0"/>
              <a:t>, V. (2013). Multi-digit number recognition from street view imagery using deep convolutional neural networks. </a:t>
            </a:r>
            <a:r>
              <a:rPr lang="en-US" i="1" dirty="0" err="1"/>
              <a:t>arXiv</a:t>
            </a:r>
            <a:r>
              <a:rPr lang="en-US" i="1" dirty="0"/>
              <a:t> preprint arXiv:1312.6082</a:t>
            </a:r>
            <a:r>
              <a:rPr lang="en-US" dirty="0"/>
              <a:t>.</a:t>
            </a:r>
          </a:p>
          <a:p>
            <a:pPr marL="0" indent="0" algn="just">
              <a:buNone/>
            </a:pPr>
            <a:r>
              <a:rPr lang="en-US" dirty="0"/>
              <a:t>	This paper discusses on recognizing arbitrary multi-digit numbers from Street View 	imagery. It proposes a unified approach that integrates localization, segmentation 	and recognition steps via the use of a deep convolutional neural network that 	operates directly on the image pixels.</a:t>
            </a:r>
          </a:p>
        </p:txBody>
      </p:sp>
    </p:spTree>
    <p:extLst>
      <p:ext uri="{BB962C8B-B14F-4D97-AF65-F5344CB8AC3E}">
        <p14:creationId xmlns:p14="http://schemas.microsoft.com/office/powerpoint/2010/main" val="1046225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345D5-F60D-F044-B93F-0AC8E6AD6199}"/>
              </a:ext>
            </a:extLst>
          </p:cNvPr>
          <p:cNvSpPr>
            <a:spLocks noGrp="1"/>
          </p:cNvSpPr>
          <p:nvPr>
            <p:ph type="title"/>
          </p:nvPr>
        </p:nvSpPr>
        <p:spPr>
          <a:xfrm>
            <a:off x="677334" y="609600"/>
            <a:ext cx="8596668" cy="977462"/>
          </a:xfrm>
        </p:spPr>
        <p:txBody>
          <a:bodyPr>
            <a:normAutofit/>
          </a:bodyPr>
          <a:lstStyle/>
          <a:p>
            <a:r>
              <a:rPr lang="en-US" sz="3200" dirty="0"/>
              <a:t>Problem Statement</a:t>
            </a:r>
          </a:p>
        </p:txBody>
      </p:sp>
      <p:sp>
        <p:nvSpPr>
          <p:cNvPr id="3" name="Content Placeholder 2">
            <a:extLst>
              <a:ext uri="{FF2B5EF4-FFF2-40B4-BE49-F238E27FC236}">
                <a16:creationId xmlns:a16="http://schemas.microsoft.com/office/drawing/2014/main" id="{8242D84D-CD7F-3D4C-8156-02CD43ED47A7}"/>
              </a:ext>
            </a:extLst>
          </p:cNvPr>
          <p:cNvSpPr>
            <a:spLocks noGrp="1"/>
          </p:cNvSpPr>
          <p:nvPr>
            <p:ph idx="1"/>
          </p:nvPr>
        </p:nvSpPr>
        <p:spPr>
          <a:xfrm>
            <a:off x="553509" y="1469991"/>
            <a:ext cx="8876241" cy="3937437"/>
          </a:xfrm>
        </p:spPr>
        <p:txBody>
          <a:bodyPr/>
          <a:lstStyle/>
          <a:p>
            <a:pPr algn="just">
              <a:lnSpc>
                <a:spcPct val="150000"/>
              </a:lnSpc>
            </a:pPr>
            <a:r>
              <a:rPr lang="en-US" dirty="0">
                <a:solidFill>
                  <a:schemeClr val="tx1"/>
                </a:solidFill>
              </a:rPr>
              <a:t>Character recognition in documents with color concentration and various natural background are hard to recognize due to non-contrasting backgrounds, low resolution, Multiple numbers and blurred images.</a:t>
            </a:r>
          </a:p>
          <a:p>
            <a:pPr algn="just">
              <a:lnSpc>
                <a:spcPct val="150000"/>
              </a:lnSpc>
            </a:pPr>
            <a:r>
              <a:rPr lang="en-US" dirty="0">
                <a:solidFill>
                  <a:schemeClr val="tx1"/>
                </a:solidFill>
              </a:rPr>
              <a:t>This project specifically aims to develop a deep neural network to recognize individual digits in colored images centered around the digits and having distractions obtained from Street View House Number Recognition database</a:t>
            </a:r>
          </a:p>
        </p:txBody>
      </p:sp>
    </p:spTree>
    <p:extLst>
      <p:ext uri="{BB962C8B-B14F-4D97-AF65-F5344CB8AC3E}">
        <p14:creationId xmlns:p14="http://schemas.microsoft.com/office/powerpoint/2010/main" val="1015275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71BA0-0D45-C141-929B-3EC2E70C1FF8}"/>
              </a:ext>
            </a:extLst>
          </p:cNvPr>
          <p:cNvSpPr>
            <a:spLocks noGrp="1"/>
          </p:cNvSpPr>
          <p:nvPr>
            <p:ph type="title"/>
          </p:nvPr>
        </p:nvSpPr>
        <p:spPr>
          <a:xfrm>
            <a:off x="677334" y="609600"/>
            <a:ext cx="8596668" cy="746234"/>
          </a:xfrm>
        </p:spPr>
        <p:txBody>
          <a:bodyPr>
            <a:normAutofit/>
          </a:bodyPr>
          <a:lstStyle/>
          <a:p>
            <a:r>
              <a:rPr lang="en-US" sz="3200" dirty="0"/>
              <a:t>Data</a:t>
            </a:r>
          </a:p>
        </p:txBody>
      </p:sp>
      <p:sp>
        <p:nvSpPr>
          <p:cNvPr id="3" name="Content Placeholder 2">
            <a:extLst>
              <a:ext uri="{FF2B5EF4-FFF2-40B4-BE49-F238E27FC236}">
                <a16:creationId xmlns:a16="http://schemas.microsoft.com/office/drawing/2014/main" id="{0D321E2A-E241-574E-A6AF-9845D74D4D2B}"/>
              </a:ext>
            </a:extLst>
          </p:cNvPr>
          <p:cNvSpPr>
            <a:spLocks noGrp="1"/>
          </p:cNvSpPr>
          <p:nvPr>
            <p:ph idx="1"/>
          </p:nvPr>
        </p:nvSpPr>
        <p:spPr>
          <a:xfrm>
            <a:off x="677334" y="1586353"/>
            <a:ext cx="9496680" cy="4401748"/>
          </a:xfrm>
        </p:spPr>
        <p:txBody>
          <a:bodyPr/>
          <a:lstStyle/>
          <a:p>
            <a:pPr marL="0" indent="0">
              <a:buNone/>
            </a:pPr>
            <a:r>
              <a:rPr lang="en-US" b="1" u="sng" dirty="0"/>
              <a:t>SVHN </a:t>
            </a:r>
            <a:r>
              <a:rPr lang="en-US" dirty="0"/>
              <a:t>- A real-world image dataset for developing machine learning and object recognition algorithms with minimal requirement on data preprocessing and formatting.</a:t>
            </a:r>
          </a:p>
          <a:p>
            <a:r>
              <a:rPr lang="en-US" dirty="0"/>
              <a:t>Built from house numbers extracted from house numbers in Google Street View images. </a:t>
            </a:r>
          </a:p>
          <a:p>
            <a:r>
              <a:rPr lang="en-US" dirty="0"/>
              <a:t>Consists of little over 73K images for train and 26K images for test. </a:t>
            </a:r>
          </a:p>
          <a:p>
            <a:r>
              <a:rPr lang="en-US" dirty="0"/>
              <a:t>The data contains label data with color information with various natural backgrounds. </a:t>
            </a:r>
          </a:p>
          <a:p>
            <a:r>
              <a:rPr lang="en-US" dirty="0"/>
              <a:t>The link to dataset is</a:t>
            </a:r>
            <a:r>
              <a:rPr lang="en-US" b="1" dirty="0"/>
              <a:t>: </a:t>
            </a:r>
            <a:r>
              <a:rPr lang="en-US" u="sng" dirty="0">
                <a:hlinkClick r:id="rId2"/>
              </a:rPr>
              <a:t>http://ufldl.stanford.edu/housenumbers/</a:t>
            </a:r>
            <a:r>
              <a:rPr lang="en-US" dirty="0"/>
              <a:t>.  </a:t>
            </a:r>
          </a:p>
        </p:txBody>
      </p:sp>
    </p:spTree>
    <p:extLst>
      <p:ext uri="{BB962C8B-B14F-4D97-AF65-F5344CB8AC3E}">
        <p14:creationId xmlns:p14="http://schemas.microsoft.com/office/powerpoint/2010/main" val="674187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8DE0E-F662-40C9-AE51-086D0AAE74F8}"/>
              </a:ext>
            </a:extLst>
          </p:cNvPr>
          <p:cNvSpPr>
            <a:spLocks noGrp="1"/>
          </p:cNvSpPr>
          <p:nvPr>
            <p:ph type="title"/>
          </p:nvPr>
        </p:nvSpPr>
        <p:spPr>
          <a:xfrm>
            <a:off x="677334" y="609600"/>
            <a:ext cx="8596668" cy="804421"/>
          </a:xfrm>
        </p:spPr>
        <p:txBody>
          <a:bodyPr>
            <a:normAutofit/>
          </a:bodyPr>
          <a:lstStyle/>
          <a:p>
            <a:r>
              <a:rPr lang="en-US" sz="3200" dirty="0"/>
              <a:t>Exploratory Data Analysis</a:t>
            </a:r>
          </a:p>
        </p:txBody>
      </p:sp>
      <p:sp>
        <p:nvSpPr>
          <p:cNvPr id="3" name="Content Placeholder 2">
            <a:extLst>
              <a:ext uri="{FF2B5EF4-FFF2-40B4-BE49-F238E27FC236}">
                <a16:creationId xmlns:a16="http://schemas.microsoft.com/office/drawing/2014/main" id="{7CAB3EC6-0A4B-4CEE-B74D-8EAE082F36A3}"/>
              </a:ext>
            </a:extLst>
          </p:cNvPr>
          <p:cNvSpPr>
            <a:spLocks noGrp="1"/>
          </p:cNvSpPr>
          <p:nvPr>
            <p:ph idx="1"/>
          </p:nvPr>
        </p:nvSpPr>
        <p:spPr>
          <a:xfrm>
            <a:off x="677334" y="1414021"/>
            <a:ext cx="8596668" cy="4627341"/>
          </a:xfrm>
        </p:spPr>
        <p:txBody>
          <a:bodyPr/>
          <a:lstStyle/>
          <a:p>
            <a:r>
              <a:rPr lang="en-US" dirty="0"/>
              <a:t>Train dataset images </a:t>
            </a:r>
          </a:p>
          <a:p>
            <a:endParaRPr lang="en-US" dirty="0"/>
          </a:p>
          <a:p>
            <a:endParaRPr lang="en-US" dirty="0"/>
          </a:p>
          <a:p>
            <a:endParaRPr lang="en-US" dirty="0"/>
          </a:p>
          <a:p>
            <a:endParaRPr lang="en-US" dirty="0"/>
          </a:p>
          <a:p>
            <a:r>
              <a:rPr lang="en-US" dirty="0"/>
              <a:t>Test dataset images</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09B5CA1B-8C44-467C-8F4F-9845BAE36F21}"/>
              </a:ext>
            </a:extLst>
          </p:cNvPr>
          <p:cNvPicPr/>
          <p:nvPr/>
        </p:nvPicPr>
        <p:blipFill rotWithShape="1">
          <a:blip r:embed="rId2">
            <a:extLst>
              <a:ext uri="{28A0092B-C50C-407E-A947-70E740481C1C}">
                <a14:useLocalDpi xmlns:a14="http://schemas.microsoft.com/office/drawing/2010/main" val="0"/>
              </a:ext>
            </a:extLst>
          </a:blip>
          <a:srcRect r="61997" b="48993"/>
          <a:stretch/>
        </p:blipFill>
        <p:spPr>
          <a:xfrm>
            <a:off x="926637" y="1935184"/>
            <a:ext cx="3947203" cy="1269655"/>
          </a:xfrm>
          <a:prstGeom prst="rect">
            <a:avLst/>
          </a:prstGeom>
        </p:spPr>
      </p:pic>
      <p:pic>
        <p:nvPicPr>
          <p:cNvPr id="6" name="Picture 5">
            <a:extLst>
              <a:ext uri="{FF2B5EF4-FFF2-40B4-BE49-F238E27FC236}">
                <a16:creationId xmlns:a16="http://schemas.microsoft.com/office/drawing/2014/main" id="{428DD306-4384-4E8C-8EE5-4FC5CE4EAC64}"/>
              </a:ext>
            </a:extLst>
          </p:cNvPr>
          <p:cNvPicPr>
            <a:picLocks noChangeAspect="1"/>
          </p:cNvPicPr>
          <p:nvPr/>
        </p:nvPicPr>
        <p:blipFill>
          <a:blip r:embed="rId3"/>
          <a:stretch>
            <a:fillRect/>
          </a:stretch>
        </p:blipFill>
        <p:spPr>
          <a:xfrm>
            <a:off x="991201" y="3880150"/>
            <a:ext cx="6143625" cy="1485900"/>
          </a:xfrm>
          <a:prstGeom prst="rect">
            <a:avLst/>
          </a:prstGeom>
        </p:spPr>
      </p:pic>
    </p:spTree>
    <p:extLst>
      <p:ext uri="{BB962C8B-B14F-4D97-AF65-F5344CB8AC3E}">
        <p14:creationId xmlns:p14="http://schemas.microsoft.com/office/powerpoint/2010/main" val="4151685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97BA5-1F3E-4EF2-8F42-D175ADF45FEC}"/>
              </a:ext>
            </a:extLst>
          </p:cNvPr>
          <p:cNvSpPr>
            <a:spLocks noGrp="1"/>
          </p:cNvSpPr>
          <p:nvPr>
            <p:ph idx="1"/>
          </p:nvPr>
        </p:nvSpPr>
        <p:spPr>
          <a:xfrm>
            <a:off x="677334" y="1434278"/>
            <a:ext cx="9336678" cy="5028666"/>
          </a:xfrm>
        </p:spPr>
        <p:txBody>
          <a:bodyPr/>
          <a:lstStyle/>
          <a:p>
            <a:r>
              <a:rPr lang="en-US" dirty="0">
                <a:solidFill>
                  <a:srgbClr val="333333"/>
                </a:solidFill>
              </a:rPr>
              <a:t>The below graphs shows the distribution of the frequency of the digits. We see that we have a high number of 1’s and 2’s compared to 6’s, 7’s, 8’s, 9’s, 10’s (10 is 0). The distribution have a positive skew.</a:t>
            </a:r>
          </a:p>
          <a:p>
            <a:endParaRPr lang="en-US" dirty="0">
              <a:solidFill>
                <a:srgbClr val="333333"/>
              </a:solidFill>
              <a:latin typeface="Times New Roman" panose="02020603050405020304" pitchFamily="18" charset="0"/>
            </a:endParaRPr>
          </a:p>
          <a:p>
            <a:endParaRPr lang="en-US" dirty="0">
              <a:solidFill>
                <a:srgbClr val="333333"/>
              </a:solidFill>
              <a:latin typeface="Times New Roman" panose="02020603050405020304" pitchFamily="18" charset="0"/>
            </a:endParaRPr>
          </a:p>
          <a:p>
            <a:endParaRPr lang="en-US" dirty="0">
              <a:solidFill>
                <a:srgbClr val="333333"/>
              </a:solidFill>
              <a:latin typeface="Times New Roman" panose="02020603050405020304" pitchFamily="18" charset="0"/>
            </a:endParaRPr>
          </a:p>
          <a:p>
            <a:endParaRPr lang="en-US" dirty="0">
              <a:solidFill>
                <a:srgbClr val="333333"/>
              </a:solidFill>
              <a:latin typeface="Times New Roman" panose="02020603050405020304" pitchFamily="18" charset="0"/>
            </a:endParaRPr>
          </a:p>
          <a:p>
            <a:endParaRPr lang="en-US" dirty="0">
              <a:solidFill>
                <a:srgbClr val="333333"/>
              </a:solidFill>
              <a:latin typeface="Times New Roman" panose="02020603050405020304" pitchFamily="18" charset="0"/>
            </a:endParaRPr>
          </a:p>
          <a:p>
            <a:r>
              <a:rPr lang="en-US" dirty="0">
                <a:solidFill>
                  <a:srgbClr val="333333"/>
                </a:solidFill>
              </a:rPr>
              <a:t>Splitting 13% Train data into Validation data by using random state 7</a:t>
            </a:r>
          </a:p>
          <a:p>
            <a:r>
              <a:rPr lang="en-US" dirty="0">
                <a:solidFill>
                  <a:srgbClr val="333333"/>
                </a:solidFill>
              </a:rPr>
              <a:t>New data distribution Train, Test and Validation dataset </a:t>
            </a:r>
          </a:p>
          <a:p>
            <a:pPr marL="0" indent="0">
              <a:buNone/>
            </a:pPr>
            <a:endParaRPr lang="en-US" dirty="0">
              <a:solidFill>
                <a:srgbClr val="333333"/>
              </a:solidFill>
              <a:latin typeface="Times New Roman" panose="02020603050405020304" pitchFamily="18" charset="0"/>
            </a:endParaRPr>
          </a:p>
          <a:p>
            <a:endParaRPr lang="en-US" dirty="0">
              <a:solidFill>
                <a:srgbClr val="333333"/>
              </a:solidFill>
              <a:latin typeface="Times New Roman" panose="02020603050405020304" pitchFamily="18" charset="0"/>
              <a:ea typeface="Times New Roman" panose="02020603050405020304" pitchFamily="18" charset="0"/>
            </a:endParaRPr>
          </a:p>
          <a:p>
            <a:pPr marL="0" indent="0">
              <a:buNone/>
            </a:pPr>
            <a:endParaRPr lang="en-US" dirty="0">
              <a:solidFill>
                <a:srgbClr val="333333"/>
              </a:solidFill>
              <a:latin typeface="Times New Roman" panose="02020603050405020304" pitchFamily="18" charset="0"/>
              <a:ea typeface="Times New Roman" panose="02020603050405020304" pitchFamily="18" charset="0"/>
            </a:endParaRPr>
          </a:p>
          <a:p>
            <a:pPr marL="0" indent="0">
              <a:buNone/>
            </a:pPr>
            <a:endParaRPr lang="en-US" dirty="0">
              <a:solidFill>
                <a:srgbClr val="333333"/>
              </a:solidFill>
              <a:latin typeface="Times New Roman" panose="02020603050405020304" pitchFamily="18" charset="0"/>
              <a:ea typeface="Times New Roman" panose="02020603050405020304" pitchFamily="18" charset="0"/>
            </a:endParaRPr>
          </a:p>
          <a:p>
            <a:pPr marL="0" indent="0">
              <a:buNone/>
            </a:pPr>
            <a:endParaRPr lang="en-US" dirty="0">
              <a:solidFill>
                <a:srgbClr val="333333"/>
              </a:solidFill>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F7480814-A46B-44E0-8E65-2D3D46658266}"/>
              </a:ext>
            </a:extLst>
          </p:cNvPr>
          <p:cNvSpPr/>
          <p:nvPr/>
        </p:nvSpPr>
        <p:spPr>
          <a:xfrm>
            <a:off x="1032401" y="2939678"/>
            <a:ext cx="1933786" cy="646331"/>
          </a:xfrm>
          <a:prstGeom prst="rect">
            <a:avLst/>
          </a:prstGeom>
        </p:spPr>
        <p:txBody>
          <a:bodyPr wrap="square">
            <a:spAutoFit/>
          </a:bodyPr>
          <a:lstStyle/>
          <a:p>
            <a:r>
              <a:rPr lang="en-US" dirty="0"/>
              <a:t>RGB image Distribution</a:t>
            </a:r>
          </a:p>
        </p:txBody>
      </p:sp>
      <p:sp>
        <p:nvSpPr>
          <p:cNvPr id="8" name="Title 1">
            <a:extLst>
              <a:ext uri="{FF2B5EF4-FFF2-40B4-BE49-F238E27FC236}">
                <a16:creationId xmlns:a16="http://schemas.microsoft.com/office/drawing/2014/main" id="{14197531-D34C-4991-9937-FC9A3512FBAD}"/>
              </a:ext>
            </a:extLst>
          </p:cNvPr>
          <p:cNvSpPr>
            <a:spLocks noGrp="1"/>
          </p:cNvSpPr>
          <p:nvPr>
            <p:ph type="title"/>
          </p:nvPr>
        </p:nvSpPr>
        <p:spPr>
          <a:xfrm>
            <a:off x="677334" y="609600"/>
            <a:ext cx="8596668" cy="804421"/>
          </a:xfrm>
        </p:spPr>
        <p:txBody>
          <a:bodyPr>
            <a:normAutofit/>
          </a:bodyPr>
          <a:lstStyle/>
          <a:p>
            <a:r>
              <a:rPr lang="en-US" sz="3200" dirty="0"/>
              <a:t>Exploratory Data Analysis</a:t>
            </a:r>
          </a:p>
        </p:txBody>
      </p:sp>
      <p:pic>
        <p:nvPicPr>
          <p:cNvPr id="9" name="Picture 8">
            <a:extLst>
              <a:ext uri="{FF2B5EF4-FFF2-40B4-BE49-F238E27FC236}">
                <a16:creationId xmlns:a16="http://schemas.microsoft.com/office/drawing/2014/main" id="{DCED2426-DC42-448A-8A33-4163C23363CA}"/>
              </a:ext>
            </a:extLst>
          </p:cNvPr>
          <p:cNvPicPr>
            <a:picLocks noChangeAspect="1"/>
          </p:cNvPicPr>
          <p:nvPr/>
        </p:nvPicPr>
        <p:blipFill>
          <a:blip r:embed="rId2"/>
          <a:stretch>
            <a:fillRect/>
          </a:stretch>
        </p:blipFill>
        <p:spPr>
          <a:xfrm>
            <a:off x="2836864" y="2299179"/>
            <a:ext cx="6791418" cy="1827088"/>
          </a:xfrm>
          <a:prstGeom prst="rect">
            <a:avLst/>
          </a:prstGeom>
        </p:spPr>
      </p:pic>
      <p:sp>
        <p:nvSpPr>
          <p:cNvPr id="11" name="Rectangle 10">
            <a:extLst>
              <a:ext uri="{FF2B5EF4-FFF2-40B4-BE49-F238E27FC236}">
                <a16:creationId xmlns:a16="http://schemas.microsoft.com/office/drawing/2014/main" id="{AB5C28EA-6A09-40BA-8952-61D7AB70CD38}"/>
              </a:ext>
            </a:extLst>
          </p:cNvPr>
          <p:cNvSpPr/>
          <p:nvPr/>
        </p:nvSpPr>
        <p:spPr>
          <a:xfrm>
            <a:off x="980060" y="5308847"/>
            <a:ext cx="2073858" cy="646331"/>
          </a:xfrm>
          <a:prstGeom prst="rect">
            <a:avLst/>
          </a:prstGeom>
        </p:spPr>
        <p:txBody>
          <a:bodyPr wrap="square">
            <a:spAutoFit/>
          </a:bodyPr>
          <a:lstStyle/>
          <a:p>
            <a:r>
              <a:rPr lang="en-US" dirty="0"/>
              <a:t>RGB image Distribution</a:t>
            </a:r>
          </a:p>
        </p:txBody>
      </p:sp>
      <p:pic>
        <p:nvPicPr>
          <p:cNvPr id="12" name="Picture 11">
            <a:extLst>
              <a:ext uri="{FF2B5EF4-FFF2-40B4-BE49-F238E27FC236}">
                <a16:creationId xmlns:a16="http://schemas.microsoft.com/office/drawing/2014/main" id="{7C4DD52A-5A65-4012-965E-2F3BD2A059E8}"/>
              </a:ext>
            </a:extLst>
          </p:cNvPr>
          <p:cNvPicPr>
            <a:picLocks noChangeAspect="1"/>
          </p:cNvPicPr>
          <p:nvPr/>
        </p:nvPicPr>
        <p:blipFill>
          <a:blip r:embed="rId3"/>
          <a:stretch>
            <a:fillRect/>
          </a:stretch>
        </p:blipFill>
        <p:spPr>
          <a:xfrm>
            <a:off x="3320468" y="5114428"/>
            <a:ext cx="6107618" cy="1659768"/>
          </a:xfrm>
          <a:prstGeom prst="rect">
            <a:avLst/>
          </a:prstGeom>
        </p:spPr>
      </p:pic>
    </p:spTree>
    <p:extLst>
      <p:ext uri="{BB962C8B-B14F-4D97-AF65-F5344CB8AC3E}">
        <p14:creationId xmlns:p14="http://schemas.microsoft.com/office/powerpoint/2010/main" val="3297352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89C5D-C4B9-714A-BAD7-69D095388514}"/>
              </a:ext>
            </a:extLst>
          </p:cNvPr>
          <p:cNvSpPr>
            <a:spLocks noGrp="1"/>
          </p:cNvSpPr>
          <p:nvPr>
            <p:ph type="title"/>
          </p:nvPr>
        </p:nvSpPr>
        <p:spPr>
          <a:xfrm>
            <a:off x="677334" y="235217"/>
            <a:ext cx="8209214" cy="673074"/>
          </a:xfrm>
        </p:spPr>
        <p:txBody>
          <a:bodyPr>
            <a:normAutofit/>
          </a:bodyPr>
          <a:lstStyle/>
          <a:p>
            <a:r>
              <a:rPr lang="en-US" sz="3200" dirty="0"/>
              <a:t>Data Preprocessing</a:t>
            </a:r>
          </a:p>
        </p:txBody>
      </p:sp>
      <p:sp>
        <p:nvSpPr>
          <p:cNvPr id="3" name="Content Placeholder 2">
            <a:extLst>
              <a:ext uri="{FF2B5EF4-FFF2-40B4-BE49-F238E27FC236}">
                <a16:creationId xmlns:a16="http://schemas.microsoft.com/office/drawing/2014/main" id="{56690007-B918-D64E-9B0B-FC70AFC1BADE}"/>
              </a:ext>
            </a:extLst>
          </p:cNvPr>
          <p:cNvSpPr>
            <a:spLocks noGrp="1"/>
          </p:cNvSpPr>
          <p:nvPr>
            <p:ph idx="1"/>
          </p:nvPr>
        </p:nvSpPr>
        <p:spPr>
          <a:xfrm>
            <a:off x="612560" y="981180"/>
            <a:ext cx="9010834" cy="5637321"/>
          </a:xfrm>
        </p:spPr>
        <p:txBody>
          <a:bodyPr>
            <a:noAutofit/>
          </a:bodyPr>
          <a:lstStyle/>
          <a:p>
            <a:pPr fontAlgn="base"/>
            <a:r>
              <a:rPr lang="en-US" dirty="0">
                <a:cs typeface="Times New Roman" panose="02020603050405020304" pitchFamily="18" charset="0"/>
              </a:rPr>
              <a:t>32x32 cropped samples were used from the classification task of the SVHN dataset. </a:t>
            </a:r>
          </a:p>
          <a:p>
            <a:pPr fontAlgn="base"/>
            <a:r>
              <a:rPr lang="en-US" dirty="0">
                <a:cs typeface="Times New Roman" panose="02020603050405020304" pitchFamily="18" charset="0"/>
              </a:rPr>
              <a:t>Total 10 Classes, 1 for each digit.</a:t>
            </a:r>
          </a:p>
          <a:p>
            <a:pPr fontAlgn="base"/>
            <a:r>
              <a:rPr lang="en-US" dirty="0">
                <a:cs typeface="Times New Roman" panose="02020603050405020304" pitchFamily="18" charset="0"/>
              </a:rPr>
              <a:t> We have converted label 10 into 0 </a:t>
            </a:r>
          </a:p>
          <a:p>
            <a:pPr marL="0" indent="0" fontAlgn="base">
              <a:buNone/>
            </a:pPr>
            <a:endParaRPr lang="en-US" dirty="0">
              <a:cs typeface="Times New Roman" panose="02020603050405020304" pitchFamily="18" charset="0"/>
            </a:endParaRPr>
          </a:p>
          <a:p>
            <a:r>
              <a:rPr lang="en-US" dirty="0">
                <a:cs typeface="Times New Roman" panose="02020603050405020304" pitchFamily="18" charset="0"/>
              </a:rPr>
              <a:t>The data is split into X train, Y train, X test and Y test from the train and test data. </a:t>
            </a:r>
          </a:p>
          <a:p>
            <a:r>
              <a:rPr lang="en-US" dirty="0">
                <a:cs typeface="Times New Roman" panose="02020603050405020304" pitchFamily="18" charset="0"/>
              </a:rPr>
              <a:t>The data is then transposed into image arrays to convert the pixels values of each image in all of three channels(RGB). </a:t>
            </a:r>
          </a:p>
          <a:p>
            <a:endParaRPr lang="en-US" dirty="0">
              <a:cs typeface="Times New Roman" panose="02020603050405020304" pitchFamily="18" charset="0"/>
            </a:endParaRPr>
          </a:p>
          <a:p>
            <a:r>
              <a:rPr lang="en-US" dirty="0">
                <a:cs typeface="Times New Roman" panose="02020603050405020304" pitchFamily="18" charset="0"/>
              </a:rPr>
              <a:t>Split train dataset into Validation + Train dataset </a:t>
            </a:r>
          </a:p>
          <a:p>
            <a:endParaRPr lang="en-US" dirty="0">
              <a:cs typeface="Times New Roman" panose="02020603050405020304" pitchFamily="18" charset="0"/>
            </a:endParaRPr>
          </a:p>
          <a:p>
            <a:endParaRPr lang="en-US" dirty="0">
              <a:cs typeface="Times New Roman" panose="02020603050405020304" pitchFamily="18" charset="0"/>
            </a:endParaRPr>
          </a:p>
          <a:p>
            <a:r>
              <a:rPr lang="en-US" dirty="0">
                <a:cs typeface="Times New Roman" panose="02020603050405020304" pitchFamily="18" charset="0"/>
              </a:rPr>
              <a:t> The labels (y) is one hot encoded to make them compatible with CNN</a:t>
            </a:r>
          </a:p>
          <a:p>
            <a:r>
              <a:rPr lang="en-US" dirty="0">
                <a:cs typeface="Times New Roman" panose="02020603050405020304" pitchFamily="18" charset="0"/>
              </a:rPr>
              <a:t>Added 1 channel of grayscale calculated from the RGB channels with the formula: Grayscale = R0.2990 + G0.5870 + B0.1140</a:t>
            </a:r>
          </a:p>
          <a:p>
            <a:pPr marL="0" indent="0">
              <a:buNone/>
            </a:pPr>
            <a:endParaRPr lang="en-US" dirty="0">
              <a:cs typeface="Times New Roman" panose="02020603050405020304" pitchFamily="18" charset="0"/>
            </a:endParaRPr>
          </a:p>
        </p:txBody>
      </p:sp>
      <p:pic>
        <p:nvPicPr>
          <p:cNvPr id="2052" name="Picture 4">
            <a:extLst>
              <a:ext uri="{FF2B5EF4-FFF2-40B4-BE49-F238E27FC236}">
                <a16:creationId xmlns:a16="http://schemas.microsoft.com/office/drawing/2014/main" id="{C21649BE-3F7B-8247-99C1-3D8A3D0ED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1640" y="3888609"/>
            <a:ext cx="4304216" cy="81666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1A10647-E784-466C-AD65-416DB46779A7}"/>
              </a:ext>
            </a:extLst>
          </p:cNvPr>
          <p:cNvPicPr>
            <a:picLocks noChangeAspect="1"/>
          </p:cNvPicPr>
          <p:nvPr/>
        </p:nvPicPr>
        <p:blipFill>
          <a:blip r:embed="rId3"/>
          <a:stretch>
            <a:fillRect/>
          </a:stretch>
        </p:blipFill>
        <p:spPr>
          <a:xfrm>
            <a:off x="4781941" y="1807529"/>
            <a:ext cx="3209925" cy="333375"/>
          </a:xfrm>
          <a:prstGeom prst="rect">
            <a:avLst/>
          </a:prstGeom>
        </p:spPr>
      </p:pic>
      <p:pic>
        <p:nvPicPr>
          <p:cNvPr id="5" name="Picture 4">
            <a:extLst>
              <a:ext uri="{FF2B5EF4-FFF2-40B4-BE49-F238E27FC236}">
                <a16:creationId xmlns:a16="http://schemas.microsoft.com/office/drawing/2014/main" id="{6C5D7D0C-D2E7-441C-A9DE-F426B270E0C7}"/>
              </a:ext>
            </a:extLst>
          </p:cNvPr>
          <p:cNvPicPr>
            <a:picLocks noChangeAspect="1"/>
          </p:cNvPicPr>
          <p:nvPr/>
        </p:nvPicPr>
        <p:blipFill>
          <a:blip r:embed="rId4"/>
          <a:stretch>
            <a:fillRect/>
          </a:stretch>
        </p:blipFill>
        <p:spPr>
          <a:xfrm>
            <a:off x="4911640" y="2240131"/>
            <a:ext cx="2368717" cy="333375"/>
          </a:xfrm>
          <a:prstGeom prst="rect">
            <a:avLst/>
          </a:prstGeom>
        </p:spPr>
      </p:pic>
      <p:pic>
        <p:nvPicPr>
          <p:cNvPr id="6" name="Picture 5">
            <a:extLst>
              <a:ext uri="{FF2B5EF4-FFF2-40B4-BE49-F238E27FC236}">
                <a16:creationId xmlns:a16="http://schemas.microsoft.com/office/drawing/2014/main" id="{9A86055C-5056-4379-8E8F-4A15CAAE1E2F}"/>
              </a:ext>
            </a:extLst>
          </p:cNvPr>
          <p:cNvPicPr>
            <a:picLocks noChangeAspect="1"/>
          </p:cNvPicPr>
          <p:nvPr/>
        </p:nvPicPr>
        <p:blipFill>
          <a:blip r:embed="rId5"/>
          <a:stretch>
            <a:fillRect/>
          </a:stretch>
        </p:blipFill>
        <p:spPr>
          <a:xfrm>
            <a:off x="6095998" y="4778167"/>
            <a:ext cx="2676706" cy="838195"/>
          </a:xfrm>
          <a:prstGeom prst="rect">
            <a:avLst/>
          </a:prstGeom>
        </p:spPr>
      </p:pic>
    </p:spTree>
    <p:extLst>
      <p:ext uri="{BB962C8B-B14F-4D97-AF65-F5344CB8AC3E}">
        <p14:creationId xmlns:p14="http://schemas.microsoft.com/office/powerpoint/2010/main" val="57462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89C5D-C4B9-714A-BAD7-69D095388514}"/>
              </a:ext>
            </a:extLst>
          </p:cNvPr>
          <p:cNvSpPr>
            <a:spLocks noGrp="1"/>
          </p:cNvSpPr>
          <p:nvPr>
            <p:ph type="title"/>
          </p:nvPr>
        </p:nvSpPr>
        <p:spPr>
          <a:xfrm>
            <a:off x="677334" y="225809"/>
            <a:ext cx="8596668" cy="1320800"/>
          </a:xfrm>
        </p:spPr>
        <p:txBody>
          <a:bodyPr>
            <a:normAutofit/>
          </a:bodyPr>
          <a:lstStyle/>
          <a:p>
            <a:r>
              <a:rPr lang="en-US" sz="3200" dirty="0"/>
              <a:t>Data Preprocessing</a:t>
            </a:r>
          </a:p>
        </p:txBody>
      </p:sp>
      <p:sp>
        <p:nvSpPr>
          <p:cNvPr id="3" name="Content Placeholder 2">
            <a:extLst>
              <a:ext uri="{FF2B5EF4-FFF2-40B4-BE49-F238E27FC236}">
                <a16:creationId xmlns:a16="http://schemas.microsoft.com/office/drawing/2014/main" id="{56690007-B918-D64E-9B0B-FC70AFC1BADE}"/>
              </a:ext>
            </a:extLst>
          </p:cNvPr>
          <p:cNvSpPr>
            <a:spLocks noGrp="1"/>
          </p:cNvSpPr>
          <p:nvPr>
            <p:ph idx="1"/>
          </p:nvPr>
        </p:nvSpPr>
        <p:spPr>
          <a:xfrm>
            <a:off x="677334" y="1020932"/>
            <a:ext cx="8797576" cy="5433133"/>
          </a:xfrm>
        </p:spPr>
        <p:txBody>
          <a:bodyPr>
            <a:normAutofit/>
          </a:bodyPr>
          <a:lstStyle/>
          <a:p>
            <a:pPr fontAlgn="base"/>
            <a:r>
              <a:rPr lang="en-US" dirty="0"/>
              <a:t> Data distribution after Grey scale conversion.</a:t>
            </a:r>
          </a:p>
          <a:p>
            <a:pPr fontAlgn="base"/>
            <a:endParaRPr lang="en-US" dirty="0"/>
          </a:p>
          <a:p>
            <a:pPr marL="0" indent="0" fontAlgn="base">
              <a:buNone/>
            </a:pPr>
            <a:endParaRPr lang="en-US" dirty="0"/>
          </a:p>
          <a:p>
            <a:pPr marL="0" indent="0" fontAlgn="base">
              <a:buNone/>
            </a:pPr>
            <a:endParaRPr lang="en-US" dirty="0"/>
          </a:p>
          <a:p>
            <a:pPr fontAlgn="base"/>
            <a:r>
              <a:rPr lang="en-US" dirty="0"/>
              <a:t>The images are centered around the digits but since the images have been taken from real world, the images have distractions from parts of other digits. E.g. image of 9 has 1 included as distraction</a:t>
            </a:r>
          </a:p>
          <a:p>
            <a:pPr fontAlgn="base"/>
            <a:endParaRPr lang="en-US" dirty="0"/>
          </a:p>
          <a:p>
            <a:pPr fontAlgn="base"/>
            <a:endParaRPr lang="en-US" dirty="0"/>
          </a:p>
          <a:p>
            <a:pPr fontAlgn="base"/>
            <a:r>
              <a:rPr lang="en-US" dirty="0"/>
              <a:t>We have normalized the data dimensions so that they are of approximately the same scale. Divide each dimension by its standard deviation, once it has been zero-centered.</a:t>
            </a:r>
          </a:p>
          <a:p>
            <a:pPr fontAlgn="base"/>
            <a:endParaRPr lang="en-US" dirty="0"/>
          </a:p>
          <a:p>
            <a:pPr fontAlgn="base"/>
            <a:endParaRPr lang="en-US" dirty="0"/>
          </a:p>
          <a:p>
            <a:pPr fontAlgn="base"/>
            <a:endParaRPr lang="en-US" dirty="0"/>
          </a:p>
          <a:p>
            <a:pPr fontAlgn="base"/>
            <a:endParaRPr lang="en-US" dirty="0"/>
          </a:p>
          <a:p>
            <a:pPr fontAlgn="base"/>
            <a:endParaRPr lang="en-US" dirty="0"/>
          </a:p>
          <a:p>
            <a:pPr fontAlgn="base"/>
            <a:endParaRPr lang="en-US" dirty="0"/>
          </a:p>
          <a:p>
            <a:pPr lvl="1" fontAlgn="base"/>
            <a:endParaRPr lang="en-US" dirty="0"/>
          </a:p>
          <a:p>
            <a:pPr fontAlgn="base"/>
            <a:endParaRPr lang="en-US" dirty="0"/>
          </a:p>
          <a:p>
            <a:pPr fontAlgn="base"/>
            <a:endParaRPr lang="en-US" dirty="0"/>
          </a:p>
          <a:p>
            <a:pPr marL="0" indent="0">
              <a:buNone/>
            </a:pPr>
            <a:endParaRPr lang="en-US" dirty="0"/>
          </a:p>
        </p:txBody>
      </p:sp>
      <p:pic>
        <p:nvPicPr>
          <p:cNvPr id="5" name="Picture 4">
            <a:extLst>
              <a:ext uri="{FF2B5EF4-FFF2-40B4-BE49-F238E27FC236}">
                <a16:creationId xmlns:a16="http://schemas.microsoft.com/office/drawing/2014/main" id="{9772B031-1D55-40D7-85CA-542889C6335E}"/>
              </a:ext>
            </a:extLst>
          </p:cNvPr>
          <p:cNvPicPr>
            <a:picLocks noChangeAspect="1"/>
          </p:cNvPicPr>
          <p:nvPr/>
        </p:nvPicPr>
        <p:blipFill>
          <a:blip r:embed="rId2"/>
          <a:stretch>
            <a:fillRect/>
          </a:stretch>
        </p:blipFill>
        <p:spPr>
          <a:xfrm>
            <a:off x="1661787" y="1531859"/>
            <a:ext cx="4166863" cy="931091"/>
          </a:xfrm>
          <a:prstGeom prst="rect">
            <a:avLst/>
          </a:prstGeom>
        </p:spPr>
      </p:pic>
      <p:pic>
        <p:nvPicPr>
          <p:cNvPr id="7" name="Picture 6">
            <a:extLst>
              <a:ext uri="{FF2B5EF4-FFF2-40B4-BE49-F238E27FC236}">
                <a16:creationId xmlns:a16="http://schemas.microsoft.com/office/drawing/2014/main" id="{BE4FE37A-F2CB-4088-A59F-A843EDE25F51}"/>
              </a:ext>
            </a:extLst>
          </p:cNvPr>
          <p:cNvPicPr/>
          <p:nvPr/>
        </p:nvPicPr>
        <p:blipFill rotWithShape="1">
          <a:blip r:embed="rId3">
            <a:extLst>
              <a:ext uri="{28A0092B-C50C-407E-A947-70E740481C1C}">
                <a14:useLocalDpi xmlns:a14="http://schemas.microsoft.com/office/drawing/2010/main" val="0"/>
              </a:ext>
            </a:extLst>
          </a:blip>
          <a:srcRect r="61997" b="48993"/>
          <a:stretch/>
        </p:blipFill>
        <p:spPr>
          <a:xfrm>
            <a:off x="3745219" y="3463958"/>
            <a:ext cx="3174845" cy="931091"/>
          </a:xfrm>
          <a:prstGeom prst="rect">
            <a:avLst/>
          </a:prstGeom>
        </p:spPr>
      </p:pic>
      <p:pic>
        <p:nvPicPr>
          <p:cNvPr id="8" name="Picture 7">
            <a:extLst>
              <a:ext uri="{FF2B5EF4-FFF2-40B4-BE49-F238E27FC236}">
                <a16:creationId xmlns:a16="http://schemas.microsoft.com/office/drawing/2014/main" id="{459799AA-5CD6-43FA-8839-18D1E065E28E}"/>
              </a:ext>
            </a:extLst>
          </p:cNvPr>
          <p:cNvPicPr/>
          <p:nvPr/>
        </p:nvPicPr>
        <p:blipFill>
          <a:blip r:embed="rId4">
            <a:extLst>
              <a:ext uri="{28A0092B-C50C-407E-A947-70E740481C1C}">
                <a14:useLocalDpi xmlns:a14="http://schemas.microsoft.com/office/drawing/2010/main" val="0"/>
              </a:ext>
            </a:extLst>
          </a:blip>
          <a:stretch>
            <a:fillRect/>
          </a:stretch>
        </p:blipFill>
        <p:spPr>
          <a:xfrm>
            <a:off x="2730867" y="5119072"/>
            <a:ext cx="5845810" cy="1334993"/>
          </a:xfrm>
          <a:prstGeom prst="rect">
            <a:avLst/>
          </a:prstGeom>
        </p:spPr>
      </p:pic>
    </p:spTree>
    <p:extLst>
      <p:ext uri="{BB962C8B-B14F-4D97-AF65-F5344CB8AC3E}">
        <p14:creationId xmlns:p14="http://schemas.microsoft.com/office/powerpoint/2010/main" val="28329958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2188</TotalTime>
  <Words>1452</Words>
  <Application>Microsoft Office PowerPoint</Application>
  <PresentationFormat>Widescreen</PresentationFormat>
  <Paragraphs>187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Times New Roman</vt:lpstr>
      <vt:lpstr>Trebuchet MS</vt:lpstr>
      <vt:lpstr>Wingdings 3</vt:lpstr>
      <vt:lpstr>Facet</vt:lpstr>
      <vt:lpstr>Digit Recognition in Street View House Numbers using Deep Convolutional Neural Networks </vt:lpstr>
      <vt:lpstr>Overview</vt:lpstr>
      <vt:lpstr>Related Works</vt:lpstr>
      <vt:lpstr>Problem Statement</vt:lpstr>
      <vt:lpstr>Data</vt:lpstr>
      <vt:lpstr>Exploratory Data Analysis</vt:lpstr>
      <vt:lpstr>Exploratory Data Analysis</vt:lpstr>
      <vt:lpstr>Data Preprocessing</vt:lpstr>
      <vt:lpstr>Data Preprocessing</vt:lpstr>
      <vt:lpstr>Technical Approach</vt:lpstr>
      <vt:lpstr>MODEL DESIGN - TENSORFLOW</vt:lpstr>
      <vt:lpstr>Grey Scale images</vt:lpstr>
      <vt:lpstr>Non grey Scale images</vt:lpstr>
      <vt:lpstr>TENSORFLOW - Performance</vt:lpstr>
      <vt:lpstr>Model Design - KERAS</vt:lpstr>
      <vt:lpstr>KERAS - Performance</vt:lpstr>
      <vt:lpstr>Digit Recognition in Non-Grayscale Images</vt:lpstr>
      <vt:lpstr>Digit Recognition in Non-Grayscale Images</vt:lpstr>
      <vt:lpstr>Comparison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 recognition in Street View House Number Recognition using Deep Convolutional Neural Networks</dc:title>
  <dc:creator>Aby Koshy</dc:creator>
  <cp:lastModifiedBy>prathu kushwah</cp:lastModifiedBy>
  <cp:revision>82</cp:revision>
  <dcterms:created xsi:type="dcterms:W3CDTF">2020-02-14T02:16:03Z</dcterms:created>
  <dcterms:modified xsi:type="dcterms:W3CDTF">2020-02-20T23:42:12Z</dcterms:modified>
</cp:coreProperties>
</file>