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7" r:id="rId2"/>
    <p:sldId id="258" r:id="rId3"/>
    <p:sldId id="259" r:id="rId4"/>
    <p:sldId id="260" r:id="rId5"/>
    <p:sldId id="261" r:id="rId6"/>
    <p:sldId id="264" r:id="rId7"/>
    <p:sldId id="270" r:id="rId8"/>
    <p:sldId id="265" r:id="rId9"/>
    <p:sldId id="271" r:id="rId10"/>
    <p:sldId id="278" r:id="rId11"/>
    <p:sldId id="274" r:id="rId12"/>
    <p:sldId id="273" r:id="rId13"/>
    <p:sldId id="272" r:id="rId14"/>
    <p:sldId id="279" r:id="rId15"/>
    <p:sldId id="277" r:id="rId16"/>
    <p:sldId id="283" r:id="rId17"/>
    <p:sldId id="280" r:id="rId18"/>
    <p:sldId id="267" r:id="rId19"/>
    <p:sldId id="282" r:id="rId20"/>
    <p:sldId id="268"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68" autoAdjust="0"/>
    <p:restoredTop sz="93529" autoAdjust="0"/>
  </p:normalViewPr>
  <p:slideViewPr>
    <p:cSldViewPr snapToGrid="0">
      <p:cViewPr varScale="1">
        <p:scale>
          <a:sx n="64" d="100"/>
          <a:sy n="64" d="100"/>
        </p:scale>
        <p:origin x="77" y="451"/>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10/16/2018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10/16/2018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10/16/2018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10/16/2018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10/16/2018</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10/16/2018</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10/16/2018</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10/16/2018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10/16/2018</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10/16/2018</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10/16/2018</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10/16/2018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10/16/2018</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6490" y="1331008"/>
            <a:ext cx="5495525" cy="1477925"/>
          </a:xfrm>
        </p:spPr>
        <p:txBody>
          <a:bodyPr>
            <a:normAutofit/>
          </a:bodyPr>
          <a:lstStyle/>
          <a:p>
            <a:r>
              <a:rPr lang="en-US" sz="2800" b="1" dirty="0"/>
              <a:t>EXPERIMENTAL DESIGN OF THE QUALITY OF WORK LIFE</a:t>
            </a:r>
          </a:p>
        </p:txBody>
      </p:sp>
      <p:sp>
        <p:nvSpPr>
          <p:cNvPr id="3" name="Subtitle 2"/>
          <p:cNvSpPr>
            <a:spLocks noGrp="1"/>
          </p:cNvSpPr>
          <p:nvPr>
            <p:ph type="subTitle" idx="1"/>
          </p:nvPr>
        </p:nvSpPr>
        <p:spPr>
          <a:xfrm>
            <a:off x="1167811" y="4157329"/>
            <a:ext cx="5120640" cy="2211573"/>
          </a:xfrm>
        </p:spPr>
        <p:txBody>
          <a:bodyPr vert="horz" lIns="91440" tIns="45720" rIns="91440" bIns="45720" rtlCol="0" anchor="t">
            <a:normAutofit fontScale="62500" lnSpcReduction="20000"/>
          </a:bodyPr>
          <a:lstStyle/>
          <a:p>
            <a:r>
              <a:rPr lang="en-US" i="1" dirty="0"/>
              <a:t>By:</a:t>
            </a:r>
          </a:p>
          <a:p>
            <a:r>
              <a:rPr lang="en-US" i="1" dirty="0"/>
              <a:t>GROUP 1</a:t>
            </a:r>
          </a:p>
          <a:p>
            <a:pPr marL="342900" indent="-342900">
              <a:buFont typeface="Wingdings" panose="05000000000000000000" pitchFamily="2" charset="2"/>
              <a:buChar char="§"/>
            </a:pPr>
            <a:r>
              <a:rPr lang="en-US" i="1" dirty="0" err="1"/>
              <a:t>Aaina</a:t>
            </a:r>
            <a:r>
              <a:rPr lang="en-US" i="1" dirty="0"/>
              <a:t> Malhotra</a:t>
            </a:r>
          </a:p>
          <a:p>
            <a:pPr marL="342900" indent="-342900">
              <a:buFont typeface="Wingdings" panose="05000000000000000000" pitchFamily="2" charset="2"/>
              <a:buChar char="§"/>
            </a:pPr>
            <a:r>
              <a:rPr lang="en-US" i="1" dirty="0"/>
              <a:t>Guruprasad </a:t>
            </a:r>
            <a:r>
              <a:rPr lang="en-US" i="1" dirty="0" err="1"/>
              <a:t>Sivagurunatha</a:t>
            </a:r>
            <a:r>
              <a:rPr lang="en-US" i="1" dirty="0"/>
              <a:t> Krishnan</a:t>
            </a:r>
          </a:p>
          <a:p>
            <a:pPr marL="342900" indent="-342900">
              <a:buFont typeface="Wingdings" panose="05000000000000000000" pitchFamily="2" charset="2"/>
              <a:buChar char="§"/>
            </a:pPr>
            <a:r>
              <a:rPr lang="en-US" i="1" dirty="0"/>
              <a:t>Priya Singh</a:t>
            </a:r>
          </a:p>
          <a:p>
            <a:pPr marL="342900" indent="-342900">
              <a:buFont typeface="Wingdings" panose="05000000000000000000" pitchFamily="2" charset="2"/>
              <a:buChar char="§"/>
            </a:pPr>
            <a:r>
              <a:rPr lang="en-US" i="1" dirty="0"/>
              <a:t>Tanmay Arun </a:t>
            </a:r>
            <a:r>
              <a:rPr lang="en-US" i="1" dirty="0" err="1"/>
              <a:t>Gaonkar</a:t>
            </a:r>
          </a:p>
        </p:txBody>
      </p:sp>
      <p:sp>
        <p:nvSpPr>
          <p:cNvPr id="4" name="TextBox 3">
            <a:extLst>
              <a:ext uri="{FF2B5EF4-FFF2-40B4-BE49-F238E27FC236}">
                <a16:creationId xmlns:a16="http://schemas.microsoft.com/office/drawing/2014/main" id="{FEEF3002-8893-4D96-8C99-30B1C6688AA8}"/>
              </a:ext>
            </a:extLst>
          </p:cNvPr>
          <p:cNvSpPr txBox="1"/>
          <p:nvPr/>
        </p:nvSpPr>
        <p:spPr>
          <a:xfrm>
            <a:off x="741872" y="2905664"/>
            <a:ext cx="655320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ANLY 510 </a:t>
            </a:r>
            <a:endParaRPr lang="en-US"/>
          </a:p>
          <a:p>
            <a:r>
              <a:rPr lang="en-US" dirty="0"/>
              <a:t>HARRISBURG UNIVERSITY OF SCIENCE AND  TECHNOLOGY </a:t>
            </a:r>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DESIGN – DISTRIBUTIONS</a:t>
            </a:r>
          </a:p>
        </p:txBody>
      </p:sp>
      <p:pic>
        <p:nvPicPr>
          <p:cNvPr id="4" name="Picture 5" descr="A close up of a map&#10;&#10;Description generated with high confidence">
            <a:extLst>
              <a:ext uri="{FF2B5EF4-FFF2-40B4-BE49-F238E27FC236}">
                <a16:creationId xmlns:a16="http://schemas.microsoft.com/office/drawing/2014/main" id="{9E673506-25EA-4399-BADB-2EF0BDAF611B}"/>
              </a:ext>
            </a:extLst>
          </p:cNvPr>
          <p:cNvPicPr>
            <a:picLocks noChangeAspect="1"/>
          </p:cNvPicPr>
          <p:nvPr/>
        </p:nvPicPr>
        <p:blipFill>
          <a:blip r:embed="rId2"/>
          <a:stretch>
            <a:fillRect/>
          </a:stretch>
        </p:blipFill>
        <p:spPr>
          <a:xfrm>
            <a:off x="704440" y="1853382"/>
            <a:ext cx="4937235" cy="4726550"/>
          </a:xfrm>
          <a:prstGeom prst="rect">
            <a:avLst/>
          </a:prstGeom>
        </p:spPr>
      </p:pic>
      <p:pic>
        <p:nvPicPr>
          <p:cNvPr id="7" name="Picture 7" descr="A close up of a map&#10;&#10;Description generated with high confidence">
            <a:extLst>
              <a:ext uri="{FF2B5EF4-FFF2-40B4-BE49-F238E27FC236}">
                <a16:creationId xmlns:a16="http://schemas.microsoft.com/office/drawing/2014/main" id="{412F463E-A162-465C-BCAB-CC85D82B0779}"/>
              </a:ext>
            </a:extLst>
          </p:cNvPr>
          <p:cNvPicPr>
            <a:picLocks noChangeAspect="1"/>
          </p:cNvPicPr>
          <p:nvPr/>
        </p:nvPicPr>
        <p:blipFill>
          <a:blip r:embed="rId3"/>
          <a:stretch>
            <a:fillRect/>
          </a:stretch>
        </p:blipFill>
        <p:spPr>
          <a:xfrm>
            <a:off x="5980932" y="1853020"/>
            <a:ext cx="4896583" cy="4726032"/>
          </a:xfrm>
          <a:prstGeom prst="rect">
            <a:avLst/>
          </a:prstGeom>
        </p:spPr>
      </p:pic>
      <p:sp>
        <p:nvSpPr>
          <p:cNvPr id="10" name="TextBox 9">
            <a:extLst>
              <a:ext uri="{FF2B5EF4-FFF2-40B4-BE49-F238E27FC236}">
                <a16:creationId xmlns:a16="http://schemas.microsoft.com/office/drawing/2014/main" id="{772CC622-AAAE-4FA6-849D-4DAEA415134A}"/>
              </a:ext>
            </a:extLst>
          </p:cNvPr>
          <p:cNvSpPr txBox="1"/>
          <p:nvPr/>
        </p:nvSpPr>
        <p:spPr>
          <a:xfrm>
            <a:off x="1781503" y="1531883"/>
            <a:ext cx="2743200" cy="369332"/>
          </a:xfrm>
          <a:prstGeom prst="rect">
            <a:avLst/>
          </a:prstGeom>
          <a:solidFill>
            <a:schemeClr val="accent5">
              <a:lumMod val="60000"/>
              <a:lumOff val="4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Year 2000</a:t>
            </a:r>
          </a:p>
        </p:txBody>
      </p:sp>
      <p:sp>
        <p:nvSpPr>
          <p:cNvPr id="12" name="TextBox 11">
            <a:extLst>
              <a:ext uri="{FF2B5EF4-FFF2-40B4-BE49-F238E27FC236}">
                <a16:creationId xmlns:a16="http://schemas.microsoft.com/office/drawing/2014/main" id="{2A057254-0D3F-45F9-8C33-4F968BC0800B}"/>
              </a:ext>
            </a:extLst>
          </p:cNvPr>
          <p:cNvSpPr txBox="1"/>
          <p:nvPr/>
        </p:nvSpPr>
        <p:spPr>
          <a:xfrm>
            <a:off x="7378261" y="1531883"/>
            <a:ext cx="2743200" cy="369332"/>
          </a:xfrm>
          <a:prstGeom prst="rect">
            <a:avLst/>
          </a:prstGeom>
          <a:solidFill>
            <a:schemeClr val="accent5">
              <a:lumMod val="60000"/>
              <a:lumOff val="4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Year 2010</a:t>
            </a:r>
          </a:p>
        </p:txBody>
      </p:sp>
    </p:spTree>
    <p:extLst>
      <p:ext uri="{BB962C8B-B14F-4D97-AF65-F5344CB8AC3E}">
        <p14:creationId xmlns:p14="http://schemas.microsoft.com/office/powerpoint/2010/main" val="377711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DESIGN – REGRESSION ANALYSIS</a:t>
            </a:r>
          </a:p>
        </p:txBody>
      </p:sp>
      <p:pic>
        <p:nvPicPr>
          <p:cNvPr id="7" name="Picture 7" descr="A close up of a piece of paper&#10;&#10;Description generated with high confidence">
            <a:extLst>
              <a:ext uri="{FF2B5EF4-FFF2-40B4-BE49-F238E27FC236}">
                <a16:creationId xmlns:a16="http://schemas.microsoft.com/office/drawing/2014/main" id="{46D98A2D-7DDC-4B34-9214-351CB8B82380}"/>
              </a:ext>
            </a:extLst>
          </p:cNvPr>
          <p:cNvPicPr>
            <a:picLocks noChangeAspect="1"/>
          </p:cNvPicPr>
          <p:nvPr/>
        </p:nvPicPr>
        <p:blipFill>
          <a:blip r:embed="rId2"/>
          <a:stretch>
            <a:fillRect/>
          </a:stretch>
        </p:blipFill>
        <p:spPr>
          <a:xfrm>
            <a:off x="822436" y="1777663"/>
            <a:ext cx="4437993" cy="4274880"/>
          </a:xfrm>
          <a:prstGeom prst="rect">
            <a:avLst/>
          </a:prstGeom>
        </p:spPr>
      </p:pic>
      <p:sp>
        <p:nvSpPr>
          <p:cNvPr id="4" name="TextBox 3">
            <a:extLst>
              <a:ext uri="{FF2B5EF4-FFF2-40B4-BE49-F238E27FC236}">
                <a16:creationId xmlns:a16="http://schemas.microsoft.com/office/drawing/2014/main" id="{C19715E5-B0A9-494A-A0FD-DD2028830DE9}"/>
              </a:ext>
            </a:extLst>
          </p:cNvPr>
          <p:cNvSpPr txBox="1"/>
          <p:nvPr/>
        </p:nvSpPr>
        <p:spPr>
          <a:xfrm>
            <a:off x="1781503" y="1531883"/>
            <a:ext cx="2743200" cy="369332"/>
          </a:xfrm>
          <a:prstGeom prst="rect">
            <a:avLst/>
          </a:prstGeom>
          <a:solidFill>
            <a:schemeClr val="accent5">
              <a:lumMod val="60000"/>
              <a:lumOff val="4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Year 2000</a:t>
            </a:r>
          </a:p>
        </p:txBody>
      </p:sp>
      <p:pic>
        <p:nvPicPr>
          <p:cNvPr id="9" name="Picture 9" descr="A close up of a map&#10;&#10;Description generated with very high confidence">
            <a:extLst>
              <a:ext uri="{FF2B5EF4-FFF2-40B4-BE49-F238E27FC236}">
                <a16:creationId xmlns:a16="http://schemas.microsoft.com/office/drawing/2014/main" id="{A6FF4F7E-1ED5-45D5-B517-24585A05C157}"/>
              </a:ext>
            </a:extLst>
          </p:cNvPr>
          <p:cNvPicPr>
            <a:picLocks noChangeAspect="1"/>
          </p:cNvPicPr>
          <p:nvPr/>
        </p:nvPicPr>
        <p:blipFill>
          <a:blip r:embed="rId3"/>
          <a:stretch>
            <a:fillRect/>
          </a:stretch>
        </p:blipFill>
        <p:spPr>
          <a:xfrm>
            <a:off x="6563710" y="1777663"/>
            <a:ext cx="4437993" cy="4274880"/>
          </a:xfrm>
          <a:prstGeom prst="rect">
            <a:avLst/>
          </a:prstGeom>
        </p:spPr>
      </p:pic>
      <p:sp>
        <p:nvSpPr>
          <p:cNvPr id="6" name="TextBox 5">
            <a:extLst>
              <a:ext uri="{FF2B5EF4-FFF2-40B4-BE49-F238E27FC236}">
                <a16:creationId xmlns:a16="http://schemas.microsoft.com/office/drawing/2014/main" id="{29C1D9B3-FC04-4308-A6CB-39E1608102EE}"/>
              </a:ext>
            </a:extLst>
          </p:cNvPr>
          <p:cNvSpPr txBox="1"/>
          <p:nvPr/>
        </p:nvSpPr>
        <p:spPr>
          <a:xfrm>
            <a:off x="7378261" y="1531883"/>
            <a:ext cx="2743200" cy="369332"/>
          </a:xfrm>
          <a:prstGeom prst="rect">
            <a:avLst/>
          </a:prstGeom>
          <a:solidFill>
            <a:schemeClr val="accent5">
              <a:lumMod val="60000"/>
              <a:lumOff val="4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Year 2010</a:t>
            </a:r>
          </a:p>
        </p:txBody>
      </p:sp>
    </p:spTree>
    <p:extLst>
      <p:ext uri="{BB962C8B-B14F-4D97-AF65-F5344CB8AC3E}">
        <p14:creationId xmlns:p14="http://schemas.microsoft.com/office/powerpoint/2010/main" val="3333048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DESIGN – REGRESSION ANALYSIS</a:t>
            </a:r>
          </a:p>
        </p:txBody>
      </p:sp>
      <p:pic>
        <p:nvPicPr>
          <p:cNvPr id="3" name="Picture 3" descr="A close up of text on a white background&#10;&#10;Description generated with very high confidence">
            <a:extLst>
              <a:ext uri="{FF2B5EF4-FFF2-40B4-BE49-F238E27FC236}">
                <a16:creationId xmlns:a16="http://schemas.microsoft.com/office/drawing/2014/main" id="{4BA99E2F-B4DA-49D2-AE22-D0B05619E711}"/>
              </a:ext>
            </a:extLst>
          </p:cNvPr>
          <p:cNvPicPr>
            <a:picLocks noChangeAspect="1"/>
          </p:cNvPicPr>
          <p:nvPr/>
        </p:nvPicPr>
        <p:blipFill>
          <a:blip r:embed="rId2"/>
          <a:stretch>
            <a:fillRect/>
          </a:stretch>
        </p:blipFill>
        <p:spPr>
          <a:xfrm>
            <a:off x="822434" y="1790800"/>
            <a:ext cx="4635061" cy="4458811"/>
          </a:xfrm>
          <a:prstGeom prst="rect">
            <a:avLst/>
          </a:prstGeom>
        </p:spPr>
      </p:pic>
      <p:pic>
        <p:nvPicPr>
          <p:cNvPr id="5" name="Picture 5" descr="A close up of a map&#10;&#10;Description generated with high confidence">
            <a:extLst>
              <a:ext uri="{FF2B5EF4-FFF2-40B4-BE49-F238E27FC236}">
                <a16:creationId xmlns:a16="http://schemas.microsoft.com/office/drawing/2014/main" id="{DC133454-0241-4C3A-8083-73A3A57AC3CF}"/>
              </a:ext>
            </a:extLst>
          </p:cNvPr>
          <p:cNvPicPr>
            <a:picLocks noChangeAspect="1"/>
          </p:cNvPicPr>
          <p:nvPr/>
        </p:nvPicPr>
        <p:blipFill>
          <a:blip r:embed="rId3"/>
          <a:stretch>
            <a:fillRect/>
          </a:stretch>
        </p:blipFill>
        <p:spPr>
          <a:xfrm>
            <a:off x="6589986" y="1790801"/>
            <a:ext cx="4648200" cy="4458811"/>
          </a:xfrm>
          <a:prstGeom prst="rect">
            <a:avLst/>
          </a:prstGeom>
        </p:spPr>
      </p:pic>
      <p:sp>
        <p:nvSpPr>
          <p:cNvPr id="8" name="TextBox 7">
            <a:extLst>
              <a:ext uri="{FF2B5EF4-FFF2-40B4-BE49-F238E27FC236}">
                <a16:creationId xmlns:a16="http://schemas.microsoft.com/office/drawing/2014/main" id="{312CEEEF-878D-45F3-8077-76F631E08778}"/>
              </a:ext>
            </a:extLst>
          </p:cNvPr>
          <p:cNvSpPr txBox="1"/>
          <p:nvPr/>
        </p:nvSpPr>
        <p:spPr>
          <a:xfrm>
            <a:off x="1781503" y="1531883"/>
            <a:ext cx="2743200" cy="369332"/>
          </a:xfrm>
          <a:prstGeom prst="rect">
            <a:avLst/>
          </a:prstGeom>
          <a:solidFill>
            <a:schemeClr val="accent5">
              <a:lumMod val="60000"/>
              <a:lumOff val="4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Year 2000</a:t>
            </a:r>
          </a:p>
        </p:txBody>
      </p:sp>
      <p:sp>
        <p:nvSpPr>
          <p:cNvPr id="10" name="TextBox 9">
            <a:extLst>
              <a:ext uri="{FF2B5EF4-FFF2-40B4-BE49-F238E27FC236}">
                <a16:creationId xmlns:a16="http://schemas.microsoft.com/office/drawing/2014/main" id="{5721D675-4958-4F58-AF31-21C675D0A25A}"/>
              </a:ext>
            </a:extLst>
          </p:cNvPr>
          <p:cNvSpPr txBox="1"/>
          <p:nvPr/>
        </p:nvSpPr>
        <p:spPr>
          <a:xfrm>
            <a:off x="7378261" y="1531883"/>
            <a:ext cx="2743200" cy="369332"/>
          </a:xfrm>
          <a:prstGeom prst="rect">
            <a:avLst/>
          </a:prstGeom>
          <a:solidFill>
            <a:schemeClr val="accent5">
              <a:lumMod val="60000"/>
              <a:lumOff val="4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Year 2010</a:t>
            </a:r>
          </a:p>
        </p:txBody>
      </p:sp>
    </p:spTree>
    <p:extLst>
      <p:ext uri="{BB962C8B-B14F-4D97-AF65-F5344CB8AC3E}">
        <p14:creationId xmlns:p14="http://schemas.microsoft.com/office/powerpoint/2010/main" val="278598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DESIGN – REGRESSION ANALYSIS</a:t>
            </a:r>
          </a:p>
        </p:txBody>
      </p:sp>
      <p:pic>
        <p:nvPicPr>
          <p:cNvPr id="3" name="Picture 3" descr="A close up of text on a white background&#10;&#10;Description generated with very high confidence">
            <a:extLst>
              <a:ext uri="{FF2B5EF4-FFF2-40B4-BE49-F238E27FC236}">
                <a16:creationId xmlns:a16="http://schemas.microsoft.com/office/drawing/2014/main" id="{0BEEBC04-B5C1-4EE1-BE0F-A597615260B5}"/>
              </a:ext>
            </a:extLst>
          </p:cNvPr>
          <p:cNvPicPr>
            <a:picLocks noChangeAspect="1"/>
          </p:cNvPicPr>
          <p:nvPr/>
        </p:nvPicPr>
        <p:blipFill>
          <a:blip r:embed="rId2"/>
          <a:stretch>
            <a:fillRect/>
          </a:stretch>
        </p:blipFill>
        <p:spPr>
          <a:xfrm>
            <a:off x="425569" y="1731061"/>
            <a:ext cx="5287993" cy="5049275"/>
          </a:xfrm>
          <a:prstGeom prst="rect">
            <a:avLst/>
          </a:prstGeom>
        </p:spPr>
      </p:pic>
      <p:pic>
        <p:nvPicPr>
          <p:cNvPr id="7" name="Picture 7" descr="A close up of a map&#10;&#10;Description generated with high confidence">
            <a:extLst>
              <a:ext uri="{FF2B5EF4-FFF2-40B4-BE49-F238E27FC236}">
                <a16:creationId xmlns:a16="http://schemas.microsoft.com/office/drawing/2014/main" id="{5726D18D-521B-4A4E-AE26-3C9BFB81F1F1}"/>
              </a:ext>
            </a:extLst>
          </p:cNvPr>
          <p:cNvPicPr>
            <a:picLocks noChangeAspect="1"/>
          </p:cNvPicPr>
          <p:nvPr/>
        </p:nvPicPr>
        <p:blipFill>
          <a:blip r:embed="rId3"/>
          <a:stretch>
            <a:fillRect/>
          </a:stretch>
        </p:blipFill>
        <p:spPr>
          <a:xfrm>
            <a:off x="6104626" y="1731060"/>
            <a:ext cx="5287992" cy="5049275"/>
          </a:xfrm>
          <a:prstGeom prst="rect">
            <a:avLst/>
          </a:prstGeom>
        </p:spPr>
      </p:pic>
      <p:sp>
        <p:nvSpPr>
          <p:cNvPr id="9" name="TextBox 8">
            <a:extLst>
              <a:ext uri="{FF2B5EF4-FFF2-40B4-BE49-F238E27FC236}">
                <a16:creationId xmlns:a16="http://schemas.microsoft.com/office/drawing/2014/main" id="{73DAD959-DE3D-4E5C-9EF3-5AF872E98873}"/>
              </a:ext>
            </a:extLst>
          </p:cNvPr>
          <p:cNvSpPr txBox="1"/>
          <p:nvPr/>
        </p:nvSpPr>
        <p:spPr>
          <a:xfrm>
            <a:off x="1781504" y="1531883"/>
            <a:ext cx="2743200" cy="369332"/>
          </a:xfrm>
          <a:prstGeom prst="rect">
            <a:avLst/>
          </a:prstGeom>
          <a:solidFill>
            <a:schemeClr val="accent5">
              <a:lumMod val="60000"/>
              <a:lumOff val="4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Year 2000</a:t>
            </a:r>
          </a:p>
        </p:txBody>
      </p:sp>
      <p:sp>
        <p:nvSpPr>
          <p:cNvPr id="10" name="TextBox 9">
            <a:extLst>
              <a:ext uri="{FF2B5EF4-FFF2-40B4-BE49-F238E27FC236}">
                <a16:creationId xmlns:a16="http://schemas.microsoft.com/office/drawing/2014/main" id="{3C5C6E8E-464A-4512-BAD9-CD4885430415}"/>
              </a:ext>
            </a:extLst>
          </p:cNvPr>
          <p:cNvSpPr txBox="1"/>
          <p:nvPr/>
        </p:nvSpPr>
        <p:spPr>
          <a:xfrm>
            <a:off x="7378262" y="1531883"/>
            <a:ext cx="2743200" cy="369332"/>
          </a:xfrm>
          <a:prstGeom prst="rect">
            <a:avLst/>
          </a:prstGeom>
          <a:solidFill>
            <a:schemeClr val="accent5">
              <a:lumMod val="60000"/>
              <a:lumOff val="4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Year 2010</a:t>
            </a:r>
          </a:p>
        </p:txBody>
      </p:sp>
    </p:spTree>
    <p:extLst>
      <p:ext uri="{BB962C8B-B14F-4D97-AF65-F5344CB8AC3E}">
        <p14:creationId xmlns:p14="http://schemas.microsoft.com/office/powerpoint/2010/main" val="358958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36472"/>
            <a:ext cx="9601200" cy="1036850"/>
          </a:xfrm>
        </p:spPr>
        <p:txBody>
          <a:bodyPr/>
          <a:lstStyle/>
          <a:p>
            <a:r>
              <a:rPr lang="en-US" dirty="0"/>
              <a:t>EXPERIMENTAL DESIGN – INTERACTION PLOT AND DISTRIBUTION</a:t>
            </a:r>
          </a:p>
        </p:txBody>
      </p:sp>
      <p:pic>
        <p:nvPicPr>
          <p:cNvPr id="6" name="Picture 5" descr="A close up of a map&#10;&#10;Description generated with very high confidence">
            <a:extLst>
              <a:ext uri="{FF2B5EF4-FFF2-40B4-BE49-F238E27FC236}">
                <a16:creationId xmlns:a16="http://schemas.microsoft.com/office/drawing/2014/main" id="{A1CC490D-EBAD-467B-ADD2-9688F7A237A0}"/>
              </a:ext>
            </a:extLst>
          </p:cNvPr>
          <p:cNvPicPr>
            <a:picLocks noChangeAspect="1"/>
          </p:cNvPicPr>
          <p:nvPr/>
        </p:nvPicPr>
        <p:blipFill>
          <a:blip r:embed="rId2"/>
          <a:stretch>
            <a:fillRect/>
          </a:stretch>
        </p:blipFill>
        <p:spPr>
          <a:xfrm>
            <a:off x="87985" y="1836764"/>
            <a:ext cx="5937380" cy="4249712"/>
          </a:xfrm>
          <a:prstGeom prst="rect">
            <a:avLst/>
          </a:prstGeom>
        </p:spPr>
      </p:pic>
      <p:sp>
        <p:nvSpPr>
          <p:cNvPr id="8" name="TextBox 7">
            <a:extLst>
              <a:ext uri="{FF2B5EF4-FFF2-40B4-BE49-F238E27FC236}">
                <a16:creationId xmlns:a16="http://schemas.microsoft.com/office/drawing/2014/main" id="{3F187F7D-EAAF-4721-B637-739907B30F6A}"/>
              </a:ext>
            </a:extLst>
          </p:cNvPr>
          <p:cNvSpPr txBox="1"/>
          <p:nvPr/>
        </p:nvSpPr>
        <p:spPr>
          <a:xfrm>
            <a:off x="1781503" y="1531883"/>
            <a:ext cx="2743200" cy="369332"/>
          </a:xfrm>
          <a:prstGeom prst="rect">
            <a:avLst/>
          </a:prstGeom>
          <a:noFill/>
          <a:ln w="12700">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Year 2000</a:t>
            </a:r>
          </a:p>
        </p:txBody>
      </p:sp>
      <p:sp>
        <p:nvSpPr>
          <p:cNvPr id="9" name="TextBox 8">
            <a:extLst>
              <a:ext uri="{FF2B5EF4-FFF2-40B4-BE49-F238E27FC236}">
                <a16:creationId xmlns:a16="http://schemas.microsoft.com/office/drawing/2014/main" id="{7205B25E-0082-41B1-87CA-61112DE7DA95}"/>
              </a:ext>
            </a:extLst>
          </p:cNvPr>
          <p:cNvSpPr txBox="1"/>
          <p:nvPr/>
        </p:nvSpPr>
        <p:spPr>
          <a:xfrm>
            <a:off x="8257307" y="1535849"/>
            <a:ext cx="2743200" cy="369332"/>
          </a:xfrm>
          <a:prstGeom prst="rect">
            <a:avLst/>
          </a:prstGeom>
          <a:noFill/>
          <a:ln w="12700">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Year 2010</a:t>
            </a:r>
          </a:p>
        </p:txBody>
      </p:sp>
      <p:sp>
        <p:nvSpPr>
          <p:cNvPr id="12" name="Rectangle 11">
            <a:extLst>
              <a:ext uri="{FF2B5EF4-FFF2-40B4-BE49-F238E27FC236}">
                <a16:creationId xmlns:a16="http://schemas.microsoft.com/office/drawing/2014/main" id="{92B27165-5985-4538-A76B-3A5B6EA4A1DF}"/>
              </a:ext>
            </a:extLst>
          </p:cNvPr>
          <p:cNvSpPr/>
          <p:nvPr/>
        </p:nvSpPr>
        <p:spPr>
          <a:xfrm>
            <a:off x="1781503" y="6191250"/>
            <a:ext cx="9020175"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 the year 2000 and 2010 it seems that there is a positive skewness in the data income</a:t>
            </a:r>
          </a:p>
        </p:txBody>
      </p:sp>
      <p:sp>
        <p:nvSpPr>
          <p:cNvPr id="3" name="TextBox 2">
            <a:extLst>
              <a:ext uri="{FF2B5EF4-FFF2-40B4-BE49-F238E27FC236}">
                <a16:creationId xmlns:a16="http://schemas.microsoft.com/office/drawing/2014/main" id="{D8D87D88-0CD9-4D0F-BD2C-822DB2CA9311}"/>
              </a:ext>
            </a:extLst>
          </p:cNvPr>
          <p:cNvSpPr txBox="1"/>
          <p:nvPr/>
        </p:nvSpPr>
        <p:spPr>
          <a:xfrm>
            <a:off x="1781502" y="1531882"/>
            <a:ext cx="2743200" cy="369332"/>
          </a:xfrm>
          <a:prstGeom prst="rect">
            <a:avLst/>
          </a:prstGeom>
          <a:solidFill>
            <a:schemeClr val="accent5">
              <a:lumMod val="60000"/>
              <a:lumOff val="4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Year 2000</a:t>
            </a:r>
          </a:p>
        </p:txBody>
      </p:sp>
      <p:sp>
        <p:nvSpPr>
          <p:cNvPr id="4" name="TextBox 3">
            <a:extLst>
              <a:ext uri="{FF2B5EF4-FFF2-40B4-BE49-F238E27FC236}">
                <a16:creationId xmlns:a16="http://schemas.microsoft.com/office/drawing/2014/main" id="{B56ED887-EF5F-4425-B4E5-ACF01A21C694}"/>
              </a:ext>
            </a:extLst>
          </p:cNvPr>
          <p:cNvSpPr txBox="1"/>
          <p:nvPr/>
        </p:nvSpPr>
        <p:spPr>
          <a:xfrm>
            <a:off x="7378260" y="1531882"/>
            <a:ext cx="2743200" cy="369332"/>
          </a:xfrm>
          <a:prstGeom prst="rect">
            <a:avLst/>
          </a:prstGeom>
          <a:solidFill>
            <a:schemeClr val="accent5">
              <a:lumMod val="60000"/>
              <a:lumOff val="4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Year 2010</a:t>
            </a:r>
          </a:p>
        </p:txBody>
      </p:sp>
      <p:pic>
        <p:nvPicPr>
          <p:cNvPr id="5" name="Picture 4">
            <a:extLst>
              <a:ext uri="{FF2B5EF4-FFF2-40B4-BE49-F238E27FC236}">
                <a16:creationId xmlns:a16="http://schemas.microsoft.com/office/drawing/2014/main" id="{43A41FD3-442F-46AD-AAC6-5E998DA2923D}"/>
              </a:ext>
            </a:extLst>
          </p:cNvPr>
          <p:cNvPicPr>
            <a:picLocks noChangeAspect="1"/>
          </p:cNvPicPr>
          <p:nvPr/>
        </p:nvPicPr>
        <p:blipFill>
          <a:blip r:embed="rId3"/>
          <a:stretch>
            <a:fillRect/>
          </a:stretch>
        </p:blipFill>
        <p:spPr>
          <a:xfrm>
            <a:off x="6094447" y="1836764"/>
            <a:ext cx="5736769" cy="4332229"/>
          </a:xfrm>
          <a:prstGeom prst="rect">
            <a:avLst/>
          </a:prstGeom>
        </p:spPr>
      </p:pic>
    </p:spTree>
    <p:extLst>
      <p:ext uri="{BB962C8B-B14F-4D97-AF65-F5344CB8AC3E}">
        <p14:creationId xmlns:p14="http://schemas.microsoft.com/office/powerpoint/2010/main" val="79854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011F0B-769E-4648-8D23-976D6AB0554E}"/>
              </a:ext>
            </a:extLst>
          </p:cNvPr>
          <p:cNvSpPr>
            <a:spLocks noGrp="1"/>
          </p:cNvSpPr>
          <p:nvPr>
            <p:ph type="title"/>
          </p:nvPr>
        </p:nvSpPr>
        <p:spPr/>
        <p:txBody>
          <a:bodyPr/>
          <a:lstStyle/>
          <a:p>
            <a:r>
              <a:rPr lang="en-US" dirty="0"/>
              <a:t>EXPERIMENTAL DESIGN – ANOVA</a:t>
            </a:r>
          </a:p>
        </p:txBody>
      </p:sp>
      <p:sp>
        <p:nvSpPr>
          <p:cNvPr id="4" name="Content Placeholder 3">
            <a:extLst>
              <a:ext uri="{FF2B5EF4-FFF2-40B4-BE49-F238E27FC236}">
                <a16:creationId xmlns:a16="http://schemas.microsoft.com/office/drawing/2014/main" id="{0C217C1E-2678-4411-BBB8-C0A12EF4D3F0}"/>
              </a:ext>
            </a:extLst>
          </p:cNvPr>
          <p:cNvSpPr>
            <a:spLocks noGrp="1"/>
          </p:cNvSpPr>
          <p:nvPr>
            <p:ph idx="1"/>
          </p:nvPr>
        </p:nvSpPr>
        <p:spPr>
          <a:xfrm>
            <a:off x="133259" y="1570907"/>
            <a:ext cx="12058740" cy="4429664"/>
          </a:xfrm>
        </p:spPr>
        <p:txBody>
          <a:bodyPr vert="horz" lIns="91440" tIns="45720" rIns="91440" bIns="45720" rtlCol="0" anchor="t">
            <a:normAutofit/>
          </a:bodyPr>
          <a:lstStyle/>
          <a:p>
            <a:r>
              <a:rPr lang="en-US" sz="1800" dirty="0"/>
              <a:t>The Analysis of variance is done using 3K factorial design where we have taken three factors with the levels for both year 2000 and 2010. The interaction between variables were observed by using (*). </a:t>
            </a:r>
          </a:p>
          <a:p>
            <a:pPr marL="0" indent="0">
              <a:buNone/>
            </a:pPr>
            <a:r>
              <a:rPr lang="en-US" sz="1800" dirty="0"/>
              <a:t>model1 &lt;- </a:t>
            </a:r>
            <a:r>
              <a:rPr lang="en-US" sz="1800" dirty="0" err="1"/>
              <a:t>aov</a:t>
            </a:r>
            <a:r>
              <a:rPr lang="en-US" sz="1800" dirty="0"/>
              <a:t>(year2000$income ~ year2000$age3 * year2000$home*year2000$finsit)</a:t>
            </a:r>
          </a:p>
          <a:p>
            <a:pPr marL="0" indent="0">
              <a:buNone/>
            </a:pPr>
            <a:r>
              <a:rPr lang="en-US" sz="1800" dirty="0"/>
              <a:t>model2 &lt;- </a:t>
            </a:r>
            <a:r>
              <a:rPr lang="en-US" sz="1800" dirty="0" err="1"/>
              <a:t>aov</a:t>
            </a:r>
            <a:r>
              <a:rPr lang="en-US" sz="1800" dirty="0"/>
              <a:t>(year2000$income ~ year2000$gender*year2000$goodlife)</a:t>
            </a:r>
          </a:p>
        </p:txBody>
      </p:sp>
      <p:sp>
        <p:nvSpPr>
          <p:cNvPr id="8" name="Rectangle 7">
            <a:extLst>
              <a:ext uri="{FF2B5EF4-FFF2-40B4-BE49-F238E27FC236}">
                <a16:creationId xmlns:a16="http://schemas.microsoft.com/office/drawing/2014/main" id="{5D2CB32A-14E7-4F60-852E-677D039484A6}"/>
              </a:ext>
            </a:extLst>
          </p:cNvPr>
          <p:cNvSpPr/>
          <p:nvPr/>
        </p:nvSpPr>
        <p:spPr>
          <a:xfrm>
            <a:off x="18241" y="6184452"/>
            <a:ext cx="6096000" cy="738664"/>
          </a:xfrm>
          <a:prstGeom prst="rect">
            <a:avLst/>
          </a:prstGeom>
        </p:spPr>
        <p:txBody>
          <a:bodyPr anchor="t">
            <a:spAutoFit/>
          </a:bodyPr>
          <a:lstStyle/>
          <a:p>
            <a:r>
              <a:rPr lang="en-US" sz="1400" dirty="0"/>
              <a:t>In the models, we conclude that for year 2000 people having age  between 54-79, home , gender, good life and interaction between home:  financial situation are statistically significant. </a:t>
            </a:r>
          </a:p>
        </p:txBody>
      </p:sp>
      <p:pic>
        <p:nvPicPr>
          <p:cNvPr id="9" name="Picture 8">
            <a:extLst>
              <a:ext uri="{FF2B5EF4-FFF2-40B4-BE49-F238E27FC236}">
                <a16:creationId xmlns:a16="http://schemas.microsoft.com/office/drawing/2014/main" id="{92A29896-9E67-4D76-A107-E6F09D892F2E}"/>
              </a:ext>
            </a:extLst>
          </p:cNvPr>
          <p:cNvPicPr>
            <a:picLocks noChangeAspect="1"/>
          </p:cNvPicPr>
          <p:nvPr/>
        </p:nvPicPr>
        <p:blipFill>
          <a:blip r:embed="rId2"/>
          <a:stretch>
            <a:fillRect/>
          </a:stretch>
        </p:blipFill>
        <p:spPr>
          <a:xfrm>
            <a:off x="7526987" y="3302987"/>
            <a:ext cx="4437096" cy="1638300"/>
          </a:xfrm>
          <a:prstGeom prst="rect">
            <a:avLst/>
          </a:prstGeom>
        </p:spPr>
      </p:pic>
      <p:pic>
        <p:nvPicPr>
          <p:cNvPr id="10" name="Picture 9">
            <a:extLst>
              <a:ext uri="{FF2B5EF4-FFF2-40B4-BE49-F238E27FC236}">
                <a16:creationId xmlns:a16="http://schemas.microsoft.com/office/drawing/2014/main" id="{49A290A0-F68E-42FE-9CDE-30F328D72B9C}"/>
              </a:ext>
            </a:extLst>
          </p:cNvPr>
          <p:cNvPicPr>
            <a:picLocks noChangeAspect="1"/>
          </p:cNvPicPr>
          <p:nvPr/>
        </p:nvPicPr>
        <p:blipFill>
          <a:blip r:embed="rId3"/>
          <a:stretch>
            <a:fillRect/>
          </a:stretch>
        </p:blipFill>
        <p:spPr>
          <a:xfrm>
            <a:off x="7526986" y="4915724"/>
            <a:ext cx="4437097" cy="1076325"/>
          </a:xfrm>
          <a:prstGeom prst="rect">
            <a:avLst/>
          </a:prstGeom>
        </p:spPr>
      </p:pic>
      <p:pic>
        <p:nvPicPr>
          <p:cNvPr id="11" name="Picture 10">
            <a:extLst>
              <a:ext uri="{FF2B5EF4-FFF2-40B4-BE49-F238E27FC236}">
                <a16:creationId xmlns:a16="http://schemas.microsoft.com/office/drawing/2014/main" id="{91B69F9B-E7EF-4AD3-A3D4-5D9B5A680D37}"/>
              </a:ext>
            </a:extLst>
          </p:cNvPr>
          <p:cNvPicPr>
            <a:picLocks noChangeAspect="1"/>
          </p:cNvPicPr>
          <p:nvPr/>
        </p:nvPicPr>
        <p:blipFill>
          <a:blip r:embed="rId4"/>
          <a:stretch>
            <a:fillRect/>
          </a:stretch>
        </p:blipFill>
        <p:spPr>
          <a:xfrm>
            <a:off x="147636" y="3458114"/>
            <a:ext cx="4119564" cy="1590675"/>
          </a:xfrm>
          <a:prstGeom prst="rect">
            <a:avLst/>
          </a:prstGeom>
        </p:spPr>
      </p:pic>
      <p:pic>
        <p:nvPicPr>
          <p:cNvPr id="12" name="Picture 11">
            <a:extLst>
              <a:ext uri="{FF2B5EF4-FFF2-40B4-BE49-F238E27FC236}">
                <a16:creationId xmlns:a16="http://schemas.microsoft.com/office/drawing/2014/main" id="{C9824E27-F974-4434-887A-1685DBBB62A7}"/>
              </a:ext>
            </a:extLst>
          </p:cNvPr>
          <p:cNvPicPr>
            <a:picLocks noChangeAspect="1"/>
          </p:cNvPicPr>
          <p:nvPr/>
        </p:nvPicPr>
        <p:blipFill>
          <a:blip r:embed="rId5"/>
          <a:stretch>
            <a:fillRect/>
          </a:stretch>
        </p:blipFill>
        <p:spPr>
          <a:xfrm>
            <a:off x="128027" y="5063167"/>
            <a:ext cx="4139173" cy="1066800"/>
          </a:xfrm>
          <a:prstGeom prst="rect">
            <a:avLst/>
          </a:prstGeom>
        </p:spPr>
      </p:pic>
      <p:sp>
        <p:nvSpPr>
          <p:cNvPr id="13" name="Rectangle 12">
            <a:extLst>
              <a:ext uri="{FF2B5EF4-FFF2-40B4-BE49-F238E27FC236}">
                <a16:creationId xmlns:a16="http://schemas.microsoft.com/office/drawing/2014/main" id="{5BF9A162-4151-4CE3-82C2-4BEBAF5A3A09}"/>
              </a:ext>
            </a:extLst>
          </p:cNvPr>
          <p:cNvSpPr/>
          <p:nvPr/>
        </p:nvSpPr>
        <p:spPr>
          <a:xfrm>
            <a:off x="1138335" y="3098438"/>
            <a:ext cx="1166326" cy="2365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YEAR2000</a:t>
            </a:r>
          </a:p>
        </p:txBody>
      </p:sp>
      <p:sp>
        <p:nvSpPr>
          <p:cNvPr id="14" name="Rectangle 13">
            <a:extLst>
              <a:ext uri="{FF2B5EF4-FFF2-40B4-BE49-F238E27FC236}">
                <a16:creationId xmlns:a16="http://schemas.microsoft.com/office/drawing/2014/main" id="{F4FE01A4-B7F2-416B-B24C-565A9A9EBB70}"/>
              </a:ext>
            </a:extLst>
          </p:cNvPr>
          <p:cNvSpPr/>
          <p:nvPr/>
        </p:nvSpPr>
        <p:spPr>
          <a:xfrm>
            <a:off x="9162371" y="2943311"/>
            <a:ext cx="1166326" cy="2365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YEAR2010</a:t>
            </a:r>
          </a:p>
        </p:txBody>
      </p:sp>
      <p:sp>
        <p:nvSpPr>
          <p:cNvPr id="15" name="Rectangle 14">
            <a:extLst>
              <a:ext uri="{FF2B5EF4-FFF2-40B4-BE49-F238E27FC236}">
                <a16:creationId xmlns:a16="http://schemas.microsoft.com/office/drawing/2014/main" id="{3A93761C-18E5-415A-8290-9BAA817968FB}"/>
              </a:ext>
            </a:extLst>
          </p:cNvPr>
          <p:cNvSpPr/>
          <p:nvPr/>
        </p:nvSpPr>
        <p:spPr>
          <a:xfrm>
            <a:off x="6095999" y="6184452"/>
            <a:ext cx="6096000" cy="738664"/>
          </a:xfrm>
          <a:prstGeom prst="rect">
            <a:avLst/>
          </a:prstGeom>
        </p:spPr>
        <p:txBody>
          <a:bodyPr anchor="t">
            <a:spAutoFit/>
          </a:bodyPr>
          <a:lstStyle/>
          <a:p>
            <a:r>
              <a:rPr lang="en-US" sz="1400" dirty="0"/>
              <a:t>In the models, we conclude that for year 2010 people having age  between 54-79, financial situation and gender (less significant) are statistically significant.</a:t>
            </a:r>
          </a:p>
        </p:txBody>
      </p:sp>
      <p:sp>
        <p:nvSpPr>
          <p:cNvPr id="2" name="TextBox 1">
            <a:extLst>
              <a:ext uri="{FF2B5EF4-FFF2-40B4-BE49-F238E27FC236}">
                <a16:creationId xmlns:a16="http://schemas.microsoft.com/office/drawing/2014/main" id="{8E39C699-8D18-4F3F-8615-C0CEE9FAB754}"/>
              </a:ext>
            </a:extLst>
          </p:cNvPr>
          <p:cNvSpPr txBox="1"/>
          <p:nvPr/>
        </p:nvSpPr>
        <p:spPr>
          <a:xfrm>
            <a:off x="918860" y="3070259"/>
            <a:ext cx="2743200" cy="369332"/>
          </a:xfrm>
          <a:prstGeom prst="rect">
            <a:avLst/>
          </a:prstGeom>
          <a:solidFill>
            <a:schemeClr val="accent5">
              <a:lumMod val="60000"/>
              <a:lumOff val="4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Year 2000</a:t>
            </a:r>
          </a:p>
        </p:txBody>
      </p:sp>
      <p:sp>
        <p:nvSpPr>
          <p:cNvPr id="5" name="TextBox 4">
            <a:extLst>
              <a:ext uri="{FF2B5EF4-FFF2-40B4-BE49-F238E27FC236}">
                <a16:creationId xmlns:a16="http://schemas.microsoft.com/office/drawing/2014/main" id="{B27B7CEE-2BA2-440F-82CC-4D41B3F182DB}"/>
              </a:ext>
            </a:extLst>
          </p:cNvPr>
          <p:cNvSpPr txBox="1"/>
          <p:nvPr/>
        </p:nvSpPr>
        <p:spPr>
          <a:xfrm>
            <a:off x="8154637" y="2940863"/>
            <a:ext cx="2743200" cy="369332"/>
          </a:xfrm>
          <a:prstGeom prst="rect">
            <a:avLst/>
          </a:prstGeom>
          <a:solidFill>
            <a:schemeClr val="accent5">
              <a:lumMod val="60000"/>
              <a:lumOff val="4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Year 2010</a:t>
            </a:r>
          </a:p>
        </p:txBody>
      </p:sp>
    </p:spTree>
    <p:extLst>
      <p:ext uri="{BB962C8B-B14F-4D97-AF65-F5344CB8AC3E}">
        <p14:creationId xmlns:p14="http://schemas.microsoft.com/office/powerpoint/2010/main" val="1644460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882CC-A386-47ED-A529-575C79CC7063}"/>
              </a:ext>
            </a:extLst>
          </p:cNvPr>
          <p:cNvSpPr>
            <a:spLocks noGrp="1"/>
          </p:cNvSpPr>
          <p:nvPr>
            <p:ph type="title"/>
          </p:nvPr>
        </p:nvSpPr>
        <p:spPr/>
        <p:txBody>
          <a:bodyPr/>
          <a:lstStyle/>
          <a:p>
            <a:r>
              <a:rPr lang="en-US" dirty="0"/>
              <a:t>EXPERIMENTAL DESIGN - ANOVA</a:t>
            </a:r>
          </a:p>
        </p:txBody>
      </p:sp>
      <p:sp>
        <p:nvSpPr>
          <p:cNvPr id="3" name="Content Placeholder 2">
            <a:extLst>
              <a:ext uri="{FF2B5EF4-FFF2-40B4-BE49-F238E27FC236}">
                <a16:creationId xmlns:a16="http://schemas.microsoft.com/office/drawing/2014/main" id="{4D7A5E88-27D6-46FA-BD07-2541BF8E9337}"/>
              </a:ext>
            </a:extLst>
          </p:cNvPr>
          <p:cNvSpPr>
            <a:spLocks noGrp="1"/>
          </p:cNvSpPr>
          <p:nvPr>
            <p:ph idx="1"/>
          </p:nvPr>
        </p:nvSpPr>
        <p:spPr>
          <a:xfrm>
            <a:off x="0" y="1816710"/>
            <a:ext cx="4482860" cy="4472797"/>
          </a:xfrm>
        </p:spPr>
        <p:txBody>
          <a:bodyPr vert="horz" lIns="91440" tIns="45720" rIns="91440" bIns="45720" rtlCol="0" anchor="t">
            <a:normAutofit/>
          </a:bodyPr>
          <a:lstStyle/>
          <a:p>
            <a:r>
              <a:rPr lang="en-US" sz="2000" dirty="0"/>
              <a:t>In the year 2010, the year2010:age33, year2010$age33:year2010$gender2</a:t>
            </a:r>
          </a:p>
          <a:p>
            <a:r>
              <a:rPr lang="en-US" sz="2000" dirty="0"/>
              <a:t> And</a:t>
            </a:r>
          </a:p>
          <a:p>
            <a:pPr marL="0" indent="0">
              <a:buNone/>
            </a:pPr>
            <a:r>
              <a:rPr lang="en-US" sz="2000" dirty="0"/>
              <a:t>year2010$age32:year2010$jobsat3:year2010$gender2 are statistically significant. </a:t>
            </a:r>
          </a:p>
        </p:txBody>
      </p:sp>
      <p:pic>
        <p:nvPicPr>
          <p:cNvPr id="5" name="Picture 4" descr="A screenshot of a social media post&#10;&#10;Description generated with very high confidence">
            <a:extLst>
              <a:ext uri="{FF2B5EF4-FFF2-40B4-BE49-F238E27FC236}">
                <a16:creationId xmlns:a16="http://schemas.microsoft.com/office/drawing/2014/main" id="{5B7EAD3D-D747-494F-A987-2C15DC196E51}"/>
              </a:ext>
            </a:extLst>
          </p:cNvPr>
          <p:cNvPicPr>
            <a:picLocks noChangeAspect="1"/>
          </p:cNvPicPr>
          <p:nvPr/>
        </p:nvPicPr>
        <p:blipFill>
          <a:blip r:embed="rId2"/>
          <a:stretch>
            <a:fillRect/>
          </a:stretch>
        </p:blipFill>
        <p:spPr>
          <a:xfrm>
            <a:off x="4427494" y="1482525"/>
            <a:ext cx="7764506" cy="5309117"/>
          </a:xfrm>
          <a:prstGeom prst="rect">
            <a:avLst/>
          </a:prstGeom>
        </p:spPr>
      </p:pic>
    </p:spTree>
    <p:extLst>
      <p:ext uri="{BB962C8B-B14F-4D97-AF65-F5344CB8AC3E}">
        <p14:creationId xmlns:p14="http://schemas.microsoft.com/office/powerpoint/2010/main" val="2845121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DESIGN – CHI-SQUARE TEST</a:t>
            </a:r>
          </a:p>
        </p:txBody>
      </p:sp>
      <p:pic>
        <p:nvPicPr>
          <p:cNvPr id="3" name="Picture 2">
            <a:extLst>
              <a:ext uri="{FF2B5EF4-FFF2-40B4-BE49-F238E27FC236}">
                <a16:creationId xmlns:a16="http://schemas.microsoft.com/office/drawing/2014/main" id="{68D9AED5-CD3B-4C37-89F0-0AD5DAD44C96}"/>
              </a:ext>
            </a:extLst>
          </p:cNvPr>
          <p:cNvPicPr>
            <a:picLocks noChangeAspect="1"/>
          </p:cNvPicPr>
          <p:nvPr/>
        </p:nvPicPr>
        <p:blipFill>
          <a:blip r:embed="rId2"/>
          <a:stretch>
            <a:fillRect/>
          </a:stretch>
        </p:blipFill>
        <p:spPr>
          <a:xfrm>
            <a:off x="781012" y="5523911"/>
            <a:ext cx="4538033" cy="919971"/>
          </a:xfrm>
          <a:prstGeom prst="rect">
            <a:avLst/>
          </a:prstGeom>
        </p:spPr>
      </p:pic>
      <p:sp>
        <p:nvSpPr>
          <p:cNvPr id="4" name="Content Placeholder 3">
            <a:extLst>
              <a:ext uri="{FF2B5EF4-FFF2-40B4-BE49-F238E27FC236}">
                <a16:creationId xmlns:a16="http://schemas.microsoft.com/office/drawing/2014/main" id="{596E1110-159B-48D4-A55F-73FD21A78BE6}"/>
              </a:ext>
            </a:extLst>
          </p:cNvPr>
          <p:cNvSpPr txBox="1">
            <a:spLocks/>
          </p:cNvSpPr>
          <p:nvPr/>
        </p:nvSpPr>
        <p:spPr>
          <a:xfrm>
            <a:off x="45827" y="1555295"/>
            <a:ext cx="12100346" cy="5144083"/>
          </a:xfrm>
          <a:prstGeom prst="rect">
            <a:avLst/>
          </a:prstGeom>
        </p:spPr>
        <p:txBody>
          <a:bodyPr anchor="t">
            <a:normAutofit/>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r>
              <a:rPr lang="en-US" dirty="0"/>
              <a:t>Chi – square test was used to analyze the </a:t>
            </a:r>
            <a:r>
              <a:rPr lang="en-US" b="1" dirty="0"/>
              <a:t>categorical</a:t>
            </a:r>
            <a:r>
              <a:rPr lang="en-US" dirty="0"/>
              <a:t>  data</a:t>
            </a:r>
          </a:p>
          <a:p>
            <a:r>
              <a:rPr lang="en-US" dirty="0"/>
              <a:t>H0 : Job satisfaction is independent of the good life levels</a:t>
            </a:r>
          </a:p>
          <a:p>
            <a:r>
              <a:rPr lang="en-US" dirty="0"/>
              <a:t>HA:  Job satisfaction is not independent of the good life levels</a:t>
            </a:r>
          </a:p>
          <a:p>
            <a:r>
              <a:rPr lang="en-US" dirty="0"/>
              <a:t>In this p-value is very small than the critical value 0.05 and hence we reject null hypothesis that the good life is not independent of their job satisfaction and both variables have a significant relationship. </a:t>
            </a:r>
          </a:p>
          <a:p>
            <a:r>
              <a:rPr lang="en-US" dirty="0"/>
              <a:t>In this p-value is very small than the critical value 0.05 and hence we reject null hypothesis that the good life is not independent of their financial situation and both variables have a significant relationship. </a:t>
            </a:r>
          </a:p>
          <a:p>
            <a:endParaRPr lang="en-US" dirty="0"/>
          </a:p>
        </p:txBody>
      </p:sp>
      <p:pic>
        <p:nvPicPr>
          <p:cNvPr id="5" name="Picture 4">
            <a:extLst>
              <a:ext uri="{FF2B5EF4-FFF2-40B4-BE49-F238E27FC236}">
                <a16:creationId xmlns:a16="http://schemas.microsoft.com/office/drawing/2014/main" id="{96F503FD-86B5-4788-9DF1-E4A51BAA704D}"/>
              </a:ext>
            </a:extLst>
          </p:cNvPr>
          <p:cNvPicPr>
            <a:picLocks noChangeAspect="1"/>
          </p:cNvPicPr>
          <p:nvPr/>
        </p:nvPicPr>
        <p:blipFill>
          <a:blip r:embed="rId3"/>
          <a:stretch>
            <a:fillRect/>
          </a:stretch>
        </p:blipFill>
        <p:spPr>
          <a:xfrm>
            <a:off x="6322533" y="5527399"/>
            <a:ext cx="5105220" cy="919971"/>
          </a:xfrm>
          <a:prstGeom prst="rect">
            <a:avLst/>
          </a:prstGeom>
        </p:spPr>
      </p:pic>
    </p:spTree>
    <p:extLst>
      <p:ext uri="{BB962C8B-B14F-4D97-AF65-F5344CB8AC3E}">
        <p14:creationId xmlns:p14="http://schemas.microsoft.com/office/powerpoint/2010/main" val="3368428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FINDINGS</a:t>
            </a:r>
          </a:p>
        </p:txBody>
      </p:sp>
      <p:sp>
        <p:nvSpPr>
          <p:cNvPr id="5" name="Content Placeholder 4"/>
          <p:cNvSpPr>
            <a:spLocks noGrp="1"/>
          </p:cNvSpPr>
          <p:nvPr>
            <p:ph idx="1"/>
          </p:nvPr>
        </p:nvSpPr>
        <p:spPr>
          <a:xfrm>
            <a:off x="643552" y="1472341"/>
            <a:ext cx="11158552" cy="5383277"/>
          </a:xfrm>
        </p:spPr>
        <p:txBody>
          <a:bodyPr vert="horz" lIns="91440" tIns="45720" rIns="91440" bIns="45720" rtlCol="0" anchor="t">
            <a:noAutofit/>
          </a:bodyPr>
          <a:lstStyle/>
          <a:p>
            <a:r>
              <a:rPr lang="en-US" sz="1800" dirty="0"/>
              <a:t>Correlation:</a:t>
            </a:r>
          </a:p>
          <a:p>
            <a:pPr lvl="1">
              <a:buFont typeface="Wingdings" panose="020B0604020202020204" pitchFamily="34" charset="0"/>
              <a:buChar char="Ø"/>
            </a:pPr>
            <a:r>
              <a:rPr lang="en-US" sz="1800" dirty="0"/>
              <a:t>The Good life data has some relation with variables age, financial situation, job find but it</a:t>
            </a:r>
          </a:p>
          <a:p>
            <a:pPr marL="320040" lvl="1" indent="0">
              <a:buNone/>
            </a:pPr>
            <a:r>
              <a:rPr lang="en-US" sz="1800" dirty="0"/>
              <a:t>      is not strongly associated, the correlation is weakly associated.</a:t>
            </a:r>
          </a:p>
          <a:p>
            <a:r>
              <a:rPr lang="en-US" sz="1800" dirty="0"/>
              <a:t>Distributions: </a:t>
            </a:r>
          </a:p>
          <a:p>
            <a:pPr lvl="1">
              <a:buFont typeface="Wingdings" panose="020B0604020202020204" pitchFamily="34" charset="0"/>
              <a:buChar char="Ø"/>
            </a:pPr>
            <a:r>
              <a:rPr lang="en-US" sz="1800" dirty="0"/>
              <a:t>The GoodLife data is not Normal, but slightly Right-skewed.</a:t>
            </a:r>
          </a:p>
          <a:p>
            <a:pPr lvl="1">
              <a:buFont typeface="Wingdings" panose="020B0604020202020204" pitchFamily="34" charset="0"/>
              <a:buChar char="Ø"/>
            </a:pPr>
            <a:r>
              <a:rPr lang="en-US" sz="1800" dirty="0"/>
              <a:t>Out of other variables, only Work Status seems to be Right-skewed as well.</a:t>
            </a:r>
          </a:p>
          <a:p>
            <a:r>
              <a:rPr lang="en-US" sz="1800" dirty="0"/>
              <a:t>Multiple Linear Regression: </a:t>
            </a:r>
          </a:p>
          <a:p>
            <a:pPr lvl="1">
              <a:buFont typeface="Wingdings" panose="020B0604020202020204" pitchFamily="34" charset="0"/>
              <a:buChar char="Ø"/>
            </a:pPr>
            <a:r>
              <a:rPr lang="en-US" sz="1800" b="1" dirty="0"/>
              <a:t>Family Income: </a:t>
            </a:r>
            <a:r>
              <a:rPr lang="en-US" sz="1800" dirty="0"/>
              <a:t>The effect of Income is </a:t>
            </a:r>
            <a:r>
              <a:rPr lang="en-US" sz="1800" b="1" dirty="0"/>
              <a:t>not too significant with respect to Linearity</a:t>
            </a:r>
            <a:r>
              <a:rPr lang="en-US" sz="1800" dirty="0"/>
              <a:t> as well, but seems to be improving, evident from the 'Residuals vs leverage' plot.</a:t>
            </a:r>
          </a:p>
          <a:p>
            <a:pPr lvl="1">
              <a:buFont typeface="Wingdings" panose="020B0604020202020204" pitchFamily="34" charset="0"/>
              <a:buChar char="Ø"/>
            </a:pPr>
            <a:r>
              <a:rPr lang="en-US" sz="1800" b="1" dirty="0"/>
              <a:t>Job status:</a:t>
            </a:r>
            <a:r>
              <a:rPr lang="en-US" sz="1800" dirty="0"/>
              <a:t> Relationship between Goodlife &amp; Job status is </a:t>
            </a:r>
            <a:r>
              <a:rPr lang="en-US" sz="1800" b="1" dirty="0"/>
              <a:t>Non-Linear</a:t>
            </a:r>
            <a:r>
              <a:rPr lang="en-US" sz="1800" dirty="0"/>
              <a:t>, but we can observe that it seems to be improving over time as compared for the years 2000 &amp; 2010, in which it is close to Linear.</a:t>
            </a:r>
          </a:p>
          <a:p>
            <a:pPr lvl="1">
              <a:buFont typeface="Wingdings" panose="020B0604020202020204" pitchFamily="34" charset="0"/>
              <a:buChar char="Ø"/>
            </a:pPr>
            <a:r>
              <a:rPr lang="en-US" sz="1800" b="1" dirty="0"/>
              <a:t>Rent own, Financial situation altered over the years, Work Status</a:t>
            </a:r>
            <a:r>
              <a:rPr lang="en-US" sz="1800" dirty="0"/>
              <a:t>: These factors had the most significant relationship- There seems to be </a:t>
            </a:r>
            <a:r>
              <a:rPr lang="en-US" sz="1800" b="1" dirty="0"/>
              <a:t>nearly Linear</a:t>
            </a:r>
            <a:r>
              <a:rPr lang="en-US" sz="1800" dirty="0"/>
              <a:t> relationship with the good life in 2000, which is musch better in 2010.</a:t>
            </a:r>
          </a:p>
          <a:p>
            <a:pPr lvl="1">
              <a:buFont typeface="Wingdings" panose="020B0604020202020204" pitchFamily="34" charset="0"/>
              <a:buChar char="Ø"/>
            </a:pPr>
            <a:r>
              <a:rPr lang="en-US" sz="1800" dirty="0"/>
              <a:t>Overall, these factors seem to tilt towards having a Linear relationship with the Quality of life over the passing years.</a:t>
            </a:r>
          </a:p>
          <a:p>
            <a:pPr lvl="1">
              <a:buFont typeface="Wingdings" panose="020B0604020202020204" pitchFamily="34" charset="0"/>
              <a:buChar char="Ø"/>
            </a:pPr>
            <a:endParaRPr lang="en-US" sz="1800" dirty="0"/>
          </a:p>
        </p:txBody>
      </p:sp>
    </p:spTree>
    <p:extLst>
      <p:ext uri="{BB962C8B-B14F-4D97-AF65-F5344CB8AC3E}">
        <p14:creationId xmlns:p14="http://schemas.microsoft.com/office/powerpoint/2010/main" val="33284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FINDINGS</a:t>
            </a:r>
          </a:p>
        </p:txBody>
      </p:sp>
      <p:sp>
        <p:nvSpPr>
          <p:cNvPr id="5" name="Content Placeholder 4"/>
          <p:cNvSpPr>
            <a:spLocks noGrp="1"/>
          </p:cNvSpPr>
          <p:nvPr>
            <p:ph idx="1"/>
          </p:nvPr>
        </p:nvSpPr>
        <p:spPr>
          <a:xfrm>
            <a:off x="945724" y="1538031"/>
            <a:ext cx="10409692" cy="5094244"/>
          </a:xfrm>
        </p:spPr>
        <p:txBody>
          <a:bodyPr vert="horz" lIns="91440" tIns="45720" rIns="91440" bIns="45720" rtlCol="0" anchor="t">
            <a:noAutofit/>
          </a:bodyPr>
          <a:lstStyle/>
          <a:p>
            <a:pPr marL="320040" lvl="1" indent="0">
              <a:buNone/>
            </a:pPr>
            <a:endParaRPr lang="en-US" sz="1800" dirty="0"/>
          </a:p>
          <a:p>
            <a:r>
              <a:rPr lang="en-US" sz="1800" dirty="0"/>
              <a:t>ANOVA:</a:t>
            </a:r>
          </a:p>
          <a:p>
            <a:pPr lvl="1">
              <a:buFont typeface="Wingdings" panose="020B0604020202020204" pitchFamily="34" charset="0"/>
              <a:buChar char="Ø"/>
            </a:pPr>
            <a:r>
              <a:rPr lang="en-US" sz="1800" dirty="0"/>
              <a:t>In ANOVA test, in the year 2000 people having age between 54-79 are to have good financial situation and income.  The females who have age 33 are having good income</a:t>
            </a:r>
            <a:endParaRPr lang="en-US" dirty="0"/>
          </a:p>
          <a:p>
            <a:pPr lvl="1">
              <a:buFont typeface="Wingdings" panose="020B0604020202020204" pitchFamily="34" charset="0"/>
              <a:buChar char="Ø"/>
            </a:pPr>
            <a:r>
              <a:rPr lang="en-US" sz="1800" dirty="0"/>
              <a:t> And also , females in year 2010 at age 32 are more dissatisfied with the job and they have significant relationship. </a:t>
            </a:r>
          </a:p>
          <a:p>
            <a:pPr lvl="1">
              <a:buFont typeface="Wingdings" panose="020B0604020202020204" pitchFamily="34" charset="0"/>
              <a:buChar char="Ø"/>
            </a:pPr>
            <a:endParaRPr lang="en-US" sz="1800" b="1" dirty="0"/>
          </a:p>
          <a:p>
            <a:r>
              <a:rPr lang="en-US" sz="1800" dirty="0"/>
              <a:t>CHI – Square Test:</a:t>
            </a:r>
          </a:p>
          <a:p>
            <a:pPr marL="118745" indent="635">
              <a:buFont typeface="Wingdings" panose="020B0604020202020204" pitchFamily="34" charset="0"/>
              <a:buChar char="Ø"/>
            </a:pPr>
            <a:r>
              <a:rPr lang="en-US" sz="1800" dirty="0"/>
              <a:t>Good life dependent on the job satisfaction and both variables have a significant relationship. </a:t>
            </a:r>
          </a:p>
          <a:p>
            <a:pPr marL="118745" indent="635">
              <a:buFont typeface="Wingdings" panose="020B0604020202020204" pitchFamily="34" charset="0"/>
              <a:buChar char="Ø"/>
            </a:pPr>
            <a:r>
              <a:rPr lang="en-US" sz="1800" dirty="0"/>
              <a:t>Good life is dependent on  their financial situation and both variables have a significant relationship.</a:t>
            </a:r>
            <a:endParaRPr lang="en-US" dirty="0"/>
          </a:p>
          <a:p>
            <a:pPr lvl="1">
              <a:buFont typeface="Wingdings" panose="020B0604020202020204" pitchFamily="34" charset="0"/>
              <a:buChar char="Ø"/>
            </a:pPr>
            <a:endParaRPr lang="en-US" sz="1800" dirty="0"/>
          </a:p>
        </p:txBody>
      </p:sp>
    </p:spTree>
    <p:extLst>
      <p:ext uri="{BB962C8B-B14F-4D97-AF65-F5344CB8AC3E}">
        <p14:creationId xmlns:p14="http://schemas.microsoft.com/office/powerpoint/2010/main" val="266252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Introduction</a:t>
            </a:r>
          </a:p>
          <a:p>
            <a:r>
              <a:rPr lang="en-US" dirty="0"/>
              <a:t>Problem Statement</a:t>
            </a:r>
          </a:p>
          <a:p>
            <a:r>
              <a:rPr lang="en-US" dirty="0"/>
              <a:t>Population Specification</a:t>
            </a:r>
          </a:p>
          <a:p>
            <a:r>
              <a:rPr lang="en-US" dirty="0"/>
              <a:t>Hypothesis</a:t>
            </a:r>
          </a:p>
          <a:p>
            <a:r>
              <a:rPr lang="en-US" dirty="0"/>
              <a:t>Experimental Design</a:t>
            </a:r>
          </a:p>
          <a:p>
            <a:r>
              <a:rPr lang="en-US" dirty="0"/>
              <a:t>Results</a:t>
            </a:r>
          </a:p>
          <a:p>
            <a:r>
              <a:rPr lang="en-US" dirty="0"/>
              <a:t>Validity/Recommendations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VALIDITY &amp; RECOMMENDATIONS</a:t>
            </a:r>
          </a:p>
        </p:txBody>
      </p:sp>
      <p:sp>
        <p:nvSpPr>
          <p:cNvPr id="3" name="TextBox 2">
            <a:extLst>
              <a:ext uri="{FF2B5EF4-FFF2-40B4-BE49-F238E27FC236}">
                <a16:creationId xmlns:a16="http://schemas.microsoft.com/office/drawing/2014/main" id="{EF6935DA-F3C7-4030-8662-A4BBDFBA5448}"/>
              </a:ext>
            </a:extLst>
          </p:cNvPr>
          <p:cNvSpPr txBox="1"/>
          <p:nvPr/>
        </p:nvSpPr>
        <p:spPr>
          <a:xfrm>
            <a:off x="805578" y="1953784"/>
            <a:ext cx="1047821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CONVERGENT Validity:</a:t>
            </a:r>
          </a:p>
          <a:p>
            <a:endParaRPr lang="en-US" dirty="0"/>
          </a:p>
          <a:p>
            <a:pPr lvl="1" indent="-285750">
              <a:buFont typeface="Wingdings"/>
              <a:buChar char="Ø"/>
            </a:pPr>
            <a:r>
              <a:rPr lang="en-US" dirty="0"/>
              <a:t>We believe that there is convergent validity; as evident from the fact that, different techniques used for our experimental analysis yield the same result that the 'Financial situation' has the most significant relationship with 'Good life'.</a:t>
            </a:r>
          </a:p>
          <a:p>
            <a:pPr lvl="1" indent="-285750">
              <a:buFont typeface="Wingdings"/>
              <a:buChar char="Ø"/>
            </a:pPr>
            <a:r>
              <a:rPr lang="en-US" dirty="0"/>
              <a:t>Overall trend with respect to both years 2000 &amp; 2010.</a:t>
            </a:r>
          </a:p>
          <a:p>
            <a:pPr lvl="1" indent="-285750">
              <a:buFont typeface="Wingdings"/>
              <a:buChar char="Ø"/>
            </a:pPr>
            <a:endParaRPr lang="en-US" dirty="0"/>
          </a:p>
          <a:p>
            <a:pPr marL="285750" indent="-285750">
              <a:buFont typeface="Wingdings"/>
              <a:buChar char="Ø"/>
            </a:pPr>
            <a:endParaRPr lang="en-US" dirty="0"/>
          </a:p>
          <a:p>
            <a:pPr marL="285750" indent="-285750">
              <a:buFont typeface="Arial"/>
              <a:buChar char="•"/>
            </a:pPr>
            <a:r>
              <a:rPr lang="en-US" dirty="0"/>
              <a:t>Recommendations:</a:t>
            </a:r>
          </a:p>
          <a:p>
            <a:pPr marL="285750" indent="-285750">
              <a:buFont typeface="Arial"/>
              <a:buChar char="•"/>
            </a:pPr>
            <a:endParaRPr lang="en-US" dirty="0"/>
          </a:p>
          <a:p>
            <a:pPr lvl="1" indent="-285750">
              <a:buFont typeface="Wingdings"/>
              <a:buChar char="Ø"/>
            </a:pPr>
            <a:r>
              <a:rPr lang="en-US" dirty="0"/>
              <a:t>Missing values- there were some missing values in the data set, which we decided to eliminate to run certain tests like ANOVA, but rather substituting these values as a mean of respective values will help us yield accurate results.</a:t>
            </a:r>
          </a:p>
          <a:p>
            <a:pPr lvl="1" indent="-285750">
              <a:buFont typeface="Wingdings"/>
              <a:buChar char="Ø"/>
            </a:pPr>
            <a:r>
              <a:rPr lang="en-US" dirty="0"/>
              <a:t>To identify better parameters in this research experiment.</a:t>
            </a:r>
          </a:p>
          <a:p>
            <a:pPr marL="285750" indent="-285750">
              <a:buFont typeface="Arial"/>
              <a:buChar char="•"/>
            </a:pPr>
            <a:endParaRPr lang="en-US" dirty="0"/>
          </a:p>
          <a:p>
            <a:pPr marL="285750" indent="-285750">
              <a:buFont typeface="Arial"/>
              <a:buChar char="•"/>
            </a:pPr>
            <a:endParaRPr lang="en-US" dirty="0"/>
          </a:p>
        </p:txBody>
      </p:sp>
    </p:spTree>
    <p:extLst>
      <p:ext uri="{BB962C8B-B14F-4D97-AF65-F5344CB8AC3E}">
        <p14:creationId xmlns:p14="http://schemas.microsoft.com/office/powerpoint/2010/main" val="412992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A close up of a logo&#10;&#10;Description generated with very high confidence">
            <a:extLst>
              <a:ext uri="{FF2B5EF4-FFF2-40B4-BE49-F238E27FC236}">
                <a16:creationId xmlns:a16="http://schemas.microsoft.com/office/drawing/2014/main" id="{71879795-870B-4178-A1C7-EC9AFDBEA2EE}"/>
              </a:ext>
            </a:extLst>
          </p:cNvPr>
          <p:cNvPicPr>
            <a:picLocks noGrp="1" noChangeAspect="1"/>
          </p:cNvPicPr>
          <p:nvPr>
            <p:ph type="pic" idx="1"/>
          </p:nvPr>
        </p:nvPicPr>
        <p:blipFill rotWithShape="1">
          <a:blip r:embed="rId2"/>
          <a:srcRect l="2860" r="2860"/>
          <a:stretch/>
        </p:blipFill>
        <p:spPr>
          <a:xfrm>
            <a:off x="1298447" y="1828801"/>
            <a:ext cx="4500114" cy="3414622"/>
          </a:xfrm>
          <a:prstGeom prst="rect">
            <a:avLst/>
          </a:prstGeom>
        </p:spPr>
      </p:pic>
      <p:sp>
        <p:nvSpPr>
          <p:cNvPr id="5" name="Text Placeholder 4"/>
          <p:cNvSpPr>
            <a:spLocks noGrp="1"/>
          </p:cNvSpPr>
          <p:nvPr>
            <p:ph type="body" sz="half" idx="2"/>
          </p:nvPr>
        </p:nvSpPr>
        <p:spPr/>
        <p:txBody>
          <a:bodyPr/>
          <a:lstStyle/>
          <a:p>
            <a:endParaRPr lang="en-US"/>
          </a:p>
        </p:txBody>
      </p:sp>
      <p:sp>
        <p:nvSpPr>
          <p:cNvPr id="11" name="Text Placeholder 10"/>
          <p:cNvSpPr>
            <a:spLocks noGrp="1"/>
          </p:cNvSpPr>
          <p:nvPr>
            <p:ph type="body" sz="half" idx="14"/>
          </p:nvPr>
        </p:nvSpPr>
        <p:spPr/>
        <p:txBody>
          <a:bodyPr/>
          <a:lstStyle/>
          <a:p>
            <a:endParaRPr lang="en-US"/>
          </a:p>
        </p:txBody>
      </p:sp>
      <p:sp>
        <p:nvSpPr>
          <p:cNvPr id="12" name="Title 11">
            <a:extLst>
              <a:ext uri="{FF2B5EF4-FFF2-40B4-BE49-F238E27FC236}">
                <a16:creationId xmlns:a16="http://schemas.microsoft.com/office/drawing/2014/main" id="{91E5B573-C2B6-48AD-B221-3FEDD7BA2CB8}"/>
              </a:ext>
            </a:extLst>
          </p:cNvPr>
          <p:cNvSpPr>
            <a:spLocks noGrp="1"/>
          </p:cNvSpPr>
          <p:nvPr>
            <p:ph type="title"/>
          </p:nvPr>
        </p:nvSpPr>
        <p:spPr/>
        <p:txBody>
          <a:bodyPr/>
          <a:lstStyle/>
          <a:p>
            <a:endParaRPr lang="en-US"/>
          </a:p>
        </p:txBody>
      </p:sp>
      <p:pic>
        <p:nvPicPr>
          <p:cNvPr id="15" name="Picture 15">
            <a:extLst>
              <a:ext uri="{FF2B5EF4-FFF2-40B4-BE49-F238E27FC236}">
                <a16:creationId xmlns:a16="http://schemas.microsoft.com/office/drawing/2014/main" id="{B2802748-9905-448C-B5AB-8D2CBDE6DB96}"/>
              </a:ext>
            </a:extLst>
          </p:cNvPr>
          <p:cNvPicPr>
            <a:picLocks noGrp="1" noChangeAspect="1"/>
          </p:cNvPicPr>
          <p:nvPr>
            <p:ph type="pic" idx="13"/>
          </p:nvPr>
        </p:nvPicPr>
        <p:blipFill rotWithShape="1">
          <a:blip r:embed="rId3"/>
          <a:srcRect t="12500" b="12500"/>
          <a:stretch/>
        </p:blipFill>
        <p:spPr>
          <a:xfrm>
            <a:off x="6324600" y="1828801"/>
            <a:ext cx="4586377" cy="3428999"/>
          </a:xfrm>
          <a:prstGeom prst="rect">
            <a:avLst/>
          </a:prstGeom>
        </p:spPr>
      </p:pic>
    </p:spTree>
    <p:extLst>
      <p:ext uri="{BB962C8B-B14F-4D97-AF65-F5344CB8AC3E}">
        <p14:creationId xmlns:p14="http://schemas.microsoft.com/office/powerpoint/2010/main" val="1888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AA739CC-8321-4A3A-A93F-C9713AED57C6}"/>
              </a:ext>
            </a:extLst>
          </p:cNvPr>
          <p:cNvSpPr>
            <a:spLocks noGrp="1"/>
          </p:cNvSpPr>
          <p:nvPr>
            <p:ph idx="1"/>
          </p:nvPr>
        </p:nvSpPr>
        <p:spPr/>
        <p:txBody>
          <a:bodyPr/>
          <a:lstStyle/>
          <a:p>
            <a:r>
              <a:rPr lang="en-US" dirty="0"/>
              <a:t>The dataset used for Experimental design is GSS data set. The data has been collected by NORC (</a:t>
            </a:r>
            <a:r>
              <a:rPr lang="en-US" b="1" dirty="0"/>
              <a:t>National Opinion Research Center</a:t>
            </a:r>
            <a:r>
              <a:rPr lang="en-US" dirty="0"/>
              <a:t>). </a:t>
            </a:r>
          </a:p>
          <a:p>
            <a:r>
              <a:rPr lang="en-US" dirty="0"/>
              <a:t>The General Social Survey (GSS) is a sociological survey used to collect information and keep a historical record of the concerns, experiences, attitudes, and practices of residents of the United States.</a:t>
            </a:r>
          </a:p>
          <a:p>
            <a:r>
              <a:rPr lang="en-US" dirty="0"/>
              <a:t>GSS is the single best source for sociological and attitudinal trend data covering the United States</a:t>
            </a:r>
          </a:p>
          <a:p>
            <a:endParaRPr lang="en-US" dirty="0"/>
          </a:p>
        </p:txBody>
      </p:sp>
    </p:spTree>
    <p:extLst>
      <p:ext uri="{BB962C8B-B14F-4D97-AF65-F5344CB8AC3E}">
        <p14:creationId xmlns:p14="http://schemas.microsoft.com/office/powerpoint/2010/main" val="357423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sz="half" idx="1"/>
          </p:nvPr>
        </p:nvSpPr>
        <p:spPr/>
        <p:txBody>
          <a:bodyPr vert="horz" lIns="91440" tIns="45720" rIns="91440" bIns="45720" rtlCol="0" anchor="t">
            <a:normAutofit fontScale="92500"/>
          </a:bodyPr>
          <a:lstStyle/>
          <a:p>
            <a:r>
              <a:rPr lang="en-US" dirty="0"/>
              <a:t>In this Project we are focusing on </a:t>
            </a:r>
            <a:r>
              <a:rPr lang="en-US" b="1" dirty="0"/>
              <a:t>The Quality of Work life</a:t>
            </a:r>
            <a:r>
              <a:rPr lang="en-US" dirty="0"/>
              <a:t> survey module which is a joint project between the National Institute for Occupational Safety and Health (NIOSH) and the National Science Foundation Second bullet point here.</a:t>
            </a:r>
          </a:p>
          <a:p>
            <a:r>
              <a:rPr lang="en-US" dirty="0"/>
              <a:t>This dataset is chosen for analyzing various number of factors which is affecting quality of work life. There is most of the time work life is imbalanced and result in affecting the health, family life, income etc.</a:t>
            </a:r>
          </a:p>
          <a:p>
            <a:r>
              <a:rPr lang="en-US" dirty="0"/>
              <a:t>The purpose of this experiment is to study various factors which can lead to imbalanced work life and poor health. To run this experiment, we have analyzed various number of research questions which will help us in proving the relationship between various factors. </a:t>
            </a:r>
          </a:p>
          <a:p>
            <a:endParaRPr lang="en-US" dirty="0"/>
          </a:p>
        </p:txBody>
      </p:sp>
    </p:spTree>
    <p:extLst>
      <p:ext uri="{BB962C8B-B14F-4D97-AF65-F5344CB8AC3E}">
        <p14:creationId xmlns:p14="http://schemas.microsoft.com/office/powerpoint/2010/main" val="42138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SPECIFICATION</a:t>
            </a:r>
          </a:p>
        </p:txBody>
      </p:sp>
      <p:sp>
        <p:nvSpPr>
          <p:cNvPr id="3" name="Content Placeholder 2">
            <a:extLst>
              <a:ext uri="{FF2B5EF4-FFF2-40B4-BE49-F238E27FC236}">
                <a16:creationId xmlns:a16="http://schemas.microsoft.com/office/drawing/2014/main" id="{A9F325B0-6022-468A-B776-481AA68C086A}"/>
              </a:ext>
            </a:extLst>
          </p:cNvPr>
          <p:cNvSpPr>
            <a:spLocks noGrp="1"/>
          </p:cNvSpPr>
          <p:nvPr>
            <p:ph idx="1"/>
          </p:nvPr>
        </p:nvSpPr>
        <p:spPr/>
        <p:txBody>
          <a:bodyPr vert="horz" lIns="91440" tIns="45720" rIns="91440" bIns="45720" rtlCol="0" anchor="t">
            <a:normAutofit/>
          </a:bodyPr>
          <a:lstStyle/>
          <a:p>
            <a:r>
              <a:rPr lang="en-US" dirty="0"/>
              <a:t>The population sample/data was collected from general society survey (GSS) data. The general society survey consisted of adults (18+) living in household and working professionals.</a:t>
            </a:r>
          </a:p>
          <a:p>
            <a:r>
              <a:rPr lang="en-US" dirty="0"/>
              <a:t>In this survey, quota sampling is used with a quota based on sex, age, and employment status.</a:t>
            </a:r>
          </a:p>
          <a:p>
            <a:r>
              <a:rPr lang="en-US" dirty="0"/>
              <a:t>The sample sizes for the 2000 and 2010 studies were 2,817 and 2,044. </a:t>
            </a:r>
          </a:p>
          <a:p>
            <a:endParaRPr lang="en-US" dirty="0"/>
          </a:p>
        </p:txBody>
      </p:sp>
    </p:spTree>
    <p:extLst>
      <p:ext uri="{BB962C8B-B14F-4D97-AF65-F5344CB8AC3E}">
        <p14:creationId xmlns:p14="http://schemas.microsoft.com/office/powerpoint/2010/main" val="311214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a:t>
            </a:r>
          </a:p>
        </p:txBody>
      </p:sp>
      <p:sp>
        <p:nvSpPr>
          <p:cNvPr id="12" name="Content Placeholder 11"/>
          <p:cNvSpPr>
            <a:spLocks noGrp="1"/>
          </p:cNvSpPr>
          <p:nvPr>
            <p:ph sz="half" idx="2"/>
          </p:nvPr>
        </p:nvSpPr>
        <p:spPr>
          <a:xfrm>
            <a:off x="959588" y="1913862"/>
            <a:ext cx="10272824" cy="4237074"/>
          </a:xfrm>
        </p:spPr>
        <p:txBody>
          <a:bodyPr>
            <a:normAutofit/>
          </a:bodyPr>
          <a:lstStyle/>
          <a:p>
            <a:pPr lvl="0"/>
            <a:r>
              <a:rPr lang="en-US" dirty="0"/>
              <a:t>How is Quality of work life imbalance differing in different age groups?</a:t>
            </a:r>
          </a:p>
          <a:p>
            <a:pPr lvl="0"/>
            <a:r>
              <a:rPr lang="en-US" dirty="0"/>
              <a:t>How does Quality of work life imbalance differ in Male and Female?</a:t>
            </a:r>
          </a:p>
          <a:p>
            <a:pPr lvl="0"/>
            <a:r>
              <a:rPr lang="en-US" dirty="0"/>
              <a:t>How is Income related to Job satisfaction, Work satisfaction and Good life? Does it impact work life?</a:t>
            </a:r>
          </a:p>
          <a:p>
            <a:pPr lvl="0"/>
            <a:r>
              <a:rPr lang="en-US" dirty="0"/>
              <a:t>How much Quality of work life is impacted by losing job and unemployed? </a:t>
            </a:r>
          </a:p>
          <a:p>
            <a:pPr lvl="0"/>
            <a:r>
              <a:rPr lang="en-US" dirty="0"/>
              <a:t>How is own and rented homes impacting quality of work life?</a:t>
            </a:r>
          </a:p>
          <a:p>
            <a:pPr lvl="0"/>
            <a:r>
              <a:rPr lang="en-US" dirty="0"/>
              <a:t>How is the work life improving over the generation?</a:t>
            </a:r>
          </a:p>
          <a:p>
            <a:pPr marL="0" indent="0">
              <a:buNone/>
            </a:pPr>
            <a:endParaRPr lang="en-US" dirty="0"/>
          </a:p>
        </p:txBody>
      </p:sp>
    </p:spTree>
    <p:extLst>
      <p:ext uri="{BB962C8B-B14F-4D97-AF65-F5344CB8AC3E}">
        <p14:creationId xmlns:p14="http://schemas.microsoft.com/office/powerpoint/2010/main" val="73711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648E-FBC1-4491-A908-EC8560B87926}"/>
              </a:ext>
            </a:extLst>
          </p:cNvPr>
          <p:cNvSpPr>
            <a:spLocks noGrp="1"/>
          </p:cNvSpPr>
          <p:nvPr>
            <p:ph type="title"/>
          </p:nvPr>
        </p:nvSpPr>
        <p:spPr/>
        <p:txBody>
          <a:bodyPr/>
          <a:lstStyle/>
          <a:p>
            <a:r>
              <a:rPr lang="en-US" dirty="0"/>
              <a:t>IDENTIFICATION OF VARIABLES</a:t>
            </a:r>
          </a:p>
        </p:txBody>
      </p:sp>
      <p:sp>
        <p:nvSpPr>
          <p:cNvPr id="3" name="Content Placeholder 2">
            <a:extLst>
              <a:ext uri="{FF2B5EF4-FFF2-40B4-BE49-F238E27FC236}">
                <a16:creationId xmlns:a16="http://schemas.microsoft.com/office/drawing/2014/main" id="{E0CC3583-5956-4BEA-87B5-15D3514D3047}"/>
              </a:ext>
            </a:extLst>
          </p:cNvPr>
          <p:cNvSpPr>
            <a:spLocks noGrp="1"/>
          </p:cNvSpPr>
          <p:nvPr>
            <p:ph idx="1"/>
          </p:nvPr>
        </p:nvSpPr>
        <p:spPr>
          <a:xfrm>
            <a:off x="1050985" y="1814423"/>
            <a:ext cx="4813540" cy="4832229"/>
          </a:xfrm>
        </p:spPr>
        <p:txBody>
          <a:bodyPr vert="horz" lIns="91440" tIns="45720" rIns="91440" bIns="45720" rtlCol="0" anchor="t">
            <a:normAutofit lnSpcReduction="10000"/>
          </a:bodyPr>
          <a:lstStyle/>
          <a:p>
            <a:r>
              <a:rPr lang="en-US" dirty="0"/>
              <a:t>Independent variables: </a:t>
            </a:r>
          </a:p>
          <a:p>
            <a:pPr marL="548640" lvl="3">
              <a:buAutoNum type="arabicPeriod"/>
            </a:pPr>
            <a:r>
              <a:rPr lang="en-US" sz="2400" dirty="0"/>
              <a:t>  Gender</a:t>
            </a:r>
          </a:p>
          <a:p>
            <a:pPr marL="548640" lvl="3">
              <a:buAutoNum type="arabicPeriod"/>
            </a:pPr>
            <a:r>
              <a:rPr lang="en-US" sz="2400" dirty="0"/>
              <a:t>  Age-group</a:t>
            </a:r>
          </a:p>
          <a:p>
            <a:pPr marL="0" indent="0">
              <a:buNone/>
            </a:pPr>
            <a:endParaRPr lang="en-US" dirty="0"/>
          </a:p>
          <a:p>
            <a:r>
              <a:rPr lang="en-US" dirty="0"/>
              <a:t>Dependent Variables: </a:t>
            </a:r>
          </a:p>
          <a:p>
            <a:pPr marL="1005840" indent="-457200">
              <a:buAutoNum type="arabicPeriod"/>
            </a:pPr>
            <a:r>
              <a:rPr lang="en-US" dirty="0"/>
              <a:t>Family Income</a:t>
            </a:r>
          </a:p>
          <a:p>
            <a:pPr marL="1005840" indent="-457200">
              <a:buAutoNum type="arabicPeriod"/>
            </a:pPr>
            <a:r>
              <a:rPr lang="en-US" dirty="0"/>
              <a:t>Financial Situation</a:t>
            </a:r>
          </a:p>
          <a:p>
            <a:pPr marL="1005840" indent="-457200">
              <a:buAutoNum type="arabicPeriod"/>
            </a:pPr>
            <a:r>
              <a:rPr lang="en-US" dirty="0"/>
              <a:t>Unemployment</a:t>
            </a:r>
          </a:p>
          <a:p>
            <a:pPr marL="1005840" indent="-457200">
              <a:buAutoNum type="arabicPeriod"/>
            </a:pPr>
            <a:r>
              <a:rPr lang="en-US" dirty="0"/>
              <a:t>Job Find</a:t>
            </a:r>
          </a:p>
          <a:p>
            <a:pPr marL="1005840" indent="-457200">
              <a:buAutoNum type="arabicPeriod"/>
            </a:pPr>
            <a:r>
              <a:rPr lang="en-US" dirty="0"/>
              <a:t>Job satisfaction</a:t>
            </a:r>
          </a:p>
          <a:p>
            <a:pPr marL="0" indent="0">
              <a:buNone/>
            </a:pPr>
            <a:endParaRPr lang="en-US" dirty="0"/>
          </a:p>
        </p:txBody>
      </p:sp>
      <p:sp>
        <p:nvSpPr>
          <p:cNvPr id="6" name="TextBox 5">
            <a:extLst>
              <a:ext uri="{FF2B5EF4-FFF2-40B4-BE49-F238E27FC236}">
                <a16:creationId xmlns:a16="http://schemas.microsoft.com/office/drawing/2014/main" id="{81FFE58E-B38C-49B9-987D-01B1FAED6574}"/>
              </a:ext>
            </a:extLst>
          </p:cNvPr>
          <p:cNvSpPr txBox="1"/>
          <p:nvPr/>
        </p:nvSpPr>
        <p:spPr>
          <a:xfrm>
            <a:off x="5607170" y="3588589"/>
            <a:ext cx="60960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a:p>
        </p:txBody>
      </p:sp>
      <p:pic>
        <p:nvPicPr>
          <p:cNvPr id="10" name="Picture 10" descr="A screenshot of a cell phone&#10;&#10;Description generated with very high confidence">
            <a:extLst>
              <a:ext uri="{FF2B5EF4-FFF2-40B4-BE49-F238E27FC236}">
                <a16:creationId xmlns:a16="http://schemas.microsoft.com/office/drawing/2014/main" id="{4FD5AC58-3D7D-495A-AFB9-6F64C3ACBDA3}"/>
              </a:ext>
            </a:extLst>
          </p:cNvPr>
          <p:cNvPicPr>
            <a:picLocks noChangeAspect="1"/>
          </p:cNvPicPr>
          <p:nvPr/>
        </p:nvPicPr>
        <p:blipFill>
          <a:blip r:embed="rId2"/>
          <a:stretch>
            <a:fillRect/>
          </a:stretch>
        </p:blipFill>
        <p:spPr>
          <a:xfrm>
            <a:off x="5874588" y="2752401"/>
            <a:ext cx="6150634" cy="3509801"/>
          </a:xfrm>
          <a:prstGeom prst="rect">
            <a:avLst/>
          </a:prstGeom>
        </p:spPr>
      </p:pic>
      <p:sp>
        <p:nvSpPr>
          <p:cNvPr id="13" name="TextBox 12">
            <a:extLst>
              <a:ext uri="{FF2B5EF4-FFF2-40B4-BE49-F238E27FC236}">
                <a16:creationId xmlns:a16="http://schemas.microsoft.com/office/drawing/2014/main" id="{1E394E68-398F-4A84-8CFF-E1FA6B4C3335}"/>
              </a:ext>
            </a:extLst>
          </p:cNvPr>
          <p:cNvSpPr txBox="1"/>
          <p:nvPr/>
        </p:nvSpPr>
        <p:spPr>
          <a:xfrm>
            <a:off x="5874588" y="2114909"/>
            <a:ext cx="393652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u="sng" dirty="0"/>
              <a:t>Design Factors &amp; levels:</a:t>
            </a:r>
          </a:p>
        </p:txBody>
      </p:sp>
    </p:spTree>
    <p:extLst>
      <p:ext uri="{BB962C8B-B14F-4D97-AF65-F5344CB8AC3E}">
        <p14:creationId xmlns:p14="http://schemas.microsoft.com/office/powerpoint/2010/main" val="3852194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DESIGN – CORRELATION PLOT</a:t>
            </a:r>
          </a:p>
        </p:txBody>
      </p:sp>
      <p:pic>
        <p:nvPicPr>
          <p:cNvPr id="3" name="Picture 2">
            <a:extLst>
              <a:ext uri="{FF2B5EF4-FFF2-40B4-BE49-F238E27FC236}">
                <a16:creationId xmlns:a16="http://schemas.microsoft.com/office/drawing/2014/main" id="{B2A3B1A5-5C48-4E7B-8101-136231FCF93A}"/>
              </a:ext>
            </a:extLst>
          </p:cNvPr>
          <p:cNvPicPr>
            <a:picLocks noChangeAspect="1"/>
          </p:cNvPicPr>
          <p:nvPr/>
        </p:nvPicPr>
        <p:blipFill>
          <a:blip r:embed="rId2"/>
          <a:stretch>
            <a:fillRect/>
          </a:stretch>
        </p:blipFill>
        <p:spPr>
          <a:xfrm>
            <a:off x="5326210" y="1923524"/>
            <a:ext cx="6591115" cy="4264625"/>
          </a:xfrm>
          <a:prstGeom prst="rect">
            <a:avLst/>
          </a:prstGeom>
          <a:noFill/>
        </p:spPr>
      </p:pic>
      <p:sp>
        <p:nvSpPr>
          <p:cNvPr id="5" name="Rectangle 4">
            <a:extLst>
              <a:ext uri="{FF2B5EF4-FFF2-40B4-BE49-F238E27FC236}">
                <a16:creationId xmlns:a16="http://schemas.microsoft.com/office/drawing/2014/main" id="{657EFAB4-9E54-45F9-B2E4-9A0D9F35FC45}"/>
              </a:ext>
            </a:extLst>
          </p:cNvPr>
          <p:cNvSpPr/>
          <p:nvPr/>
        </p:nvSpPr>
        <p:spPr>
          <a:xfrm>
            <a:off x="177209" y="2020762"/>
            <a:ext cx="4692503" cy="3785652"/>
          </a:xfrm>
          <a:prstGeom prst="rect">
            <a:avLst/>
          </a:prstGeom>
        </p:spPr>
        <p:txBody>
          <a:bodyPr wrap="square" anchor="t">
            <a:spAutoFit/>
          </a:bodyPr>
          <a:lstStyle/>
          <a:p>
            <a:pPr marL="285750" indent="-285750">
              <a:buFont typeface="Wingdings" panose="05000000000000000000" pitchFamily="2" charset="2"/>
              <a:buChar char="Ø"/>
            </a:pPr>
            <a:r>
              <a:rPr lang="en-US" sz="2400" dirty="0"/>
              <a:t>The Good life variable has some relation with the variables: </a:t>
            </a:r>
            <a:endParaRPr lang="en-US" dirty="0"/>
          </a:p>
          <a:p>
            <a:pPr marL="800100" lvl="1" indent="-342900">
              <a:buFont typeface="Arial" panose="05000000000000000000" pitchFamily="2" charset="2"/>
              <a:buChar char="•"/>
            </a:pPr>
            <a:r>
              <a:rPr lang="en-US" sz="2400" dirty="0"/>
              <a:t>Age</a:t>
            </a:r>
            <a:endParaRPr lang="en-US" dirty="0"/>
          </a:p>
          <a:p>
            <a:pPr marL="800100" lvl="1" indent="-342900">
              <a:buFont typeface="Arial" panose="05000000000000000000" pitchFamily="2" charset="2"/>
              <a:buChar char="•"/>
            </a:pPr>
            <a:r>
              <a:rPr lang="en-US" sz="2400" dirty="0"/>
              <a:t>financial situation,</a:t>
            </a:r>
            <a:endParaRPr lang="en-US" dirty="0"/>
          </a:p>
          <a:p>
            <a:pPr marL="800100" lvl="1" indent="-342900">
              <a:buFont typeface="Arial" panose="05000000000000000000" pitchFamily="2" charset="2"/>
              <a:buChar char="•"/>
            </a:pPr>
            <a:r>
              <a:rPr lang="en-US" sz="2400" dirty="0"/>
              <a:t>Job find</a:t>
            </a:r>
            <a:endParaRPr lang="en-US" dirty="0"/>
          </a:p>
          <a:p>
            <a:pPr marL="285750" indent="-285750">
              <a:buFont typeface="Wingdings" panose="05000000000000000000" pitchFamily="2" charset="2"/>
              <a:buChar char="Ø"/>
            </a:pPr>
            <a:r>
              <a:rPr lang="en-US" sz="2400" dirty="0"/>
              <a:t>But, the relationship is not strongly associated, the correlation is weakly associated.</a:t>
            </a:r>
            <a:endParaRPr lang="en-US"/>
          </a:p>
        </p:txBody>
      </p:sp>
    </p:spTree>
    <p:extLst>
      <p:ext uri="{BB962C8B-B14F-4D97-AF65-F5344CB8AC3E}">
        <p14:creationId xmlns:p14="http://schemas.microsoft.com/office/powerpoint/2010/main" val="306172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DESIGN – DISTRIBUTIONS</a:t>
            </a:r>
          </a:p>
        </p:txBody>
      </p:sp>
      <p:pic>
        <p:nvPicPr>
          <p:cNvPr id="7" name="Picture 7" descr="A close up of a map&#10;&#10;Description generated with high confidence">
            <a:extLst>
              <a:ext uri="{FF2B5EF4-FFF2-40B4-BE49-F238E27FC236}">
                <a16:creationId xmlns:a16="http://schemas.microsoft.com/office/drawing/2014/main" id="{14CCEF47-D8D7-41DB-9939-879736466528}"/>
              </a:ext>
            </a:extLst>
          </p:cNvPr>
          <p:cNvPicPr>
            <a:picLocks noChangeAspect="1"/>
          </p:cNvPicPr>
          <p:nvPr/>
        </p:nvPicPr>
        <p:blipFill>
          <a:blip r:embed="rId2"/>
          <a:stretch>
            <a:fillRect/>
          </a:stretch>
        </p:blipFill>
        <p:spPr>
          <a:xfrm>
            <a:off x="727494" y="1975837"/>
            <a:ext cx="4756030" cy="4559721"/>
          </a:xfrm>
          <a:prstGeom prst="rect">
            <a:avLst/>
          </a:prstGeom>
        </p:spPr>
      </p:pic>
      <p:pic>
        <p:nvPicPr>
          <p:cNvPr id="9" name="Picture 9" descr="A close up of a map&#10;&#10;Description generated with high confidence">
            <a:extLst>
              <a:ext uri="{FF2B5EF4-FFF2-40B4-BE49-F238E27FC236}">
                <a16:creationId xmlns:a16="http://schemas.microsoft.com/office/drawing/2014/main" id="{F7E01604-8458-495B-9FE4-9C0C3B1571FA}"/>
              </a:ext>
            </a:extLst>
          </p:cNvPr>
          <p:cNvPicPr>
            <a:picLocks noChangeAspect="1"/>
          </p:cNvPicPr>
          <p:nvPr/>
        </p:nvPicPr>
        <p:blipFill>
          <a:blip r:embed="rId3"/>
          <a:stretch>
            <a:fillRect/>
          </a:stretch>
        </p:blipFill>
        <p:spPr>
          <a:xfrm>
            <a:off x="6176513" y="1975477"/>
            <a:ext cx="4799162" cy="4560444"/>
          </a:xfrm>
          <a:prstGeom prst="rect">
            <a:avLst/>
          </a:prstGeom>
        </p:spPr>
      </p:pic>
      <p:sp>
        <p:nvSpPr>
          <p:cNvPr id="12" name="TextBox 11">
            <a:extLst>
              <a:ext uri="{FF2B5EF4-FFF2-40B4-BE49-F238E27FC236}">
                <a16:creationId xmlns:a16="http://schemas.microsoft.com/office/drawing/2014/main" id="{5A869304-7ABA-4C8B-AB94-6C9261D230D6}"/>
              </a:ext>
            </a:extLst>
          </p:cNvPr>
          <p:cNvSpPr txBox="1"/>
          <p:nvPr/>
        </p:nvSpPr>
        <p:spPr>
          <a:xfrm>
            <a:off x="1781503" y="1531883"/>
            <a:ext cx="2743200" cy="369332"/>
          </a:xfrm>
          <a:prstGeom prst="rect">
            <a:avLst/>
          </a:prstGeom>
          <a:solidFill>
            <a:schemeClr val="accent5">
              <a:lumMod val="60000"/>
              <a:lumOff val="4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Year 2000</a:t>
            </a:r>
          </a:p>
        </p:txBody>
      </p:sp>
      <p:sp>
        <p:nvSpPr>
          <p:cNvPr id="14" name="TextBox 13">
            <a:extLst>
              <a:ext uri="{FF2B5EF4-FFF2-40B4-BE49-F238E27FC236}">
                <a16:creationId xmlns:a16="http://schemas.microsoft.com/office/drawing/2014/main" id="{3AAAF8F0-9696-40D5-A818-9032569F86AA}"/>
              </a:ext>
            </a:extLst>
          </p:cNvPr>
          <p:cNvSpPr txBox="1"/>
          <p:nvPr/>
        </p:nvSpPr>
        <p:spPr>
          <a:xfrm>
            <a:off x="7378261" y="1531883"/>
            <a:ext cx="2743200" cy="369332"/>
          </a:xfrm>
          <a:prstGeom prst="rect">
            <a:avLst/>
          </a:prstGeom>
          <a:solidFill>
            <a:schemeClr val="accent5">
              <a:lumMod val="60000"/>
              <a:lumOff val="40000"/>
            </a:schemeClr>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Year 2010</a:t>
            </a:r>
          </a:p>
        </p:txBody>
      </p:sp>
    </p:spTree>
    <p:extLst>
      <p:ext uri="{BB962C8B-B14F-4D97-AF65-F5344CB8AC3E}">
        <p14:creationId xmlns:p14="http://schemas.microsoft.com/office/powerpoint/2010/main" val="4112478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direction presentation (widescreen)</Template>
  <TotalTime>1851</TotalTime>
  <Words>633</Words>
  <Application>Microsoft Office PowerPoint</Application>
  <PresentationFormat>Widescreen</PresentationFormat>
  <Paragraphs>131</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Book Antiqua</vt:lpstr>
      <vt:lpstr>Wingdings</vt:lpstr>
      <vt:lpstr>Sales Direction 16X9</vt:lpstr>
      <vt:lpstr>EXPERIMENTAL DESIGN OF THE QUALITY OF WORK LIFE</vt:lpstr>
      <vt:lpstr>CONTENTS</vt:lpstr>
      <vt:lpstr>INTRODUCTION</vt:lpstr>
      <vt:lpstr>PROBLEM STATEMENT</vt:lpstr>
      <vt:lpstr>POPULATION SPECIFICATION</vt:lpstr>
      <vt:lpstr>HYPOTHESIS</vt:lpstr>
      <vt:lpstr>IDENTIFICATION OF VARIABLES</vt:lpstr>
      <vt:lpstr>EXPERIMENTAL DESIGN – CORRELATION PLOT</vt:lpstr>
      <vt:lpstr>EXPERIMENTAL DESIGN – DISTRIBUTIONS</vt:lpstr>
      <vt:lpstr>EXPERIMENTAL DESIGN – DISTRIBUTIONS</vt:lpstr>
      <vt:lpstr>EXPERIMENTAL DESIGN – REGRESSION ANALYSIS</vt:lpstr>
      <vt:lpstr>EXPERIMENTAL DESIGN – REGRESSION ANALYSIS</vt:lpstr>
      <vt:lpstr>EXPERIMENTAL DESIGN – REGRESSION ANALYSIS</vt:lpstr>
      <vt:lpstr>EXPERIMENTAL DESIGN – INTERACTION PLOT AND DISTRIBUTION</vt:lpstr>
      <vt:lpstr>EXPERIMENTAL DESIGN – ANOVA</vt:lpstr>
      <vt:lpstr>EXPERIMENTAL DESIGN - ANOVA</vt:lpstr>
      <vt:lpstr>EXPERIMENTAL DESIGN – CHI-SQUARE TEST</vt:lpstr>
      <vt:lpstr>SUMMARY OF FINDINGS</vt:lpstr>
      <vt:lpstr>SUMMARY OF FINDINGS</vt:lpstr>
      <vt:lpstr>VALIDITY &amp;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EXPERIMENTAL DESIGN OF QUALITY OF WORK LIFE</dc:title>
  <dc:creator>Aaina Malhotra (CS)</dc:creator>
  <cp:lastModifiedBy>prathu kushwah</cp:lastModifiedBy>
  <cp:revision>395</cp:revision>
  <dcterms:created xsi:type="dcterms:W3CDTF">2018-10-15T07:47:04Z</dcterms:created>
  <dcterms:modified xsi:type="dcterms:W3CDTF">2018-10-17T14:36:23Z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