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82"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A7EDCA-FD75-4340-B6F8-6764BF64B164}">
  <a:tblStyle styleId="{A9A7EDCA-FD75-4340-B6F8-6764BF64B164}" styleName="Table_0">
    <a:wholeTbl>
      <a:tcTxStyle b="off" i="off">
        <a:font>
          <a:latin typeface="Helvetica"/>
          <a:ea typeface="Helvetica"/>
          <a:cs typeface="Helvetica"/>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fill>
          <a:solidFill>
            <a:schemeClr val="accent2"/>
          </a:solidFill>
        </a:fill>
      </a:tcStyle>
    </a:firstRow>
    <a:neCell>
      <a:tcTxStyle/>
      <a:tcStyle>
        <a:tcBdr/>
      </a:tcStyle>
    </a:neCell>
    <a:nwCell>
      <a:tcTxStyle/>
      <a:tcStyle>
        <a:tcBdr/>
      </a:tcStyle>
    </a:nwCell>
  </a:tblStyle>
  <a:tblStyle styleId="{9D169D6D-E67E-476F-980D-3C1643AC5D00}" styleName="Table_1">
    <a:wholeTbl>
      <a:tcTxStyle b="off" i="off">
        <a:font>
          <a:latin typeface="Helvetica"/>
          <a:ea typeface="Helvetica"/>
          <a:cs typeface="Helvetic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87"/>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29e6fe61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g2429e6fe61f_0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lvl1pPr>
              <a:defRPr sz="1200">
                <a:latin typeface="Calibri"/>
                <a:ea typeface="Calibri"/>
                <a:cs typeface="Calibri"/>
                <a:sym typeface="Calibri"/>
              </a:defRPr>
            </a:lvl1pPr>
          </a:lstStyle>
          <a:p>
            <a:r>
              <a:rPr lang="en-US" dirty="0"/>
              <a:t>So this is </a:t>
            </a:r>
            <a:r>
              <a:rPr lang="en-US" dirty="0" err="1"/>
              <a:t>ths</a:t>
            </a:r>
            <a:r>
              <a:rPr lang="en-US" dirty="0"/>
              <a:t> hybrid model by combining taking both rating and review into analysis. </a:t>
            </a:r>
          </a:p>
          <a:p>
            <a:endParaRPr lang="en-US" dirty="0"/>
          </a:p>
          <a:p>
            <a:r>
              <a:rPr lang="en-US" dirty="0"/>
              <a:t>We have tried to build this model as user friendly as it could be. </a:t>
            </a:r>
          </a:p>
          <a:p>
            <a:endParaRPr lang="en-US" dirty="0"/>
          </a:p>
          <a:p>
            <a:r>
              <a:rPr lang="en-US" dirty="0"/>
              <a:t>So in this first stage, user can give input whether they want to search for any location specific or cuisine specific restaurant. Also , it common that while giving the query user might make some spelling mistake. </a:t>
            </a:r>
          </a:p>
          <a:p>
            <a:r>
              <a:rPr lang="en-US" dirty="0"/>
              <a:t>So in this first stage, we have incorporated this fuzz words methods, so even if the the spelling is wrong, the model will calculate the similarity score between cuisine and the query and will give the best match. </a:t>
            </a:r>
          </a:p>
          <a:p>
            <a:r>
              <a:rPr lang="en-US" dirty="0"/>
              <a:t>And this is optional so if the user doesn’t mention any rating or review then he will still relevant recommendation,</a:t>
            </a:r>
          </a:p>
          <a:p>
            <a:endParaRPr lang="en-US" dirty="0"/>
          </a:p>
          <a:p>
            <a:r>
              <a:rPr lang="en-US" dirty="0"/>
              <a:t>In the second stage, I have used  </a:t>
            </a:r>
            <a:r>
              <a:rPr lang="en-US" dirty="0" err="1"/>
              <a:t>lda</a:t>
            </a:r>
            <a:r>
              <a:rPr lang="en-US" dirty="0"/>
              <a:t> for topic modelling </a:t>
            </a:r>
            <a:r>
              <a:rPr lang="en-US" dirty="0" err="1"/>
              <a:t>ie</a:t>
            </a:r>
            <a:r>
              <a:rPr lang="en-US" dirty="0"/>
              <a:t>. for identifying the 10 topics from the review and sentiment </a:t>
            </a:r>
            <a:r>
              <a:rPr lang="en-US" dirty="0" err="1"/>
              <a:t>analyser</a:t>
            </a:r>
            <a:r>
              <a:rPr lang="en-US" dirty="0"/>
              <a:t> to find the positive and negative score. </a:t>
            </a:r>
          </a:p>
          <a:p>
            <a:endParaRPr lang="en-US" dirty="0"/>
          </a:p>
          <a:p>
            <a:r>
              <a:rPr lang="en-US" dirty="0"/>
              <a:t>So after </a:t>
            </a:r>
            <a:r>
              <a:rPr lang="en-US" dirty="0" err="1"/>
              <a:t>preprocrosing</a:t>
            </a:r>
            <a:r>
              <a:rPr lang="en-US" dirty="0"/>
              <a:t> the review as discussed earlier, </a:t>
            </a:r>
            <a:r>
              <a:rPr lang="en-US" dirty="0" err="1"/>
              <a:t>psotive</a:t>
            </a:r>
            <a:r>
              <a:rPr lang="en-US" dirty="0"/>
              <a:t> and negative </a:t>
            </a:r>
            <a:r>
              <a:rPr lang="en-US" dirty="0" err="1"/>
              <a:t>socre</a:t>
            </a:r>
            <a:r>
              <a:rPr lang="en-US" dirty="0"/>
              <a:t> will be calculated. </a:t>
            </a:r>
          </a:p>
          <a:p>
            <a:r>
              <a:rPr lang="en-US" dirty="0"/>
              <a:t>And by converting it to numeric form using </a:t>
            </a:r>
            <a:r>
              <a:rPr lang="en-US" dirty="0" err="1"/>
              <a:t>lda</a:t>
            </a:r>
            <a:r>
              <a:rPr lang="en-US" dirty="0"/>
              <a:t>, we have identified the topic from the review </a:t>
            </a:r>
            <a:r>
              <a:rPr lang="en-US" dirty="0" err="1"/>
              <a:t>wrt</a:t>
            </a:r>
            <a:r>
              <a:rPr lang="en-US" dirty="0"/>
              <a:t> </a:t>
            </a:r>
            <a:r>
              <a:rPr lang="en-US" dirty="0" err="1"/>
              <a:t>resturants</a:t>
            </a:r>
            <a:r>
              <a:rPr lang="en-US" dirty="0"/>
              <a:t>. And here I AM </a:t>
            </a:r>
            <a:r>
              <a:rPr lang="en-US" dirty="0" err="1"/>
              <a:t>calucaltig</a:t>
            </a:r>
            <a:r>
              <a:rPr lang="en-US" dirty="0"/>
              <a:t> a weighted score. Taking the weightage of words from topic and multiplying it will positive and negative score. </a:t>
            </a:r>
          </a:p>
          <a:p>
            <a:endParaRPr lang="en-US" dirty="0"/>
          </a:p>
          <a:p>
            <a:r>
              <a:rPr lang="en-US" dirty="0"/>
              <a:t>So this is how the topic look like. 0 </a:t>
            </a:r>
            <a:r>
              <a:rPr lang="en-US" dirty="0" err="1"/>
              <a:t>indiecated</a:t>
            </a:r>
            <a:r>
              <a:rPr lang="en-US" dirty="0"/>
              <a:t> topic 1, and in this we can the weightage for most frequent words in topic. Such as </a:t>
            </a:r>
            <a:r>
              <a:rPr lang="en-US" dirty="0" err="1"/>
              <a:t>pizzam</a:t>
            </a:r>
            <a:r>
              <a:rPr lang="en-US" dirty="0"/>
              <a:t> good place and this is probabilistic score. </a:t>
            </a:r>
          </a:p>
          <a:p>
            <a:endParaRPr lang="en-US" dirty="0"/>
          </a:p>
          <a:p>
            <a:r>
              <a:rPr lang="en-US" dirty="0" err="1"/>
              <a:t>Afert</a:t>
            </a:r>
            <a:r>
              <a:rPr lang="en-US" dirty="0"/>
              <a:t> finding the weighted </a:t>
            </a:r>
            <a:r>
              <a:rPr lang="en-US" dirty="0" err="1"/>
              <a:t>socre</a:t>
            </a:r>
            <a:r>
              <a:rPr lang="en-US" dirty="0"/>
              <a:t>, we are fetching the names of top 20 </a:t>
            </a:r>
            <a:r>
              <a:rPr lang="en-US" dirty="0" err="1"/>
              <a:t>restuarants</a:t>
            </a:r>
            <a:r>
              <a:rPr lang="en-US" dirty="0"/>
              <a:t>. </a:t>
            </a:r>
          </a:p>
          <a:p>
            <a:endParaRPr lang="en-US" dirty="0"/>
          </a:p>
          <a:p>
            <a:r>
              <a:rPr lang="en-US" dirty="0"/>
              <a:t>In the last, these top 20 </a:t>
            </a:r>
            <a:r>
              <a:rPr lang="en-US" dirty="0" err="1"/>
              <a:t>restruant</a:t>
            </a:r>
            <a:r>
              <a:rPr lang="en-US" dirty="0"/>
              <a:t> </a:t>
            </a:r>
            <a:r>
              <a:rPr lang="en-US" dirty="0" err="1"/>
              <a:t>alogn</a:t>
            </a:r>
            <a:r>
              <a:rPr lang="en-US" dirty="0"/>
              <a:t> with user id , rating and predicted topics are passed to </a:t>
            </a:r>
            <a:r>
              <a:rPr lang="en-US" dirty="0" err="1"/>
              <a:t>svd</a:t>
            </a:r>
            <a:r>
              <a:rPr lang="en-US" dirty="0"/>
              <a:t>++ to </a:t>
            </a:r>
            <a:r>
              <a:rPr lang="en-US" dirty="0" err="1"/>
              <a:t>predicnt</a:t>
            </a:r>
            <a:r>
              <a:rPr lang="en-US" dirty="0"/>
              <a:t> the rating and give top 10 recommendation based on highest rating.</a:t>
            </a:r>
          </a:p>
          <a:p>
            <a:endParaRPr lang="en-US" dirty="0"/>
          </a:p>
          <a:p>
            <a:r>
              <a:rPr lang="en-US" dirty="0"/>
              <a:t>So this model is </a:t>
            </a:r>
            <a:r>
              <a:rPr lang="en-US" dirty="0" err="1"/>
              <a:t>highely</a:t>
            </a:r>
            <a:r>
              <a:rPr lang="en-US" dirty="0"/>
              <a:t> efficient as it is taking both reviews, and rating but there is one drawback it is not able user query such as if the user types I want to go a </a:t>
            </a:r>
            <a:r>
              <a:rPr lang="en-US" dirty="0" err="1"/>
              <a:t>restruant</a:t>
            </a:r>
            <a:r>
              <a:rPr lang="en-US" dirty="0"/>
              <a:t> with a </a:t>
            </a:r>
            <a:r>
              <a:rPr lang="en-US" dirty="0" err="1"/>
              <a:t>beautifyl</a:t>
            </a:r>
            <a:r>
              <a:rPr lang="en-US" dirty="0"/>
              <a:t> view so we cannot get results using this model. So to overcome this limitation, it will be discussed further. </a:t>
            </a:r>
          </a:p>
          <a:p>
            <a:endParaRPr lang="en-US" dirty="0"/>
          </a:p>
        </p:txBody>
      </p:sp>
    </p:spTree>
    <p:extLst>
      <p:ext uri="{BB962C8B-B14F-4D97-AF65-F5344CB8AC3E}">
        <p14:creationId xmlns:p14="http://schemas.microsoft.com/office/powerpoint/2010/main" val="3485722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42b75750ea_4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3" name="Google Shape;303;g242b75750ea_4_27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Font typeface="Arial"/>
              <a:buNone/>
            </a:pPr>
            <a:endParaRPr sz="1200" b="0" i="0" u="none" strike="noStrike" cap="none">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2b75750ea_4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g242b75750ea_4_1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42b75750ea_4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8" name="Google Shape;358;g242b75750ea_4_2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 name="Google Shape;7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2b75750ea_4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g242b75750ea_4_8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Arial"/>
              <a:buNone/>
            </a:pPr>
            <a:endParaRPr sz="1200" b="0" i="0" u="none" strike="noStrike" cap="none">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42b75750ea_4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g242b75750ea_4_9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0"/>
              <a:buFont typeface="Arial"/>
              <a:buNone/>
            </a:pPr>
            <a:endParaRPr sz="1200" b="0" i="0" u="none" strike="noStrike" cap="none">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29e6fe61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g2429e6fe61f_0_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6" name="Google Shape;46;p11"/>
          <p:cNvSpPr>
            <a:spLocks noGrp="1"/>
          </p:cNvSpPr>
          <p:nvPr>
            <p:ph type="pic" idx="2"/>
          </p:nvPr>
        </p:nvSpPr>
        <p:spPr>
          <a:xfrm>
            <a:off x="5183187" y="987425"/>
            <a:ext cx="6172202" cy="4873625"/>
          </a:xfrm>
          <a:prstGeom prst="rect">
            <a:avLst/>
          </a:prstGeom>
          <a:noFill/>
          <a:ln>
            <a:noFill/>
          </a:ln>
        </p:spPr>
      </p:sp>
      <p:sp>
        <p:nvSpPr>
          <p:cNvPr id="47" name="Google Shape;47;p11"/>
          <p:cNvSpPr txBox="1">
            <a:spLocks noGrp="1"/>
          </p:cNvSpPr>
          <p:nvPr>
            <p:ph type="body" idx="1"/>
          </p:nvPr>
        </p:nvSpPr>
        <p:spPr>
          <a:xfrm>
            <a:off x="839787" y="2057400"/>
            <a:ext cx="3932240"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8" name="Google Shape;48;p1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724900" y="365125"/>
            <a:ext cx="2628900" cy="5811838"/>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1" name="Google Shape;51;p12"/>
          <p:cNvSpPr txBox="1">
            <a:spLocks noGrp="1"/>
          </p:cNvSpPr>
          <p:nvPr>
            <p:ph type="body" idx="1"/>
          </p:nvPr>
        </p:nvSpPr>
        <p:spPr>
          <a:xfrm>
            <a:off x="838200" y="365125"/>
            <a:ext cx="7734300" cy="58118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52" name="Google Shape;52;p12"/>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82224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3" name="Google Shape;13;p3"/>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 name="Google Shape;14;p3"/>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p:cSld name="1_Title and Vertical Tex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838200" y="365125"/>
            <a:ext cx="10515600" cy="1325563"/>
          </a:xfrm>
          <a:prstGeom prst="rect">
            <a:avLst/>
          </a:prstGeom>
          <a:noFill/>
          <a:ln>
            <a:noFill/>
          </a:ln>
        </p:spPr>
        <p:txBody>
          <a:bodyPr spcFirstLastPara="1" wrap="square" lIns="34275" tIns="34275" rIns="34275" bIns="34275" anchor="ctr" anchorCtr="0">
            <a:normAutofit/>
          </a:bodyPr>
          <a:lstStyle>
            <a:lvl1pPr lvl="0" algn="l">
              <a:lnSpc>
                <a:spcPct val="90000"/>
              </a:lnSpc>
              <a:spcBef>
                <a:spcPts val="0"/>
              </a:spcBef>
              <a:spcAft>
                <a:spcPts val="0"/>
              </a:spcAft>
              <a:buClr>
                <a:srgbClr val="000000"/>
              </a:buClr>
              <a:buSzPts val="1400"/>
              <a:buFont typeface="Calibri"/>
              <a:buNone/>
              <a:defRPr/>
            </a:lvl1pPr>
            <a:lvl2pPr lvl="1" algn="l">
              <a:lnSpc>
                <a:spcPct val="90000"/>
              </a:lnSpc>
              <a:spcBef>
                <a:spcPts val="0"/>
              </a:spcBef>
              <a:spcAft>
                <a:spcPts val="0"/>
              </a:spcAft>
              <a:buClr>
                <a:srgbClr val="000000"/>
              </a:buClr>
              <a:buSzPts val="1400"/>
              <a:buFont typeface="Calibri"/>
              <a:buNone/>
              <a:defRPr/>
            </a:lvl2pPr>
            <a:lvl3pPr lvl="2" algn="l">
              <a:lnSpc>
                <a:spcPct val="90000"/>
              </a:lnSpc>
              <a:spcBef>
                <a:spcPts val="0"/>
              </a:spcBef>
              <a:spcAft>
                <a:spcPts val="0"/>
              </a:spcAft>
              <a:buClr>
                <a:srgbClr val="000000"/>
              </a:buClr>
              <a:buSzPts val="1400"/>
              <a:buFont typeface="Calibri"/>
              <a:buNone/>
              <a:defRPr/>
            </a:lvl3pPr>
            <a:lvl4pPr lvl="3" algn="l">
              <a:lnSpc>
                <a:spcPct val="90000"/>
              </a:lnSpc>
              <a:spcBef>
                <a:spcPts val="0"/>
              </a:spcBef>
              <a:spcAft>
                <a:spcPts val="0"/>
              </a:spcAft>
              <a:buClr>
                <a:srgbClr val="000000"/>
              </a:buClr>
              <a:buSzPts val="1400"/>
              <a:buFont typeface="Calibri"/>
              <a:buNone/>
              <a:defRPr/>
            </a:lvl4pPr>
            <a:lvl5pPr lvl="4" algn="l">
              <a:lnSpc>
                <a:spcPct val="90000"/>
              </a:lnSpc>
              <a:spcBef>
                <a:spcPts val="0"/>
              </a:spcBef>
              <a:spcAft>
                <a:spcPts val="0"/>
              </a:spcAft>
              <a:buClr>
                <a:srgbClr val="000000"/>
              </a:buClr>
              <a:buSzPts val="1400"/>
              <a:buFont typeface="Calibri"/>
              <a:buNone/>
              <a:defRPr/>
            </a:lvl5pPr>
            <a:lvl6pPr lvl="5" algn="l">
              <a:lnSpc>
                <a:spcPct val="90000"/>
              </a:lnSpc>
              <a:spcBef>
                <a:spcPts val="0"/>
              </a:spcBef>
              <a:spcAft>
                <a:spcPts val="0"/>
              </a:spcAft>
              <a:buClr>
                <a:srgbClr val="000000"/>
              </a:buClr>
              <a:buSzPts val="1400"/>
              <a:buFont typeface="Calibri"/>
              <a:buNone/>
              <a:defRPr/>
            </a:lvl6pPr>
            <a:lvl7pPr lvl="6" algn="l">
              <a:lnSpc>
                <a:spcPct val="90000"/>
              </a:lnSpc>
              <a:spcBef>
                <a:spcPts val="0"/>
              </a:spcBef>
              <a:spcAft>
                <a:spcPts val="0"/>
              </a:spcAft>
              <a:buClr>
                <a:srgbClr val="000000"/>
              </a:buClr>
              <a:buSzPts val="1400"/>
              <a:buFont typeface="Calibri"/>
              <a:buNone/>
              <a:defRPr/>
            </a:lvl7pPr>
            <a:lvl8pPr lvl="7" algn="l">
              <a:lnSpc>
                <a:spcPct val="90000"/>
              </a:lnSpc>
              <a:spcBef>
                <a:spcPts val="0"/>
              </a:spcBef>
              <a:spcAft>
                <a:spcPts val="0"/>
              </a:spcAft>
              <a:buClr>
                <a:srgbClr val="000000"/>
              </a:buClr>
              <a:buSzPts val="1400"/>
              <a:buFont typeface="Calibri"/>
              <a:buNone/>
              <a:defRPr/>
            </a:lvl8pPr>
            <a:lvl9pPr lvl="8" algn="l">
              <a:lnSpc>
                <a:spcPct val="90000"/>
              </a:lnSpc>
              <a:spcBef>
                <a:spcPts val="0"/>
              </a:spcBef>
              <a:spcAft>
                <a:spcPts val="0"/>
              </a:spcAft>
              <a:buClr>
                <a:srgbClr val="000000"/>
              </a:buClr>
              <a:buSzPts val="1400"/>
              <a:buFont typeface="Calibri"/>
              <a:buNone/>
              <a:defRPr/>
            </a:lvl9pPr>
          </a:lstStyle>
          <a:p>
            <a:endParaRPr/>
          </a:p>
        </p:txBody>
      </p:sp>
      <p:sp>
        <p:nvSpPr>
          <p:cNvPr id="17" name="Google Shape;17;p4"/>
          <p:cNvSpPr txBox="1">
            <a:spLocks noGrp="1"/>
          </p:cNvSpPr>
          <p:nvPr>
            <p:ph type="body" idx="1"/>
          </p:nvPr>
        </p:nvSpPr>
        <p:spPr>
          <a:xfrm>
            <a:off x="838200" y="1825625"/>
            <a:ext cx="10515600" cy="4351339"/>
          </a:xfrm>
          <a:prstGeom prst="rect">
            <a:avLst/>
          </a:prstGeom>
          <a:noFill/>
          <a:ln>
            <a:noFill/>
          </a:ln>
        </p:spPr>
        <p:txBody>
          <a:bodyPr spcFirstLastPara="1" wrap="square" lIns="34275" tIns="34275" rIns="34275" bIns="34275" anchor="t" anchorCtr="0">
            <a:normAutofit/>
          </a:bodyPr>
          <a:lstStyle>
            <a:lvl1pPr marL="457200" lvl="0" indent="-317500" algn="l">
              <a:lnSpc>
                <a:spcPct val="90000"/>
              </a:lnSpc>
              <a:spcBef>
                <a:spcPts val="1067"/>
              </a:spcBef>
              <a:spcAft>
                <a:spcPts val="0"/>
              </a:spcAft>
              <a:buClr>
                <a:srgbClr val="000000"/>
              </a:buClr>
              <a:buSzPts val="1400"/>
              <a:buChar char="•"/>
              <a:defRPr/>
            </a:lvl1pPr>
            <a:lvl2pPr marL="914400" lvl="1" indent="-317500" algn="l">
              <a:lnSpc>
                <a:spcPct val="90000"/>
              </a:lnSpc>
              <a:spcBef>
                <a:spcPts val="1067"/>
              </a:spcBef>
              <a:spcAft>
                <a:spcPts val="0"/>
              </a:spcAft>
              <a:buClr>
                <a:srgbClr val="000000"/>
              </a:buClr>
              <a:buSzPts val="1400"/>
              <a:buChar char="•"/>
              <a:defRPr/>
            </a:lvl2pPr>
            <a:lvl3pPr marL="1371600" lvl="2" indent="-317500" algn="l">
              <a:lnSpc>
                <a:spcPct val="90000"/>
              </a:lnSpc>
              <a:spcBef>
                <a:spcPts val="1067"/>
              </a:spcBef>
              <a:spcAft>
                <a:spcPts val="0"/>
              </a:spcAft>
              <a:buClr>
                <a:srgbClr val="000000"/>
              </a:buClr>
              <a:buSzPts val="1400"/>
              <a:buChar char="•"/>
              <a:defRPr/>
            </a:lvl3pPr>
            <a:lvl4pPr marL="1828800" lvl="3" indent="-317500" algn="l">
              <a:lnSpc>
                <a:spcPct val="90000"/>
              </a:lnSpc>
              <a:spcBef>
                <a:spcPts val="1067"/>
              </a:spcBef>
              <a:spcAft>
                <a:spcPts val="0"/>
              </a:spcAft>
              <a:buClr>
                <a:srgbClr val="000000"/>
              </a:buClr>
              <a:buSzPts val="1400"/>
              <a:buChar char="•"/>
              <a:defRPr/>
            </a:lvl4pPr>
            <a:lvl5pPr marL="2286000" lvl="4" indent="-317500" algn="l">
              <a:lnSpc>
                <a:spcPct val="90000"/>
              </a:lnSpc>
              <a:spcBef>
                <a:spcPts val="1067"/>
              </a:spcBef>
              <a:spcAft>
                <a:spcPts val="0"/>
              </a:spcAft>
              <a:buClr>
                <a:srgbClr val="000000"/>
              </a:buClr>
              <a:buSzPts val="1400"/>
              <a:buChar char="•"/>
              <a:defRPr/>
            </a:lvl5pPr>
            <a:lvl6pPr marL="2743200" lvl="5" indent="-317500" algn="l">
              <a:lnSpc>
                <a:spcPct val="90000"/>
              </a:lnSpc>
              <a:spcBef>
                <a:spcPts val="1067"/>
              </a:spcBef>
              <a:spcAft>
                <a:spcPts val="0"/>
              </a:spcAft>
              <a:buClr>
                <a:srgbClr val="000000"/>
              </a:buClr>
              <a:buSzPts val="1400"/>
              <a:buChar char="•"/>
              <a:defRPr/>
            </a:lvl6pPr>
            <a:lvl7pPr marL="3200400" lvl="6" indent="-317500" algn="l">
              <a:lnSpc>
                <a:spcPct val="90000"/>
              </a:lnSpc>
              <a:spcBef>
                <a:spcPts val="1067"/>
              </a:spcBef>
              <a:spcAft>
                <a:spcPts val="0"/>
              </a:spcAft>
              <a:buClr>
                <a:srgbClr val="000000"/>
              </a:buClr>
              <a:buSzPts val="1400"/>
              <a:buChar char="•"/>
              <a:defRPr/>
            </a:lvl7pPr>
            <a:lvl8pPr marL="3657600" lvl="7" indent="-317500" algn="l">
              <a:lnSpc>
                <a:spcPct val="90000"/>
              </a:lnSpc>
              <a:spcBef>
                <a:spcPts val="1067"/>
              </a:spcBef>
              <a:spcAft>
                <a:spcPts val="0"/>
              </a:spcAft>
              <a:buClr>
                <a:srgbClr val="000000"/>
              </a:buClr>
              <a:buSzPts val="1400"/>
              <a:buChar char="•"/>
              <a:defRPr/>
            </a:lvl8pPr>
            <a:lvl9pPr marL="4114800" lvl="8" indent="-317500" algn="l">
              <a:lnSpc>
                <a:spcPct val="90000"/>
              </a:lnSpc>
              <a:spcBef>
                <a:spcPts val="1067"/>
              </a:spcBef>
              <a:spcAft>
                <a:spcPts val="0"/>
              </a:spcAft>
              <a:buClr>
                <a:srgbClr val="000000"/>
              </a:buClr>
              <a:buSzPts val="1400"/>
              <a:buChar char="•"/>
              <a:defRPr/>
            </a:lvl9pPr>
          </a:lstStyle>
          <a:p>
            <a:endParaRPr/>
          </a:p>
        </p:txBody>
      </p:sp>
      <p:sp>
        <p:nvSpPr>
          <p:cNvPr id="18" name="Google Shape;18;p4"/>
          <p:cNvSpPr txBox="1">
            <a:spLocks noGrp="1"/>
          </p:cNvSpPr>
          <p:nvPr>
            <p:ph type="sldNum" idx="12"/>
          </p:nvPr>
        </p:nvSpPr>
        <p:spPr>
          <a:xfrm>
            <a:off x="11089822" y="6411971"/>
            <a:ext cx="263980" cy="253885"/>
          </a:xfrm>
          <a:prstGeom prst="rect">
            <a:avLst/>
          </a:prstGeom>
          <a:noFill/>
          <a:ln>
            <a:noFill/>
          </a:ln>
        </p:spPr>
        <p:txBody>
          <a:bodyPr spcFirstLastPara="1" wrap="square" lIns="34275" tIns="34275" rIns="34275" bIns="34275" anchor="ctr" anchorCtr="0">
            <a:spAutoFit/>
          </a:bodyPr>
          <a:lstStyle>
            <a:lvl1pPr marL="0" marR="0" lvl="0"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1" name="Google Shape;21;p5"/>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4" name="Google Shape;24;p6"/>
          <p:cNvSpPr txBox="1">
            <a:spLocks noGrp="1"/>
          </p:cNvSpPr>
          <p:nvPr>
            <p:ph type="body" idx="1"/>
          </p:nvPr>
        </p:nvSpPr>
        <p:spPr>
          <a:xfrm>
            <a:off x="1524000" y="3602037"/>
            <a:ext cx="9144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5" name="Google Shape;25;p6"/>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8" name="Google Shape;28;p7"/>
          <p:cNvSpPr txBox="1">
            <a:spLocks noGrp="1"/>
          </p:cNvSpPr>
          <p:nvPr>
            <p:ph type="body" idx="1"/>
          </p:nvPr>
        </p:nvSpPr>
        <p:spPr>
          <a:xfrm>
            <a:off x="831850" y="4589462"/>
            <a:ext cx="10515600"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7"/>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2" name="Google Shape;32;p8"/>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3" name="Google Shape;33;p8"/>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6" name="Google Shape;36;p9"/>
          <p:cNvSpPr txBox="1">
            <a:spLocks noGrp="1"/>
          </p:cNvSpPr>
          <p:nvPr>
            <p:ph type="body" idx="1"/>
          </p:nvPr>
        </p:nvSpPr>
        <p:spPr>
          <a:xfrm>
            <a:off x="839787" y="1681163"/>
            <a:ext cx="5157790"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7" name="Google Shape;37;p9"/>
          <p:cNvSpPr txBox="1">
            <a:spLocks noGrp="1"/>
          </p:cNvSpPr>
          <p:nvPr>
            <p:ph type="body" idx="2"/>
          </p:nvPr>
        </p:nvSpPr>
        <p:spPr>
          <a:xfrm>
            <a:off x="6172200" y="1681163"/>
            <a:ext cx="5183188"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8" name="Google Shape;38;p9"/>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839787" y="457200"/>
            <a:ext cx="393224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1" name="Google Shape;41;p10"/>
          <p:cNvSpPr txBox="1">
            <a:spLocks noGrp="1"/>
          </p:cNvSpPr>
          <p:nvPr>
            <p:ph type="body" idx="1"/>
          </p:nvPr>
        </p:nvSpPr>
        <p:spPr>
          <a:xfrm>
            <a:off x="5183187" y="987425"/>
            <a:ext cx="6172202"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2" name="Google Shape;42;p10"/>
          <p:cNvSpPr txBox="1">
            <a:spLocks noGrp="1"/>
          </p:cNvSpPr>
          <p:nvPr>
            <p:ph type="body" idx="2"/>
          </p:nvPr>
        </p:nvSpPr>
        <p:spPr>
          <a:xfrm>
            <a:off x="839786" y="2057400"/>
            <a:ext cx="3932241"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3" name="Google Shape;43;p10"/>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089821" y="6404293"/>
            <a:ext cx="263980" cy="26923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ZspR5PZemc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i.org/10.1016/j.knosys.2016.07.020" TargetMode="External"/><Relationship Id="rId5" Type="http://schemas.openxmlformats.org/officeDocument/2006/relationships/hyperlink" Target="https://doi.org/10.1155/2022/4544152" TargetMode="External"/><Relationship Id="rId4" Type="http://schemas.openxmlformats.org/officeDocument/2006/relationships/hyperlink" Target="https://towardsdatascience.com/how-to-build-a-restaurant-recommendation-system-using-latent-factor-collaborative-filtering-ffe08dd57dc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3"/>
          <p:cNvSpPr/>
          <p:nvPr/>
        </p:nvSpPr>
        <p:spPr>
          <a:xfrm>
            <a:off x="1523999" y="0"/>
            <a:ext cx="9141716" cy="68580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8" name="Google Shape;58;p13"/>
          <p:cNvSpPr/>
          <p:nvPr/>
        </p:nvSpPr>
        <p:spPr>
          <a:xfrm>
            <a:off x="0" y="5045528"/>
            <a:ext cx="12192000" cy="1812472"/>
          </a:xfrm>
          <a:prstGeom prst="rect">
            <a:avLst/>
          </a:prstGeom>
          <a:solidFill>
            <a:schemeClr val="accent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59" name="Google Shape;59;p13"/>
          <p:cNvSpPr/>
          <p:nvPr/>
        </p:nvSpPr>
        <p:spPr>
          <a:xfrm>
            <a:off x="0" y="-279658"/>
            <a:ext cx="12192001" cy="6219828"/>
          </a:xfrm>
          <a:custGeom>
            <a:avLst/>
            <a:gdLst/>
            <a:ahLst/>
            <a:cxnLst/>
            <a:rect l="l" t="t" r="r" b="b"/>
            <a:pathLst>
              <a:path w="21600" h="21600" extrusionOk="0">
                <a:moveTo>
                  <a:pt x="12029" y="21363"/>
                </a:moveTo>
                <a:lnTo>
                  <a:pt x="12027" y="21363"/>
                </a:lnTo>
                <a:cubicBezTo>
                  <a:pt x="12027" y="21364"/>
                  <a:pt x="12027" y="21365"/>
                  <a:pt x="12027" y="21365"/>
                </a:cubicBezTo>
                <a:close/>
                <a:moveTo>
                  <a:pt x="17" y="0"/>
                </a:moveTo>
                <a:lnTo>
                  <a:pt x="21600" y="0"/>
                </a:lnTo>
                <a:lnTo>
                  <a:pt x="21600" y="17730"/>
                </a:lnTo>
                <a:lnTo>
                  <a:pt x="21599" y="17730"/>
                </a:lnTo>
                <a:lnTo>
                  <a:pt x="21600" y="18256"/>
                </a:lnTo>
                <a:lnTo>
                  <a:pt x="21368" y="18392"/>
                </a:lnTo>
                <a:cubicBezTo>
                  <a:pt x="21142" y="18518"/>
                  <a:pt x="20915" y="18638"/>
                  <a:pt x="20687" y="18752"/>
                </a:cubicBezTo>
                <a:cubicBezTo>
                  <a:pt x="19954" y="19125"/>
                  <a:pt x="19214" y="19450"/>
                  <a:pt x="18470" y="19737"/>
                </a:cubicBezTo>
                <a:cubicBezTo>
                  <a:pt x="17881" y="19963"/>
                  <a:pt x="17290" y="20166"/>
                  <a:pt x="16696" y="20345"/>
                </a:cubicBezTo>
                <a:cubicBezTo>
                  <a:pt x="16127" y="20518"/>
                  <a:pt x="15557" y="20673"/>
                  <a:pt x="14985" y="20810"/>
                </a:cubicBezTo>
                <a:cubicBezTo>
                  <a:pt x="14548" y="20915"/>
                  <a:pt x="14109" y="21004"/>
                  <a:pt x="13670" y="21088"/>
                </a:cubicBezTo>
                <a:lnTo>
                  <a:pt x="12316" y="21316"/>
                </a:lnTo>
                <a:lnTo>
                  <a:pt x="12289" y="21323"/>
                </a:lnTo>
                <a:lnTo>
                  <a:pt x="12030" y="21363"/>
                </a:lnTo>
                <a:lnTo>
                  <a:pt x="12047" y="21369"/>
                </a:lnTo>
                <a:cubicBezTo>
                  <a:pt x="12068" y="21371"/>
                  <a:pt x="12089" y="21363"/>
                  <a:pt x="12110" y="21363"/>
                </a:cubicBezTo>
                <a:cubicBezTo>
                  <a:pt x="12139" y="21363"/>
                  <a:pt x="12167" y="21354"/>
                  <a:pt x="12196" y="21353"/>
                </a:cubicBezTo>
                <a:cubicBezTo>
                  <a:pt x="12607" y="21334"/>
                  <a:pt x="13017" y="21292"/>
                  <a:pt x="13427" y="21240"/>
                </a:cubicBezTo>
                <a:cubicBezTo>
                  <a:pt x="14045" y="21162"/>
                  <a:pt x="14662" y="21064"/>
                  <a:pt x="15278" y="20938"/>
                </a:cubicBezTo>
                <a:cubicBezTo>
                  <a:pt x="15785" y="20836"/>
                  <a:pt x="16291" y="20716"/>
                  <a:pt x="16795" y="20577"/>
                </a:cubicBezTo>
                <a:cubicBezTo>
                  <a:pt x="17477" y="20388"/>
                  <a:pt x="18156" y="20163"/>
                  <a:pt x="18831" y="19902"/>
                </a:cubicBezTo>
                <a:cubicBezTo>
                  <a:pt x="19648" y="19586"/>
                  <a:pt x="20457" y="19212"/>
                  <a:pt x="21257" y="18770"/>
                </a:cubicBezTo>
                <a:lnTo>
                  <a:pt x="21600" y="18572"/>
                </a:lnTo>
                <a:lnTo>
                  <a:pt x="21600" y="18762"/>
                </a:lnTo>
                <a:lnTo>
                  <a:pt x="20957" y="19128"/>
                </a:lnTo>
                <a:cubicBezTo>
                  <a:pt x="20436" y="19405"/>
                  <a:pt x="19910" y="19651"/>
                  <a:pt x="19380" y="19873"/>
                </a:cubicBezTo>
                <a:cubicBezTo>
                  <a:pt x="18820" y="20109"/>
                  <a:pt x="18257" y="20317"/>
                  <a:pt x="17691" y="20498"/>
                </a:cubicBezTo>
                <a:cubicBezTo>
                  <a:pt x="17221" y="20649"/>
                  <a:pt x="16749" y="20784"/>
                  <a:pt x="16276" y="20901"/>
                </a:cubicBezTo>
                <a:cubicBezTo>
                  <a:pt x="15917" y="20990"/>
                  <a:pt x="15558" y="21074"/>
                  <a:pt x="15198" y="21143"/>
                </a:cubicBezTo>
                <a:lnTo>
                  <a:pt x="13933" y="21356"/>
                </a:lnTo>
                <a:cubicBezTo>
                  <a:pt x="13385" y="21434"/>
                  <a:pt x="12837" y="21496"/>
                  <a:pt x="12287" y="21535"/>
                </a:cubicBezTo>
                <a:lnTo>
                  <a:pt x="11476" y="21583"/>
                </a:lnTo>
                <a:cubicBezTo>
                  <a:pt x="11408" y="21576"/>
                  <a:pt x="11340" y="21582"/>
                  <a:pt x="11272" y="21600"/>
                </a:cubicBezTo>
                <a:lnTo>
                  <a:pt x="10731" y="21600"/>
                </a:lnTo>
                <a:lnTo>
                  <a:pt x="10591" y="21584"/>
                </a:lnTo>
                <a:lnTo>
                  <a:pt x="9328" y="21458"/>
                </a:lnTo>
                <a:cubicBezTo>
                  <a:pt x="8784" y="21415"/>
                  <a:pt x="8241" y="21344"/>
                  <a:pt x="7700" y="21242"/>
                </a:cubicBezTo>
                <a:lnTo>
                  <a:pt x="5976" y="20900"/>
                </a:lnTo>
                <a:cubicBezTo>
                  <a:pt x="5378" y="20781"/>
                  <a:pt x="4781" y="20643"/>
                  <a:pt x="4185" y="20487"/>
                </a:cubicBezTo>
                <a:cubicBezTo>
                  <a:pt x="3516" y="20313"/>
                  <a:pt x="2849" y="20112"/>
                  <a:pt x="2185" y="19885"/>
                </a:cubicBezTo>
                <a:cubicBezTo>
                  <a:pt x="1492" y="19646"/>
                  <a:pt x="804" y="19374"/>
                  <a:pt x="121" y="19052"/>
                </a:cubicBezTo>
                <a:lnTo>
                  <a:pt x="0" y="18992"/>
                </a:lnTo>
                <a:lnTo>
                  <a:pt x="0" y="18796"/>
                </a:lnTo>
                <a:lnTo>
                  <a:pt x="128" y="18861"/>
                </a:lnTo>
                <a:cubicBezTo>
                  <a:pt x="439" y="19008"/>
                  <a:pt x="751" y="19144"/>
                  <a:pt x="1064" y="19272"/>
                </a:cubicBezTo>
                <a:cubicBezTo>
                  <a:pt x="1751" y="19553"/>
                  <a:pt x="2442" y="19792"/>
                  <a:pt x="3135" y="20002"/>
                </a:cubicBezTo>
                <a:cubicBezTo>
                  <a:pt x="3636" y="20154"/>
                  <a:pt x="4138" y="20293"/>
                  <a:pt x="4630" y="20409"/>
                </a:cubicBezTo>
                <a:cubicBezTo>
                  <a:pt x="4616" y="20418"/>
                  <a:pt x="4597" y="20383"/>
                  <a:pt x="4573" y="20374"/>
                </a:cubicBezTo>
                <a:cubicBezTo>
                  <a:pt x="3698" y="20055"/>
                  <a:pt x="2831" y="19670"/>
                  <a:pt x="1971" y="19218"/>
                </a:cubicBezTo>
                <a:cubicBezTo>
                  <a:pt x="1560" y="19003"/>
                  <a:pt x="1151" y="18772"/>
                  <a:pt x="745" y="18526"/>
                </a:cubicBezTo>
                <a:lnTo>
                  <a:pt x="0" y="18043"/>
                </a:lnTo>
                <a:lnTo>
                  <a:pt x="0" y="0"/>
                </a:lnTo>
                <a:lnTo>
                  <a:pt x="17" y="0"/>
                </a:lnTo>
                <a:close/>
              </a:path>
            </a:pathLst>
          </a:cu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0" name="Google Shape;60;p13"/>
          <p:cNvSpPr txBox="1"/>
          <p:nvPr/>
        </p:nvSpPr>
        <p:spPr>
          <a:xfrm>
            <a:off x="578734" y="1549646"/>
            <a:ext cx="10787606" cy="954065"/>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Building a Restaurant Recommendation System based on Yelp Dataset</a:t>
            </a:r>
            <a:endParaRPr dirty="0"/>
          </a:p>
          <a:p>
            <a:pPr marL="0" marR="0" lvl="0" indent="0" algn="ctr" rtl="0">
              <a:lnSpc>
                <a:spcPct val="100000"/>
              </a:lnSpc>
              <a:spcBef>
                <a:spcPts val="0"/>
              </a:spcBef>
              <a:spcAft>
                <a:spcPts val="0"/>
              </a:spcAft>
              <a:buClr>
                <a:srgbClr val="000000"/>
              </a:buClr>
              <a:buSzPts val="2800"/>
              <a:buFont typeface="Calibri"/>
              <a:buNone/>
            </a:pPr>
            <a:endParaRPr sz="2800" b="0" i="0" u="none" strike="noStrike" cap="none" dirty="0">
              <a:solidFill>
                <a:srgbClr val="000000"/>
              </a:solidFill>
              <a:latin typeface="Calibri"/>
              <a:ea typeface="Calibri"/>
              <a:cs typeface="Calibri"/>
              <a:sym typeface="Calibri"/>
            </a:endParaRPr>
          </a:p>
        </p:txBody>
      </p:sp>
      <p:sp>
        <p:nvSpPr>
          <p:cNvPr id="61" name="Google Shape;61;p13"/>
          <p:cNvSpPr txBox="1"/>
          <p:nvPr/>
        </p:nvSpPr>
        <p:spPr>
          <a:xfrm>
            <a:off x="2555800" y="3083411"/>
            <a:ext cx="7078113" cy="2246726"/>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DATA 240 – Project Presentation</a:t>
            </a:r>
            <a:endParaRPr dirty="0"/>
          </a:p>
          <a:p>
            <a:pPr marL="0" marR="0" lvl="0" indent="0" algn="ctr" rtl="0">
              <a:lnSpc>
                <a:spcPct val="100000"/>
              </a:lnSpc>
              <a:spcBef>
                <a:spcPts val="0"/>
              </a:spcBef>
              <a:spcAft>
                <a:spcPts val="0"/>
              </a:spcAft>
              <a:buClr>
                <a:srgbClr val="000000"/>
              </a:buClr>
              <a:buSzPts val="1800"/>
              <a:buFont typeface="Calibri"/>
              <a:buNone/>
            </a:pP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Professor: </a:t>
            </a:r>
            <a:r>
              <a:rPr lang="en-US" sz="2000" b="0" i="0" u="none" strike="noStrike" cap="none" dirty="0" err="1">
                <a:solidFill>
                  <a:srgbClr val="000000"/>
                </a:solidFill>
                <a:latin typeface="Calibri"/>
                <a:ea typeface="Calibri"/>
                <a:cs typeface="Calibri"/>
                <a:sym typeface="Calibri"/>
              </a:rPr>
              <a:t>Shayan</a:t>
            </a:r>
            <a:r>
              <a:rPr lang="en-US" sz="2000" b="0" i="0" u="none" strike="noStrike" cap="none" dirty="0">
                <a:solidFill>
                  <a:srgbClr val="000000"/>
                </a:solidFill>
                <a:latin typeface="Calibri"/>
                <a:ea typeface="Calibri"/>
                <a:cs typeface="Calibri"/>
                <a:sym typeface="Calibri"/>
              </a:rPr>
              <a:t> Shams</a:t>
            </a:r>
            <a:endParaRPr dirty="0"/>
          </a:p>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dirty="0">
                <a:solidFill>
                  <a:srgbClr val="000000"/>
                </a:solidFill>
                <a:latin typeface="Calibri"/>
                <a:ea typeface="Calibri"/>
                <a:cs typeface="Calibri"/>
                <a:sym typeface="Calibri"/>
              </a:rPr>
              <a:t>San Jose State University</a:t>
            </a:r>
            <a:endParaRPr dirty="0"/>
          </a:p>
          <a:p>
            <a:pPr marL="0" marR="0" lvl="0" indent="0" algn="ctr" rtl="0">
              <a:lnSpc>
                <a:spcPct val="100000"/>
              </a:lnSpc>
              <a:spcBef>
                <a:spcPts val="0"/>
              </a:spcBef>
              <a:spcAft>
                <a:spcPts val="0"/>
              </a:spcAft>
              <a:buClr>
                <a:srgbClr val="000000"/>
              </a:buClr>
              <a:buSzPts val="1800"/>
              <a:buFont typeface="Calibri"/>
              <a:buNone/>
            </a:pP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dirty="0" err="1">
                <a:solidFill>
                  <a:srgbClr val="000000"/>
                </a:solidFill>
                <a:latin typeface="Calibri"/>
                <a:ea typeface="Calibri"/>
                <a:cs typeface="Calibri"/>
                <a:sym typeface="Calibri"/>
              </a:rPr>
              <a:t>Iqra</a:t>
            </a:r>
            <a:r>
              <a:rPr lang="en-US" sz="2000" b="0" i="0" u="none" strike="noStrike" cap="none" dirty="0">
                <a:solidFill>
                  <a:srgbClr val="000000"/>
                </a:solidFill>
                <a:latin typeface="Calibri"/>
                <a:ea typeface="Calibri"/>
                <a:cs typeface="Calibri"/>
                <a:sym typeface="Calibri"/>
              </a:rPr>
              <a:t> </a:t>
            </a:r>
            <a:r>
              <a:rPr lang="en-US" sz="2000" b="0" i="0" u="none" strike="noStrike" cap="none" dirty="0" err="1">
                <a:solidFill>
                  <a:srgbClr val="000000"/>
                </a:solidFill>
                <a:latin typeface="Calibri"/>
                <a:ea typeface="Calibri"/>
                <a:cs typeface="Calibri"/>
                <a:sym typeface="Calibri"/>
              </a:rPr>
              <a:t>Bismi</a:t>
            </a:r>
            <a:r>
              <a:rPr lang="en-US" sz="2000" b="0" i="0" u="none" strike="noStrike" cap="none" dirty="0">
                <a:solidFill>
                  <a:srgbClr val="000000"/>
                </a:solidFill>
                <a:latin typeface="Calibri"/>
                <a:ea typeface="Calibri"/>
                <a:cs typeface="Calibri"/>
                <a:sym typeface="Calibri"/>
              </a:rPr>
              <a:t>, Priya Khandelwal, Saniya </a:t>
            </a:r>
            <a:r>
              <a:rPr lang="en-US" sz="2000" b="0" i="0" u="none" strike="noStrike" cap="none" dirty="0" err="1">
                <a:solidFill>
                  <a:srgbClr val="000000"/>
                </a:solidFill>
                <a:latin typeface="Calibri"/>
                <a:ea typeface="Calibri"/>
                <a:cs typeface="Calibri"/>
                <a:sym typeface="Calibri"/>
              </a:rPr>
              <a:t>Lande</a:t>
            </a:r>
            <a:r>
              <a:rPr lang="en-US" sz="2000" b="0" i="0" u="none" strike="noStrike" cap="none" dirty="0">
                <a:solidFill>
                  <a:srgbClr val="000000"/>
                </a:solidFill>
                <a:latin typeface="Calibri"/>
                <a:ea typeface="Calibri"/>
                <a:cs typeface="Calibri"/>
                <a:sym typeface="Calibri"/>
              </a:rPr>
              <a:t>, Shilpa </a:t>
            </a:r>
            <a:r>
              <a:rPr lang="en-US" sz="2000" b="0" i="0" u="none" strike="noStrike" cap="none" dirty="0" err="1">
                <a:solidFill>
                  <a:srgbClr val="000000"/>
                </a:solidFill>
                <a:latin typeface="Calibri"/>
                <a:ea typeface="Calibri"/>
                <a:cs typeface="Calibri"/>
                <a:sym typeface="Calibri"/>
              </a:rPr>
              <a:t>Shivarudraiah</a:t>
            </a:r>
            <a:endParaRPr sz="1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Calibri"/>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182" name="Google Shape;182;p22"/>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183" name="Google Shape;183;p22"/>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184" name="Google Shape;184;p22"/>
          <p:cNvSpPr txBox="1">
            <a:spLocks noGrp="1"/>
          </p:cNvSpPr>
          <p:nvPr>
            <p:ph type="title"/>
          </p:nvPr>
        </p:nvSpPr>
        <p:spPr>
          <a:xfrm>
            <a:off x="574225" y="10627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Content-based Filtering</a:t>
            </a:r>
            <a:endParaRPr/>
          </a:p>
        </p:txBody>
      </p:sp>
      <p:sp>
        <p:nvSpPr>
          <p:cNvPr id="185" name="Google Shape;185;p22"/>
          <p:cNvSpPr txBox="1">
            <a:spLocks noGrp="1"/>
          </p:cNvSpPr>
          <p:nvPr>
            <p:ph type="sldNum" idx="12"/>
          </p:nvPr>
        </p:nvSpPr>
        <p:spPr>
          <a:xfrm>
            <a:off x="11089820" y="65271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10</a:t>
            </a:fld>
            <a:endParaRPr/>
          </a:p>
        </p:txBody>
      </p:sp>
      <p:pic>
        <p:nvPicPr>
          <p:cNvPr id="186" name="Google Shape;186;p22" descr="Table&#10;&#10;Description automatically generated"/>
          <p:cNvPicPr preferRelativeResize="0"/>
          <p:nvPr/>
        </p:nvPicPr>
        <p:blipFill rotWithShape="1">
          <a:blip r:embed="rId3">
            <a:alphaModFix/>
          </a:blip>
          <a:srcRect/>
          <a:stretch/>
        </p:blipFill>
        <p:spPr>
          <a:xfrm>
            <a:off x="6401100" y="900675"/>
            <a:ext cx="5628500" cy="5476950"/>
          </a:xfrm>
          <a:prstGeom prst="rect">
            <a:avLst/>
          </a:prstGeom>
          <a:noFill/>
          <a:ln w="9525" cap="flat" cmpd="sng">
            <a:solidFill>
              <a:schemeClr val="accent2"/>
            </a:solidFill>
            <a:prstDash val="solid"/>
            <a:round/>
            <a:headEnd type="none" w="sm" len="sm"/>
            <a:tailEnd type="none" w="sm" len="sm"/>
          </a:ln>
        </p:spPr>
      </p:pic>
      <p:grpSp>
        <p:nvGrpSpPr>
          <p:cNvPr id="187" name="Google Shape;187;p22"/>
          <p:cNvGrpSpPr/>
          <p:nvPr/>
        </p:nvGrpSpPr>
        <p:grpSpPr>
          <a:xfrm>
            <a:off x="1117279" y="1153696"/>
            <a:ext cx="4225730" cy="5080766"/>
            <a:chOff x="952846" y="155869"/>
            <a:chExt cx="4225730" cy="5080766"/>
          </a:xfrm>
        </p:grpSpPr>
        <p:sp>
          <p:nvSpPr>
            <p:cNvPr id="188" name="Google Shape;188;p22"/>
            <p:cNvSpPr/>
            <p:nvPr/>
          </p:nvSpPr>
          <p:spPr>
            <a:xfrm>
              <a:off x="952846" y="155869"/>
              <a:ext cx="938317" cy="335031"/>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txBox="1"/>
            <p:nvPr/>
          </p:nvSpPr>
          <p:spPr>
            <a:xfrm>
              <a:off x="962659" y="165682"/>
              <a:ext cx="918691" cy="31540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User Input</a:t>
              </a:r>
              <a:endParaRPr>
                <a:solidFill>
                  <a:schemeClr val="dk1"/>
                </a:solidFill>
              </a:endParaRPr>
            </a:p>
          </p:txBody>
        </p:sp>
        <p:sp>
          <p:nvSpPr>
            <p:cNvPr id="190" name="Google Shape;190;p22"/>
            <p:cNvSpPr/>
            <p:nvPr/>
          </p:nvSpPr>
          <p:spPr>
            <a:xfrm rot="116946">
              <a:off x="1920934" y="268028"/>
              <a:ext cx="179035"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txBox="1"/>
            <p:nvPr/>
          </p:nvSpPr>
          <p:spPr>
            <a:xfrm rot="116946">
              <a:off x="1920947" y="297412"/>
              <a:ext cx="133806" cy="904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192" name="Google Shape;192;p22"/>
            <p:cNvSpPr/>
            <p:nvPr/>
          </p:nvSpPr>
          <p:spPr>
            <a:xfrm>
              <a:off x="2129740" y="155871"/>
              <a:ext cx="1447605" cy="432462"/>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txBox="1"/>
            <p:nvPr/>
          </p:nvSpPr>
          <p:spPr>
            <a:xfrm>
              <a:off x="2142406" y="168537"/>
              <a:ext cx="1422273" cy="407130"/>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Pre-processing Business Data</a:t>
              </a:r>
              <a:endParaRPr>
                <a:solidFill>
                  <a:schemeClr val="dk1"/>
                </a:solidFill>
              </a:endParaRPr>
            </a:p>
          </p:txBody>
        </p:sp>
        <p:sp>
          <p:nvSpPr>
            <p:cNvPr id="194" name="Google Shape;194;p22"/>
            <p:cNvSpPr/>
            <p:nvPr/>
          </p:nvSpPr>
          <p:spPr>
            <a:xfrm rot="5497188">
              <a:off x="2773438" y="607983"/>
              <a:ext cx="142604"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p:nvPr/>
          </p:nvSpPr>
          <p:spPr>
            <a:xfrm rot="97188">
              <a:off x="2800115" y="612072"/>
              <a:ext cx="90458" cy="9982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196" name="Google Shape;196;p22"/>
            <p:cNvSpPr/>
            <p:nvPr/>
          </p:nvSpPr>
          <p:spPr>
            <a:xfrm>
              <a:off x="2262922" y="778397"/>
              <a:ext cx="1148837" cy="333313"/>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txBox="1"/>
            <p:nvPr/>
          </p:nvSpPr>
          <p:spPr>
            <a:xfrm>
              <a:off x="2272684" y="788159"/>
              <a:ext cx="1129313" cy="313789"/>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Combined Features</a:t>
              </a:r>
              <a:endParaRPr>
                <a:solidFill>
                  <a:schemeClr val="dk1"/>
                </a:solidFill>
              </a:endParaRPr>
            </a:p>
          </p:txBody>
        </p:sp>
        <p:sp>
          <p:nvSpPr>
            <p:cNvPr id="198" name="Google Shape;198;p22"/>
            <p:cNvSpPr/>
            <p:nvPr/>
          </p:nvSpPr>
          <p:spPr>
            <a:xfrm rot="5375188">
              <a:off x="2765558" y="1134584"/>
              <a:ext cx="147388"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txBox="1"/>
            <p:nvPr/>
          </p:nvSpPr>
          <p:spPr>
            <a:xfrm rot="-24812">
              <a:off x="2793863" y="1136273"/>
              <a:ext cx="90458" cy="10317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00" name="Google Shape;200;p22"/>
            <p:cNvSpPr/>
            <p:nvPr/>
          </p:nvSpPr>
          <p:spPr>
            <a:xfrm>
              <a:off x="1897275" y="1308223"/>
              <a:ext cx="1888467" cy="428542"/>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txBox="1"/>
            <p:nvPr/>
          </p:nvSpPr>
          <p:spPr>
            <a:xfrm>
              <a:off x="1909827" y="1320775"/>
              <a:ext cx="1863363" cy="40343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Count Vectorizer - Document Matrix</a:t>
              </a:r>
              <a:endParaRPr>
                <a:solidFill>
                  <a:schemeClr val="dk1"/>
                </a:solidFill>
              </a:endParaRPr>
            </a:p>
          </p:txBody>
        </p:sp>
        <p:sp>
          <p:nvSpPr>
            <p:cNvPr id="202" name="Google Shape;202;p22"/>
            <p:cNvSpPr/>
            <p:nvPr/>
          </p:nvSpPr>
          <p:spPr>
            <a:xfrm rot="5327535">
              <a:off x="2777112" y="1755904"/>
              <a:ext cx="141812"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txBox="1"/>
            <p:nvPr/>
          </p:nvSpPr>
          <p:spPr>
            <a:xfrm rot="-72465">
              <a:off x="2802341" y="1760385"/>
              <a:ext cx="90458" cy="9926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04" name="Google Shape;204;p22"/>
            <p:cNvSpPr/>
            <p:nvPr/>
          </p:nvSpPr>
          <p:spPr>
            <a:xfrm>
              <a:off x="2025498" y="1925807"/>
              <a:ext cx="1656089" cy="335031"/>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txBox="1"/>
            <p:nvPr/>
          </p:nvSpPr>
          <p:spPr>
            <a:xfrm>
              <a:off x="2035311" y="1935620"/>
              <a:ext cx="1636463" cy="31540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Cosine Similarity Score</a:t>
              </a:r>
              <a:endParaRPr>
                <a:solidFill>
                  <a:schemeClr val="dk1"/>
                </a:solidFill>
              </a:endParaRPr>
            </a:p>
          </p:txBody>
        </p:sp>
        <p:sp>
          <p:nvSpPr>
            <p:cNvPr id="206" name="Google Shape;206;p22"/>
            <p:cNvSpPr/>
            <p:nvPr/>
          </p:nvSpPr>
          <p:spPr>
            <a:xfrm rot="5400000">
              <a:off x="2771679" y="2294609"/>
              <a:ext cx="163727"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txBox="1"/>
            <p:nvPr/>
          </p:nvSpPr>
          <p:spPr>
            <a:xfrm>
              <a:off x="2808314" y="2288128"/>
              <a:ext cx="90458" cy="11849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08" name="Google Shape;208;p22"/>
            <p:cNvSpPr/>
            <p:nvPr/>
          </p:nvSpPr>
          <p:spPr>
            <a:xfrm>
              <a:off x="2183479" y="2479143"/>
              <a:ext cx="1340127" cy="335031"/>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txBox="1"/>
            <p:nvPr/>
          </p:nvSpPr>
          <p:spPr>
            <a:xfrm>
              <a:off x="2193292" y="2488956"/>
              <a:ext cx="1320501" cy="31540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Top 5 Restaurants </a:t>
              </a:r>
              <a:endParaRPr>
                <a:solidFill>
                  <a:schemeClr val="dk1"/>
                </a:solidFill>
              </a:endParaRPr>
            </a:p>
          </p:txBody>
        </p:sp>
        <p:sp>
          <p:nvSpPr>
            <p:cNvPr id="210" name="Google Shape;210;p22"/>
            <p:cNvSpPr/>
            <p:nvPr/>
          </p:nvSpPr>
          <p:spPr>
            <a:xfrm rot="1443312">
              <a:off x="3548369" y="2750553"/>
              <a:ext cx="455805"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txBox="1"/>
            <p:nvPr/>
          </p:nvSpPr>
          <p:spPr>
            <a:xfrm rot="1443312">
              <a:off x="3550333" y="2771488"/>
              <a:ext cx="410576" cy="904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12" name="Google Shape;212;p22"/>
            <p:cNvSpPr/>
            <p:nvPr/>
          </p:nvSpPr>
          <p:spPr>
            <a:xfrm>
              <a:off x="4031012" y="2877955"/>
              <a:ext cx="1147564" cy="335031"/>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txBox="1"/>
            <p:nvPr/>
          </p:nvSpPr>
          <p:spPr>
            <a:xfrm>
              <a:off x="4040825" y="2887768"/>
              <a:ext cx="1127938" cy="31540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Review Dataset</a:t>
              </a:r>
              <a:endParaRPr>
                <a:solidFill>
                  <a:schemeClr val="dk1"/>
                </a:solidFill>
              </a:endParaRPr>
            </a:p>
          </p:txBody>
        </p:sp>
        <p:sp>
          <p:nvSpPr>
            <p:cNvPr id="214" name="Google Shape;214;p22"/>
            <p:cNvSpPr/>
            <p:nvPr/>
          </p:nvSpPr>
          <p:spPr>
            <a:xfrm rot="9226128">
              <a:off x="3565858" y="3194941"/>
              <a:ext cx="457200"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txBox="1"/>
            <p:nvPr/>
          </p:nvSpPr>
          <p:spPr>
            <a:xfrm rot="-1573872">
              <a:off x="3608758" y="3215099"/>
              <a:ext cx="411971" cy="904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700"/>
                <a:buFont typeface="Arial"/>
                <a:buNone/>
              </a:pPr>
              <a:endParaRPr sz="700" b="0" i="0" u="none" strike="noStrike" cap="none">
                <a:solidFill>
                  <a:schemeClr val="lt1"/>
                </a:solidFill>
                <a:latin typeface="Arial"/>
                <a:ea typeface="Arial"/>
                <a:cs typeface="Arial"/>
                <a:sym typeface="Arial"/>
              </a:endParaRPr>
            </a:p>
          </p:txBody>
        </p:sp>
        <p:sp>
          <p:nvSpPr>
            <p:cNvPr id="216" name="Google Shape;216;p22"/>
            <p:cNvSpPr/>
            <p:nvPr/>
          </p:nvSpPr>
          <p:spPr>
            <a:xfrm>
              <a:off x="2182648" y="3342912"/>
              <a:ext cx="1340127" cy="335031"/>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txBox="1"/>
            <p:nvPr/>
          </p:nvSpPr>
          <p:spPr>
            <a:xfrm>
              <a:off x="2192461" y="3352725"/>
              <a:ext cx="1320501" cy="31540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Sentiment Analysis</a:t>
              </a:r>
              <a:endParaRPr>
                <a:solidFill>
                  <a:schemeClr val="dk1"/>
                </a:solidFill>
              </a:endParaRPr>
            </a:p>
          </p:txBody>
        </p:sp>
        <p:sp>
          <p:nvSpPr>
            <p:cNvPr id="218" name="Google Shape;218;p22"/>
            <p:cNvSpPr/>
            <p:nvPr/>
          </p:nvSpPr>
          <p:spPr>
            <a:xfrm rot="5298611">
              <a:off x="2762119" y="3735097"/>
              <a:ext cx="198889"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txBox="1"/>
            <p:nvPr/>
          </p:nvSpPr>
          <p:spPr>
            <a:xfrm rot="-101389">
              <a:off x="2815668" y="3711044"/>
              <a:ext cx="90458" cy="15366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300"/>
                <a:buFont typeface="Arial"/>
                <a:buNone/>
              </a:pPr>
              <a:endParaRPr sz="1300" b="0" i="0" u="none" strike="noStrike" cap="none">
                <a:solidFill>
                  <a:schemeClr val="lt1"/>
                </a:solidFill>
                <a:latin typeface="Arial"/>
                <a:ea typeface="Arial"/>
                <a:cs typeface="Arial"/>
                <a:sym typeface="Arial"/>
              </a:endParaRPr>
            </a:p>
          </p:txBody>
        </p:sp>
        <p:sp>
          <p:nvSpPr>
            <p:cNvPr id="220" name="Google Shape;220;p22"/>
            <p:cNvSpPr/>
            <p:nvPr/>
          </p:nvSpPr>
          <p:spPr>
            <a:xfrm>
              <a:off x="1447796" y="3943014"/>
              <a:ext cx="2855905" cy="696568"/>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txBox="1"/>
            <p:nvPr/>
          </p:nvSpPr>
          <p:spPr>
            <a:xfrm>
              <a:off x="1468198" y="3963416"/>
              <a:ext cx="2815101" cy="655764"/>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Weighted Score (0.5 x Similarity_Score + 0.3 * (stars *review_count) + 0.2 * (number of positive/5))</a:t>
              </a:r>
              <a:endParaRPr>
                <a:solidFill>
                  <a:schemeClr val="dk1"/>
                </a:solidFill>
              </a:endParaRPr>
            </a:p>
          </p:txBody>
        </p:sp>
        <p:sp>
          <p:nvSpPr>
            <p:cNvPr id="222" name="Google Shape;222;p22"/>
            <p:cNvSpPr/>
            <p:nvPr/>
          </p:nvSpPr>
          <p:spPr>
            <a:xfrm rot="5337046">
              <a:off x="2786252" y="4695211"/>
              <a:ext cx="196549" cy="150764"/>
            </a:xfrm>
            <a:prstGeom prst="rightArrow">
              <a:avLst>
                <a:gd name="adj1" fmla="val 60000"/>
                <a:gd name="adj2" fmla="val 50000"/>
              </a:avLst>
            </a:prstGeom>
            <a:solidFill>
              <a:srgbClr val="F4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txBox="1"/>
            <p:nvPr/>
          </p:nvSpPr>
          <p:spPr>
            <a:xfrm rot="-62954">
              <a:off x="2838883" y="4672322"/>
              <a:ext cx="90458" cy="15132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300"/>
                <a:buFont typeface="Arial"/>
                <a:buNone/>
              </a:pPr>
              <a:endParaRPr sz="1300" b="0" i="0" u="none" strike="noStrike" cap="none">
                <a:solidFill>
                  <a:schemeClr val="lt1"/>
                </a:solidFill>
                <a:latin typeface="Arial"/>
                <a:ea typeface="Arial"/>
                <a:cs typeface="Arial"/>
                <a:sym typeface="Arial"/>
              </a:endParaRPr>
            </a:p>
          </p:txBody>
        </p:sp>
        <p:sp>
          <p:nvSpPr>
            <p:cNvPr id="224" name="Google Shape;224;p22"/>
            <p:cNvSpPr/>
            <p:nvPr/>
          </p:nvSpPr>
          <p:spPr>
            <a:xfrm>
              <a:off x="2105537" y="4901604"/>
              <a:ext cx="1568914" cy="335031"/>
            </a:xfrm>
            <a:prstGeom prst="roundRect">
              <a:avLst>
                <a:gd name="adj" fmla="val 10000"/>
              </a:avLst>
            </a:prstGeom>
            <a:solidFill>
              <a:schemeClr val="lt1"/>
            </a:solidFill>
            <a:ln w="254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txBox="1"/>
            <p:nvPr/>
          </p:nvSpPr>
          <p:spPr>
            <a:xfrm>
              <a:off x="2115350" y="4911417"/>
              <a:ext cx="1549288" cy="315405"/>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b="0" i="0" u="none" strike="noStrike" cap="none">
                  <a:solidFill>
                    <a:schemeClr val="dk1"/>
                  </a:solidFill>
                  <a:latin typeface="Calibri"/>
                  <a:ea typeface="Calibri"/>
                  <a:cs typeface="Calibri"/>
                  <a:sym typeface="Calibri"/>
                </a:rPr>
                <a:t>Top 5 Recommendations </a:t>
              </a:r>
              <a:endParaRPr>
                <a:solidFill>
                  <a:schemeClr val="dk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3"/>
          <p:cNvSpPr txBox="1"/>
          <p:nvPr/>
        </p:nvSpPr>
        <p:spPr>
          <a:xfrm>
            <a:off x="4082143" y="6533019"/>
            <a:ext cx="59109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231" name="Google Shape;231;p23"/>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232" name="Google Shape;232;p23"/>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233" name="Google Shape;233;p23"/>
          <p:cNvSpPr txBox="1">
            <a:spLocks noGrp="1"/>
          </p:cNvSpPr>
          <p:nvPr>
            <p:ph type="title"/>
          </p:nvPr>
        </p:nvSpPr>
        <p:spPr>
          <a:xfrm>
            <a:off x="301000" y="235501"/>
            <a:ext cx="10515600" cy="716700"/>
          </a:xfrm>
          <a:prstGeom prst="rect">
            <a:avLst/>
          </a:prstGeom>
          <a:noFill/>
          <a:ln w="9525" cap="flat" cmpd="sng">
            <a:solidFill>
              <a:srgbClr val="FFFFFF"/>
            </a:solidFill>
            <a:prstDash val="solid"/>
            <a:round/>
            <a:headEnd type="none" w="sm" len="sm"/>
            <a:tailEnd type="none" w="sm" len="sm"/>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Memory-based Collaborative Filtering </a:t>
            </a:r>
            <a:endParaRPr/>
          </a:p>
        </p:txBody>
      </p:sp>
      <p:sp>
        <p:nvSpPr>
          <p:cNvPr id="234" name="Google Shape;234;p23"/>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11</a:t>
            </a:fld>
            <a:endParaRPr/>
          </a:p>
        </p:txBody>
      </p:sp>
      <p:sp>
        <p:nvSpPr>
          <p:cNvPr id="235" name="Google Shape;235;p23"/>
          <p:cNvSpPr/>
          <p:nvPr/>
        </p:nvSpPr>
        <p:spPr>
          <a:xfrm>
            <a:off x="2229205" y="1790430"/>
            <a:ext cx="2258100" cy="5790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i="0" u="none" strike="noStrike" cap="none">
                <a:solidFill>
                  <a:srgbClr val="000000"/>
                </a:solidFill>
                <a:latin typeface="Calibri"/>
                <a:ea typeface="Calibri"/>
                <a:cs typeface="Calibri"/>
                <a:sym typeface="Calibri"/>
              </a:rPr>
              <a:t>Create User-Restaurant Matrix</a:t>
            </a:r>
            <a:endParaRPr>
              <a:latin typeface="Calibri"/>
              <a:ea typeface="Calibri"/>
              <a:cs typeface="Calibri"/>
              <a:sym typeface="Calibri"/>
            </a:endParaRPr>
          </a:p>
        </p:txBody>
      </p:sp>
      <p:sp>
        <p:nvSpPr>
          <p:cNvPr id="236" name="Google Shape;236;p23"/>
          <p:cNvSpPr/>
          <p:nvPr/>
        </p:nvSpPr>
        <p:spPr>
          <a:xfrm>
            <a:off x="1308588" y="2603728"/>
            <a:ext cx="4089900" cy="5790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000000"/>
                </a:solidFill>
                <a:latin typeface="Calibri"/>
                <a:ea typeface="Calibri"/>
                <a:cs typeface="Calibri"/>
                <a:sym typeface="Calibri"/>
              </a:rPr>
              <a:t>Calculate cosine similarity between given user id and other users based on the ratings</a:t>
            </a:r>
            <a:endParaRPr sz="1400" i="0" u="none" strike="noStrike" cap="none">
              <a:solidFill>
                <a:srgbClr val="000000"/>
              </a:solidFill>
              <a:latin typeface="Calibri"/>
              <a:ea typeface="Calibri"/>
              <a:cs typeface="Calibri"/>
              <a:sym typeface="Calibri"/>
            </a:endParaRPr>
          </a:p>
        </p:txBody>
      </p:sp>
      <p:sp>
        <p:nvSpPr>
          <p:cNvPr id="237" name="Google Shape;237;p23"/>
          <p:cNvSpPr/>
          <p:nvPr/>
        </p:nvSpPr>
        <p:spPr>
          <a:xfrm>
            <a:off x="1280595" y="3449805"/>
            <a:ext cx="4117800" cy="3405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000000"/>
                </a:solidFill>
                <a:latin typeface="Calibri"/>
                <a:ea typeface="Calibri"/>
                <a:cs typeface="Calibri"/>
                <a:sym typeface="Calibri"/>
              </a:rPr>
              <a:t>Find the top K similar users for a given user </a:t>
            </a:r>
            <a:endParaRPr>
              <a:latin typeface="Calibri"/>
              <a:ea typeface="Calibri"/>
              <a:cs typeface="Calibri"/>
              <a:sym typeface="Calibri"/>
            </a:endParaRPr>
          </a:p>
        </p:txBody>
      </p:sp>
      <p:sp>
        <p:nvSpPr>
          <p:cNvPr id="238" name="Google Shape;238;p23"/>
          <p:cNvSpPr/>
          <p:nvPr/>
        </p:nvSpPr>
        <p:spPr>
          <a:xfrm>
            <a:off x="1294600" y="4057525"/>
            <a:ext cx="4398300" cy="4824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US" sz="1400" i="0" u="none" strike="noStrike" cap="none">
                <a:solidFill>
                  <a:schemeClr val="dk1"/>
                </a:solidFill>
                <a:latin typeface="Calibri"/>
                <a:ea typeface="Calibri"/>
                <a:cs typeface="Calibri"/>
                <a:sym typeface="Calibri"/>
              </a:rPr>
              <a:t>Include ratings of businesses made by these similar users</a:t>
            </a:r>
            <a:endParaRPr sz="1400" i="0" u="none" strike="noStrike" cap="none">
              <a:solidFill>
                <a:schemeClr val="dk1"/>
              </a:solidFill>
              <a:latin typeface="Calibri"/>
              <a:ea typeface="Calibri"/>
              <a:cs typeface="Calibri"/>
              <a:sym typeface="Calibri"/>
            </a:endParaRPr>
          </a:p>
        </p:txBody>
      </p:sp>
      <p:sp>
        <p:nvSpPr>
          <p:cNvPr id="239" name="Google Shape;239;p23"/>
          <p:cNvSpPr/>
          <p:nvPr/>
        </p:nvSpPr>
        <p:spPr>
          <a:xfrm>
            <a:off x="1607550" y="4819575"/>
            <a:ext cx="3501300" cy="4620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000000"/>
                </a:solidFill>
                <a:latin typeface="Calibri"/>
                <a:ea typeface="Calibri"/>
                <a:cs typeface="Calibri"/>
                <a:sym typeface="Calibri"/>
              </a:rPr>
              <a:t>Calculate the mean rating for each business</a:t>
            </a:r>
            <a:endParaRPr>
              <a:latin typeface="Calibri"/>
              <a:ea typeface="Calibri"/>
              <a:cs typeface="Calibri"/>
              <a:sym typeface="Calibri"/>
            </a:endParaRPr>
          </a:p>
        </p:txBody>
      </p:sp>
      <p:sp>
        <p:nvSpPr>
          <p:cNvPr id="240" name="Google Shape;240;p23"/>
          <p:cNvSpPr/>
          <p:nvPr/>
        </p:nvSpPr>
        <p:spPr>
          <a:xfrm>
            <a:off x="1937626" y="5609050"/>
            <a:ext cx="2831700" cy="5790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000000"/>
                </a:solidFill>
                <a:latin typeface="Calibri"/>
                <a:ea typeface="Calibri"/>
                <a:cs typeface="Calibri"/>
                <a:sym typeface="Calibri"/>
              </a:rPr>
              <a:t>Recommend top </a:t>
            </a:r>
            <a:r>
              <a:rPr lang="en-US">
                <a:latin typeface="Calibri"/>
                <a:ea typeface="Calibri"/>
                <a:cs typeface="Calibri"/>
                <a:sym typeface="Calibri"/>
              </a:rPr>
              <a:t>5</a:t>
            </a:r>
            <a:r>
              <a:rPr lang="en-US" sz="1400" i="0" u="none" strike="noStrike" cap="none">
                <a:solidFill>
                  <a:srgbClr val="000000"/>
                </a:solidFill>
                <a:latin typeface="Calibri"/>
                <a:ea typeface="Calibri"/>
                <a:cs typeface="Calibri"/>
                <a:sym typeface="Calibri"/>
              </a:rPr>
              <a:t> business with highest mean rating</a:t>
            </a:r>
            <a:endParaRPr>
              <a:latin typeface="Calibri"/>
              <a:ea typeface="Calibri"/>
              <a:cs typeface="Calibri"/>
              <a:sym typeface="Calibri"/>
            </a:endParaRPr>
          </a:p>
        </p:txBody>
      </p:sp>
      <p:sp>
        <p:nvSpPr>
          <p:cNvPr id="241" name="Google Shape;241;p23"/>
          <p:cNvSpPr/>
          <p:nvPr/>
        </p:nvSpPr>
        <p:spPr>
          <a:xfrm>
            <a:off x="3221475" y="2357788"/>
            <a:ext cx="264000" cy="2769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2" name="Google Shape;242;p23"/>
          <p:cNvSpPr/>
          <p:nvPr/>
        </p:nvSpPr>
        <p:spPr>
          <a:xfrm>
            <a:off x="3226250" y="3207651"/>
            <a:ext cx="264000" cy="2769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3" name="Google Shape;243;p23"/>
          <p:cNvSpPr/>
          <p:nvPr/>
        </p:nvSpPr>
        <p:spPr>
          <a:xfrm>
            <a:off x="3226250" y="3792638"/>
            <a:ext cx="264000" cy="2769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23"/>
          <p:cNvSpPr/>
          <p:nvPr/>
        </p:nvSpPr>
        <p:spPr>
          <a:xfrm>
            <a:off x="3221475" y="4561223"/>
            <a:ext cx="264000" cy="2769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5" name="Google Shape;245;p23"/>
          <p:cNvSpPr/>
          <p:nvPr/>
        </p:nvSpPr>
        <p:spPr>
          <a:xfrm>
            <a:off x="3207500" y="5330113"/>
            <a:ext cx="264000" cy="2769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6" name="Google Shape;246;p23"/>
          <p:cNvSpPr/>
          <p:nvPr/>
        </p:nvSpPr>
        <p:spPr>
          <a:xfrm>
            <a:off x="301002" y="1877877"/>
            <a:ext cx="1477800" cy="3405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a:latin typeface="Calibri"/>
                <a:ea typeface="Calibri"/>
                <a:cs typeface="Calibri"/>
                <a:sym typeface="Calibri"/>
              </a:rPr>
              <a:t>User Input</a:t>
            </a:r>
            <a:endParaRPr>
              <a:latin typeface="Calibri"/>
              <a:ea typeface="Calibri"/>
              <a:cs typeface="Calibri"/>
              <a:sym typeface="Calibri"/>
            </a:endParaRPr>
          </a:p>
        </p:txBody>
      </p:sp>
      <p:pic>
        <p:nvPicPr>
          <p:cNvPr id="247" name="Google Shape;247;p23"/>
          <p:cNvPicPr preferRelativeResize="0"/>
          <p:nvPr/>
        </p:nvPicPr>
        <p:blipFill>
          <a:blip r:embed="rId3">
            <a:alphaModFix/>
          </a:blip>
          <a:stretch>
            <a:fillRect/>
          </a:stretch>
        </p:blipFill>
        <p:spPr>
          <a:xfrm>
            <a:off x="1808300" y="1877875"/>
            <a:ext cx="420891" cy="340500"/>
          </a:xfrm>
          <a:prstGeom prst="rect">
            <a:avLst/>
          </a:prstGeom>
          <a:noFill/>
          <a:ln>
            <a:noFill/>
          </a:ln>
        </p:spPr>
      </p:pic>
      <p:pic>
        <p:nvPicPr>
          <p:cNvPr id="1026" name="Picture 2">
            <a:extLst>
              <a:ext uri="{FF2B5EF4-FFF2-40B4-BE49-F238E27FC236}">
                <a16:creationId xmlns:a16="http://schemas.microsoft.com/office/drawing/2014/main" id="{5DEA4E5A-0C48-3087-B9AF-8A724F302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8" y="2432548"/>
            <a:ext cx="5770806" cy="22906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3"/>
          <p:cNvSpPr txBox="1"/>
          <p:nvPr/>
        </p:nvSpPr>
        <p:spPr>
          <a:xfrm>
            <a:off x="4082143" y="6533019"/>
            <a:ext cx="5910943" cy="276995"/>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nchor="ctr">
            <a:spAutoFit/>
          </a:bodyPr>
          <a:lstStyle>
            <a:lvl1pPr algn="ctr">
              <a:defRPr sz="1200">
                <a:solidFill>
                  <a:srgbClr val="888888"/>
                </a:solidFill>
                <a:latin typeface="Calibri"/>
                <a:ea typeface="Calibri"/>
                <a:cs typeface="Calibri"/>
                <a:sym typeface="Calibri"/>
              </a:defRPr>
            </a:lvl1pPr>
          </a:lstStyle>
          <a:p>
            <a:pPr algn="l"/>
            <a:r>
              <a:rPr lang="en-US" dirty="0"/>
              <a:t>Building a Restaurant Recommendation System based on Yelp Dataset</a:t>
            </a:r>
          </a:p>
        </p:txBody>
      </p:sp>
      <p:sp>
        <p:nvSpPr>
          <p:cNvPr id="122" name="Straight Connector 68"/>
          <p:cNvSpPr/>
          <p:nvPr/>
        </p:nvSpPr>
        <p:spPr>
          <a:xfrm>
            <a:off x="838198" y="6455335"/>
            <a:ext cx="10515605" cy="2"/>
          </a:xfrm>
          <a:prstGeom prst="line">
            <a:avLst/>
          </a:prstGeom>
          <a:ln w="19050">
            <a:solidFill>
              <a:schemeClr val="accent2"/>
            </a:solidFill>
            <a:miter/>
          </a:ln>
        </p:spPr>
        <p:txBody>
          <a:bodyPr lIns="45718" tIns="45718" rIns="45718" bIns="45718"/>
          <a:lstStyle/>
          <a:p>
            <a:endParaRPr/>
          </a:p>
        </p:txBody>
      </p:sp>
      <p:sp>
        <p:nvSpPr>
          <p:cNvPr id="133" name="Date Placeholder 3"/>
          <p:cNvSpPr txBox="1"/>
          <p:nvPr/>
        </p:nvSpPr>
        <p:spPr>
          <a:xfrm>
            <a:off x="838199" y="6533019"/>
            <a:ext cx="2743202" cy="276995"/>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nchor="ctr">
            <a:spAutoFit/>
          </a:bodyPr>
          <a:lstStyle>
            <a:lvl1pPr>
              <a:defRPr sz="1200">
                <a:solidFill>
                  <a:srgbClr val="888888"/>
                </a:solidFill>
                <a:latin typeface="Calibri"/>
                <a:ea typeface="Calibri"/>
                <a:cs typeface="Calibri"/>
                <a:sym typeface="Calibri"/>
              </a:defRPr>
            </a:lvl1pPr>
          </a:lstStyle>
          <a:p>
            <a:r>
              <a:rPr dirty="0"/>
              <a:t>DATA</a:t>
            </a:r>
            <a:r>
              <a:rPr lang="en-US" dirty="0"/>
              <a:t>240 Project</a:t>
            </a:r>
            <a:r>
              <a:rPr dirty="0"/>
              <a:t> Presentation</a:t>
            </a:r>
          </a:p>
        </p:txBody>
      </p:sp>
      <p:sp>
        <p:nvSpPr>
          <p:cNvPr id="4" name="Title 3">
            <a:extLst>
              <a:ext uri="{FF2B5EF4-FFF2-40B4-BE49-F238E27FC236}">
                <a16:creationId xmlns:a16="http://schemas.microsoft.com/office/drawing/2014/main" id="{7388E53D-6E58-E5DE-10FF-D7F36785A189}"/>
              </a:ext>
            </a:extLst>
          </p:cNvPr>
          <p:cNvSpPr>
            <a:spLocks noGrp="1"/>
          </p:cNvSpPr>
          <p:nvPr>
            <p:ph type="title"/>
          </p:nvPr>
        </p:nvSpPr>
        <p:spPr>
          <a:xfrm>
            <a:off x="235546" y="76011"/>
            <a:ext cx="10515600" cy="716700"/>
          </a:xfrm>
        </p:spPr>
        <p:txBody>
          <a:bodyPr>
            <a:normAutofit/>
          </a:bodyPr>
          <a:lstStyle/>
          <a:p>
            <a:r>
              <a:rPr lang="en-US" b="1" dirty="0"/>
              <a:t>Hybrid Model</a:t>
            </a:r>
          </a:p>
        </p:txBody>
      </p:sp>
      <p:sp>
        <p:nvSpPr>
          <p:cNvPr id="134" name="Slide Number Placeholder 4"/>
          <p:cNvSpPr txBox="1">
            <a:spLocks noGrp="1"/>
          </p:cNvSpPr>
          <p:nvPr>
            <p:ph type="sldNum" sz="quarter" idx="2"/>
          </p:nvPr>
        </p:nvSpPr>
        <p:spPr>
          <a:xfrm>
            <a:off x="11089820" y="6527193"/>
            <a:ext cx="263980" cy="269239"/>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12</a:t>
            </a:fld>
            <a:endParaRPr/>
          </a:p>
        </p:txBody>
      </p:sp>
      <p:pic>
        <p:nvPicPr>
          <p:cNvPr id="16" name="Picture 15" descr="A picture containing text, receipt, algebra&#10;&#10;Description automatically generated">
            <a:extLst>
              <a:ext uri="{FF2B5EF4-FFF2-40B4-BE49-F238E27FC236}">
                <a16:creationId xmlns:a16="http://schemas.microsoft.com/office/drawing/2014/main" id="{8BF18DF6-6573-7C48-72EC-3299B9F86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383" y="2040992"/>
            <a:ext cx="6070941" cy="1388007"/>
          </a:xfrm>
          <a:prstGeom prst="rect">
            <a:avLst/>
          </a:prstGeom>
          <a:ln w="12700">
            <a:solidFill>
              <a:schemeClr val="accent2"/>
            </a:solidFill>
          </a:ln>
        </p:spPr>
      </p:pic>
      <p:sp>
        <p:nvSpPr>
          <p:cNvPr id="21" name="TextBox 20">
            <a:extLst>
              <a:ext uri="{FF2B5EF4-FFF2-40B4-BE49-F238E27FC236}">
                <a16:creationId xmlns:a16="http://schemas.microsoft.com/office/drawing/2014/main" id="{AED232DB-D60E-8A8A-09F3-9DCF367C9696}"/>
              </a:ext>
            </a:extLst>
          </p:cNvPr>
          <p:cNvSpPr txBox="1"/>
          <p:nvPr/>
        </p:nvSpPr>
        <p:spPr>
          <a:xfrm>
            <a:off x="235546" y="747039"/>
            <a:ext cx="1974254"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Model Architecture</a:t>
            </a:r>
          </a:p>
        </p:txBody>
      </p:sp>
      <p:grpSp>
        <p:nvGrpSpPr>
          <p:cNvPr id="11" name="Group 10">
            <a:extLst>
              <a:ext uri="{FF2B5EF4-FFF2-40B4-BE49-F238E27FC236}">
                <a16:creationId xmlns:a16="http://schemas.microsoft.com/office/drawing/2014/main" id="{3AC1DD36-1C67-1E90-A4B3-D8BF504288FA}"/>
              </a:ext>
            </a:extLst>
          </p:cNvPr>
          <p:cNvGrpSpPr/>
          <p:nvPr/>
        </p:nvGrpSpPr>
        <p:grpSpPr>
          <a:xfrm>
            <a:off x="5938384" y="3681664"/>
            <a:ext cx="6070941" cy="2614368"/>
            <a:chOff x="6197470" y="3552810"/>
            <a:chExt cx="5606716" cy="2743222"/>
          </a:xfrm>
        </p:grpSpPr>
        <p:sp>
          <p:nvSpPr>
            <p:cNvPr id="13" name="TextBox 12">
              <a:extLst>
                <a:ext uri="{FF2B5EF4-FFF2-40B4-BE49-F238E27FC236}">
                  <a16:creationId xmlns:a16="http://schemas.microsoft.com/office/drawing/2014/main" id="{E331141B-D639-D1DB-0FF8-C15CC16F2E24}"/>
                </a:ext>
              </a:extLst>
            </p:cNvPr>
            <p:cNvSpPr txBox="1"/>
            <p:nvPr/>
          </p:nvSpPr>
          <p:spPr>
            <a:xfrm>
              <a:off x="8557326" y="3552810"/>
              <a:ext cx="825770" cy="3517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Arial"/>
                </a:rPr>
                <a:t>Query</a:t>
              </a:r>
            </a:p>
          </p:txBody>
        </p:sp>
        <p:pic>
          <p:nvPicPr>
            <p:cNvPr id="7" name="Picture 6">
              <a:extLst>
                <a:ext uri="{FF2B5EF4-FFF2-40B4-BE49-F238E27FC236}">
                  <a16:creationId xmlns:a16="http://schemas.microsoft.com/office/drawing/2014/main" id="{99735A55-C652-4F41-1958-76C5909E2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720" y="3817670"/>
              <a:ext cx="3975100" cy="317500"/>
            </a:xfrm>
            <a:prstGeom prst="rect">
              <a:avLst/>
            </a:prstGeom>
          </p:spPr>
        </p:pic>
        <p:pic>
          <p:nvPicPr>
            <p:cNvPr id="9" name="Picture 8" descr="A picture containing text, font, screenshot, algebra&#10;&#10;Description automatically generated">
              <a:extLst>
                <a:ext uri="{FF2B5EF4-FFF2-40B4-BE49-F238E27FC236}">
                  <a16:creationId xmlns:a16="http://schemas.microsoft.com/office/drawing/2014/main" id="{B6911F03-7383-6AA3-F082-037A4FA4F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7470" y="4135170"/>
              <a:ext cx="5606716" cy="2160862"/>
            </a:xfrm>
            <a:prstGeom prst="rect">
              <a:avLst/>
            </a:prstGeom>
            <a:ln w="12700">
              <a:solidFill>
                <a:schemeClr val="accent2"/>
              </a:solidFill>
            </a:ln>
          </p:spPr>
        </p:pic>
      </p:grpSp>
      <p:pic>
        <p:nvPicPr>
          <p:cNvPr id="8" name="Picture 7" descr="A screenshot of a diagram&#10;&#10;Description automatically generated with medium confidence">
            <a:extLst>
              <a:ext uri="{FF2B5EF4-FFF2-40B4-BE49-F238E27FC236}">
                <a16:creationId xmlns:a16="http://schemas.microsoft.com/office/drawing/2014/main" id="{DEB0E5F1-99B7-CC03-3D7E-79398373AF8A}"/>
              </a:ext>
            </a:extLst>
          </p:cNvPr>
          <p:cNvPicPr>
            <a:picLocks noChangeAspect="1"/>
          </p:cNvPicPr>
          <p:nvPr/>
        </p:nvPicPr>
        <p:blipFill rotWithShape="1">
          <a:blip r:embed="rId6">
            <a:extLst>
              <a:ext uri="{28A0092B-C50C-407E-A947-70E740481C1C}">
                <a14:useLocalDpi xmlns:a14="http://schemas.microsoft.com/office/drawing/2010/main" val="0"/>
              </a:ext>
            </a:extLst>
          </a:blip>
          <a:srcRect t="55898" r="5175" b="33078"/>
          <a:stretch/>
        </p:blipFill>
        <p:spPr>
          <a:xfrm>
            <a:off x="38767" y="1161245"/>
            <a:ext cx="5604295" cy="1413507"/>
          </a:xfrm>
          <a:prstGeom prst="rect">
            <a:avLst/>
          </a:prstGeom>
        </p:spPr>
      </p:pic>
      <p:pic>
        <p:nvPicPr>
          <p:cNvPr id="10" name="Picture 9" descr="A screenshot of a diagram&#10;&#10;Description automatically generated with medium confidence">
            <a:extLst>
              <a:ext uri="{FF2B5EF4-FFF2-40B4-BE49-F238E27FC236}">
                <a16:creationId xmlns:a16="http://schemas.microsoft.com/office/drawing/2014/main" id="{129403EC-CE89-DE2B-C2E1-E92297FE51E7}"/>
              </a:ext>
            </a:extLst>
          </p:cNvPr>
          <p:cNvPicPr>
            <a:picLocks noChangeAspect="1"/>
          </p:cNvPicPr>
          <p:nvPr/>
        </p:nvPicPr>
        <p:blipFill rotWithShape="1">
          <a:blip r:embed="rId6">
            <a:extLst>
              <a:ext uri="{28A0092B-C50C-407E-A947-70E740481C1C}">
                <a14:useLocalDpi xmlns:a14="http://schemas.microsoft.com/office/drawing/2010/main" val="0"/>
              </a:ext>
            </a:extLst>
          </a:blip>
          <a:srcRect l="2450" t="88125" r="6011" b="1148"/>
          <a:stretch/>
        </p:blipFill>
        <p:spPr>
          <a:xfrm>
            <a:off x="182674" y="4554152"/>
            <a:ext cx="5460388" cy="1424398"/>
          </a:xfrm>
          <a:prstGeom prst="rect">
            <a:avLst/>
          </a:prstGeom>
        </p:spPr>
      </p:pic>
      <p:pic>
        <p:nvPicPr>
          <p:cNvPr id="12" name="Picture 11" descr="A screenshot of a diagram&#10;&#10;Description automatically generated with medium confidence">
            <a:extLst>
              <a:ext uri="{FF2B5EF4-FFF2-40B4-BE49-F238E27FC236}">
                <a16:creationId xmlns:a16="http://schemas.microsoft.com/office/drawing/2014/main" id="{146F066C-98FF-38B5-4AFC-AA57F049B3BC}"/>
              </a:ext>
            </a:extLst>
          </p:cNvPr>
          <p:cNvPicPr>
            <a:picLocks noChangeAspect="1"/>
          </p:cNvPicPr>
          <p:nvPr/>
        </p:nvPicPr>
        <p:blipFill rotWithShape="1">
          <a:blip r:embed="rId6">
            <a:extLst>
              <a:ext uri="{28A0092B-C50C-407E-A947-70E740481C1C}">
                <a14:useLocalDpi xmlns:a14="http://schemas.microsoft.com/office/drawing/2010/main" val="0"/>
              </a:ext>
            </a:extLst>
          </a:blip>
          <a:srcRect l="2809" t="68232" r="6353" b="15505"/>
          <a:stretch/>
        </p:blipFill>
        <p:spPr>
          <a:xfrm>
            <a:off x="182675" y="2574752"/>
            <a:ext cx="5460388" cy="1712957"/>
          </a:xfrm>
          <a:prstGeom prst="rect">
            <a:avLst/>
          </a:prstGeom>
        </p:spPr>
      </p:pic>
    </p:spTree>
    <p:extLst>
      <p:ext uri="{BB962C8B-B14F-4D97-AF65-F5344CB8AC3E}">
        <p14:creationId xmlns:p14="http://schemas.microsoft.com/office/powerpoint/2010/main" val="14164862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5"/>
          <p:cNvSpPr txBox="1"/>
          <p:nvPr/>
        </p:nvSpPr>
        <p:spPr>
          <a:xfrm>
            <a:off x="3048000" y="3244334"/>
            <a:ext cx="6096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sp>
        <p:nvSpPr>
          <p:cNvPr id="272" name="Google Shape;272;p25"/>
          <p:cNvSpPr txBox="1">
            <a:spLocks noGrp="1"/>
          </p:cNvSpPr>
          <p:nvPr>
            <p:ph type="title"/>
          </p:nvPr>
        </p:nvSpPr>
        <p:spPr>
          <a:xfrm>
            <a:off x="523088" y="81150"/>
            <a:ext cx="10515600" cy="1082700"/>
          </a:xfrm>
          <a:prstGeom prst="rect">
            <a:avLst/>
          </a:prstGeom>
          <a:noFill/>
          <a:ln>
            <a:noFill/>
          </a:ln>
        </p:spPr>
        <p:txBody>
          <a:bodyPr spcFirstLastPara="1" wrap="square" lIns="45700" tIns="45700" rIns="45700" bIns="45700" anchor="ctr" anchorCtr="0">
            <a:normAutofit fontScale="90000"/>
          </a:bodyPr>
          <a:lstStyle/>
          <a:p>
            <a:pPr marL="0" lvl="0" indent="0" algn="l" rtl="0">
              <a:lnSpc>
                <a:spcPct val="90000"/>
              </a:lnSpc>
              <a:spcBef>
                <a:spcPts val="0"/>
              </a:spcBef>
              <a:spcAft>
                <a:spcPts val="0"/>
              </a:spcAft>
              <a:buClr>
                <a:srgbClr val="000000"/>
              </a:buClr>
              <a:buSzPct val="100000"/>
              <a:buFont typeface="Calibri"/>
              <a:buNone/>
            </a:pPr>
            <a:r>
              <a:rPr lang="en-US" sz="4000" b="1" i="0" u="none" strike="noStrike">
                <a:solidFill>
                  <a:srgbClr val="000000"/>
                </a:solidFill>
              </a:rPr>
              <a:t>Latent Factor Collaborative filtering with regularization</a:t>
            </a:r>
            <a:endParaRPr sz="8000" b="1"/>
          </a:p>
        </p:txBody>
      </p:sp>
      <p:pic>
        <p:nvPicPr>
          <p:cNvPr id="273" name="Google Shape;273;p25"/>
          <p:cNvPicPr preferRelativeResize="0"/>
          <p:nvPr/>
        </p:nvPicPr>
        <p:blipFill rotWithShape="1">
          <a:blip r:embed="rId3">
            <a:alphaModFix/>
          </a:blip>
          <a:srcRect/>
          <a:stretch/>
        </p:blipFill>
        <p:spPr>
          <a:xfrm>
            <a:off x="1088575" y="1526275"/>
            <a:ext cx="7985551" cy="2016575"/>
          </a:xfrm>
          <a:prstGeom prst="rect">
            <a:avLst/>
          </a:prstGeom>
          <a:noFill/>
          <a:ln>
            <a:noFill/>
          </a:ln>
        </p:spPr>
      </p:pic>
      <p:pic>
        <p:nvPicPr>
          <p:cNvPr id="274" name="Google Shape;274;p25"/>
          <p:cNvPicPr preferRelativeResize="0"/>
          <p:nvPr/>
        </p:nvPicPr>
        <p:blipFill rotWithShape="1">
          <a:blip r:embed="rId4">
            <a:alphaModFix/>
          </a:blip>
          <a:srcRect/>
          <a:stretch/>
        </p:blipFill>
        <p:spPr>
          <a:xfrm>
            <a:off x="1114825" y="3613675"/>
            <a:ext cx="7933050" cy="1981200"/>
          </a:xfrm>
          <a:prstGeom prst="rect">
            <a:avLst/>
          </a:prstGeom>
          <a:noFill/>
          <a:ln>
            <a:noFill/>
          </a:ln>
        </p:spPr>
      </p:pic>
      <p:cxnSp>
        <p:nvCxnSpPr>
          <p:cNvPr id="275" name="Google Shape;275;p25"/>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276" name="Google Shape;276;p25"/>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277" name="Google Shape;277;p25"/>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pic>
        <p:nvPicPr>
          <p:cNvPr id="278" name="Google Shape;278;p25"/>
          <p:cNvPicPr preferRelativeResize="0"/>
          <p:nvPr/>
        </p:nvPicPr>
        <p:blipFill>
          <a:blip r:embed="rId5">
            <a:alphaModFix/>
          </a:blip>
          <a:stretch>
            <a:fillRect/>
          </a:stretch>
        </p:blipFill>
        <p:spPr>
          <a:xfrm>
            <a:off x="9333725" y="1526275"/>
            <a:ext cx="1704975" cy="3981450"/>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4"/>
                                        </p:tgtEl>
                                        <p:attrNameLst>
                                          <p:attrName>style.visibility</p:attrName>
                                        </p:attrNameLst>
                                      </p:cBhvr>
                                      <p:to>
                                        <p:strVal val="visible"/>
                                      </p:to>
                                    </p:set>
                                    <p:animEffect transition="in" filter="fade">
                                      <p:cBhvr>
                                        <p:cTn id="12" dur="1000"/>
                                        <p:tgtEl>
                                          <p:spTgt spid="2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fade">
                                      <p:cBhvr>
                                        <p:cTn id="17" dur="10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6"/>
          <p:cNvSpPr txBox="1">
            <a:spLocks noGrp="1"/>
          </p:cNvSpPr>
          <p:nvPr>
            <p:ph type="title"/>
          </p:nvPr>
        </p:nvSpPr>
        <p:spPr>
          <a:xfrm>
            <a:off x="465117" y="66926"/>
            <a:ext cx="11527200" cy="999300"/>
          </a:xfrm>
          <a:prstGeom prst="rect">
            <a:avLst/>
          </a:prstGeom>
          <a:noFill/>
          <a:ln>
            <a:noFill/>
          </a:ln>
        </p:spPr>
        <p:txBody>
          <a:bodyPr spcFirstLastPara="1" wrap="square" lIns="45700" tIns="45700" rIns="45700" bIns="45700" anchor="ctr" anchorCtr="0">
            <a:noAutofit/>
          </a:bodyPr>
          <a:lstStyle/>
          <a:p>
            <a:pPr marL="0" lvl="0" indent="0" algn="l" rtl="0">
              <a:lnSpc>
                <a:spcPct val="90000"/>
              </a:lnSpc>
              <a:spcBef>
                <a:spcPts val="0"/>
              </a:spcBef>
              <a:spcAft>
                <a:spcPts val="0"/>
              </a:spcAft>
              <a:buClr>
                <a:srgbClr val="000000"/>
              </a:buClr>
              <a:buSzPts val="2800"/>
              <a:buFont typeface="Calibri"/>
              <a:buNone/>
            </a:pPr>
            <a:r>
              <a:rPr lang="en-US" sz="3200" b="1" i="0" u="none" strike="noStrike">
                <a:solidFill>
                  <a:srgbClr val="000000"/>
                </a:solidFill>
                <a:latin typeface="Calibri"/>
                <a:ea typeface="Calibri"/>
                <a:cs typeface="Calibri"/>
                <a:sym typeface="Calibri"/>
              </a:rPr>
              <a:t>Matrix Factorization and Calculate the Error to Optimize Prediction</a:t>
            </a:r>
            <a:endParaRPr sz="3200"/>
          </a:p>
        </p:txBody>
      </p:sp>
      <p:pic>
        <p:nvPicPr>
          <p:cNvPr id="284" name="Google Shape;284;p26"/>
          <p:cNvPicPr preferRelativeResize="0"/>
          <p:nvPr/>
        </p:nvPicPr>
        <p:blipFill rotWithShape="1">
          <a:blip r:embed="rId3">
            <a:alphaModFix/>
          </a:blip>
          <a:srcRect r="44077"/>
          <a:stretch/>
        </p:blipFill>
        <p:spPr>
          <a:xfrm>
            <a:off x="249791" y="1926770"/>
            <a:ext cx="4219699" cy="3834947"/>
          </a:xfrm>
          <a:prstGeom prst="rect">
            <a:avLst/>
          </a:prstGeom>
          <a:noFill/>
          <a:ln>
            <a:noFill/>
          </a:ln>
        </p:spPr>
      </p:pic>
      <p:pic>
        <p:nvPicPr>
          <p:cNvPr id="285" name="Google Shape;285;p26"/>
          <p:cNvPicPr preferRelativeResize="0"/>
          <p:nvPr/>
        </p:nvPicPr>
        <p:blipFill rotWithShape="1">
          <a:blip r:embed="rId4">
            <a:alphaModFix/>
          </a:blip>
          <a:srcRect/>
          <a:stretch/>
        </p:blipFill>
        <p:spPr>
          <a:xfrm>
            <a:off x="4380881" y="2588985"/>
            <a:ext cx="3695700" cy="3289300"/>
          </a:xfrm>
          <a:prstGeom prst="rect">
            <a:avLst/>
          </a:prstGeom>
          <a:noFill/>
          <a:ln>
            <a:noFill/>
          </a:ln>
        </p:spPr>
      </p:pic>
      <p:pic>
        <p:nvPicPr>
          <p:cNvPr id="286" name="Google Shape;286;p26"/>
          <p:cNvPicPr preferRelativeResize="0"/>
          <p:nvPr/>
        </p:nvPicPr>
        <p:blipFill rotWithShape="1">
          <a:blip r:embed="rId5">
            <a:alphaModFix/>
          </a:blip>
          <a:srcRect/>
          <a:stretch/>
        </p:blipFill>
        <p:spPr>
          <a:xfrm>
            <a:off x="5881788" y="1364344"/>
            <a:ext cx="5716940" cy="1339677"/>
          </a:xfrm>
          <a:prstGeom prst="rect">
            <a:avLst/>
          </a:prstGeom>
          <a:noFill/>
          <a:ln>
            <a:noFill/>
          </a:ln>
        </p:spPr>
      </p:pic>
      <p:pic>
        <p:nvPicPr>
          <p:cNvPr id="287" name="Google Shape;287;p26"/>
          <p:cNvPicPr preferRelativeResize="0"/>
          <p:nvPr/>
        </p:nvPicPr>
        <p:blipFill rotWithShape="1">
          <a:blip r:embed="rId6">
            <a:alphaModFix/>
          </a:blip>
          <a:srcRect/>
          <a:stretch/>
        </p:blipFill>
        <p:spPr>
          <a:xfrm>
            <a:off x="8486322" y="3960811"/>
            <a:ext cx="3476171" cy="18009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animEffect transition="in" filter="fade">
                                      <p:cBhvr>
                                        <p:cTn id="12" dur="500"/>
                                        <p:tgtEl>
                                          <p:spTgt spid="2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
                                        </p:tgtEl>
                                        <p:attrNameLst>
                                          <p:attrName>style.visibility</p:attrName>
                                        </p:attrNameLst>
                                      </p:cBhvr>
                                      <p:to>
                                        <p:strVal val="visible"/>
                                      </p:to>
                                    </p:set>
                                    <p:animEffect transition="in" filter="fade">
                                      <p:cBhvr>
                                        <p:cTn id="17" dur="500"/>
                                        <p:tgtEl>
                                          <p:spTgt spid="2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fade">
                                      <p:cBhvr>
                                        <p:cTn id="22"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7"/>
          <p:cNvSpPr txBox="1"/>
          <p:nvPr/>
        </p:nvSpPr>
        <p:spPr>
          <a:xfrm>
            <a:off x="1001486" y="274726"/>
            <a:ext cx="105156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0000"/>
                </a:solidFill>
                <a:latin typeface="Calibri"/>
                <a:ea typeface="Calibri"/>
                <a:cs typeface="Calibri"/>
                <a:sym typeface="Calibri"/>
              </a:rPr>
              <a:t>Output</a:t>
            </a:r>
            <a:endParaRPr b="1">
              <a:latin typeface="Calibri"/>
              <a:ea typeface="Calibri"/>
              <a:cs typeface="Calibri"/>
              <a:sym typeface="Calibri"/>
            </a:endParaRPr>
          </a:p>
        </p:txBody>
      </p:sp>
      <p:sp>
        <p:nvSpPr>
          <p:cNvPr id="293" name="Google Shape;293;p27"/>
          <p:cNvSpPr txBox="1"/>
          <p:nvPr/>
        </p:nvSpPr>
        <p:spPr>
          <a:xfrm>
            <a:off x="163286" y="3746837"/>
            <a:ext cx="6096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800" b="0" i="0" u="none" strike="noStrike" cap="none">
              <a:solidFill>
                <a:srgbClr val="000000"/>
              </a:solidFill>
              <a:latin typeface="Arial"/>
              <a:ea typeface="Arial"/>
              <a:cs typeface="Arial"/>
              <a:sym typeface="Arial"/>
            </a:endParaRPr>
          </a:p>
        </p:txBody>
      </p:sp>
      <p:pic>
        <p:nvPicPr>
          <p:cNvPr id="294" name="Google Shape;294;p27"/>
          <p:cNvPicPr preferRelativeResize="0"/>
          <p:nvPr/>
        </p:nvPicPr>
        <p:blipFill rotWithShape="1">
          <a:blip r:embed="rId3">
            <a:alphaModFix/>
          </a:blip>
          <a:srcRect/>
          <a:stretch/>
        </p:blipFill>
        <p:spPr>
          <a:xfrm>
            <a:off x="901699" y="1967930"/>
            <a:ext cx="4724399" cy="355600"/>
          </a:xfrm>
          <a:prstGeom prst="rect">
            <a:avLst/>
          </a:prstGeom>
          <a:noFill/>
          <a:ln>
            <a:noFill/>
          </a:ln>
        </p:spPr>
      </p:pic>
      <p:pic>
        <p:nvPicPr>
          <p:cNvPr id="295" name="Google Shape;295;p27"/>
          <p:cNvPicPr preferRelativeResize="0"/>
          <p:nvPr/>
        </p:nvPicPr>
        <p:blipFill rotWithShape="1">
          <a:blip r:embed="rId4">
            <a:alphaModFix/>
          </a:blip>
          <a:srcRect/>
          <a:stretch/>
        </p:blipFill>
        <p:spPr>
          <a:xfrm>
            <a:off x="645886" y="2312253"/>
            <a:ext cx="5130800" cy="3238500"/>
          </a:xfrm>
          <a:prstGeom prst="rect">
            <a:avLst/>
          </a:prstGeom>
          <a:noFill/>
          <a:ln>
            <a:noFill/>
          </a:ln>
        </p:spPr>
      </p:pic>
      <p:pic>
        <p:nvPicPr>
          <p:cNvPr id="296" name="Google Shape;296;p27"/>
          <p:cNvPicPr preferRelativeResize="0"/>
          <p:nvPr/>
        </p:nvPicPr>
        <p:blipFill rotWithShape="1">
          <a:blip r:embed="rId5">
            <a:alphaModFix/>
          </a:blip>
          <a:srcRect/>
          <a:stretch/>
        </p:blipFill>
        <p:spPr>
          <a:xfrm>
            <a:off x="5968999" y="1993525"/>
            <a:ext cx="5267733" cy="355600"/>
          </a:xfrm>
          <a:prstGeom prst="rect">
            <a:avLst/>
          </a:prstGeom>
          <a:noFill/>
          <a:ln>
            <a:noFill/>
          </a:ln>
        </p:spPr>
      </p:pic>
      <p:pic>
        <p:nvPicPr>
          <p:cNvPr id="297" name="Google Shape;297;p27"/>
          <p:cNvPicPr preferRelativeResize="0"/>
          <p:nvPr/>
        </p:nvPicPr>
        <p:blipFill rotWithShape="1">
          <a:blip r:embed="rId6">
            <a:alphaModFix/>
          </a:blip>
          <a:srcRect/>
          <a:stretch/>
        </p:blipFill>
        <p:spPr>
          <a:xfrm>
            <a:off x="6096000" y="2535020"/>
            <a:ext cx="4962070" cy="3125552"/>
          </a:xfrm>
          <a:prstGeom prst="rect">
            <a:avLst/>
          </a:prstGeom>
          <a:noFill/>
          <a:ln>
            <a:noFill/>
          </a:ln>
        </p:spPr>
      </p:pic>
      <p:cxnSp>
        <p:nvCxnSpPr>
          <p:cNvPr id="298" name="Google Shape;298;p27"/>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299" name="Google Shape;299;p27"/>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300" name="Google Shape;300;p27"/>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Effect transition="in" filter="fade">
                                      <p:cBhvr>
                                        <p:cTn id="12" dur="500"/>
                                        <p:tgtEl>
                                          <p:spTgt spid="2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fade">
                                      <p:cBhvr>
                                        <p:cTn id="17"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p:nvPr/>
        </p:nvSpPr>
        <p:spPr>
          <a:xfrm>
            <a:off x="4082143" y="6533019"/>
            <a:ext cx="59109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306" name="Google Shape;306;p28"/>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307" name="Google Shape;307;p28"/>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308" name="Google Shape;308;p28"/>
          <p:cNvSpPr txBox="1">
            <a:spLocks noGrp="1"/>
          </p:cNvSpPr>
          <p:nvPr>
            <p:ph type="title"/>
          </p:nvPr>
        </p:nvSpPr>
        <p:spPr>
          <a:xfrm>
            <a:off x="574220" y="104749"/>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Evaluation Metric</a:t>
            </a:r>
            <a:endParaRPr/>
          </a:p>
        </p:txBody>
      </p:sp>
      <p:sp>
        <p:nvSpPr>
          <p:cNvPr id="309" name="Google Shape;309;p28"/>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16</a:t>
            </a:fld>
            <a:endParaRPr/>
          </a:p>
        </p:txBody>
      </p:sp>
      <p:graphicFrame>
        <p:nvGraphicFramePr>
          <p:cNvPr id="310" name="Google Shape;310;p28"/>
          <p:cNvGraphicFramePr/>
          <p:nvPr/>
        </p:nvGraphicFramePr>
        <p:xfrm>
          <a:off x="673595" y="4024480"/>
          <a:ext cx="6536450" cy="2162870"/>
        </p:xfrm>
        <a:graphic>
          <a:graphicData uri="http://schemas.openxmlformats.org/drawingml/2006/table">
            <a:tbl>
              <a:tblPr firstRow="1" bandRow="1">
                <a:noFill/>
                <a:tableStyleId>{9D169D6D-E67E-476F-980D-3C1643AC5D00}</a:tableStyleId>
              </a:tblPr>
              <a:tblGrid>
                <a:gridCol w="3268225">
                  <a:extLst>
                    <a:ext uri="{9D8B030D-6E8A-4147-A177-3AD203B41FA5}">
                      <a16:colId xmlns:a16="http://schemas.microsoft.com/office/drawing/2014/main" val="20000"/>
                    </a:ext>
                  </a:extLst>
                </a:gridCol>
                <a:gridCol w="3268225">
                  <a:extLst>
                    <a:ext uri="{9D8B030D-6E8A-4147-A177-3AD203B41FA5}">
                      <a16:colId xmlns:a16="http://schemas.microsoft.com/office/drawing/2014/main" val="20001"/>
                    </a:ext>
                  </a:extLst>
                </a:gridCol>
              </a:tblGrid>
              <a:tr h="411175">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Method</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RMSE</a:t>
                      </a:r>
                      <a:endParaRPr/>
                    </a:p>
                  </a:txBody>
                  <a:tcPr marL="91450" marR="91450" marT="45725" marB="45725"/>
                </a:tc>
                <a:extLst>
                  <a:ext uri="{0D108BD9-81ED-4DB2-BD59-A6C34878D82A}">
                    <a16:rowId xmlns:a16="http://schemas.microsoft.com/office/drawing/2014/main" val="10000"/>
                  </a:ext>
                </a:extLst>
              </a:tr>
              <a:tr h="411175">
                <a:tc>
                  <a:txBody>
                    <a:bodyPr/>
                    <a:lstStyle/>
                    <a:p>
                      <a:pPr marL="0" marR="0" lvl="0" indent="0" algn="l" rtl="0">
                        <a:lnSpc>
                          <a:spcPct val="100000"/>
                        </a:lnSpc>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User based Memory Collaborative Filtering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a:latin typeface="Calibri"/>
                          <a:ea typeface="Calibri"/>
                          <a:cs typeface="Calibri"/>
                          <a:sym typeface="Calibri"/>
                        </a:rPr>
                        <a:t>                                  </a:t>
                      </a:r>
                      <a:r>
                        <a:rPr lang="en-US" sz="1400" u="none" strike="noStrike" cap="none">
                          <a:latin typeface="Calibri"/>
                          <a:ea typeface="Calibri"/>
                          <a:cs typeface="Calibri"/>
                          <a:sym typeface="Calibri"/>
                        </a:rPr>
                        <a:t>1.06</a:t>
                      </a:r>
                      <a:endParaRPr/>
                    </a:p>
                  </a:txBody>
                  <a:tcPr marL="91450" marR="91450" marT="45725" marB="45725"/>
                </a:tc>
                <a:extLst>
                  <a:ext uri="{0D108BD9-81ED-4DB2-BD59-A6C34878D82A}">
                    <a16:rowId xmlns:a16="http://schemas.microsoft.com/office/drawing/2014/main" val="10001"/>
                  </a:ext>
                </a:extLst>
              </a:tr>
              <a:tr h="411175">
                <a:tc>
                  <a:txBody>
                    <a:bodyPr/>
                    <a:lstStyle/>
                    <a:p>
                      <a:pPr marL="0" marR="0" lvl="0" indent="0" algn="l" rtl="0">
                        <a:lnSpc>
                          <a:spcPct val="100000"/>
                        </a:lnSpc>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Hybrid Model ( LDA </a:t>
                      </a:r>
                      <a:r>
                        <a:rPr lang="en-US">
                          <a:latin typeface="Calibri"/>
                          <a:ea typeface="Calibri"/>
                          <a:cs typeface="Calibri"/>
                          <a:sym typeface="Calibri"/>
                        </a:rPr>
                        <a:t>,</a:t>
                      </a:r>
                      <a:r>
                        <a:rPr lang="en-US" sz="1400" u="none" strike="noStrike" cap="none">
                          <a:latin typeface="Calibri"/>
                          <a:ea typeface="Calibri"/>
                          <a:cs typeface="Calibri"/>
                          <a:sym typeface="Calibri"/>
                        </a:rPr>
                        <a:t>SVD++) </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a:latin typeface="Calibri"/>
                          <a:ea typeface="Calibri"/>
                          <a:cs typeface="Calibri"/>
                          <a:sym typeface="Calibri"/>
                        </a:rPr>
                        <a:t>                                  </a:t>
                      </a:r>
                      <a:r>
                        <a:rPr lang="en-US" sz="1400" u="none" strike="noStrike" cap="none">
                          <a:latin typeface="Calibri"/>
                          <a:ea typeface="Calibri"/>
                          <a:cs typeface="Calibri"/>
                          <a:sym typeface="Calibri"/>
                        </a:rPr>
                        <a:t>0.</a:t>
                      </a:r>
                      <a:r>
                        <a:rPr lang="en-US">
                          <a:latin typeface="Calibri"/>
                          <a:ea typeface="Calibri"/>
                          <a:cs typeface="Calibri"/>
                          <a:sym typeface="Calibri"/>
                        </a:rPr>
                        <a:t>74</a:t>
                      </a:r>
                      <a:endParaRPr/>
                    </a:p>
                  </a:txBody>
                  <a:tcPr marL="91450" marR="91450" marT="45725" marB="45725"/>
                </a:tc>
                <a:extLst>
                  <a:ext uri="{0D108BD9-81ED-4DB2-BD59-A6C34878D82A}">
                    <a16:rowId xmlns:a16="http://schemas.microsoft.com/office/drawing/2014/main" val="10002"/>
                  </a:ext>
                </a:extLst>
              </a:tr>
              <a:tr h="411175">
                <a:tc>
                  <a:txBody>
                    <a:bodyPr/>
                    <a:lstStyle/>
                    <a:p>
                      <a:pPr marL="0" marR="0" lvl="0" indent="0" algn="l" rtl="0">
                        <a:lnSpc>
                          <a:spcPct val="100000"/>
                        </a:lnSpc>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Latent Matrix Factorization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400"/>
                        <a:buFont typeface="Helvetica Neue"/>
                        <a:buNone/>
                      </a:pPr>
                      <a:r>
                        <a:rPr lang="en-US">
                          <a:latin typeface="Calibri"/>
                          <a:ea typeface="Calibri"/>
                          <a:cs typeface="Calibri"/>
                          <a:sym typeface="Calibri"/>
                        </a:rPr>
                        <a:t>0.69</a:t>
                      </a:r>
                      <a:endParaRPr sz="14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411175">
                <a:tc>
                  <a:txBody>
                    <a:bodyPr/>
                    <a:lstStyle/>
                    <a:p>
                      <a:pPr marL="0" marR="0" lvl="0" indent="0" algn="l" rtl="0">
                        <a:lnSpc>
                          <a:spcPct val="100000"/>
                        </a:lnSpc>
                        <a:spcBef>
                          <a:spcPts val="0"/>
                        </a:spcBef>
                        <a:spcAft>
                          <a:spcPts val="0"/>
                        </a:spcAft>
                        <a:buNone/>
                      </a:pPr>
                      <a:endParaRPr sz="14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None/>
                      </a:pPr>
                      <a:endParaRPr>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bl>
          </a:graphicData>
        </a:graphic>
      </p:graphicFrame>
      <p:pic>
        <p:nvPicPr>
          <p:cNvPr id="311" name="Google Shape;311;p28" descr="⚖️ Machine Learning Model Evaluation Metrics | Kaggle"/>
          <p:cNvPicPr preferRelativeResize="0"/>
          <p:nvPr/>
        </p:nvPicPr>
        <p:blipFill rotWithShape="1">
          <a:blip r:embed="rId3">
            <a:alphaModFix/>
          </a:blip>
          <a:srcRect/>
          <a:stretch/>
        </p:blipFill>
        <p:spPr>
          <a:xfrm>
            <a:off x="9297866" y="4637742"/>
            <a:ext cx="2201778" cy="1281026"/>
          </a:xfrm>
          <a:prstGeom prst="rect">
            <a:avLst/>
          </a:prstGeom>
          <a:noFill/>
          <a:ln w="9525" cap="flat" cmpd="sng">
            <a:solidFill>
              <a:schemeClr val="dk1"/>
            </a:solidFill>
            <a:prstDash val="solid"/>
            <a:round/>
            <a:headEnd type="none" w="sm" len="sm"/>
            <a:tailEnd type="none" w="sm" len="sm"/>
          </a:ln>
        </p:spPr>
      </p:pic>
      <p:pic>
        <p:nvPicPr>
          <p:cNvPr id="312" name="Google Shape;312;p28"/>
          <p:cNvPicPr preferRelativeResize="0"/>
          <p:nvPr/>
        </p:nvPicPr>
        <p:blipFill>
          <a:blip r:embed="rId4">
            <a:alphaModFix/>
          </a:blip>
          <a:stretch>
            <a:fillRect/>
          </a:stretch>
        </p:blipFill>
        <p:spPr>
          <a:xfrm>
            <a:off x="8105700" y="2120074"/>
            <a:ext cx="3450750" cy="1219050"/>
          </a:xfrm>
          <a:prstGeom prst="rect">
            <a:avLst/>
          </a:prstGeom>
          <a:noFill/>
          <a:ln w="9525" cap="flat" cmpd="sng">
            <a:solidFill>
              <a:schemeClr val="dk1"/>
            </a:solidFill>
            <a:prstDash val="solid"/>
            <a:round/>
            <a:headEnd type="none" w="sm" len="sm"/>
            <a:tailEnd type="none" w="sm" len="sm"/>
          </a:ln>
        </p:spPr>
      </p:pic>
      <p:sp>
        <p:nvSpPr>
          <p:cNvPr id="313" name="Google Shape;313;p28"/>
          <p:cNvSpPr txBox="1"/>
          <p:nvPr/>
        </p:nvSpPr>
        <p:spPr>
          <a:xfrm>
            <a:off x="749075" y="1109700"/>
            <a:ext cx="5633700" cy="2573751"/>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500" dirty="0">
                <a:solidFill>
                  <a:schemeClr val="dk1"/>
                </a:solidFill>
                <a:latin typeface="Calibri"/>
                <a:ea typeface="Calibri"/>
                <a:cs typeface="Calibri"/>
                <a:sym typeface="Calibri"/>
              </a:rPr>
              <a:t>To evaluate the accuracy of the recommendation systems on test data:</a:t>
            </a:r>
            <a:endParaRPr sz="15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500" dirty="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US" sz="1500" dirty="0">
                <a:solidFill>
                  <a:schemeClr val="dk1"/>
                </a:solidFill>
                <a:latin typeface="Calibri"/>
                <a:ea typeface="Calibri"/>
                <a:cs typeface="Calibri"/>
                <a:sym typeface="Calibri"/>
              </a:rPr>
              <a:t>Predict the ratings that a user would give to a business they have not yet predicted</a:t>
            </a:r>
            <a:endParaRPr sz="1500" dirty="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1500" dirty="0">
              <a:solidFill>
                <a:schemeClr val="dk1"/>
              </a:solidFill>
              <a:latin typeface="Calibri"/>
              <a:ea typeface="Calibri"/>
              <a:cs typeface="Calibri"/>
              <a:sym typeface="Calibri"/>
            </a:endParaRPr>
          </a:p>
          <a:p>
            <a:pPr marL="457200" lvl="0" indent="-323850" algn="l" rtl="0">
              <a:lnSpc>
                <a:spcPct val="115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Calculate RMSE by taking the difference between the actual and predicted ratings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500" dirty="0">
                <a:solidFill>
                  <a:srgbClr val="FF0000"/>
                </a:solidFill>
                <a:latin typeface="Calibri"/>
                <a:ea typeface="Calibri"/>
                <a:cs typeface="Calibri"/>
                <a:sym typeface="Calibri"/>
              </a:rPr>
              <a:t>The lower the RMSE the better !!</a:t>
            </a:r>
            <a:endParaRPr sz="1500" dirty="0">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cxnSp>
        <p:nvCxnSpPr>
          <p:cNvPr id="318" name="Google Shape;318;p29"/>
          <p:cNvCxnSpPr/>
          <p:nvPr/>
        </p:nvCxnSpPr>
        <p:spPr>
          <a:xfrm>
            <a:off x="915232" y="64707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319" name="Google Shape;319;p29"/>
          <p:cNvSpPr txBox="1"/>
          <p:nvPr/>
        </p:nvSpPr>
        <p:spPr>
          <a:xfrm>
            <a:off x="838199" y="6533038"/>
            <a:ext cx="2743203" cy="276959"/>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900"/>
              <a:buFont typeface="Calibri"/>
              <a:buNone/>
            </a:pPr>
            <a:r>
              <a:rPr lang="en-US" sz="1200" b="0" i="0" u="none" strike="noStrike" cap="none">
                <a:solidFill>
                  <a:srgbClr val="888888"/>
                </a:solidFill>
                <a:latin typeface="Calibri"/>
                <a:ea typeface="Calibri"/>
                <a:cs typeface="Calibri"/>
                <a:sym typeface="Calibri"/>
              </a:rPr>
              <a:t>DATA255 Project Presentation</a:t>
            </a:r>
            <a:endParaRPr sz="1467" b="0" i="0" u="none" strike="noStrike" cap="none">
              <a:solidFill>
                <a:srgbClr val="000000"/>
              </a:solidFill>
              <a:latin typeface="Arial"/>
              <a:ea typeface="Arial"/>
              <a:cs typeface="Arial"/>
              <a:sym typeface="Arial"/>
            </a:endParaRPr>
          </a:p>
        </p:txBody>
      </p:sp>
      <p:sp>
        <p:nvSpPr>
          <p:cNvPr id="320" name="Google Shape;320;p29"/>
          <p:cNvSpPr txBox="1">
            <a:spLocks noGrp="1"/>
          </p:cNvSpPr>
          <p:nvPr>
            <p:ph type="title"/>
          </p:nvPr>
        </p:nvSpPr>
        <p:spPr>
          <a:xfrm>
            <a:off x="838200" y="1721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SzPts val="3300"/>
              <a:buFont typeface="Calibri"/>
              <a:buNone/>
            </a:pPr>
            <a:r>
              <a:rPr lang="en-US" b="1"/>
              <a:t>Conclusion</a:t>
            </a:r>
            <a:endParaRPr/>
          </a:p>
        </p:txBody>
      </p:sp>
      <p:sp>
        <p:nvSpPr>
          <p:cNvPr id="321" name="Google Shape;321;p29"/>
          <p:cNvSpPr txBox="1">
            <a:spLocks noGrp="1"/>
          </p:cNvSpPr>
          <p:nvPr>
            <p:ph type="sldNum" idx="12"/>
          </p:nvPr>
        </p:nvSpPr>
        <p:spPr>
          <a:xfrm>
            <a:off x="11089821" y="6523334"/>
            <a:ext cx="263980" cy="276959"/>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88888"/>
              </a:buClr>
              <a:buSzPts val="900"/>
              <a:buFont typeface="Calibri"/>
              <a:buNone/>
            </a:pPr>
            <a:fld id="{00000000-1234-1234-1234-123412341234}" type="slidenum">
              <a:rPr lang="en-US"/>
              <a:t>17</a:t>
            </a:fld>
            <a:endParaRPr/>
          </a:p>
        </p:txBody>
      </p:sp>
      <p:sp>
        <p:nvSpPr>
          <p:cNvPr id="322" name="Google Shape;322;p29" descr="Closing The Deal Free Presentation Template | Prezibase"/>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323" name="Google Shape;323;p29"/>
          <p:cNvGrpSpPr/>
          <p:nvPr/>
        </p:nvGrpSpPr>
        <p:grpSpPr>
          <a:xfrm>
            <a:off x="838199" y="1159501"/>
            <a:ext cx="10020003" cy="5040561"/>
            <a:chOff x="0" y="-8"/>
            <a:chExt cx="10020002" cy="5040561"/>
          </a:xfrm>
        </p:grpSpPr>
        <p:sp>
          <p:nvSpPr>
            <p:cNvPr id="324" name="Google Shape;324;p29"/>
            <p:cNvSpPr/>
            <p:nvPr/>
          </p:nvSpPr>
          <p:spPr>
            <a:xfrm>
              <a:off x="208135" y="954725"/>
              <a:ext cx="9811800" cy="554400"/>
            </a:xfrm>
            <a:prstGeom prst="rect">
              <a:avLst/>
            </a:prstGeom>
            <a:solidFill>
              <a:srgbClr val="F7D5CB">
                <a:alpha val="88627"/>
              </a:srgbClr>
            </a:soli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5" name="Google Shape;325;p29"/>
            <p:cNvSpPr/>
            <p:nvPr/>
          </p:nvSpPr>
          <p:spPr>
            <a:xfrm>
              <a:off x="791169" y="-8"/>
              <a:ext cx="9228600" cy="1183200"/>
            </a:xfrm>
            <a:prstGeom prst="roundRect">
              <a:avLst>
                <a:gd name="adj" fmla="val 16667"/>
              </a:avLst>
            </a:prstGeom>
            <a:solidFill>
              <a:schemeClr val="lt1"/>
            </a:solidFill>
            <a:ln w="381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6" name="Google Shape;326;p29"/>
            <p:cNvSpPr txBox="1"/>
            <p:nvPr/>
          </p:nvSpPr>
          <p:spPr>
            <a:xfrm>
              <a:off x="1005935" y="80526"/>
              <a:ext cx="8933700" cy="1067700"/>
            </a:xfrm>
            <a:prstGeom prst="rect">
              <a:avLst/>
            </a:prstGeom>
            <a:noFill/>
            <a:ln>
              <a:noFill/>
            </a:ln>
          </p:spPr>
          <p:txBody>
            <a:bodyPr spcFirstLastPara="1" wrap="square" lIns="265100" tIns="0" rIns="265100" bIns="0" anchor="ctr"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Implemented four models using different approaches including </a:t>
              </a:r>
              <a:r>
                <a:rPr lang="en-US" sz="2000" b="1" i="0" u="none" strike="noStrike" cap="none">
                  <a:solidFill>
                    <a:srgbClr val="000000"/>
                  </a:solidFill>
                  <a:latin typeface="Calibri"/>
                  <a:ea typeface="Calibri"/>
                  <a:cs typeface="Calibri"/>
                  <a:sym typeface="Calibri"/>
                </a:rPr>
                <a:t>content based, memory-based, model (matrix factorization), and LDA, </a:t>
              </a:r>
              <a:r>
                <a:rPr lang="en-US" sz="2000" b="0" i="0" u="none" strike="noStrike" cap="none">
                  <a:solidFill>
                    <a:srgbClr val="000000"/>
                  </a:solidFill>
                  <a:latin typeface="Calibri"/>
                  <a:ea typeface="Calibri"/>
                  <a:cs typeface="Calibri"/>
                  <a:sym typeface="Calibri"/>
                </a:rPr>
                <a:t>expecting different inputs and give restaurant recommendations</a:t>
              </a:r>
              <a:endParaRPr sz="2800" b="0" i="0" u="none" strike="noStrike" cap="none">
                <a:solidFill>
                  <a:srgbClr val="000000"/>
                </a:solidFill>
                <a:latin typeface="Arial"/>
                <a:ea typeface="Arial"/>
                <a:cs typeface="Arial"/>
                <a:sym typeface="Arial"/>
              </a:endParaRPr>
            </a:p>
          </p:txBody>
        </p:sp>
        <p:sp>
          <p:nvSpPr>
            <p:cNvPr id="327" name="Google Shape;327;p29"/>
            <p:cNvSpPr/>
            <p:nvPr/>
          </p:nvSpPr>
          <p:spPr>
            <a:xfrm>
              <a:off x="208135" y="2557759"/>
              <a:ext cx="9811800" cy="450600"/>
            </a:xfrm>
            <a:prstGeom prst="rect">
              <a:avLst/>
            </a:prstGeom>
            <a:solidFill>
              <a:srgbClr val="F7D5CB">
                <a:alpha val="88627"/>
              </a:srgbClr>
            </a:soli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8" name="Google Shape;328;p29"/>
            <p:cNvSpPr/>
            <p:nvPr/>
          </p:nvSpPr>
          <p:spPr>
            <a:xfrm>
              <a:off x="791402" y="1746325"/>
              <a:ext cx="9228600" cy="1067700"/>
            </a:xfrm>
            <a:prstGeom prst="roundRect">
              <a:avLst>
                <a:gd name="adj" fmla="val 16667"/>
              </a:avLst>
            </a:prstGeom>
            <a:solidFill>
              <a:schemeClr val="lt1"/>
            </a:solidFill>
            <a:ln w="381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9" name="Google Shape;329;p29"/>
            <p:cNvSpPr txBox="1"/>
            <p:nvPr/>
          </p:nvSpPr>
          <p:spPr>
            <a:xfrm>
              <a:off x="1005936" y="1749076"/>
              <a:ext cx="8933700" cy="952200"/>
            </a:xfrm>
            <a:prstGeom prst="rect">
              <a:avLst/>
            </a:prstGeom>
            <a:noFill/>
            <a:ln>
              <a:noFill/>
            </a:ln>
          </p:spPr>
          <p:txBody>
            <a:bodyPr spcFirstLastPara="1" wrap="square" lIns="265100" tIns="0" rIns="265100" bIns="0" anchor="ctr"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The utilization of the different model allowed for a thorough exploration of all dimensions of the data, leading to the attainment of satisfactory results, thereby concluding the project successfully</a:t>
              </a:r>
              <a:endParaRPr sz="2800" b="0" i="0" u="none" strike="noStrike" cap="none">
                <a:solidFill>
                  <a:srgbClr val="000000"/>
                </a:solidFill>
                <a:latin typeface="Arial"/>
                <a:ea typeface="Arial"/>
                <a:cs typeface="Arial"/>
                <a:sym typeface="Arial"/>
              </a:endParaRPr>
            </a:p>
          </p:txBody>
        </p:sp>
        <p:sp>
          <p:nvSpPr>
            <p:cNvPr id="330" name="Google Shape;330;p29"/>
            <p:cNvSpPr/>
            <p:nvPr/>
          </p:nvSpPr>
          <p:spPr>
            <a:xfrm>
              <a:off x="0" y="4486153"/>
              <a:ext cx="10020000" cy="554400"/>
            </a:xfrm>
            <a:prstGeom prst="rect">
              <a:avLst/>
            </a:prstGeom>
            <a:solidFill>
              <a:srgbClr val="F7D5CB">
                <a:alpha val="88627"/>
              </a:srgbClr>
            </a:solid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1" name="Google Shape;331;p29"/>
            <p:cNvSpPr/>
            <p:nvPr/>
          </p:nvSpPr>
          <p:spPr>
            <a:xfrm>
              <a:off x="714435" y="3194359"/>
              <a:ext cx="9303300" cy="1616400"/>
            </a:xfrm>
            <a:prstGeom prst="roundRect">
              <a:avLst>
                <a:gd name="adj" fmla="val 16667"/>
              </a:avLst>
            </a:prstGeom>
            <a:solidFill>
              <a:schemeClr val="lt1"/>
            </a:solidFill>
            <a:ln w="38100" cap="flat" cmpd="sng">
              <a:solidFill>
                <a:srgbClr val="D66E2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2" name="Google Shape;332;p29"/>
            <p:cNvSpPr txBox="1"/>
            <p:nvPr/>
          </p:nvSpPr>
          <p:spPr>
            <a:xfrm>
              <a:off x="998136" y="3464693"/>
              <a:ext cx="8949300" cy="1067700"/>
            </a:xfrm>
            <a:prstGeom prst="rect">
              <a:avLst/>
            </a:prstGeom>
            <a:noFill/>
            <a:ln>
              <a:noFill/>
            </a:ln>
          </p:spPr>
          <p:txBody>
            <a:bodyPr spcFirstLastPara="1" wrap="square" lIns="265100" tIns="0" rIns="265100" bIns="0" anchor="ctr" anchorCtr="0">
              <a:noAutofit/>
            </a:bodyPr>
            <a:lstStyle/>
            <a:p>
              <a:pPr marL="0" marR="0" lvl="0" indent="0" algn="l" rtl="0">
                <a:lnSpc>
                  <a:spcPct val="90000"/>
                </a:lnSpc>
                <a:spcBef>
                  <a:spcPts val="0"/>
                </a:spcBef>
                <a:spcAft>
                  <a:spcPts val="0"/>
                </a:spcAft>
                <a:buClr>
                  <a:srgbClr val="FF0000"/>
                </a:buClr>
                <a:buSzPts val="1400"/>
                <a:buFont typeface="Calibri"/>
                <a:buNone/>
              </a:pPr>
              <a:r>
                <a:rPr lang="en-US" sz="2000" b="0" i="0" u="none" strike="noStrike" cap="none">
                  <a:solidFill>
                    <a:schemeClr val="dk1"/>
                  </a:solidFill>
                  <a:latin typeface="Calibri"/>
                  <a:ea typeface="Calibri"/>
                  <a:cs typeface="Calibri"/>
                  <a:sym typeface="Calibri"/>
                </a:rPr>
                <a:t>This project offers users the accessibility to utilize a recommendation system with a wide range of inputs, enabling them to utilize the application in various aspects </a:t>
              </a:r>
              <a:endParaRPr sz="2000" b="0" i="0" u="none" strike="noStrike" cap="none">
                <a:solidFill>
                  <a:schemeClr val="dk1"/>
                </a:solidFill>
                <a:latin typeface="Arial"/>
                <a:ea typeface="Arial"/>
                <a:cs typeface="Arial"/>
                <a:sym typeface="Arial"/>
              </a:endParaRPr>
            </a:p>
          </p:txBody>
        </p:sp>
      </p:grpSp>
      <p:sp>
        <p:nvSpPr>
          <p:cNvPr id="333" name="Google Shape;333;p29"/>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0"/>
          <p:cNvSpPr txBox="1"/>
          <p:nvPr/>
        </p:nvSpPr>
        <p:spPr>
          <a:xfrm>
            <a:off x="4082143" y="6533019"/>
            <a:ext cx="59109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339" name="Google Shape;339;p30"/>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340" name="Google Shape;340;p30"/>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341" name="Google Shape;341;p30"/>
          <p:cNvSpPr txBox="1">
            <a:spLocks noGrp="1"/>
          </p:cNvSpPr>
          <p:nvPr>
            <p:ph type="title"/>
          </p:nvPr>
        </p:nvSpPr>
        <p:spPr>
          <a:xfrm>
            <a:off x="596570" y="161453"/>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Future Improvements</a:t>
            </a:r>
            <a:endParaRPr/>
          </a:p>
        </p:txBody>
      </p:sp>
      <p:grpSp>
        <p:nvGrpSpPr>
          <p:cNvPr id="342" name="Google Shape;342;p30"/>
          <p:cNvGrpSpPr/>
          <p:nvPr/>
        </p:nvGrpSpPr>
        <p:grpSpPr>
          <a:xfrm>
            <a:off x="574220" y="1158757"/>
            <a:ext cx="10560300" cy="5087849"/>
            <a:chOff x="0" y="0"/>
            <a:chExt cx="10560300" cy="5087849"/>
          </a:xfrm>
        </p:grpSpPr>
        <p:cxnSp>
          <p:nvCxnSpPr>
            <p:cNvPr id="343" name="Google Shape;343;p30"/>
            <p:cNvCxnSpPr/>
            <p:nvPr/>
          </p:nvCxnSpPr>
          <p:spPr>
            <a:xfrm>
              <a:off x="0" y="0"/>
              <a:ext cx="10560300" cy="0"/>
            </a:xfrm>
            <a:prstGeom prst="straightConnector1">
              <a:avLst/>
            </a:prstGeom>
            <a:solidFill>
              <a:schemeClr val="lt1"/>
            </a:solidFill>
            <a:ln w="25400" cap="flat" cmpd="sng">
              <a:solidFill>
                <a:srgbClr val="D66E29"/>
              </a:solidFill>
              <a:prstDash val="solid"/>
              <a:round/>
              <a:headEnd type="none" w="sm" len="sm"/>
              <a:tailEnd type="none" w="sm" len="sm"/>
            </a:ln>
          </p:spPr>
        </p:cxnSp>
        <p:sp>
          <p:nvSpPr>
            <p:cNvPr id="344" name="Google Shape;344;p30"/>
            <p:cNvSpPr/>
            <p:nvPr/>
          </p:nvSpPr>
          <p:spPr>
            <a:xfrm>
              <a:off x="0" y="0"/>
              <a:ext cx="10560300" cy="127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txBox="1"/>
            <p:nvPr/>
          </p:nvSpPr>
          <p:spPr>
            <a:xfrm>
              <a:off x="0" y="0"/>
              <a:ext cx="10560300" cy="1272000"/>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Enhance recommendation systems by integrating content-based filtering, query-based techniques on reviews, and hybrid approaches for more diverse applications</a:t>
              </a:r>
              <a:endParaRPr sz="2000" b="0" i="0" u="none" strike="noStrike" cap="none">
                <a:solidFill>
                  <a:srgbClr val="000000"/>
                </a:solidFill>
                <a:latin typeface="Calibri"/>
                <a:ea typeface="Calibri"/>
                <a:cs typeface="Calibri"/>
                <a:sym typeface="Calibri"/>
              </a:endParaRPr>
            </a:p>
          </p:txBody>
        </p:sp>
        <p:cxnSp>
          <p:nvCxnSpPr>
            <p:cNvPr id="346" name="Google Shape;346;p30"/>
            <p:cNvCxnSpPr/>
            <p:nvPr/>
          </p:nvCxnSpPr>
          <p:spPr>
            <a:xfrm>
              <a:off x="0" y="1271949"/>
              <a:ext cx="10560300" cy="0"/>
            </a:xfrm>
            <a:prstGeom prst="straightConnector1">
              <a:avLst/>
            </a:prstGeom>
            <a:solidFill>
              <a:schemeClr val="lt1"/>
            </a:solidFill>
            <a:ln w="25400" cap="flat" cmpd="sng">
              <a:solidFill>
                <a:srgbClr val="D66E29"/>
              </a:solidFill>
              <a:prstDash val="solid"/>
              <a:round/>
              <a:headEnd type="none" w="sm" len="sm"/>
              <a:tailEnd type="none" w="sm" len="sm"/>
            </a:ln>
          </p:spPr>
        </p:cxnSp>
        <p:sp>
          <p:nvSpPr>
            <p:cNvPr id="347" name="Google Shape;347;p30"/>
            <p:cNvSpPr/>
            <p:nvPr/>
          </p:nvSpPr>
          <p:spPr>
            <a:xfrm>
              <a:off x="0" y="1271949"/>
              <a:ext cx="10560300" cy="127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txBox="1"/>
            <p:nvPr/>
          </p:nvSpPr>
          <p:spPr>
            <a:xfrm>
              <a:off x="0" y="1271949"/>
              <a:ext cx="10560300" cy="1272000"/>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Implement mechanisms to capture real-time user feedback and adapt the recommendation model accordingly</a:t>
              </a:r>
              <a:endParaRPr sz="2000" b="0" i="0" u="none" strike="noStrike" cap="none">
                <a:solidFill>
                  <a:srgbClr val="000000"/>
                </a:solidFill>
                <a:latin typeface="Calibri"/>
                <a:ea typeface="Calibri"/>
                <a:cs typeface="Calibri"/>
                <a:sym typeface="Calibri"/>
              </a:endParaRPr>
            </a:p>
          </p:txBody>
        </p:sp>
        <p:cxnSp>
          <p:nvCxnSpPr>
            <p:cNvPr id="349" name="Google Shape;349;p30"/>
            <p:cNvCxnSpPr/>
            <p:nvPr/>
          </p:nvCxnSpPr>
          <p:spPr>
            <a:xfrm>
              <a:off x="0" y="2543899"/>
              <a:ext cx="10560300" cy="0"/>
            </a:xfrm>
            <a:prstGeom prst="straightConnector1">
              <a:avLst/>
            </a:prstGeom>
            <a:solidFill>
              <a:schemeClr val="lt1"/>
            </a:solidFill>
            <a:ln w="25400" cap="flat" cmpd="sng">
              <a:solidFill>
                <a:srgbClr val="D66E29"/>
              </a:solidFill>
              <a:prstDash val="solid"/>
              <a:round/>
              <a:headEnd type="none" w="sm" len="sm"/>
              <a:tailEnd type="none" w="sm" len="sm"/>
            </a:ln>
          </p:spPr>
        </p:cxnSp>
        <p:sp>
          <p:nvSpPr>
            <p:cNvPr id="350" name="Google Shape;350;p30"/>
            <p:cNvSpPr/>
            <p:nvPr/>
          </p:nvSpPr>
          <p:spPr>
            <a:xfrm>
              <a:off x="0" y="2543899"/>
              <a:ext cx="10560300" cy="127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txBox="1"/>
            <p:nvPr/>
          </p:nvSpPr>
          <p:spPr>
            <a:xfrm>
              <a:off x="0" y="2543899"/>
              <a:ext cx="10560300" cy="1272000"/>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Experiment with more advanced collaborative filtering techniques, such as deep learning-based models (e.g., Neural Collaborative Filtering), to capture complex user-item interactions</a:t>
              </a:r>
              <a:endParaRPr sz="2000" b="0" i="0" u="none" strike="noStrike" cap="none">
                <a:solidFill>
                  <a:srgbClr val="000000"/>
                </a:solidFill>
                <a:latin typeface="Calibri"/>
                <a:ea typeface="Calibri"/>
                <a:cs typeface="Calibri"/>
                <a:sym typeface="Calibri"/>
              </a:endParaRPr>
            </a:p>
          </p:txBody>
        </p:sp>
        <p:cxnSp>
          <p:nvCxnSpPr>
            <p:cNvPr id="352" name="Google Shape;352;p30"/>
            <p:cNvCxnSpPr/>
            <p:nvPr/>
          </p:nvCxnSpPr>
          <p:spPr>
            <a:xfrm>
              <a:off x="0" y="3815849"/>
              <a:ext cx="10560300" cy="0"/>
            </a:xfrm>
            <a:prstGeom prst="straightConnector1">
              <a:avLst/>
            </a:prstGeom>
            <a:solidFill>
              <a:schemeClr val="lt1"/>
            </a:solidFill>
            <a:ln w="25400" cap="flat" cmpd="sng">
              <a:solidFill>
                <a:srgbClr val="D66E29"/>
              </a:solidFill>
              <a:prstDash val="solid"/>
              <a:round/>
              <a:headEnd type="none" w="sm" len="sm"/>
              <a:tailEnd type="none" w="sm" len="sm"/>
            </a:ln>
          </p:spPr>
        </p:cxnSp>
        <p:sp>
          <p:nvSpPr>
            <p:cNvPr id="353" name="Google Shape;353;p30"/>
            <p:cNvSpPr/>
            <p:nvPr/>
          </p:nvSpPr>
          <p:spPr>
            <a:xfrm>
              <a:off x="0" y="3815849"/>
              <a:ext cx="10560300" cy="127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txBox="1"/>
            <p:nvPr/>
          </p:nvSpPr>
          <p:spPr>
            <a:xfrm>
              <a:off x="0" y="3815849"/>
              <a:ext cx="10560300" cy="1272000"/>
            </a:xfrm>
            <a:prstGeom prst="rect">
              <a:avLst/>
            </a:prstGeom>
            <a:noFill/>
            <a:ln>
              <a:noFill/>
            </a:ln>
          </p:spPr>
          <p:txBody>
            <a:bodyPr spcFirstLastPara="1" wrap="square" lIns="76200" tIns="76200" rIns="76200" bIns="76200" anchor="t" anchorCtr="0">
              <a:noAutofit/>
            </a:bodyPr>
            <a:lstStyle/>
            <a:p>
              <a:pPr marL="0" marR="0" lvl="0" indent="0" algn="l" rtl="0">
                <a:lnSpc>
                  <a:spcPct val="9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Explore techniques like distributed computing, parallelization, or model compression to ensure the system can handle growing user bases and handle real-time recommendations efficiently</a:t>
              </a:r>
              <a:endParaRPr sz="2000" b="0" i="0" u="none" strike="noStrike" cap="none">
                <a:solidFill>
                  <a:srgbClr val="000000"/>
                </a:solidFill>
                <a:latin typeface="Calibri"/>
                <a:ea typeface="Calibri"/>
                <a:cs typeface="Calibri"/>
                <a:sym typeface="Calibri"/>
              </a:endParaRPr>
            </a:p>
          </p:txBody>
        </p:sp>
      </p:grpSp>
      <p:sp>
        <p:nvSpPr>
          <p:cNvPr id="355" name="Google Shape;355;p30"/>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1"/>
          <p:cNvSpPr txBox="1"/>
          <p:nvPr/>
        </p:nvSpPr>
        <p:spPr>
          <a:xfrm>
            <a:off x="4082143" y="6533019"/>
            <a:ext cx="59109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361" name="Google Shape;361;p31"/>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362" name="Google Shape;362;p31"/>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363" name="Google Shape;363;p31"/>
          <p:cNvSpPr txBox="1">
            <a:spLocks noGrp="1"/>
          </p:cNvSpPr>
          <p:nvPr>
            <p:ph type="title"/>
          </p:nvPr>
        </p:nvSpPr>
        <p:spPr>
          <a:xfrm>
            <a:off x="838200" y="3651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i="0" u="none" strike="noStrike">
                <a:solidFill>
                  <a:srgbClr val="000000"/>
                </a:solidFill>
              </a:rPr>
              <a:t>Team Contribution</a:t>
            </a:r>
            <a:endParaRPr b="1">
              <a:latin typeface="Calibri"/>
              <a:ea typeface="Calibri"/>
              <a:cs typeface="Calibri"/>
              <a:sym typeface="Calibri"/>
            </a:endParaRPr>
          </a:p>
        </p:txBody>
      </p:sp>
      <p:sp>
        <p:nvSpPr>
          <p:cNvPr id="364" name="Google Shape;364;p31"/>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19</a:t>
            </a:fld>
            <a:endParaRPr/>
          </a:p>
        </p:txBody>
      </p:sp>
      <p:graphicFrame>
        <p:nvGraphicFramePr>
          <p:cNvPr id="365" name="Google Shape;365;p31"/>
          <p:cNvGraphicFramePr/>
          <p:nvPr/>
        </p:nvGraphicFramePr>
        <p:xfrm>
          <a:off x="838198" y="1249172"/>
          <a:ext cx="9003650" cy="3948550"/>
        </p:xfrm>
        <a:graphic>
          <a:graphicData uri="http://schemas.openxmlformats.org/drawingml/2006/table">
            <a:tbl>
              <a:tblPr firstRow="1" bandRow="1">
                <a:noFill/>
                <a:tableStyleId>{9D169D6D-E67E-476F-980D-3C1643AC5D00}</a:tableStyleId>
              </a:tblPr>
              <a:tblGrid>
                <a:gridCol w="4501825">
                  <a:extLst>
                    <a:ext uri="{9D8B030D-6E8A-4147-A177-3AD203B41FA5}">
                      <a16:colId xmlns:a16="http://schemas.microsoft.com/office/drawing/2014/main" val="20000"/>
                    </a:ext>
                  </a:extLst>
                </a:gridCol>
                <a:gridCol w="4501825">
                  <a:extLst>
                    <a:ext uri="{9D8B030D-6E8A-4147-A177-3AD203B41FA5}">
                      <a16:colId xmlns:a16="http://schemas.microsoft.com/office/drawing/2014/main" val="20001"/>
                    </a:ext>
                  </a:extLst>
                </a:gridCol>
              </a:tblGrid>
              <a:tr h="526950">
                <a:tc>
                  <a:txBody>
                    <a:bodyPr/>
                    <a:lstStyle/>
                    <a:p>
                      <a:pPr marL="0" marR="0" lvl="0" indent="0" algn="ctr"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Team Member</a:t>
                      </a:r>
                      <a:endParaRPr sz="2000" u="none" strike="noStrike" cap="none">
                        <a:latin typeface="Calibri"/>
                        <a:ea typeface="Calibri"/>
                        <a:cs typeface="Calibri"/>
                        <a:sym typeface="Calibri"/>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Contributions</a:t>
                      </a:r>
                      <a:endParaRPr sz="2000" u="none" strike="noStrike" cap="none">
                        <a:latin typeface="Calibri"/>
                        <a:ea typeface="Calibri"/>
                        <a:cs typeface="Calibri"/>
                        <a:sym typeface="Calibri"/>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695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Data Collection &amp; Pre-processing</a:t>
                      </a:r>
                      <a:endParaRPr sz="1600" u="none" strike="noStrike" cap="none">
                        <a:latin typeface="Calibri"/>
                        <a:ea typeface="Calibri"/>
                        <a:cs typeface="Calibri"/>
                        <a:sym typeface="Calibri"/>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Iqra, Priya</a:t>
                      </a:r>
                      <a:endParaRPr sz="1600" u="none" strike="noStrike" cap="none">
                        <a:latin typeface="Calibri"/>
                        <a:ea typeface="Calibri"/>
                        <a:cs typeface="Calibri"/>
                        <a:sym typeface="Calibri"/>
                      </a:endParaRPr>
                    </a:p>
                  </a:txBody>
                  <a:tcPr marL="63500" marR="63500" marT="63500" marB="63500">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52695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Exploratory Data Analysis</a:t>
                      </a:r>
                      <a:endParaRPr sz="1600" u="none" strike="noStrike" cap="none">
                        <a:latin typeface="Calibri"/>
                        <a:ea typeface="Calibri"/>
                        <a:cs typeface="Calibri"/>
                        <a:sym typeface="Calibri"/>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Saniya, Shilpa</a:t>
                      </a:r>
                      <a:endParaRPr sz="16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2"/>
                  </a:ext>
                </a:extLst>
              </a:tr>
              <a:tr h="52695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Data Transformation + Modelling - Content based</a:t>
                      </a:r>
                      <a:endParaRPr sz="1600" u="none" strike="noStrike" cap="none">
                        <a:latin typeface="Calibri"/>
                        <a:ea typeface="Calibri"/>
                        <a:cs typeface="Calibri"/>
                        <a:sym typeface="Calibri"/>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Shilpa</a:t>
                      </a:r>
                      <a:endParaRPr sz="16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3"/>
                  </a:ext>
                </a:extLst>
              </a:tr>
              <a:tr h="52695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Data Transformation + Modeling- Memory based </a:t>
                      </a:r>
                      <a:endParaRPr sz="1600" u="none" strike="noStrike" cap="none">
                        <a:latin typeface="Calibri"/>
                        <a:ea typeface="Calibri"/>
                        <a:cs typeface="Calibri"/>
                        <a:sym typeface="Calibri"/>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Saniya</a:t>
                      </a:r>
                      <a:endParaRPr sz="16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4"/>
                  </a:ext>
                </a:extLst>
              </a:tr>
              <a:tr h="6569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Data Transformation + Modelling- Knowledge Based + Content Filtering + Collaborative Filtering</a:t>
                      </a:r>
                      <a:endParaRPr sz="1600" u="none" strike="noStrike" cap="none">
                        <a:latin typeface="Calibri"/>
                        <a:ea typeface="Calibri"/>
                        <a:cs typeface="Calibri"/>
                        <a:sym typeface="Calibri"/>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Iqra</a:t>
                      </a:r>
                      <a:endParaRPr sz="16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5"/>
                  </a:ext>
                </a:extLst>
              </a:tr>
              <a:tr h="656900">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Data Transformation + Modeling- Collaborative filtering with latent vector and regularization</a:t>
                      </a:r>
                      <a:endParaRPr sz="1600" u="none" strike="noStrike" cap="none">
                        <a:latin typeface="Calibri"/>
                        <a:ea typeface="Calibri"/>
                        <a:cs typeface="Calibri"/>
                        <a:sym typeface="Calibri"/>
                      </a:endParaRPr>
                    </a:p>
                  </a:txBody>
                  <a:tcPr marL="63500" marR="63500" marT="63500" marB="63500"/>
                </a:tc>
                <a:tc>
                  <a:txBody>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Priya</a:t>
                      </a:r>
                      <a:endParaRPr sz="1600" u="none" strike="noStrike" cap="none">
                        <a:latin typeface="Calibri"/>
                        <a:ea typeface="Calibri"/>
                        <a:cs typeface="Calibri"/>
                        <a:sym typeface="Calibri"/>
                      </a:endParaRPr>
                    </a:p>
                  </a:txBody>
                  <a:tcPr marL="63500" marR="63500" marT="63500" marB="63500"/>
                </a:tc>
                <a:extLst>
                  <a:ext uri="{0D108BD9-81ED-4DB2-BD59-A6C34878D82A}">
                    <a16:rowId xmlns:a16="http://schemas.microsoft.com/office/drawing/2014/main" val="10006"/>
                  </a:ext>
                </a:extLst>
              </a:tr>
            </a:tbl>
          </a:graphicData>
        </a:graphic>
      </p:graphicFrame>
      <p:pic>
        <p:nvPicPr>
          <p:cNvPr id="366" name="Google Shape;366;p31" descr="How to answer the interview question 'What makes a good team player' - Quora"/>
          <p:cNvPicPr preferRelativeResize="0"/>
          <p:nvPr/>
        </p:nvPicPr>
        <p:blipFill rotWithShape="1">
          <a:blip r:embed="rId3">
            <a:alphaModFix/>
          </a:blip>
          <a:srcRect b="16380"/>
          <a:stretch/>
        </p:blipFill>
        <p:spPr>
          <a:xfrm>
            <a:off x="9993086" y="4557184"/>
            <a:ext cx="2070336" cy="1467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67" name="Google Shape;67;p14"/>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68" name="Google Shape;68;p14"/>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69" name="Google Shape;69;p14"/>
          <p:cNvSpPr txBox="1">
            <a:spLocks noGrp="1"/>
          </p:cNvSpPr>
          <p:nvPr>
            <p:ph type="title"/>
          </p:nvPr>
        </p:nvSpPr>
        <p:spPr>
          <a:xfrm>
            <a:off x="838200" y="3651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Background	</a:t>
            </a:r>
            <a:endParaRPr/>
          </a:p>
        </p:txBody>
      </p:sp>
      <p:sp>
        <p:nvSpPr>
          <p:cNvPr id="70" name="Google Shape;70;p14"/>
          <p:cNvSpPr txBox="1">
            <a:spLocks noGrp="1"/>
          </p:cNvSpPr>
          <p:nvPr>
            <p:ph type="body" idx="1"/>
          </p:nvPr>
        </p:nvSpPr>
        <p:spPr>
          <a:xfrm>
            <a:off x="838200" y="1089164"/>
            <a:ext cx="10515600" cy="5087799"/>
          </a:xfrm>
          <a:prstGeom prst="rect">
            <a:avLst/>
          </a:prstGeom>
          <a:noFill/>
          <a:ln>
            <a:noFill/>
          </a:ln>
        </p:spPr>
        <p:txBody>
          <a:bodyPr spcFirstLastPara="1" wrap="square" lIns="45700" tIns="45700" rIns="45700" bIns="45700" anchor="t" anchorCtr="0">
            <a:normAutofit/>
          </a:bodyPr>
          <a:lstStyle/>
          <a:p>
            <a:pPr marL="228600" lvl="0" indent="-228600" algn="l" rtl="0">
              <a:lnSpc>
                <a:spcPct val="100000"/>
              </a:lnSpc>
              <a:spcBef>
                <a:spcPts val="0"/>
              </a:spcBef>
              <a:spcAft>
                <a:spcPts val="0"/>
              </a:spcAft>
              <a:buClr>
                <a:srgbClr val="000000"/>
              </a:buClr>
              <a:buSzPts val="2400"/>
              <a:buChar char="•"/>
            </a:pPr>
            <a:r>
              <a:rPr lang="en-US" sz="2400">
                <a:latin typeface="Calibri"/>
                <a:ea typeface="Calibri"/>
                <a:cs typeface="Calibri"/>
                <a:sym typeface="Calibri"/>
              </a:rPr>
              <a:t>Yelp is a popular online platform providing user-generated reviews and ratings for various businesses, including restaurants </a:t>
            </a:r>
            <a:endParaRPr/>
          </a:p>
          <a:p>
            <a:pPr marL="0" lvl="0" indent="0" algn="l" rtl="0">
              <a:lnSpc>
                <a:spcPct val="100000"/>
              </a:lnSpc>
              <a:spcBef>
                <a:spcPts val="0"/>
              </a:spcBef>
              <a:spcAft>
                <a:spcPts val="0"/>
              </a:spcAft>
              <a:buClr>
                <a:srgbClr val="000000"/>
              </a:buClr>
              <a:buSzPts val="2400"/>
              <a:buNone/>
            </a:pPr>
            <a:endParaRPr sz="2400">
              <a:latin typeface="Calibri"/>
              <a:ea typeface="Calibri"/>
              <a:cs typeface="Calibri"/>
              <a:sym typeface="Calibri"/>
            </a:endParaRPr>
          </a:p>
          <a:p>
            <a:pPr marL="228600" lvl="0" indent="-228600" algn="l" rtl="0">
              <a:lnSpc>
                <a:spcPct val="100000"/>
              </a:lnSpc>
              <a:spcBef>
                <a:spcPts val="0"/>
              </a:spcBef>
              <a:spcAft>
                <a:spcPts val="0"/>
              </a:spcAft>
              <a:buClr>
                <a:srgbClr val="000000"/>
              </a:buClr>
              <a:buSzPts val="2400"/>
              <a:buChar char="•"/>
            </a:pPr>
            <a:r>
              <a:rPr lang="en-US" sz="2400">
                <a:latin typeface="Calibri"/>
                <a:ea typeface="Calibri"/>
                <a:cs typeface="Calibri"/>
                <a:sym typeface="Calibri"/>
              </a:rPr>
              <a:t>Building a recommendation system using Yelp's dataset can help users make informed decisions while selecting restaurants</a:t>
            </a:r>
            <a:endParaRPr/>
          </a:p>
          <a:p>
            <a:pPr marL="0" lvl="0" indent="0" algn="l" rtl="0">
              <a:lnSpc>
                <a:spcPct val="100000"/>
              </a:lnSpc>
              <a:spcBef>
                <a:spcPts val="0"/>
              </a:spcBef>
              <a:spcAft>
                <a:spcPts val="0"/>
              </a:spcAft>
              <a:buClr>
                <a:srgbClr val="000000"/>
              </a:buClr>
              <a:buSzPts val="2400"/>
              <a:buNone/>
            </a:pPr>
            <a:endParaRPr sz="2400">
              <a:latin typeface="Calibri"/>
              <a:ea typeface="Calibri"/>
              <a:cs typeface="Calibri"/>
              <a:sym typeface="Calibri"/>
            </a:endParaRPr>
          </a:p>
          <a:p>
            <a:pPr marL="228600" lvl="0" indent="-228600" algn="l" rtl="0">
              <a:lnSpc>
                <a:spcPct val="100000"/>
              </a:lnSpc>
              <a:spcBef>
                <a:spcPts val="0"/>
              </a:spcBef>
              <a:spcAft>
                <a:spcPts val="0"/>
              </a:spcAft>
              <a:buClr>
                <a:srgbClr val="000000"/>
              </a:buClr>
              <a:buSzPts val="2400"/>
              <a:buChar char="•"/>
            </a:pPr>
            <a:r>
              <a:rPr lang="en-US" sz="2400">
                <a:latin typeface="Calibri"/>
                <a:ea typeface="Calibri"/>
                <a:cs typeface="Calibri"/>
                <a:sym typeface="Calibri"/>
              </a:rPr>
              <a:t>The project aimed to explore machine learning techniques such as collaborative filtering, content-based filtering, and hybrid modeling to develop an efficient restaurant recommendation system</a:t>
            </a:r>
            <a:endParaRPr/>
          </a:p>
          <a:p>
            <a:pPr marL="0" lvl="0" indent="0" algn="l" rtl="0">
              <a:lnSpc>
                <a:spcPct val="90000"/>
              </a:lnSpc>
              <a:spcBef>
                <a:spcPts val="1000"/>
              </a:spcBef>
              <a:spcAft>
                <a:spcPts val="0"/>
              </a:spcAft>
              <a:buClr>
                <a:srgbClr val="000000"/>
              </a:buClr>
              <a:buSzPts val="2800"/>
              <a:buNone/>
            </a:pPr>
            <a:endParaRPr/>
          </a:p>
        </p:txBody>
      </p:sp>
      <p:sp>
        <p:nvSpPr>
          <p:cNvPr id="71" name="Google Shape;71;p14"/>
          <p:cNvSpPr txBox="1">
            <a:spLocks noGrp="1"/>
          </p:cNvSpPr>
          <p:nvPr>
            <p:ph type="sldNum" idx="12"/>
          </p:nvPr>
        </p:nvSpPr>
        <p:spPr>
          <a:xfrm>
            <a:off x="11089820" y="65271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2</a:t>
            </a:fld>
            <a:endParaRPr/>
          </a:p>
        </p:txBody>
      </p:sp>
      <p:pic>
        <p:nvPicPr>
          <p:cNvPr id="72" name="Google Shape;72;p14" descr="A white and red logo&#10;&#10;Description automatically generated with low confidence"/>
          <p:cNvPicPr preferRelativeResize="0"/>
          <p:nvPr/>
        </p:nvPicPr>
        <p:blipFill rotWithShape="1">
          <a:blip r:embed="rId3">
            <a:alphaModFix/>
          </a:blip>
          <a:srcRect/>
          <a:stretch/>
        </p:blipFill>
        <p:spPr>
          <a:xfrm>
            <a:off x="8478596" y="4705210"/>
            <a:ext cx="2743199" cy="13340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2"/>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372" name="Google Shape;372;p32"/>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373" name="Google Shape;373;p32"/>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374" name="Google Shape;374;p32"/>
          <p:cNvSpPr txBox="1">
            <a:spLocks noGrp="1"/>
          </p:cNvSpPr>
          <p:nvPr>
            <p:ph type="title"/>
          </p:nvPr>
        </p:nvSpPr>
        <p:spPr>
          <a:xfrm>
            <a:off x="838200" y="2089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References </a:t>
            </a:r>
            <a:endParaRPr/>
          </a:p>
        </p:txBody>
      </p:sp>
      <p:sp>
        <p:nvSpPr>
          <p:cNvPr id="375" name="Google Shape;375;p32"/>
          <p:cNvSpPr txBox="1">
            <a:spLocks noGrp="1"/>
          </p:cNvSpPr>
          <p:nvPr>
            <p:ph type="body" idx="1"/>
          </p:nvPr>
        </p:nvSpPr>
        <p:spPr>
          <a:xfrm>
            <a:off x="838200" y="1330549"/>
            <a:ext cx="10515600" cy="4561800"/>
          </a:xfrm>
          <a:prstGeom prst="rect">
            <a:avLst/>
          </a:prstGeom>
          <a:noFill/>
          <a:ln>
            <a:noFill/>
          </a:ln>
        </p:spPr>
        <p:txBody>
          <a:bodyPr spcFirstLastPara="1" wrap="square" lIns="45700" tIns="45700" rIns="45700" bIns="45700" anchor="t" anchorCtr="0">
            <a:normAutofit fontScale="92500" lnSpcReduction="10000"/>
          </a:bodyPr>
          <a:lstStyle/>
          <a:p>
            <a:pPr marL="228600" lvl="0" indent="-215900" algn="l" rtl="0">
              <a:lnSpc>
                <a:spcPct val="90000"/>
              </a:lnSpc>
              <a:spcBef>
                <a:spcPts val="0"/>
              </a:spcBef>
              <a:spcAft>
                <a:spcPts val="0"/>
              </a:spcAft>
              <a:buClr>
                <a:srgbClr val="000000"/>
              </a:buClr>
              <a:buSzPts val="1600"/>
              <a:buChar char="●"/>
            </a:pPr>
            <a:r>
              <a:rPr lang="en-US" sz="1800">
                <a:solidFill>
                  <a:srgbClr val="000000"/>
                </a:solidFill>
                <a:latin typeface="Calibri"/>
                <a:ea typeface="Calibri"/>
                <a:cs typeface="Calibri"/>
                <a:sym typeface="Calibri"/>
              </a:rPr>
              <a:t>Ahmed, T., Akhter, L., Talukder, F. R., Hasan-Al-Monsur, N., Rahman, H., &amp; Sattar, A. (2021). Restaurant Recommendation System in Dhaka City using Machine Learning Approach. In </a:t>
            </a:r>
            <a:r>
              <a:rPr lang="en-US" sz="1800" i="1">
                <a:solidFill>
                  <a:srgbClr val="000000"/>
                </a:solidFill>
                <a:latin typeface="Calibri"/>
                <a:ea typeface="Calibri"/>
                <a:cs typeface="Calibri"/>
                <a:sym typeface="Calibri"/>
              </a:rPr>
              <a:t>2021 10th International Conference on System Modeling &amp; Advancement in Research Trends (SMART)</a:t>
            </a:r>
            <a:r>
              <a:rPr lang="en-US" sz="1800">
                <a:solidFill>
                  <a:srgbClr val="000000"/>
                </a:solidFill>
                <a:latin typeface="Calibri"/>
                <a:ea typeface="Calibri"/>
                <a:cs typeface="Calibri"/>
                <a:sym typeface="Calibri"/>
              </a:rPr>
              <a:t>. https://doi.org/10.1109/smart52563.2021.9676197</a:t>
            </a:r>
            <a:r>
              <a:rPr lang="en-US" sz="1800"/>
              <a:t> </a:t>
            </a:r>
            <a:endParaRPr/>
          </a:p>
          <a:p>
            <a:pPr marL="228600" lvl="0" indent="-215900" algn="l" rtl="0">
              <a:lnSpc>
                <a:spcPct val="90000"/>
              </a:lnSpc>
              <a:spcBef>
                <a:spcPts val="1000"/>
              </a:spcBef>
              <a:spcAft>
                <a:spcPts val="0"/>
              </a:spcAft>
              <a:buClr>
                <a:srgbClr val="000000"/>
              </a:buClr>
              <a:buSzPts val="1600"/>
              <a:buChar char="●"/>
            </a:pPr>
            <a:r>
              <a:rPr lang="en-US" sz="1800">
                <a:latin typeface="Calibri"/>
                <a:ea typeface="Calibri"/>
                <a:cs typeface="Calibri"/>
                <a:sym typeface="Calibri"/>
              </a:rPr>
              <a:t>Wu, Y., &amp; Ester, M. (2015, February). Flame: A probabilistic model combining aspect based opinion mining and collaborative filtering. In Proceedings of the eighth ACM international conference on web search and data mining (pp. 199-208)</a:t>
            </a:r>
            <a:endParaRPr/>
          </a:p>
          <a:p>
            <a:pPr marL="228600" lvl="0" indent="-215900" algn="l" rtl="0">
              <a:lnSpc>
                <a:spcPct val="90000"/>
              </a:lnSpc>
              <a:spcBef>
                <a:spcPts val="1000"/>
              </a:spcBef>
              <a:spcAft>
                <a:spcPts val="0"/>
              </a:spcAft>
              <a:buClr>
                <a:srgbClr val="000000"/>
              </a:buClr>
              <a:buSzPts val="1600"/>
              <a:buChar char="●"/>
            </a:pPr>
            <a:r>
              <a:rPr lang="en-US" sz="1800" u="sng">
                <a:solidFill>
                  <a:schemeClr val="hlink"/>
                </a:solidFill>
                <a:latin typeface="Calibri"/>
                <a:ea typeface="Calibri"/>
                <a:cs typeface="Calibri"/>
                <a:sym typeface="Calibri"/>
                <a:hlinkClick r:id="rId3"/>
              </a:rPr>
              <a:t>https://www.youtube.com/watch?v=ZspR5PZemcs</a:t>
            </a:r>
            <a:endParaRPr sz="1800">
              <a:latin typeface="Calibri"/>
              <a:ea typeface="Calibri"/>
              <a:cs typeface="Calibri"/>
              <a:sym typeface="Calibri"/>
            </a:endParaRPr>
          </a:p>
          <a:p>
            <a:pPr marL="228600" lvl="0" indent="-215900" algn="l" rtl="0">
              <a:lnSpc>
                <a:spcPct val="90000"/>
              </a:lnSpc>
              <a:spcBef>
                <a:spcPts val="1000"/>
              </a:spcBef>
              <a:spcAft>
                <a:spcPts val="0"/>
              </a:spcAft>
              <a:buClr>
                <a:srgbClr val="000000"/>
              </a:buClr>
              <a:buSzPts val="1600"/>
              <a:buChar char="●"/>
            </a:pPr>
            <a:r>
              <a:rPr lang="en-US" sz="1800" u="sng">
                <a:solidFill>
                  <a:schemeClr val="hlink"/>
                </a:solidFill>
                <a:latin typeface="Calibri"/>
                <a:ea typeface="Calibri"/>
                <a:cs typeface="Calibri"/>
                <a:sym typeface="Calibri"/>
                <a:hlinkClick r:id="rId4"/>
              </a:rPr>
              <a:t>https://towardsdatascience.com/how-to-build-a-restaurant-recommendation-system-using-latent-factor-collaborative-filtering-ffe08dd57dca</a:t>
            </a:r>
            <a:endParaRPr sz="1800">
              <a:solidFill>
                <a:schemeClr val="dk1"/>
              </a:solidFill>
              <a:highlight>
                <a:schemeClr val="lt1"/>
              </a:highlight>
            </a:endParaRPr>
          </a:p>
          <a:p>
            <a:pPr marL="228600" lvl="0" indent="0" algn="l" rtl="0">
              <a:lnSpc>
                <a:spcPct val="90000"/>
              </a:lnSpc>
              <a:spcBef>
                <a:spcPts val="1000"/>
              </a:spcBef>
              <a:spcAft>
                <a:spcPts val="0"/>
              </a:spcAft>
              <a:buNone/>
            </a:pPr>
            <a:endParaRPr sz="1800">
              <a:solidFill>
                <a:schemeClr val="dk1"/>
              </a:solidFill>
              <a:highlight>
                <a:schemeClr val="lt1"/>
              </a:highlight>
            </a:endParaRPr>
          </a:p>
          <a:p>
            <a:pPr marL="228600" lvl="0" indent="-215900" algn="l" rtl="0">
              <a:lnSpc>
                <a:spcPct val="90000"/>
              </a:lnSpc>
              <a:spcBef>
                <a:spcPts val="1000"/>
              </a:spcBef>
              <a:spcAft>
                <a:spcPts val="0"/>
              </a:spcAft>
              <a:buClr>
                <a:srgbClr val="000000"/>
              </a:buClr>
              <a:buSzPts val="1600"/>
              <a:buChar char="●"/>
            </a:pPr>
            <a:r>
              <a:rPr lang="en-US" sz="1800">
                <a:solidFill>
                  <a:schemeClr val="dk1"/>
                </a:solidFill>
                <a:highlight>
                  <a:schemeClr val="lt1"/>
                </a:highlight>
              </a:rPr>
              <a:t>Chaohui Liu, Xianjin Kong, Xiang Li, Tongxin Zhang, "Collaborative Filtering Recommendation Algorithm Based on User Attributes and Item Score", </a:t>
            </a:r>
            <a:r>
              <a:rPr lang="en-US" sz="1800" i="1">
                <a:solidFill>
                  <a:schemeClr val="dk1"/>
                </a:solidFill>
                <a:highlight>
                  <a:schemeClr val="lt1"/>
                </a:highlight>
              </a:rPr>
              <a:t>Scientific Programming</a:t>
            </a:r>
            <a:r>
              <a:rPr lang="en-US" sz="1800">
                <a:solidFill>
                  <a:schemeClr val="dk1"/>
                </a:solidFill>
                <a:highlight>
                  <a:schemeClr val="lt1"/>
                </a:highlight>
              </a:rPr>
              <a:t>, vol. 2022, Article ID 4544152, 7 pages, 2022. </a:t>
            </a:r>
            <a:r>
              <a:rPr lang="en-US" sz="1800" u="sng">
                <a:solidFill>
                  <a:schemeClr val="hlink"/>
                </a:solidFill>
                <a:highlight>
                  <a:schemeClr val="lt1"/>
                </a:highlight>
                <a:hlinkClick r:id="rId5"/>
              </a:rPr>
              <a:t>https://doi.org/10.1155/2022/4544152</a:t>
            </a:r>
            <a:endParaRPr sz="1800">
              <a:solidFill>
                <a:schemeClr val="dk1"/>
              </a:solidFill>
              <a:highlight>
                <a:schemeClr val="lt1"/>
              </a:highlight>
            </a:endParaRPr>
          </a:p>
          <a:p>
            <a:pPr marL="228600" lvl="0" indent="0" algn="l" rtl="0">
              <a:lnSpc>
                <a:spcPct val="90000"/>
              </a:lnSpc>
              <a:spcBef>
                <a:spcPts val="1000"/>
              </a:spcBef>
              <a:spcAft>
                <a:spcPts val="0"/>
              </a:spcAft>
              <a:buNone/>
            </a:pPr>
            <a:endParaRPr sz="1800">
              <a:solidFill>
                <a:schemeClr val="dk1"/>
              </a:solidFill>
              <a:highlight>
                <a:schemeClr val="lt1"/>
              </a:highlight>
            </a:endParaRPr>
          </a:p>
          <a:p>
            <a:pPr marL="228600" lvl="0" indent="-215900" algn="l" rtl="0">
              <a:lnSpc>
                <a:spcPct val="100000"/>
              </a:lnSpc>
              <a:spcBef>
                <a:spcPts val="0"/>
              </a:spcBef>
              <a:spcAft>
                <a:spcPts val="0"/>
              </a:spcAft>
              <a:buClr>
                <a:schemeClr val="dk1"/>
              </a:buClr>
              <a:buSzPts val="1600"/>
              <a:buFont typeface="Calibri"/>
              <a:buChar char="●"/>
            </a:pPr>
            <a:r>
              <a:rPr lang="en-US" sz="1732">
                <a:solidFill>
                  <a:schemeClr val="dk1"/>
                </a:solidFill>
              </a:rPr>
              <a:t>Zhou, X., &amp; Wu, S. (2016). Rating LDA model for collaborative filtering. </a:t>
            </a:r>
            <a:r>
              <a:rPr lang="en-US" sz="1732" i="1">
                <a:solidFill>
                  <a:schemeClr val="dk1"/>
                </a:solidFill>
              </a:rPr>
              <a:t>Knowledge Based Systems</a:t>
            </a:r>
            <a:r>
              <a:rPr lang="en-US" sz="1732">
                <a:solidFill>
                  <a:schemeClr val="dk1"/>
                </a:solidFill>
              </a:rPr>
              <a:t>, </a:t>
            </a:r>
            <a:r>
              <a:rPr lang="en-US" sz="1732" i="1">
                <a:solidFill>
                  <a:schemeClr val="dk1"/>
                </a:solidFill>
              </a:rPr>
              <a:t>110</a:t>
            </a:r>
            <a:r>
              <a:rPr lang="en-US" sz="1732">
                <a:solidFill>
                  <a:schemeClr val="dk1"/>
                </a:solidFill>
              </a:rPr>
              <a:t>, 135–143. </a:t>
            </a:r>
            <a:r>
              <a:rPr lang="en-US" sz="1732" u="sng">
                <a:solidFill>
                  <a:schemeClr val="hlink"/>
                </a:solidFill>
                <a:hlinkClick r:id="rId6"/>
              </a:rPr>
              <a:t>https://doi.org/10.1016/j.knosys.2016.07.020</a:t>
            </a:r>
            <a:endParaRPr/>
          </a:p>
        </p:txBody>
      </p:sp>
      <p:sp>
        <p:nvSpPr>
          <p:cNvPr id="376" name="Google Shape;376;p32"/>
          <p:cNvSpPr txBox="1">
            <a:spLocks noGrp="1"/>
          </p:cNvSpPr>
          <p:nvPr>
            <p:ph type="sldNum" idx="12"/>
          </p:nvPr>
        </p:nvSpPr>
        <p:spPr>
          <a:xfrm>
            <a:off x="11089820" y="65271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txBox="1"/>
          <p:nvPr/>
        </p:nvSpPr>
        <p:spPr>
          <a:xfrm>
            <a:off x="4038600" y="6451917"/>
            <a:ext cx="4114800" cy="447039"/>
          </a:xfrm>
          <a:prstGeom prst="rect">
            <a:avLst/>
          </a:prstGeom>
          <a:no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Comparative Performance Analysis - Cassandra Vs MongoDB</a:t>
            </a:r>
            <a:endParaRPr/>
          </a:p>
        </p:txBody>
      </p:sp>
      <p:sp>
        <p:nvSpPr>
          <p:cNvPr id="382" name="Google Shape;382;p33"/>
          <p:cNvSpPr/>
          <p:nvPr/>
        </p:nvSpPr>
        <p:spPr>
          <a:xfrm flipH="1">
            <a:off x="-2" y="0"/>
            <a:ext cx="6340295" cy="6858000"/>
          </a:xfrm>
          <a:prstGeom prst="rect">
            <a:avLst/>
          </a:prstGeom>
          <a:solidFill>
            <a:srgbClr val="FF863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pic>
        <p:nvPicPr>
          <p:cNvPr id="383" name="Google Shape;383;p33" descr="Google Shape;352;p16"/>
          <p:cNvPicPr preferRelativeResize="0"/>
          <p:nvPr/>
        </p:nvPicPr>
        <p:blipFill rotWithShape="1">
          <a:blip r:embed="rId3">
            <a:alphaModFix/>
          </a:blip>
          <a:srcRect/>
          <a:stretch/>
        </p:blipFill>
        <p:spPr>
          <a:xfrm>
            <a:off x="0" y="0"/>
            <a:ext cx="9803757" cy="6858000"/>
          </a:xfrm>
          <a:prstGeom prst="rect">
            <a:avLst/>
          </a:prstGeom>
          <a:noFill/>
          <a:ln>
            <a:noFill/>
          </a:ln>
        </p:spPr>
      </p:pic>
      <p:sp>
        <p:nvSpPr>
          <p:cNvPr id="384" name="Google Shape;384;p33"/>
          <p:cNvSpPr txBox="1">
            <a:spLocks noGrp="1"/>
          </p:cNvSpPr>
          <p:nvPr>
            <p:ph type="title"/>
          </p:nvPr>
        </p:nvSpPr>
        <p:spPr>
          <a:xfrm>
            <a:off x="6340292" y="3071023"/>
            <a:ext cx="3604498" cy="1297117"/>
          </a:xfrm>
          <a:prstGeom prst="rect">
            <a:avLst/>
          </a:prstGeom>
          <a:noFill/>
          <a:ln>
            <a:noFill/>
          </a:ln>
        </p:spPr>
        <p:txBody>
          <a:bodyPr spcFirstLastPara="1" wrap="square" lIns="45675" tIns="45675" rIns="45675" bIns="45675" anchor="t" anchorCtr="0">
            <a:normAutofit/>
          </a:bodyPr>
          <a:lstStyle/>
          <a:p>
            <a:pPr marL="0" lvl="0" indent="0" algn="l" rtl="0">
              <a:lnSpc>
                <a:spcPct val="90000"/>
              </a:lnSpc>
              <a:spcBef>
                <a:spcPts val="0"/>
              </a:spcBef>
              <a:spcAft>
                <a:spcPts val="0"/>
              </a:spcAft>
              <a:buClr>
                <a:srgbClr val="000000"/>
              </a:buClr>
              <a:buSzPts val="5400"/>
              <a:buFont typeface="Calibri"/>
              <a:buNone/>
            </a:pPr>
            <a:r>
              <a:rPr lang="en-US" sz="5400"/>
              <a:t>Thank you</a:t>
            </a:r>
            <a:endParaRPr/>
          </a:p>
        </p:txBody>
      </p:sp>
      <p:sp>
        <p:nvSpPr>
          <p:cNvPr id="385" name="Google Shape;385;p33"/>
          <p:cNvSpPr txBox="1">
            <a:spLocks noGrp="1"/>
          </p:cNvSpPr>
          <p:nvPr>
            <p:ph type="sldNum" idx="4294967295"/>
          </p:nvPr>
        </p:nvSpPr>
        <p:spPr>
          <a:xfrm>
            <a:off x="11089817" y="6519516"/>
            <a:ext cx="263981"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200">
                <a:solidFill>
                  <a:srgbClr val="888888"/>
                </a:solidFill>
                <a:latin typeface="Calibri"/>
                <a:ea typeface="Calibri"/>
                <a:cs typeface="Calibri"/>
                <a:sym typeface="Calibri"/>
              </a:rPr>
              <a:t>21</a:t>
            </a:fld>
            <a:endParaRPr/>
          </a:p>
        </p:txBody>
      </p:sp>
      <p:sp>
        <p:nvSpPr>
          <p:cNvPr id="386" name="Google Shape;386;p33"/>
          <p:cNvSpPr/>
          <p:nvPr/>
        </p:nvSpPr>
        <p:spPr>
          <a:xfrm flipH="1">
            <a:off x="-30030" y="581160"/>
            <a:ext cx="4098662" cy="6276843"/>
          </a:xfrm>
          <a:custGeom>
            <a:avLst/>
            <a:gdLst/>
            <a:ahLst/>
            <a:cxnLst/>
            <a:rect l="l" t="t" r="r" b="b"/>
            <a:pathLst>
              <a:path w="21600" h="21600" extrusionOk="0">
                <a:moveTo>
                  <a:pt x="13043" y="0"/>
                </a:moveTo>
                <a:cubicBezTo>
                  <a:pt x="16195" y="0"/>
                  <a:pt x="19085" y="973"/>
                  <a:pt x="21340" y="2593"/>
                </a:cubicBezTo>
                <a:lnTo>
                  <a:pt x="21600" y="2799"/>
                </a:lnTo>
                <a:lnTo>
                  <a:pt x="21600" y="19912"/>
                </a:lnTo>
                <a:lnTo>
                  <a:pt x="21340" y="20118"/>
                </a:lnTo>
                <a:cubicBezTo>
                  <a:pt x="20695" y="20581"/>
                  <a:pt x="19999" y="20991"/>
                  <a:pt x="19260" y="21341"/>
                </a:cubicBezTo>
                <a:lnTo>
                  <a:pt x="18643" y="21600"/>
                </a:lnTo>
                <a:lnTo>
                  <a:pt x="7443" y="21600"/>
                </a:lnTo>
                <a:lnTo>
                  <a:pt x="6826" y="21341"/>
                </a:lnTo>
                <a:cubicBezTo>
                  <a:pt x="2760" y="19418"/>
                  <a:pt x="0" y="15668"/>
                  <a:pt x="0" y="11356"/>
                </a:cubicBezTo>
                <a:cubicBezTo>
                  <a:pt x="0" y="5084"/>
                  <a:pt x="5840" y="0"/>
                  <a:pt x="13043" y="0"/>
                </a:cubicBezTo>
                <a:close/>
              </a:path>
            </a:pathLst>
          </a:custGeom>
          <a:solidFill>
            <a:srgbClr val="FFFFFF"/>
          </a:solidFill>
          <a:ln w="12700" cap="flat" cmpd="sng">
            <a:solidFill>
              <a:srgbClr val="B3C6E7"/>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78" name="Google Shape;78;p15"/>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79" name="Google Shape;79;p15"/>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80" name="Google Shape;80;p15"/>
          <p:cNvSpPr txBox="1">
            <a:spLocks noGrp="1"/>
          </p:cNvSpPr>
          <p:nvPr>
            <p:ph type="title"/>
          </p:nvPr>
        </p:nvSpPr>
        <p:spPr>
          <a:xfrm>
            <a:off x="838200" y="3651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Motivation	</a:t>
            </a:r>
            <a:endParaRPr/>
          </a:p>
        </p:txBody>
      </p:sp>
      <p:sp>
        <p:nvSpPr>
          <p:cNvPr id="81" name="Google Shape;81;p15"/>
          <p:cNvSpPr txBox="1">
            <a:spLocks noGrp="1"/>
          </p:cNvSpPr>
          <p:nvPr>
            <p:ph type="body" idx="1"/>
          </p:nvPr>
        </p:nvSpPr>
        <p:spPr>
          <a:xfrm>
            <a:off x="838200" y="1089164"/>
            <a:ext cx="10515600" cy="5087799"/>
          </a:xfrm>
          <a:prstGeom prst="rect">
            <a:avLst/>
          </a:prstGeom>
          <a:noFill/>
          <a:ln>
            <a:noFill/>
          </a:ln>
        </p:spPr>
        <p:txBody>
          <a:bodyPr spcFirstLastPara="1" wrap="square" lIns="45700" tIns="45700" rIns="45700" bIns="45700" anchor="t" anchorCtr="0">
            <a:normAutofit/>
          </a:bodyPr>
          <a:lstStyle/>
          <a:p>
            <a:pPr marL="228600" lvl="0" indent="-228600" algn="l" rtl="0">
              <a:lnSpc>
                <a:spcPct val="100000"/>
              </a:lnSpc>
              <a:spcBef>
                <a:spcPts val="0"/>
              </a:spcBef>
              <a:spcAft>
                <a:spcPts val="0"/>
              </a:spcAft>
              <a:buClr>
                <a:srgbClr val="000000"/>
              </a:buClr>
              <a:buSzPts val="2000"/>
              <a:buChar char="•"/>
            </a:pPr>
            <a:r>
              <a:rPr lang="en-US" sz="2000"/>
              <a:t>To </a:t>
            </a:r>
            <a:r>
              <a:rPr lang="en-US" sz="2000">
                <a:latin typeface="Calibri"/>
                <a:ea typeface="Calibri"/>
                <a:cs typeface="Calibri"/>
                <a:sym typeface="Calibri"/>
              </a:rPr>
              <a:t>Utilize the review data available in Yelp dataset to develop a more effective and efficient restaurant recommendation system. </a:t>
            </a:r>
            <a:endParaRPr/>
          </a:p>
          <a:p>
            <a:pPr marL="0" lvl="0" indent="0" algn="l" rtl="0">
              <a:lnSpc>
                <a:spcPct val="100000"/>
              </a:lnSpc>
              <a:spcBef>
                <a:spcPts val="0"/>
              </a:spcBef>
              <a:spcAft>
                <a:spcPts val="0"/>
              </a:spcAft>
              <a:buClr>
                <a:srgbClr val="000000"/>
              </a:buClr>
              <a:buSzPts val="2000"/>
              <a:buNone/>
            </a:pPr>
            <a:endParaRPr sz="2000">
              <a:latin typeface="Calibri"/>
              <a:ea typeface="Calibri"/>
              <a:cs typeface="Calibri"/>
              <a:sym typeface="Calibri"/>
            </a:endParaRPr>
          </a:p>
          <a:p>
            <a:pPr marL="228600" lvl="0" indent="-228600" algn="l" rtl="0">
              <a:lnSpc>
                <a:spcPct val="100000"/>
              </a:lnSpc>
              <a:spcBef>
                <a:spcPts val="0"/>
              </a:spcBef>
              <a:spcAft>
                <a:spcPts val="0"/>
              </a:spcAft>
              <a:buClr>
                <a:srgbClr val="000000"/>
              </a:buClr>
              <a:buSzPts val="2000"/>
              <a:buChar char="•"/>
            </a:pPr>
            <a:r>
              <a:rPr lang="en-US" sz="2000">
                <a:latin typeface="Calibri"/>
                <a:ea typeface="Calibri"/>
                <a:cs typeface="Calibri"/>
                <a:sym typeface="Calibri"/>
              </a:rPr>
              <a:t>Review data can improve restaurant recommendations by extracting information about users' preferences and needs from reviews, which can lead to more personalized and relevant recommendations. </a:t>
            </a:r>
            <a:endParaRPr/>
          </a:p>
          <a:p>
            <a:pPr marL="0" lvl="0" indent="0" algn="l" rtl="0">
              <a:lnSpc>
                <a:spcPct val="100000"/>
              </a:lnSpc>
              <a:spcBef>
                <a:spcPts val="0"/>
              </a:spcBef>
              <a:spcAft>
                <a:spcPts val="0"/>
              </a:spcAft>
              <a:buClr>
                <a:srgbClr val="000000"/>
              </a:buClr>
              <a:buSzPts val="2000"/>
              <a:buNone/>
            </a:pPr>
            <a:endParaRPr sz="2000">
              <a:latin typeface="Calibri"/>
              <a:ea typeface="Calibri"/>
              <a:cs typeface="Calibri"/>
              <a:sym typeface="Calibri"/>
            </a:endParaRPr>
          </a:p>
          <a:p>
            <a:pPr marL="228600" lvl="0" indent="-228600" algn="l" rtl="0">
              <a:lnSpc>
                <a:spcPct val="100000"/>
              </a:lnSpc>
              <a:spcBef>
                <a:spcPts val="0"/>
              </a:spcBef>
              <a:spcAft>
                <a:spcPts val="0"/>
              </a:spcAft>
              <a:buClr>
                <a:srgbClr val="000000"/>
              </a:buClr>
              <a:buSzPts val="2000"/>
              <a:buChar char="•"/>
            </a:pPr>
            <a:r>
              <a:rPr lang="en-US" sz="2000">
                <a:latin typeface="Calibri"/>
                <a:ea typeface="Calibri"/>
                <a:cs typeface="Calibri"/>
                <a:sym typeface="Calibri"/>
              </a:rPr>
              <a:t>Our approach aims to improve upon the limitations of existing recommendation systems, such as data sparsity and cold start problems, by leveraging the review data to generate more accurate and diverse recommendations. </a:t>
            </a:r>
            <a:endParaRPr/>
          </a:p>
        </p:txBody>
      </p:sp>
      <p:sp>
        <p:nvSpPr>
          <p:cNvPr id="82" name="Google Shape;82;p15"/>
          <p:cNvSpPr txBox="1">
            <a:spLocks noGrp="1"/>
          </p:cNvSpPr>
          <p:nvPr>
            <p:ph type="sldNum" idx="12"/>
          </p:nvPr>
        </p:nvSpPr>
        <p:spPr>
          <a:xfrm>
            <a:off x="11089820" y="65271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3</a:t>
            </a:fld>
            <a:endParaRPr/>
          </a:p>
        </p:txBody>
      </p:sp>
      <p:pic>
        <p:nvPicPr>
          <p:cNvPr id="83" name="Google Shape;83;p15" descr="Graphical user interface&#10;&#10;Description automatically generated"/>
          <p:cNvPicPr preferRelativeResize="0"/>
          <p:nvPr/>
        </p:nvPicPr>
        <p:blipFill rotWithShape="1">
          <a:blip r:embed="rId3">
            <a:alphaModFix/>
          </a:blip>
          <a:srcRect t="-630" b="7454"/>
          <a:stretch/>
        </p:blipFill>
        <p:spPr>
          <a:xfrm>
            <a:off x="8722625" y="3994596"/>
            <a:ext cx="2631176" cy="233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89" name="Google Shape;89;p16"/>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90" name="Google Shape;90;p16"/>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91" name="Google Shape;91;p16"/>
          <p:cNvSpPr txBox="1">
            <a:spLocks noGrp="1"/>
          </p:cNvSpPr>
          <p:nvPr>
            <p:ph type="title"/>
          </p:nvPr>
        </p:nvSpPr>
        <p:spPr>
          <a:xfrm>
            <a:off x="838200" y="3651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Literature Review</a:t>
            </a:r>
            <a:endParaRPr/>
          </a:p>
        </p:txBody>
      </p:sp>
      <p:sp>
        <p:nvSpPr>
          <p:cNvPr id="92" name="Google Shape;92;p16"/>
          <p:cNvSpPr txBox="1">
            <a:spLocks noGrp="1"/>
          </p:cNvSpPr>
          <p:nvPr>
            <p:ph type="sldNum" idx="12"/>
          </p:nvPr>
        </p:nvSpPr>
        <p:spPr>
          <a:xfrm>
            <a:off x="11089820" y="65271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4</a:t>
            </a:fld>
            <a:endParaRPr/>
          </a:p>
        </p:txBody>
      </p:sp>
      <p:graphicFrame>
        <p:nvGraphicFramePr>
          <p:cNvPr id="93" name="Google Shape;93;p16"/>
          <p:cNvGraphicFramePr/>
          <p:nvPr>
            <p:extLst>
              <p:ext uri="{D42A27DB-BD31-4B8C-83A1-F6EECF244321}">
                <p14:modId xmlns:p14="http://schemas.microsoft.com/office/powerpoint/2010/main" val="3421922869"/>
              </p:ext>
            </p:extLst>
          </p:nvPr>
        </p:nvGraphicFramePr>
        <p:xfrm>
          <a:off x="838197" y="1081825"/>
          <a:ext cx="10515575" cy="5129580"/>
        </p:xfrm>
        <a:graphic>
          <a:graphicData uri="http://schemas.openxmlformats.org/drawingml/2006/table">
            <a:tbl>
              <a:tblPr firstRow="1" bandRow="1">
                <a:noFill/>
                <a:tableStyleId>{A9A7EDCA-FD75-4340-B6F8-6764BF64B164}</a:tableStyleId>
              </a:tblPr>
              <a:tblGrid>
                <a:gridCol w="1785250">
                  <a:extLst>
                    <a:ext uri="{9D8B030D-6E8A-4147-A177-3AD203B41FA5}">
                      <a16:colId xmlns:a16="http://schemas.microsoft.com/office/drawing/2014/main" val="20000"/>
                    </a:ext>
                  </a:extLst>
                </a:gridCol>
                <a:gridCol w="2166250">
                  <a:extLst>
                    <a:ext uri="{9D8B030D-6E8A-4147-A177-3AD203B41FA5}">
                      <a16:colId xmlns:a16="http://schemas.microsoft.com/office/drawing/2014/main" val="20001"/>
                    </a:ext>
                  </a:extLst>
                </a:gridCol>
                <a:gridCol w="2198925">
                  <a:extLst>
                    <a:ext uri="{9D8B030D-6E8A-4147-A177-3AD203B41FA5}">
                      <a16:colId xmlns:a16="http://schemas.microsoft.com/office/drawing/2014/main" val="20002"/>
                    </a:ext>
                  </a:extLst>
                </a:gridCol>
                <a:gridCol w="2144475">
                  <a:extLst>
                    <a:ext uri="{9D8B030D-6E8A-4147-A177-3AD203B41FA5}">
                      <a16:colId xmlns:a16="http://schemas.microsoft.com/office/drawing/2014/main" val="20003"/>
                    </a:ext>
                  </a:extLst>
                </a:gridCol>
                <a:gridCol w="2220675">
                  <a:extLst>
                    <a:ext uri="{9D8B030D-6E8A-4147-A177-3AD203B41FA5}">
                      <a16:colId xmlns:a16="http://schemas.microsoft.com/office/drawing/2014/main" val="20004"/>
                    </a:ext>
                  </a:extLst>
                </a:gridCol>
              </a:tblGrid>
              <a:tr h="732925">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dirty="0">
                          <a:latin typeface="Calibri"/>
                          <a:ea typeface="Calibri"/>
                          <a:cs typeface="Calibri"/>
                          <a:sym typeface="Calibri"/>
                        </a:rPr>
                        <a:t>Technique Used</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latin typeface="Calibri"/>
                          <a:ea typeface="Calibri"/>
                          <a:cs typeface="Calibri"/>
                          <a:sym typeface="Calibri"/>
                        </a:rPr>
                        <a:t>Dataset Used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latin typeface="Calibri"/>
                          <a:ea typeface="Calibri"/>
                          <a:cs typeface="Calibri"/>
                          <a:sym typeface="Calibri"/>
                        </a:rPr>
                        <a:t>Approach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latin typeface="Calibri"/>
                          <a:ea typeface="Calibri"/>
                          <a:cs typeface="Calibri"/>
                          <a:sym typeface="Calibri"/>
                        </a:rPr>
                        <a:t>Pros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a:latin typeface="Calibri"/>
                          <a:ea typeface="Calibri"/>
                          <a:cs typeface="Calibri"/>
                          <a:sym typeface="Calibri"/>
                        </a:rPr>
                        <a:t>Cons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196225">
                <a:tc>
                  <a:txBody>
                    <a:bodyPr/>
                    <a:lstStyle/>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Content-based Similarity calculation</a:t>
                      </a: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Weighted based calculations (rating &amp; price)</a:t>
                      </a:r>
                      <a:endParaRPr>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Data collected from: Google maps, Facebook, Food panda.</a:t>
                      </a: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Initial 3000 restaurant data.</a:t>
                      </a: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After cleaning 1600 restaurant data used.</a:t>
                      </a:r>
                      <a:endParaRPr>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Content-based filtering model to recommend top similar restaurants.</a:t>
                      </a: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Weighted score = (avg_rating x 0.90 + avg_price x 0.10)</a:t>
                      </a:r>
                      <a:endParaRPr>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Personalized recommendation based on user’s preference.</a:t>
                      </a: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Avoids cold-start problems</a:t>
                      </a:r>
                      <a:endParaRPr>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i="0" u="none" strike="noStrike" cap="none">
                          <a:latin typeface="Calibri"/>
                          <a:ea typeface="Calibri"/>
                          <a:cs typeface="Calibri"/>
                          <a:sym typeface="Calibri"/>
                        </a:rPr>
                        <a:t>Limited quantity &amp; quality of available data may affect the accuracy and scope of recommendation.</a:t>
                      </a:r>
                      <a:endParaRPr>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59925">
                <a:tc>
                  <a:txBody>
                    <a:bodyPr/>
                    <a:lstStyle/>
                    <a:p>
                      <a:pPr marL="0" marR="0" lvl="0" indent="0" algn="l" rtl="0">
                        <a:lnSpc>
                          <a:spcPct val="100000"/>
                        </a:lnSpc>
                        <a:spcBef>
                          <a:spcPts val="0"/>
                        </a:spcBef>
                        <a:spcAft>
                          <a:spcPts val="0"/>
                        </a:spcAft>
                        <a:buClr>
                          <a:schemeClr val="dk1"/>
                        </a:buClr>
                        <a:buSzPts val="1200"/>
                        <a:buFont typeface="Calibri"/>
                        <a:buNone/>
                      </a:pPr>
                      <a:r>
                        <a:rPr lang="en-US" sz="1200" dirty="0">
                          <a:highlight>
                            <a:schemeClr val="lt1"/>
                          </a:highlight>
                          <a:latin typeface="Calibri"/>
                          <a:ea typeface="Calibri"/>
                          <a:cs typeface="Calibri"/>
                          <a:sym typeface="Calibri"/>
                        </a:rPr>
                        <a:t>Rating LDA model for collaborative filtering</a:t>
                      </a:r>
                      <a:endParaRPr sz="1200" dirty="0">
                        <a:highlight>
                          <a:schemeClr val="lt1"/>
                        </a:highlight>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a:highlight>
                            <a:schemeClr val="lt1"/>
                          </a:highlight>
                          <a:latin typeface="Calibri"/>
                          <a:ea typeface="Calibri"/>
                          <a:cs typeface="Calibri"/>
                          <a:sym typeface="Calibri"/>
                        </a:rPr>
                        <a:t>MovieLens 100K dataset</a:t>
                      </a:r>
                      <a:endParaRPr sz="1200">
                        <a:highlight>
                          <a:schemeClr val="lt1"/>
                        </a:highlight>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dirty="0">
                          <a:latin typeface="Calibri"/>
                          <a:ea typeface="Calibri"/>
                          <a:cs typeface="Calibri"/>
                          <a:sym typeface="Calibri"/>
                        </a:rPr>
                        <a:t>User Based Collaborative Filtering</a:t>
                      </a:r>
                      <a:endParaRPr sz="1200"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sz="1200" dirty="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200">
                          <a:highlight>
                            <a:schemeClr val="lt1"/>
                          </a:highlight>
                          <a:latin typeface="Calibri"/>
                          <a:ea typeface="Calibri"/>
                          <a:cs typeface="Calibri"/>
                          <a:sym typeface="Calibri"/>
                        </a:rPr>
                        <a:t>Incorporates semantic information through topic modeling using LDA</a:t>
                      </a:r>
                      <a:endParaRPr sz="1200">
                        <a:highlight>
                          <a:schemeClr val="lt1"/>
                        </a:highlight>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200">
                          <a:latin typeface="Calibri"/>
                          <a:ea typeface="Calibri"/>
                          <a:cs typeface="Calibri"/>
                          <a:sym typeface="Calibri"/>
                        </a:rPr>
                        <a:t>Lack comprehensive comparison of the hybrid approach with other state-of-the-art recommendation algorithms.</a:t>
                      </a:r>
                      <a:endParaRPr sz="120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sz="12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345800">
                <a:tc>
                  <a:txBody>
                    <a:bodyPr/>
                    <a:lstStyle/>
                    <a:p>
                      <a:pPr marL="0" marR="0" lvl="0" indent="0" algn="l" rtl="0">
                        <a:lnSpc>
                          <a:spcPct val="100000"/>
                        </a:lnSpc>
                        <a:spcBef>
                          <a:spcPts val="0"/>
                        </a:spcBef>
                        <a:spcAft>
                          <a:spcPts val="0"/>
                        </a:spcAft>
                        <a:buClr>
                          <a:schemeClr val="dk1"/>
                        </a:buClr>
                        <a:buSzPts val="1200"/>
                        <a:buFont typeface="Helvetica Neue"/>
                        <a:buNone/>
                      </a:pPr>
                      <a:r>
                        <a:rPr lang="en-US" sz="1200">
                          <a:latin typeface="Calibri"/>
                          <a:ea typeface="Calibri"/>
                          <a:cs typeface="Calibri"/>
                          <a:sym typeface="Calibri"/>
                        </a:rPr>
                        <a:t>(FLAME) Aspect-Based Opinion Mining Collaborative filtering </a:t>
                      </a:r>
                      <a:endParaRPr sz="1200" u="none" strike="noStrike" cap="none">
                        <a:latin typeface="Calibri"/>
                        <a:ea typeface="Calibri"/>
                        <a:cs typeface="Calibri"/>
                        <a:sym typeface="Calibri"/>
                      </a:endParaRPr>
                    </a:p>
                    <a:p>
                      <a:pPr marL="0" marR="0" lvl="0" indent="0" algn="r" rtl="0">
                        <a:lnSpc>
                          <a:spcPct val="100000"/>
                        </a:lnSpc>
                        <a:spcBef>
                          <a:spcPts val="0"/>
                        </a:spcBef>
                        <a:spcAft>
                          <a:spcPts val="0"/>
                        </a:spcAft>
                        <a:buClr>
                          <a:schemeClr val="dk1"/>
                        </a:buClr>
                        <a:buSzPts val="1200"/>
                        <a:buFont typeface="Helvetica Neue"/>
                        <a:buNone/>
                      </a:pPr>
                      <a:endParaRPr sz="1200" i="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Helvetica Neue"/>
                        <a:buNone/>
                      </a:pPr>
                      <a:r>
                        <a:rPr lang="en-US" sz="1200" i="0" u="none" strike="noStrike" cap="none">
                          <a:solidFill>
                            <a:schemeClr val="dk1"/>
                          </a:solidFill>
                          <a:latin typeface="Calibri"/>
                          <a:ea typeface="Calibri"/>
                          <a:cs typeface="Calibri"/>
                          <a:sym typeface="Calibri"/>
                        </a:rPr>
                        <a:t>Yelp, Tripadvisor</a:t>
                      </a:r>
                      <a:endParaRPr sz="1200" u="none" strike="noStrike" cap="none">
                        <a:latin typeface="Calibri"/>
                        <a:ea typeface="Calibri"/>
                        <a:cs typeface="Calibri"/>
                        <a:sym typeface="Calibri"/>
                      </a:endParaRPr>
                    </a:p>
                    <a:p>
                      <a:pPr marL="0" marR="0" lvl="0" indent="0" algn="r" rtl="0">
                        <a:lnSpc>
                          <a:spcPct val="100000"/>
                        </a:lnSpc>
                        <a:spcBef>
                          <a:spcPts val="0"/>
                        </a:spcBef>
                        <a:spcAft>
                          <a:spcPts val="0"/>
                        </a:spcAft>
                        <a:buClr>
                          <a:schemeClr val="dk1"/>
                        </a:buClr>
                        <a:buSzPts val="1200"/>
                        <a:buFont typeface="Helvetica Neue"/>
                        <a:buNone/>
                      </a:pPr>
                      <a:br>
                        <a:rPr lang="en-US" sz="1200" u="none" strike="noStrike" cap="none">
                          <a:latin typeface="Calibri"/>
                          <a:ea typeface="Calibri"/>
                          <a:cs typeface="Calibri"/>
                          <a:sym typeface="Calibri"/>
                        </a:rPr>
                      </a:br>
                      <a:endParaRPr sz="1200" i="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Helvetica Neue"/>
                        <a:buNone/>
                      </a:pPr>
                      <a:r>
                        <a:rPr lang="en-US" sz="1200" i="0" u="none" strike="noStrike" cap="none">
                          <a:solidFill>
                            <a:schemeClr val="dk1"/>
                          </a:solidFill>
                          <a:latin typeface="Calibri"/>
                          <a:ea typeface="Calibri"/>
                          <a:cs typeface="Calibri"/>
                          <a:sym typeface="Calibri"/>
                        </a:rPr>
                        <a:t>Recommendation Aspect Based Opinion Mining, Consider rating as well as reviews on items</a:t>
                      </a:r>
                      <a:endParaRPr>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Helvetica Neue"/>
                        <a:buNone/>
                      </a:pPr>
                      <a:endParaRPr sz="12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Helvetica Neue"/>
                        <a:buNone/>
                      </a:pPr>
                      <a:r>
                        <a:rPr lang="en-US" sz="1200">
                          <a:latin typeface="Calibri"/>
                          <a:ea typeface="Calibri"/>
                          <a:cs typeface="Calibri"/>
                          <a:sym typeface="Calibri"/>
                        </a:rPr>
                        <a:t>The FLAME model combines two powerful techniques, aspect-based opinion mining and collaborative filtering, to enhance recommendation accuracy. </a:t>
                      </a:r>
                      <a:endParaRPr sz="1200" u="none" strike="noStrike" cap="none">
                        <a:highlight>
                          <a:srgbClr val="FFFF00"/>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Helvetica Neue"/>
                        <a:buNone/>
                      </a:pPr>
                      <a:endParaRPr sz="12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200"/>
                        <a:buFont typeface="Helvetica Neue"/>
                        <a:buNone/>
                      </a:pPr>
                      <a:r>
                        <a:rPr lang="en-US" sz="1200" dirty="0">
                          <a:highlight>
                            <a:schemeClr val="lt1"/>
                          </a:highlight>
                          <a:latin typeface="Calibri"/>
                          <a:ea typeface="Calibri"/>
                          <a:cs typeface="Calibri"/>
                          <a:sym typeface="Calibri"/>
                        </a:rPr>
                        <a:t>FLAME's probabilistic modeling approach is computationally intensive, particularly when handling large-scale datasets.</a:t>
                      </a:r>
                      <a:endParaRPr sz="1200" i="0" u="none" strike="noStrike" cap="none" dirty="0">
                        <a:highlight>
                          <a:srgbClr val="FFFF00"/>
                        </a:highlight>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34950">
                <a:tc>
                  <a:txBody>
                    <a:bodyPr/>
                    <a:lstStyle/>
                    <a:p>
                      <a:pPr marL="0" lvl="0" indent="0" algn="l" rtl="0">
                        <a:spcBef>
                          <a:spcPts val="0"/>
                        </a:spcBef>
                        <a:spcAft>
                          <a:spcPts val="0"/>
                        </a:spcAft>
                        <a:buClr>
                          <a:srgbClr val="000000"/>
                        </a:buClr>
                        <a:buSzPts val="1200"/>
                        <a:buFont typeface="Helvetica Neue"/>
                        <a:buNone/>
                      </a:pPr>
                      <a:r>
                        <a:rPr lang="en-US" sz="1200">
                          <a:latin typeface="Calibri"/>
                          <a:ea typeface="Calibri"/>
                          <a:cs typeface="Calibri"/>
                          <a:sym typeface="Calibri"/>
                        </a:rPr>
                        <a:t>Memory Based Collaborative Filtering</a:t>
                      </a:r>
                      <a:endParaRPr sz="1200" i="0" u="none" strike="noStrike" cap="none">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200"/>
                        <a:buFont typeface="Helvetica Neue"/>
                        <a:buNone/>
                      </a:pPr>
                      <a:r>
                        <a:rPr lang="en-US" sz="1200">
                          <a:latin typeface="Calibri"/>
                          <a:ea typeface="Calibri"/>
                          <a:cs typeface="Calibri"/>
                          <a:sym typeface="Calibri"/>
                        </a:rPr>
                        <a:t>MovieLens Dataset</a:t>
                      </a:r>
                      <a:endParaRPr sz="1200">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200"/>
                        <a:buFont typeface="Helvetica Neue"/>
                        <a:buNone/>
                      </a:pPr>
                      <a:r>
                        <a:rPr lang="en-US" sz="1200">
                          <a:latin typeface="Calibri"/>
                          <a:ea typeface="Calibri"/>
                          <a:cs typeface="Calibri"/>
                          <a:sym typeface="Calibri"/>
                        </a:rPr>
                        <a:t>Uses exponential functions for determining the optimal number of common items</a:t>
                      </a:r>
                      <a:endParaRPr sz="1200" i="0" u="none" strike="noStrike" cap="none">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200"/>
                        <a:buFont typeface="Helvetica Neue"/>
                        <a:buNone/>
                      </a:pPr>
                      <a:r>
                        <a:rPr lang="en-US" sz="1200">
                          <a:latin typeface="Calibri"/>
                          <a:ea typeface="Calibri"/>
                          <a:cs typeface="Calibri"/>
                          <a:sym typeface="Calibri"/>
                        </a:rPr>
                        <a:t>Reduction in sparsity problems</a:t>
                      </a:r>
                      <a:endParaRPr sz="1200" i="0" u="none" strike="noStrike" cap="none">
                        <a:latin typeface="Calibri"/>
                        <a:ea typeface="Calibri"/>
                        <a:cs typeface="Calibri"/>
                        <a:sym typeface="Calibri"/>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200"/>
                        <a:buFont typeface="Helvetica Neue"/>
                        <a:buNone/>
                      </a:pPr>
                      <a:r>
                        <a:rPr lang="en-US" sz="1200" i="0" u="none" strike="noStrike" cap="none" dirty="0">
                          <a:latin typeface="Calibri"/>
                          <a:ea typeface="Calibri"/>
                          <a:cs typeface="Calibri"/>
                          <a:sym typeface="Calibri"/>
                        </a:rPr>
                        <a:t>Adoption of  exponential similarity in practical recommendation systems is limited and not preferred.</a:t>
                      </a: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99" name="Google Shape;99;p17"/>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100" name="Google Shape;100;p17"/>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101" name="Google Shape;101;p17"/>
          <p:cNvSpPr txBox="1">
            <a:spLocks noGrp="1"/>
          </p:cNvSpPr>
          <p:nvPr>
            <p:ph type="title"/>
          </p:nvPr>
        </p:nvSpPr>
        <p:spPr>
          <a:xfrm>
            <a:off x="838200" y="3651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Dataset Description</a:t>
            </a:r>
            <a:endParaRPr/>
          </a:p>
        </p:txBody>
      </p:sp>
      <p:sp>
        <p:nvSpPr>
          <p:cNvPr id="102" name="Google Shape;102;p17"/>
          <p:cNvSpPr txBox="1">
            <a:spLocks noGrp="1"/>
          </p:cNvSpPr>
          <p:nvPr>
            <p:ph type="body" idx="1"/>
          </p:nvPr>
        </p:nvSpPr>
        <p:spPr>
          <a:xfrm>
            <a:off x="838199" y="1089164"/>
            <a:ext cx="8781661" cy="5087799"/>
          </a:xfrm>
          <a:prstGeom prst="rect">
            <a:avLst/>
          </a:prstGeom>
          <a:noFill/>
          <a:ln>
            <a:noFill/>
          </a:ln>
        </p:spPr>
        <p:txBody>
          <a:bodyPr spcFirstLastPara="1" wrap="square" lIns="45700" tIns="45700" rIns="45700" bIns="45700" anchor="t" anchorCtr="0">
            <a:normAutofit/>
          </a:bodyPr>
          <a:lstStyle/>
          <a:p>
            <a:pPr marL="228600" lvl="0" indent="-228600" algn="l" rtl="0">
              <a:lnSpc>
                <a:spcPct val="9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Acquired data from Yelp Website. It consists of </a:t>
            </a:r>
            <a:r>
              <a:rPr lang="en-US" sz="2400" b="0" i="0">
                <a:solidFill>
                  <a:schemeClr val="dk1"/>
                </a:solidFill>
                <a:latin typeface="Calibri"/>
                <a:ea typeface="Calibri"/>
                <a:cs typeface="Calibri"/>
                <a:sym typeface="Calibri"/>
              </a:rPr>
              <a:t>a subset of businesses, reviews, and user data</a:t>
            </a:r>
            <a:endParaRPr sz="2400">
              <a:solidFill>
                <a:schemeClr val="dk1"/>
              </a:solidFill>
              <a:latin typeface="Calibri"/>
              <a:ea typeface="Calibri"/>
              <a:cs typeface="Calibri"/>
              <a:sym typeface="Calibri"/>
            </a:endParaRPr>
          </a:p>
          <a:p>
            <a:pPr marL="228600" lvl="0" indent="-228600" algn="l" rtl="0">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Business.json</a:t>
            </a:r>
            <a:endParaRPr sz="2400">
              <a:solidFill>
                <a:schemeClr val="dk1"/>
              </a:solidFill>
              <a:latin typeface="Calibri"/>
              <a:ea typeface="Calibri"/>
              <a:cs typeface="Calibri"/>
              <a:sym typeface="Calibri"/>
            </a:endParaRPr>
          </a:p>
          <a:p>
            <a:pPr marL="723900" lvl="1" indent="-266700" algn="l" rtl="0">
              <a:lnSpc>
                <a:spcPct val="90000"/>
              </a:lnSpc>
              <a:spcBef>
                <a:spcPts val="1000"/>
              </a:spcBef>
              <a:spcAft>
                <a:spcPts val="0"/>
              </a:spcAft>
              <a:buClr>
                <a:schemeClr val="dk1"/>
              </a:buClr>
              <a:buSzPts val="2400"/>
              <a:buFont typeface="Arial"/>
              <a:buChar char="•"/>
            </a:pPr>
            <a:r>
              <a:rPr lang="en-US" sz="2400" b="0" i="0">
                <a:solidFill>
                  <a:schemeClr val="dk1"/>
                </a:solidFill>
                <a:latin typeface="Calibri"/>
                <a:ea typeface="Calibri"/>
                <a:cs typeface="Calibri"/>
                <a:sym typeface="Calibri"/>
              </a:rPr>
              <a:t>Consists of information about 150,346 businesses</a:t>
            </a:r>
            <a:endParaRPr/>
          </a:p>
          <a:p>
            <a:pPr marL="723900" lvl="1" indent="-266700" algn="l" rtl="0">
              <a:lnSpc>
                <a:spcPct val="90000"/>
              </a:lnSpc>
              <a:spcBef>
                <a:spcPts val="1000"/>
              </a:spcBef>
              <a:spcAft>
                <a:spcPts val="0"/>
              </a:spcAft>
              <a:buClr>
                <a:schemeClr val="dk1"/>
              </a:buClr>
              <a:buSzPts val="2400"/>
              <a:buFont typeface="Arial"/>
              <a:buChar char="•"/>
            </a:pPr>
            <a:r>
              <a:rPr lang="en-US" sz="2400" b="0" i="0">
                <a:solidFill>
                  <a:schemeClr val="dk1"/>
                </a:solidFill>
                <a:latin typeface="Calibri"/>
                <a:ea typeface="Calibri"/>
                <a:cs typeface="Calibri"/>
                <a:sym typeface="Calibri"/>
              </a:rPr>
              <a:t>Includes attributes like location, ratings, review count, price range, ambience, type of cuisine, etc.</a:t>
            </a:r>
            <a:endParaRPr/>
          </a:p>
          <a:p>
            <a:pPr marL="0" lvl="0" indent="0" algn="l" rtl="0">
              <a:lnSpc>
                <a:spcPct val="90000"/>
              </a:lnSpc>
              <a:spcBef>
                <a:spcPts val="1000"/>
              </a:spcBef>
              <a:spcAft>
                <a:spcPts val="0"/>
              </a:spcAft>
              <a:buClr>
                <a:srgbClr val="000000"/>
              </a:buClr>
              <a:buSzPts val="2400"/>
              <a:buNone/>
            </a:pPr>
            <a:endParaRPr sz="2400">
              <a:solidFill>
                <a:schemeClr val="dk1"/>
              </a:solidFill>
              <a:latin typeface="Calibri"/>
              <a:ea typeface="Calibri"/>
              <a:cs typeface="Calibri"/>
              <a:sym typeface="Calibri"/>
            </a:endParaRPr>
          </a:p>
          <a:p>
            <a:pPr marL="228600" lvl="0" indent="-228600" algn="l" rtl="0">
              <a:lnSpc>
                <a:spcPct val="9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Reviews.json</a:t>
            </a:r>
            <a:endParaRPr sz="2400">
              <a:solidFill>
                <a:schemeClr val="dk1"/>
              </a:solidFill>
              <a:latin typeface="Calibri"/>
              <a:ea typeface="Calibri"/>
              <a:cs typeface="Calibri"/>
              <a:sym typeface="Calibri"/>
            </a:endParaRPr>
          </a:p>
          <a:p>
            <a:pPr marL="723900" lvl="1" indent="-266700" algn="l" rtl="0">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Consists of </a:t>
            </a:r>
            <a:r>
              <a:rPr lang="en-US" sz="2400" b="0" i="0">
                <a:solidFill>
                  <a:schemeClr val="dk1"/>
                </a:solidFill>
                <a:latin typeface="Calibri"/>
                <a:ea typeface="Calibri"/>
                <a:cs typeface="Calibri"/>
                <a:sym typeface="Calibri"/>
              </a:rPr>
              <a:t>6,990,280 reviews</a:t>
            </a:r>
            <a:endParaRPr/>
          </a:p>
          <a:p>
            <a:pPr marL="723900" lvl="1" indent="-266700" algn="l" rtl="0">
              <a:lnSpc>
                <a:spcPct val="90000"/>
              </a:lnSpc>
              <a:spcBef>
                <a:spcPts val="1000"/>
              </a:spcBef>
              <a:spcAft>
                <a:spcPts val="0"/>
              </a:spcAft>
              <a:buClr>
                <a:schemeClr val="dk1"/>
              </a:buClr>
              <a:buSzPts val="2400"/>
              <a:buChar char="•"/>
            </a:pPr>
            <a:r>
              <a:rPr lang="en-US" sz="2400">
                <a:solidFill>
                  <a:schemeClr val="dk1"/>
                </a:solidFill>
                <a:latin typeface="Calibri"/>
                <a:ea typeface="Calibri"/>
                <a:cs typeface="Calibri"/>
                <a:sym typeface="Calibri"/>
              </a:rPr>
              <a:t>Includes details about the user, ratings, business id, user-generated reviews, etc.</a:t>
            </a:r>
            <a:endParaRPr/>
          </a:p>
        </p:txBody>
      </p:sp>
      <p:sp>
        <p:nvSpPr>
          <p:cNvPr id="103" name="Google Shape;103;p17"/>
          <p:cNvSpPr txBox="1">
            <a:spLocks noGrp="1"/>
          </p:cNvSpPr>
          <p:nvPr>
            <p:ph type="sldNum" idx="12"/>
          </p:nvPr>
        </p:nvSpPr>
        <p:spPr>
          <a:xfrm>
            <a:off x="11089820" y="65271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5</a:t>
            </a:fld>
            <a:endParaRPr/>
          </a:p>
        </p:txBody>
      </p:sp>
      <p:pic>
        <p:nvPicPr>
          <p:cNvPr id="104" name="Google Shape;104;p17"/>
          <p:cNvPicPr preferRelativeResize="0"/>
          <p:nvPr/>
        </p:nvPicPr>
        <p:blipFill rotWithShape="1">
          <a:blip r:embed="rId3">
            <a:alphaModFix/>
          </a:blip>
          <a:srcRect/>
          <a:stretch/>
        </p:blipFill>
        <p:spPr>
          <a:xfrm>
            <a:off x="8657834" y="168475"/>
            <a:ext cx="3070549" cy="866687"/>
          </a:xfrm>
          <a:prstGeom prst="rect">
            <a:avLst/>
          </a:prstGeom>
          <a:noFill/>
          <a:ln>
            <a:noFill/>
          </a:ln>
        </p:spPr>
      </p:pic>
      <p:pic>
        <p:nvPicPr>
          <p:cNvPr id="105" name="Google Shape;105;p17"/>
          <p:cNvPicPr preferRelativeResize="0"/>
          <p:nvPr/>
        </p:nvPicPr>
        <p:blipFill rotWithShape="1">
          <a:blip r:embed="rId4">
            <a:alphaModFix/>
          </a:blip>
          <a:srcRect/>
          <a:stretch/>
        </p:blipFill>
        <p:spPr>
          <a:xfrm>
            <a:off x="9014691" y="1360198"/>
            <a:ext cx="2849788" cy="2218686"/>
          </a:xfrm>
          <a:prstGeom prst="rect">
            <a:avLst/>
          </a:prstGeom>
          <a:noFill/>
          <a:ln>
            <a:noFill/>
          </a:ln>
        </p:spPr>
      </p:pic>
      <p:pic>
        <p:nvPicPr>
          <p:cNvPr id="106" name="Google Shape;106;p17"/>
          <p:cNvPicPr preferRelativeResize="0"/>
          <p:nvPr/>
        </p:nvPicPr>
        <p:blipFill rotWithShape="1">
          <a:blip r:embed="rId5">
            <a:alphaModFix/>
          </a:blip>
          <a:srcRect/>
          <a:stretch/>
        </p:blipFill>
        <p:spPr>
          <a:xfrm>
            <a:off x="9165429" y="3609902"/>
            <a:ext cx="2562954" cy="2221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4082143" y="6533019"/>
            <a:ext cx="59109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sz="1800" b="0" i="0" u="none" strike="noStrike" cap="none">
              <a:solidFill>
                <a:srgbClr val="000000"/>
              </a:solidFill>
              <a:latin typeface="Arial"/>
              <a:ea typeface="Arial"/>
              <a:cs typeface="Arial"/>
              <a:sym typeface="Arial"/>
            </a:endParaRPr>
          </a:p>
        </p:txBody>
      </p:sp>
      <p:cxnSp>
        <p:nvCxnSpPr>
          <p:cNvPr id="112" name="Google Shape;112;p18"/>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113" name="Google Shape;113;p18"/>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sz="1800" b="0" i="0" u="none" strike="noStrike" cap="none">
              <a:solidFill>
                <a:srgbClr val="000000"/>
              </a:solidFill>
              <a:latin typeface="Arial"/>
              <a:ea typeface="Arial"/>
              <a:cs typeface="Arial"/>
              <a:sym typeface="Arial"/>
            </a:endParaRPr>
          </a:p>
        </p:txBody>
      </p:sp>
      <p:sp>
        <p:nvSpPr>
          <p:cNvPr id="114" name="Google Shape;114;p18"/>
          <p:cNvSpPr txBox="1">
            <a:spLocks noGrp="1"/>
          </p:cNvSpPr>
          <p:nvPr>
            <p:ph type="title"/>
          </p:nvPr>
        </p:nvSpPr>
        <p:spPr>
          <a:xfrm>
            <a:off x="241387" y="46484"/>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3300"/>
              <a:buFont typeface="Calibri"/>
              <a:buNone/>
            </a:pPr>
            <a:r>
              <a:rPr lang="en-US" sz="3300" b="1"/>
              <a:t>Exploratory Data Analysis – Business dataset</a:t>
            </a:r>
            <a:endParaRPr/>
          </a:p>
        </p:txBody>
      </p:sp>
      <p:sp>
        <p:nvSpPr>
          <p:cNvPr id="115" name="Google Shape;115;p18"/>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6</a:t>
            </a:fld>
            <a:endParaRPr/>
          </a:p>
        </p:txBody>
      </p:sp>
      <p:pic>
        <p:nvPicPr>
          <p:cNvPr id="116" name="Google Shape;116;p18"/>
          <p:cNvPicPr preferRelativeResize="0"/>
          <p:nvPr/>
        </p:nvPicPr>
        <p:blipFill rotWithShape="1">
          <a:blip r:embed="rId3">
            <a:alphaModFix/>
          </a:blip>
          <a:srcRect/>
          <a:stretch/>
        </p:blipFill>
        <p:spPr>
          <a:xfrm>
            <a:off x="6106900" y="696175"/>
            <a:ext cx="5910926" cy="3010550"/>
          </a:xfrm>
          <a:prstGeom prst="rect">
            <a:avLst/>
          </a:prstGeom>
          <a:noFill/>
          <a:ln w="9525" cap="flat" cmpd="sng">
            <a:solidFill>
              <a:schemeClr val="dk1"/>
            </a:solidFill>
            <a:prstDash val="solid"/>
            <a:round/>
            <a:headEnd type="none" w="sm" len="sm"/>
            <a:tailEnd type="none" w="sm" len="sm"/>
          </a:ln>
        </p:spPr>
      </p:pic>
      <p:pic>
        <p:nvPicPr>
          <p:cNvPr id="117" name="Google Shape;117;p18"/>
          <p:cNvPicPr preferRelativeResize="0"/>
          <p:nvPr/>
        </p:nvPicPr>
        <p:blipFill rotWithShape="1">
          <a:blip r:embed="rId4">
            <a:alphaModFix/>
          </a:blip>
          <a:srcRect/>
          <a:stretch/>
        </p:blipFill>
        <p:spPr>
          <a:xfrm>
            <a:off x="241375" y="696175"/>
            <a:ext cx="5551726" cy="3010550"/>
          </a:xfrm>
          <a:prstGeom prst="rect">
            <a:avLst/>
          </a:prstGeom>
          <a:noFill/>
          <a:ln w="9525" cap="flat" cmpd="sng">
            <a:solidFill>
              <a:schemeClr val="dk1">
                <a:alpha val="68240"/>
              </a:schemeClr>
            </a:solidFill>
            <a:prstDash val="solid"/>
            <a:round/>
            <a:headEnd type="none" w="sm" len="sm"/>
            <a:tailEnd type="none" w="sm" len="sm"/>
          </a:ln>
        </p:spPr>
      </p:pic>
      <p:pic>
        <p:nvPicPr>
          <p:cNvPr id="118" name="Google Shape;118;p18"/>
          <p:cNvPicPr preferRelativeResize="0"/>
          <p:nvPr/>
        </p:nvPicPr>
        <p:blipFill rotWithShape="1">
          <a:blip r:embed="rId5">
            <a:alphaModFix/>
          </a:blip>
          <a:srcRect/>
          <a:stretch/>
        </p:blipFill>
        <p:spPr>
          <a:xfrm>
            <a:off x="241375" y="4129525"/>
            <a:ext cx="5551725" cy="2165299"/>
          </a:xfrm>
          <a:prstGeom prst="rect">
            <a:avLst/>
          </a:prstGeom>
          <a:noFill/>
          <a:ln w="9525" cap="flat" cmpd="sng">
            <a:solidFill>
              <a:srgbClr val="000000"/>
            </a:solidFill>
            <a:prstDash val="solid"/>
            <a:round/>
            <a:headEnd type="none" w="sm" len="sm"/>
            <a:tailEnd type="none" w="sm" len="sm"/>
          </a:ln>
        </p:spPr>
      </p:pic>
      <p:pic>
        <p:nvPicPr>
          <p:cNvPr id="119" name="Google Shape;119;p18"/>
          <p:cNvPicPr preferRelativeResize="0"/>
          <p:nvPr/>
        </p:nvPicPr>
        <p:blipFill rotWithShape="1">
          <a:blip r:embed="rId6">
            <a:alphaModFix/>
          </a:blip>
          <a:srcRect/>
          <a:stretch/>
        </p:blipFill>
        <p:spPr>
          <a:xfrm>
            <a:off x="6008925" y="4075675"/>
            <a:ext cx="6106876" cy="2289450"/>
          </a:xfrm>
          <a:prstGeom prst="rect">
            <a:avLst/>
          </a:prstGeom>
          <a:noFill/>
          <a:ln>
            <a:noFill/>
          </a:ln>
        </p:spPr>
      </p:pic>
      <p:sp>
        <p:nvSpPr>
          <p:cNvPr id="120" name="Google Shape;120;p18"/>
          <p:cNvSpPr txBox="1"/>
          <p:nvPr/>
        </p:nvSpPr>
        <p:spPr>
          <a:xfrm>
            <a:off x="2268229" y="3867918"/>
            <a:ext cx="2511600" cy="2616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Restaurants in USA</a:t>
            </a:r>
            <a:endParaRPr sz="1800" b="0" i="0" u="none" strike="noStrike" cap="none">
              <a:solidFill>
                <a:srgbClr val="000000"/>
              </a:solidFill>
              <a:latin typeface="Arial"/>
              <a:ea typeface="Arial"/>
              <a:cs typeface="Arial"/>
              <a:sym typeface="Arial"/>
            </a:endParaRPr>
          </a:p>
        </p:txBody>
      </p:sp>
      <p:sp>
        <p:nvSpPr>
          <p:cNvPr id="121" name="Google Shape;121;p18"/>
          <p:cNvSpPr/>
          <p:nvPr/>
        </p:nvSpPr>
        <p:spPr>
          <a:xfrm>
            <a:off x="195575" y="3839450"/>
            <a:ext cx="5661300" cy="2525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6008925" y="3857025"/>
            <a:ext cx="6009000" cy="25257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animEffect transition="in" filter="fade">
                                      <p:cBhvr>
                                        <p:cTn id="17" dur="500"/>
                                        <p:tgtEl>
                                          <p:spTgt spid="118"/>
                                        </p:tgtEl>
                                      </p:cBhvr>
                                    </p:animEffect>
                                  </p:childTnLst>
                                </p:cTn>
                              </p:par>
                              <p:par>
                                <p:cTn id="18" presetID="10" presetClass="entr" presetSubtype="0" fill="hold" nodeType="with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fade">
                                      <p:cBhvr>
                                        <p:cTn id="20" dur="500"/>
                                        <p:tgtEl>
                                          <p:spTgt spid="1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fade">
                                      <p:cBhvr>
                                        <p:cTn id="25"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4082143" y="6533019"/>
            <a:ext cx="59109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sz="1800" b="0" i="0" u="none" strike="noStrike" cap="none">
              <a:solidFill>
                <a:srgbClr val="000000"/>
              </a:solidFill>
              <a:latin typeface="Arial"/>
              <a:ea typeface="Arial"/>
              <a:cs typeface="Arial"/>
              <a:sym typeface="Arial"/>
            </a:endParaRPr>
          </a:p>
        </p:txBody>
      </p:sp>
      <p:cxnSp>
        <p:nvCxnSpPr>
          <p:cNvPr id="128" name="Google Shape;128;p19"/>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129" name="Google Shape;129;p19"/>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sz="1800" b="0" i="0" u="none" strike="noStrike" cap="none">
              <a:solidFill>
                <a:srgbClr val="000000"/>
              </a:solidFill>
              <a:latin typeface="Arial"/>
              <a:ea typeface="Arial"/>
              <a:cs typeface="Arial"/>
              <a:sym typeface="Arial"/>
            </a:endParaRPr>
          </a:p>
        </p:txBody>
      </p:sp>
      <p:sp>
        <p:nvSpPr>
          <p:cNvPr id="130" name="Google Shape;130;p19"/>
          <p:cNvSpPr txBox="1">
            <a:spLocks noGrp="1"/>
          </p:cNvSpPr>
          <p:nvPr>
            <p:ph type="title"/>
          </p:nvPr>
        </p:nvSpPr>
        <p:spPr>
          <a:xfrm>
            <a:off x="362250" y="166326"/>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Exploratory Data Analysis – Reviews Dataset</a:t>
            </a:r>
            <a:endParaRPr/>
          </a:p>
        </p:txBody>
      </p:sp>
      <p:sp>
        <p:nvSpPr>
          <p:cNvPr id="131" name="Google Shape;131;p19"/>
          <p:cNvSpPr txBox="1">
            <a:spLocks noGrp="1"/>
          </p:cNvSpPr>
          <p:nvPr>
            <p:ph type="sldNum" idx="12"/>
          </p:nvPr>
        </p:nvSpPr>
        <p:spPr>
          <a:xfrm>
            <a:off x="11089821" y="64042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Clr>
                <a:srgbClr val="888888"/>
              </a:buClr>
              <a:buSzPts val="1200"/>
              <a:buFont typeface="Calibri"/>
              <a:buNone/>
            </a:pPr>
            <a:fld id="{00000000-1234-1234-1234-123412341234}" type="slidenum">
              <a:rPr lang="en-US"/>
              <a:t>7</a:t>
            </a:fld>
            <a:endParaRPr/>
          </a:p>
        </p:txBody>
      </p:sp>
      <p:pic>
        <p:nvPicPr>
          <p:cNvPr id="132" name="Google Shape;132;p19"/>
          <p:cNvPicPr preferRelativeResize="0"/>
          <p:nvPr/>
        </p:nvPicPr>
        <p:blipFill rotWithShape="1">
          <a:blip r:embed="rId3">
            <a:alphaModFix/>
          </a:blip>
          <a:srcRect/>
          <a:stretch/>
        </p:blipFill>
        <p:spPr>
          <a:xfrm>
            <a:off x="362250" y="883025"/>
            <a:ext cx="5277875" cy="2752500"/>
          </a:xfrm>
          <a:prstGeom prst="rect">
            <a:avLst/>
          </a:prstGeom>
          <a:noFill/>
          <a:ln w="9525" cap="flat" cmpd="sng">
            <a:solidFill>
              <a:srgbClr val="000000"/>
            </a:solidFill>
            <a:prstDash val="solid"/>
            <a:round/>
            <a:headEnd type="none" w="sm" len="sm"/>
            <a:tailEnd type="none" w="sm" len="sm"/>
          </a:ln>
        </p:spPr>
      </p:pic>
      <p:pic>
        <p:nvPicPr>
          <p:cNvPr id="133" name="Google Shape;133;p19"/>
          <p:cNvPicPr preferRelativeResize="0"/>
          <p:nvPr/>
        </p:nvPicPr>
        <p:blipFill rotWithShape="1">
          <a:blip r:embed="rId4">
            <a:alphaModFix/>
          </a:blip>
          <a:srcRect/>
          <a:stretch/>
        </p:blipFill>
        <p:spPr>
          <a:xfrm>
            <a:off x="5955525" y="883025"/>
            <a:ext cx="5948648" cy="2752501"/>
          </a:xfrm>
          <a:prstGeom prst="rect">
            <a:avLst/>
          </a:prstGeom>
          <a:noFill/>
          <a:ln w="9525" cap="flat" cmpd="sng">
            <a:solidFill>
              <a:srgbClr val="000000"/>
            </a:solidFill>
            <a:prstDash val="solid"/>
            <a:round/>
            <a:headEnd type="none" w="sm" len="sm"/>
            <a:tailEnd type="none" w="sm" len="sm"/>
          </a:ln>
        </p:spPr>
      </p:pic>
      <p:pic>
        <p:nvPicPr>
          <p:cNvPr id="134" name="Google Shape;134;p19"/>
          <p:cNvPicPr preferRelativeResize="0"/>
          <p:nvPr/>
        </p:nvPicPr>
        <p:blipFill rotWithShape="1">
          <a:blip r:embed="rId5">
            <a:alphaModFix/>
          </a:blip>
          <a:srcRect/>
          <a:stretch/>
        </p:blipFill>
        <p:spPr>
          <a:xfrm>
            <a:off x="5974387" y="4037275"/>
            <a:ext cx="5910925" cy="2301525"/>
          </a:xfrm>
          <a:prstGeom prst="rect">
            <a:avLst/>
          </a:prstGeom>
          <a:solidFill>
            <a:schemeClr val="dk1"/>
          </a:solidFill>
          <a:ln w="9525" cap="flat" cmpd="sng">
            <a:solidFill>
              <a:schemeClr val="dk1"/>
            </a:solidFill>
            <a:prstDash val="solid"/>
            <a:round/>
            <a:headEnd type="none" w="sm" len="sm"/>
            <a:tailEnd type="none" w="sm" len="sm"/>
          </a:ln>
        </p:spPr>
      </p:pic>
      <p:pic>
        <p:nvPicPr>
          <p:cNvPr id="135" name="Google Shape;135;p19"/>
          <p:cNvPicPr preferRelativeResize="0"/>
          <p:nvPr/>
        </p:nvPicPr>
        <p:blipFill rotWithShape="1">
          <a:blip r:embed="rId6">
            <a:alphaModFix/>
          </a:blip>
          <a:srcRect/>
          <a:stretch/>
        </p:blipFill>
        <p:spPr>
          <a:xfrm>
            <a:off x="362257" y="4114959"/>
            <a:ext cx="5277861" cy="2223845"/>
          </a:xfrm>
          <a:prstGeom prst="rect">
            <a:avLst/>
          </a:prstGeom>
          <a:noFill/>
          <a:ln w="9525" cap="flat" cmpd="sng">
            <a:solidFill>
              <a:schemeClr val="dk1"/>
            </a:solidFill>
            <a:prstDash val="solid"/>
            <a:round/>
            <a:headEnd type="none" w="sm" len="sm"/>
            <a:tailEnd type="none" w="sm" len="sm"/>
          </a:ln>
        </p:spPr>
      </p:pic>
      <p:sp>
        <p:nvSpPr>
          <p:cNvPr id="136" name="Google Shape;136;p19"/>
          <p:cNvSpPr txBox="1"/>
          <p:nvPr/>
        </p:nvSpPr>
        <p:spPr>
          <a:xfrm>
            <a:off x="2129850" y="3745650"/>
            <a:ext cx="20091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Chinese Cuisine</a:t>
            </a:r>
            <a:endParaRPr sz="1800" b="0" i="0" u="none" strike="noStrike" cap="none">
              <a:solidFill>
                <a:srgbClr val="000000"/>
              </a:solidFill>
              <a:latin typeface="Arial"/>
              <a:ea typeface="Arial"/>
              <a:cs typeface="Arial"/>
              <a:sym typeface="Arial"/>
            </a:endParaRPr>
          </a:p>
        </p:txBody>
      </p:sp>
      <p:sp>
        <p:nvSpPr>
          <p:cNvPr id="137" name="Google Shape;137;p19"/>
          <p:cNvSpPr txBox="1"/>
          <p:nvPr/>
        </p:nvSpPr>
        <p:spPr>
          <a:xfrm>
            <a:off x="8062275" y="3690575"/>
            <a:ext cx="19308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Italian Cuisine</a:t>
            </a:r>
            <a:endParaRPr sz="1800" b="1"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500"/>
                                        <p:tgtEl>
                                          <p:spTgt spid="135"/>
                                        </p:tgtEl>
                                      </p:cBhvr>
                                    </p:animEffect>
                                  </p:childTnLst>
                                </p:cTn>
                              </p:par>
                              <p:par>
                                <p:cTn id="18" presetID="10" presetClass="entr" presetSubtype="0" fill="hold" nodeType="with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fade">
                                      <p:cBhvr>
                                        <p:cTn id="20" dur="500"/>
                                        <p:tgtEl>
                                          <p:spTgt spid="136"/>
                                        </p:tgtEl>
                                      </p:cBhvr>
                                    </p:animEffect>
                                  </p:childTnLst>
                                </p:cTn>
                              </p:par>
                              <p:par>
                                <p:cTn id="21" presetID="10" presetClass="entr" presetSubtype="0" fill="hold" nodeType="with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fade">
                                      <p:cBhvr>
                                        <p:cTn id="23" dur="500"/>
                                        <p:tgtEl>
                                          <p:spTgt spid="137"/>
                                        </p:tgtEl>
                                      </p:cBhvr>
                                    </p:animEffect>
                                  </p:childTnLst>
                                </p:cTn>
                              </p:par>
                              <p:par>
                                <p:cTn id="24" presetID="10" presetClass="entr" presetSubtype="0" fill="hold" nodeType="withEffect">
                                  <p:stCondLst>
                                    <p:cond delay="0"/>
                                  </p:stCondLst>
                                  <p:childTnLst>
                                    <p:set>
                                      <p:cBhvr>
                                        <p:cTn id="25" dur="1" fill="hold">
                                          <p:stCondLst>
                                            <p:cond delay="0"/>
                                          </p:stCondLst>
                                        </p:cTn>
                                        <p:tgtEl>
                                          <p:spTgt spid="134"/>
                                        </p:tgtEl>
                                        <p:attrNameLst>
                                          <p:attrName>style.visibility</p:attrName>
                                        </p:attrNameLst>
                                      </p:cBhvr>
                                      <p:to>
                                        <p:strVal val="visible"/>
                                      </p:to>
                                    </p:set>
                                    <p:animEffect transition="in" filter="fade">
                                      <p:cBhvr>
                                        <p:cTn id="26"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4082143" y="6533019"/>
            <a:ext cx="5910943"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143" name="Google Shape;143;p20"/>
          <p:cNvCxnSpPr/>
          <p:nvPr/>
        </p:nvCxnSpPr>
        <p:spPr>
          <a:xfrm>
            <a:off x="838198" y="6455335"/>
            <a:ext cx="10515605" cy="2"/>
          </a:xfrm>
          <a:prstGeom prst="straightConnector1">
            <a:avLst/>
          </a:prstGeom>
          <a:noFill/>
          <a:ln w="19050" cap="flat" cmpd="sng">
            <a:solidFill>
              <a:schemeClr val="accent2"/>
            </a:solidFill>
            <a:prstDash val="solid"/>
            <a:miter lim="8000"/>
            <a:headEnd type="none" w="sm" len="sm"/>
            <a:tailEnd type="none" w="sm" len="sm"/>
          </a:ln>
        </p:spPr>
      </p:cxnSp>
      <p:sp>
        <p:nvSpPr>
          <p:cNvPr id="144" name="Google Shape;144;p20"/>
          <p:cNvSpPr txBox="1"/>
          <p:nvPr/>
        </p:nvSpPr>
        <p:spPr>
          <a:xfrm>
            <a:off x="838199" y="6533019"/>
            <a:ext cx="2743202" cy="276995"/>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145" name="Google Shape;145;p20"/>
          <p:cNvSpPr txBox="1">
            <a:spLocks noGrp="1"/>
          </p:cNvSpPr>
          <p:nvPr>
            <p:ph type="title"/>
          </p:nvPr>
        </p:nvSpPr>
        <p:spPr>
          <a:xfrm>
            <a:off x="706209" y="61568"/>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Methodology</a:t>
            </a:r>
            <a:endParaRPr/>
          </a:p>
        </p:txBody>
      </p:sp>
      <p:sp>
        <p:nvSpPr>
          <p:cNvPr id="146" name="Google Shape;146;p20"/>
          <p:cNvSpPr txBox="1">
            <a:spLocks noGrp="1"/>
          </p:cNvSpPr>
          <p:nvPr>
            <p:ph type="sldNum" idx="12"/>
          </p:nvPr>
        </p:nvSpPr>
        <p:spPr>
          <a:xfrm>
            <a:off x="11089820" y="6527193"/>
            <a:ext cx="263980" cy="269239"/>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a:t>8</a:t>
            </a:fld>
            <a:endParaRPr/>
          </a:p>
        </p:txBody>
      </p:sp>
      <p:pic>
        <p:nvPicPr>
          <p:cNvPr id="148" name="Google Shape;148;p20"/>
          <p:cNvPicPr preferRelativeResize="0"/>
          <p:nvPr/>
        </p:nvPicPr>
        <p:blipFill>
          <a:blip r:embed="rId3">
            <a:alphaModFix/>
          </a:blip>
          <a:stretch>
            <a:fillRect/>
          </a:stretch>
        </p:blipFill>
        <p:spPr>
          <a:xfrm>
            <a:off x="9215000" y="4372025"/>
            <a:ext cx="2643850" cy="1463375"/>
          </a:xfrm>
          <a:prstGeom prst="rect">
            <a:avLst/>
          </a:prstGeom>
          <a:noFill/>
          <a:ln w="9525" cap="flat" cmpd="sng">
            <a:solidFill>
              <a:schemeClr val="dk1"/>
            </a:solidFill>
            <a:prstDash val="solid"/>
            <a:round/>
            <a:headEnd type="none" w="sm" len="sm"/>
            <a:tailEnd type="none" w="sm" len="sm"/>
          </a:ln>
        </p:spPr>
      </p:pic>
      <p:pic>
        <p:nvPicPr>
          <p:cNvPr id="3" name="Picture 2" descr="A screenshot of a diagram&#10;&#10;Description automatically generated with medium confidence">
            <a:extLst>
              <a:ext uri="{FF2B5EF4-FFF2-40B4-BE49-F238E27FC236}">
                <a16:creationId xmlns:a16="http://schemas.microsoft.com/office/drawing/2014/main" id="{704E588F-02BE-B175-957D-3B832C00B4CA}"/>
              </a:ext>
            </a:extLst>
          </p:cNvPr>
          <p:cNvPicPr>
            <a:picLocks noChangeAspect="1"/>
          </p:cNvPicPr>
          <p:nvPr/>
        </p:nvPicPr>
        <p:blipFill rotWithShape="1">
          <a:blip r:embed="rId4"/>
          <a:srcRect l="31390" b="76434"/>
          <a:stretch/>
        </p:blipFill>
        <p:spPr>
          <a:xfrm>
            <a:off x="1520456" y="781724"/>
            <a:ext cx="7240771" cy="5363644"/>
          </a:xfrm>
          <a:prstGeom prst="rect">
            <a:avLst/>
          </a:prstGeom>
          <a:ln>
            <a:solidFill>
              <a:schemeClr val="dk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p:nvPr/>
        </p:nvSpPr>
        <p:spPr>
          <a:xfrm>
            <a:off x="4082143" y="6533019"/>
            <a:ext cx="59109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Building a Restaurant Recommendation System based on Yelp Dataset</a:t>
            </a:r>
            <a:endParaRPr/>
          </a:p>
        </p:txBody>
      </p:sp>
      <p:cxnSp>
        <p:nvCxnSpPr>
          <p:cNvPr id="154" name="Google Shape;154;p21"/>
          <p:cNvCxnSpPr/>
          <p:nvPr/>
        </p:nvCxnSpPr>
        <p:spPr>
          <a:xfrm>
            <a:off x="838198" y="6455335"/>
            <a:ext cx="10515600" cy="0"/>
          </a:xfrm>
          <a:prstGeom prst="straightConnector1">
            <a:avLst/>
          </a:prstGeom>
          <a:noFill/>
          <a:ln w="19050" cap="flat" cmpd="sng">
            <a:solidFill>
              <a:schemeClr val="accent2"/>
            </a:solidFill>
            <a:prstDash val="solid"/>
            <a:miter lim="8000"/>
            <a:headEnd type="none" w="sm" len="sm"/>
            <a:tailEnd type="none" w="sm" len="sm"/>
          </a:ln>
        </p:spPr>
      </p:cxnSp>
      <p:sp>
        <p:nvSpPr>
          <p:cNvPr id="155" name="Google Shape;155;p21"/>
          <p:cNvSpPr txBox="1"/>
          <p:nvPr/>
        </p:nvSpPr>
        <p:spPr>
          <a:xfrm>
            <a:off x="838199" y="6533019"/>
            <a:ext cx="2743200" cy="276900"/>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DATA240 Project Presentation</a:t>
            </a:r>
            <a:endParaRPr/>
          </a:p>
        </p:txBody>
      </p:sp>
      <p:sp>
        <p:nvSpPr>
          <p:cNvPr id="156" name="Google Shape;156;p21"/>
          <p:cNvSpPr txBox="1">
            <a:spLocks noGrp="1"/>
          </p:cNvSpPr>
          <p:nvPr>
            <p:ph type="title"/>
          </p:nvPr>
        </p:nvSpPr>
        <p:spPr>
          <a:xfrm>
            <a:off x="773625" y="266501"/>
            <a:ext cx="10515600" cy="716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1"/>
              <a:t>Data Pre-processing</a:t>
            </a:r>
            <a:endParaRPr/>
          </a:p>
        </p:txBody>
      </p:sp>
      <p:sp>
        <p:nvSpPr>
          <p:cNvPr id="157" name="Google Shape;157;p21"/>
          <p:cNvSpPr txBox="1">
            <a:spLocks noGrp="1"/>
          </p:cNvSpPr>
          <p:nvPr>
            <p:ph type="sldNum" idx="12"/>
          </p:nvPr>
        </p:nvSpPr>
        <p:spPr>
          <a:xfrm>
            <a:off x="11089820" y="6527193"/>
            <a:ext cx="264000" cy="276900"/>
          </a:xfrm>
          <a:prstGeom prst="rect">
            <a:avLst/>
          </a:prstGeom>
          <a:noFill/>
          <a:ln>
            <a:noFill/>
          </a:ln>
        </p:spPr>
        <p:txBody>
          <a:bodyPr spcFirstLastPara="1" wrap="square" lIns="45700" tIns="45700" rIns="45700" bIns="45700" anchor="ctr" anchorCtr="0">
            <a:spAutoFit/>
          </a:bodyPr>
          <a:lstStyle/>
          <a:p>
            <a:pPr marL="0" lvl="0" indent="0" algn="r" rtl="0">
              <a:spcBef>
                <a:spcPts val="0"/>
              </a:spcBef>
              <a:spcAft>
                <a:spcPts val="0"/>
              </a:spcAft>
              <a:buNone/>
            </a:pPr>
            <a:fld id="{00000000-1234-1234-1234-123412341234}" type="slidenum">
              <a:rPr lang="en-US"/>
              <a:t>9</a:t>
            </a:fld>
            <a:endParaRPr/>
          </a:p>
        </p:txBody>
      </p:sp>
      <p:sp>
        <p:nvSpPr>
          <p:cNvPr id="158" name="Google Shape;158;p21"/>
          <p:cNvSpPr/>
          <p:nvPr/>
        </p:nvSpPr>
        <p:spPr>
          <a:xfrm>
            <a:off x="1238650" y="1719725"/>
            <a:ext cx="8387400" cy="7152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Filtered the data to keep only the </a:t>
            </a:r>
            <a:endParaRPr>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Restaurant businesses</a:t>
            </a:r>
            <a:endParaRPr>
              <a:latin typeface="Calibri"/>
              <a:ea typeface="Calibri"/>
              <a:cs typeface="Calibri"/>
              <a:sym typeface="Calibri"/>
            </a:endParaRPr>
          </a:p>
        </p:txBody>
      </p:sp>
      <p:sp>
        <p:nvSpPr>
          <p:cNvPr id="159" name="Google Shape;159;p21"/>
          <p:cNvSpPr/>
          <p:nvPr/>
        </p:nvSpPr>
        <p:spPr>
          <a:xfrm>
            <a:off x="1238650" y="3367500"/>
            <a:ext cx="8387400" cy="4086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Retained the businesses present in the USA</a:t>
            </a:r>
            <a:endParaRPr>
              <a:latin typeface="Calibri"/>
              <a:ea typeface="Calibri"/>
              <a:cs typeface="Calibri"/>
              <a:sym typeface="Calibri"/>
            </a:endParaRPr>
          </a:p>
        </p:txBody>
      </p:sp>
      <p:sp>
        <p:nvSpPr>
          <p:cNvPr id="160" name="Google Shape;160;p21"/>
          <p:cNvSpPr/>
          <p:nvPr/>
        </p:nvSpPr>
        <p:spPr>
          <a:xfrm>
            <a:off x="1238650" y="4004150"/>
            <a:ext cx="8387400" cy="7152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Filtered the businesses for the state of Pennsylvania as </a:t>
            </a:r>
            <a:endParaRPr sz="180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it contains majority count of restaurants</a:t>
            </a:r>
            <a:endParaRPr>
              <a:latin typeface="Calibri"/>
              <a:ea typeface="Calibri"/>
              <a:cs typeface="Calibri"/>
              <a:sym typeface="Calibri"/>
            </a:endParaRPr>
          </a:p>
        </p:txBody>
      </p:sp>
      <p:sp>
        <p:nvSpPr>
          <p:cNvPr id="161" name="Google Shape;161;p21"/>
          <p:cNvSpPr/>
          <p:nvPr/>
        </p:nvSpPr>
        <p:spPr>
          <a:xfrm>
            <a:off x="1238650" y="4963150"/>
            <a:ext cx="8387400" cy="7152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Splitted the category attribute into separate columns to </a:t>
            </a:r>
            <a:endParaRPr sz="180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extract the cuisine type information</a:t>
            </a:r>
            <a:endParaRPr>
              <a:latin typeface="Calibri"/>
              <a:ea typeface="Calibri"/>
              <a:cs typeface="Calibri"/>
              <a:sym typeface="Calibri"/>
            </a:endParaRPr>
          </a:p>
        </p:txBody>
      </p:sp>
      <p:sp>
        <p:nvSpPr>
          <p:cNvPr id="162" name="Google Shape;162;p21"/>
          <p:cNvSpPr/>
          <p:nvPr/>
        </p:nvSpPr>
        <p:spPr>
          <a:xfrm>
            <a:off x="1238650" y="5901375"/>
            <a:ext cx="8387400" cy="4086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Save as csv file</a:t>
            </a:r>
            <a:endParaRPr>
              <a:latin typeface="Calibri"/>
              <a:ea typeface="Calibri"/>
              <a:cs typeface="Calibri"/>
              <a:sym typeface="Calibri"/>
            </a:endParaRPr>
          </a:p>
        </p:txBody>
      </p:sp>
      <p:sp>
        <p:nvSpPr>
          <p:cNvPr id="163" name="Google Shape;163;p21"/>
          <p:cNvSpPr/>
          <p:nvPr/>
        </p:nvSpPr>
        <p:spPr>
          <a:xfrm>
            <a:off x="1238662" y="1025300"/>
            <a:ext cx="8387400" cy="4086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Drop the instances with null categories</a:t>
            </a:r>
            <a:endParaRPr>
              <a:latin typeface="Calibri"/>
              <a:ea typeface="Calibri"/>
              <a:cs typeface="Calibri"/>
              <a:sym typeface="Calibri"/>
            </a:endParaRPr>
          </a:p>
        </p:txBody>
      </p:sp>
      <p:sp>
        <p:nvSpPr>
          <p:cNvPr id="164" name="Google Shape;164;p21"/>
          <p:cNvSpPr/>
          <p:nvPr/>
        </p:nvSpPr>
        <p:spPr>
          <a:xfrm>
            <a:off x="5243225" y="1476011"/>
            <a:ext cx="378300" cy="2016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5" name="Google Shape;165;p21"/>
          <p:cNvSpPr/>
          <p:nvPr/>
        </p:nvSpPr>
        <p:spPr>
          <a:xfrm>
            <a:off x="8218120" y="1069680"/>
            <a:ext cx="16716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mo"/>
              <a:buNone/>
            </a:pPr>
            <a:r>
              <a:rPr lang="en-US" sz="1800" i="0" u="none" strike="noStrike" cap="none">
                <a:solidFill>
                  <a:schemeClr val="dk1"/>
                </a:solidFill>
                <a:latin typeface="Calibri"/>
                <a:ea typeface="Calibri"/>
                <a:cs typeface="Calibri"/>
                <a:sym typeface="Calibri"/>
              </a:rPr>
              <a:t>(150243, 14) </a:t>
            </a:r>
            <a:endParaRPr sz="1800" i="0" u="none" strike="noStrike" cap="none">
              <a:solidFill>
                <a:schemeClr val="dk1"/>
              </a:solidFill>
              <a:latin typeface="Calibri"/>
              <a:ea typeface="Calibri"/>
              <a:cs typeface="Calibri"/>
              <a:sym typeface="Calibri"/>
            </a:endParaRPr>
          </a:p>
        </p:txBody>
      </p:sp>
      <p:sp>
        <p:nvSpPr>
          <p:cNvPr id="166" name="Google Shape;166;p21"/>
          <p:cNvSpPr/>
          <p:nvPr/>
        </p:nvSpPr>
        <p:spPr>
          <a:xfrm>
            <a:off x="8325361" y="1914593"/>
            <a:ext cx="14571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mo"/>
              <a:buNone/>
            </a:pPr>
            <a:r>
              <a:rPr lang="en-US" sz="1800" i="0" u="none" strike="noStrike" cap="none">
                <a:solidFill>
                  <a:schemeClr val="dk1"/>
                </a:solidFill>
                <a:latin typeface="Calibri"/>
                <a:ea typeface="Calibri"/>
                <a:cs typeface="Calibri"/>
                <a:sym typeface="Calibri"/>
              </a:rPr>
              <a:t>(52286, 14) </a:t>
            </a:r>
            <a:endParaRPr sz="1800" i="0" u="none" strike="noStrike" cap="none">
              <a:solidFill>
                <a:schemeClr val="dk1"/>
              </a:solidFill>
              <a:latin typeface="Calibri"/>
              <a:ea typeface="Calibri"/>
              <a:cs typeface="Calibri"/>
              <a:sym typeface="Calibri"/>
            </a:endParaRPr>
          </a:p>
        </p:txBody>
      </p:sp>
      <p:sp>
        <p:nvSpPr>
          <p:cNvPr id="167" name="Google Shape;167;p21"/>
          <p:cNvSpPr/>
          <p:nvPr/>
        </p:nvSpPr>
        <p:spPr>
          <a:xfrm>
            <a:off x="1238650" y="2715675"/>
            <a:ext cx="8387400" cy="408600"/>
          </a:xfrm>
          <a:prstGeom prst="roundRect">
            <a:avLst>
              <a:gd name="adj" fmla="val 16667"/>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i="0" u="none" strike="noStrike" cap="none">
                <a:solidFill>
                  <a:srgbClr val="000000"/>
                </a:solidFill>
                <a:latin typeface="Calibri"/>
                <a:ea typeface="Calibri"/>
                <a:cs typeface="Calibri"/>
                <a:sym typeface="Calibri"/>
              </a:rPr>
              <a:t>Dropped the closed Restaurants</a:t>
            </a:r>
            <a:endParaRPr>
              <a:latin typeface="Calibri"/>
              <a:ea typeface="Calibri"/>
              <a:cs typeface="Calibri"/>
              <a:sym typeface="Calibri"/>
            </a:endParaRPr>
          </a:p>
        </p:txBody>
      </p:sp>
      <p:sp>
        <p:nvSpPr>
          <p:cNvPr id="168" name="Google Shape;168;p21"/>
          <p:cNvSpPr/>
          <p:nvPr/>
        </p:nvSpPr>
        <p:spPr>
          <a:xfrm>
            <a:off x="8325373" y="2722600"/>
            <a:ext cx="14571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mo"/>
              <a:buNone/>
            </a:pPr>
            <a:r>
              <a:rPr lang="en-US" sz="1800" i="0" u="none" strike="noStrike" cap="none">
                <a:solidFill>
                  <a:schemeClr val="dk1"/>
                </a:solidFill>
                <a:latin typeface="Calibri"/>
                <a:ea typeface="Calibri"/>
                <a:cs typeface="Calibri"/>
                <a:sym typeface="Calibri"/>
              </a:rPr>
              <a:t>(35004, 14) </a:t>
            </a:r>
            <a:endParaRPr sz="1800" i="0" u="none" strike="noStrike" cap="none">
              <a:solidFill>
                <a:schemeClr val="dk1"/>
              </a:solidFill>
              <a:latin typeface="Calibri"/>
              <a:ea typeface="Calibri"/>
              <a:cs typeface="Calibri"/>
              <a:sym typeface="Calibri"/>
            </a:endParaRPr>
          </a:p>
        </p:txBody>
      </p:sp>
      <p:sp>
        <p:nvSpPr>
          <p:cNvPr id="169" name="Google Shape;169;p21"/>
          <p:cNvSpPr/>
          <p:nvPr/>
        </p:nvSpPr>
        <p:spPr>
          <a:xfrm>
            <a:off x="8325372" y="3379567"/>
            <a:ext cx="14571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mo"/>
              <a:buNone/>
            </a:pPr>
            <a:r>
              <a:rPr lang="en-US" sz="1800" i="0" u="none" strike="noStrike" cap="none">
                <a:solidFill>
                  <a:schemeClr val="dk1"/>
                </a:solidFill>
                <a:latin typeface="Calibri"/>
                <a:ea typeface="Calibri"/>
                <a:cs typeface="Calibri"/>
                <a:sym typeface="Calibri"/>
              </a:rPr>
              <a:t>(33267, 14) </a:t>
            </a:r>
            <a:endParaRPr sz="1800" i="0" u="none" strike="noStrike" cap="none">
              <a:solidFill>
                <a:schemeClr val="dk1"/>
              </a:solidFill>
              <a:latin typeface="Calibri"/>
              <a:ea typeface="Calibri"/>
              <a:cs typeface="Calibri"/>
              <a:sym typeface="Calibri"/>
            </a:endParaRPr>
          </a:p>
        </p:txBody>
      </p:sp>
      <p:sp>
        <p:nvSpPr>
          <p:cNvPr id="170" name="Google Shape;170;p21"/>
          <p:cNvSpPr/>
          <p:nvPr/>
        </p:nvSpPr>
        <p:spPr>
          <a:xfrm>
            <a:off x="8468034" y="4184967"/>
            <a:ext cx="14571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mo"/>
              <a:buNone/>
            </a:pPr>
            <a:r>
              <a:rPr lang="en-US" sz="1800" i="0" u="none" strike="noStrike" cap="none">
                <a:solidFill>
                  <a:schemeClr val="dk1"/>
                </a:solidFill>
                <a:latin typeface="Calibri"/>
                <a:ea typeface="Calibri"/>
                <a:cs typeface="Calibri"/>
                <a:sym typeface="Calibri"/>
              </a:rPr>
              <a:t>(8072, 14) </a:t>
            </a:r>
            <a:endParaRPr sz="1800" i="0" u="none" strike="noStrike" cap="none">
              <a:solidFill>
                <a:schemeClr val="dk1"/>
              </a:solidFill>
              <a:latin typeface="Calibri"/>
              <a:ea typeface="Calibri"/>
              <a:cs typeface="Calibri"/>
              <a:sym typeface="Calibri"/>
            </a:endParaRPr>
          </a:p>
        </p:txBody>
      </p:sp>
      <p:sp>
        <p:nvSpPr>
          <p:cNvPr id="171" name="Google Shape;171;p21"/>
          <p:cNvSpPr/>
          <p:nvPr/>
        </p:nvSpPr>
        <p:spPr>
          <a:xfrm>
            <a:off x="8468024" y="5125716"/>
            <a:ext cx="1457100" cy="3693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mo"/>
              <a:buNone/>
            </a:pPr>
            <a:r>
              <a:rPr lang="en-US" sz="1800" i="0" u="none" strike="noStrike" cap="none">
                <a:solidFill>
                  <a:schemeClr val="dk1"/>
                </a:solidFill>
                <a:latin typeface="Calibri"/>
                <a:ea typeface="Calibri"/>
                <a:cs typeface="Calibri"/>
                <a:sym typeface="Calibri"/>
              </a:rPr>
              <a:t>(8072,54) </a:t>
            </a:r>
            <a:endParaRPr sz="1800" i="0" u="none" strike="noStrike" cap="none">
              <a:solidFill>
                <a:schemeClr val="dk1"/>
              </a:solidFill>
              <a:latin typeface="Calibri"/>
              <a:ea typeface="Calibri"/>
              <a:cs typeface="Calibri"/>
              <a:sym typeface="Calibri"/>
            </a:endParaRPr>
          </a:p>
        </p:txBody>
      </p:sp>
      <p:sp>
        <p:nvSpPr>
          <p:cNvPr id="172" name="Google Shape;172;p21"/>
          <p:cNvSpPr/>
          <p:nvPr/>
        </p:nvSpPr>
        <p:spPr>
          <a:xfrm>
            <a:off x="5243225" y="2474511"/>
            <a:ext cx="378300" cy="2016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173;p21"/>
          <p:cNvSpPr/>
          <p:nvPr/>
        </p:nvSpPr>
        <p:spPr>
          <a:xfrm>
            <a:off x="5243200" y="3145098"/>
            <a:ext cx="378300" cy="2016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21"/>
          <p:cNvSpPr/>
          <p:nvPr/>
        </p:nvSpPr>
        <p:spPr>
          <a:xfrm>
            <a:off x="5243200" y="3789323"/>
            <a:ext cx="378300" cy="2016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21"/>
          <p:cNvSpPr/>
          <p:nvPr/>
        </p:nvSpPr>
        <p:spPr>
          <a:xfrm>
            <a:off x="5243225" y="4740461"/>
            <a:ext cx="378300" cy="2016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176;p21"/>
          <p:cNvSpPr/>
          <p:nvPr/>
        </p:nvSpPr>
        <p:spPr>
          <a:xfrm>
            <a:off x="5243225" y="5699461"/>
            <a:ext cx="378300" cy="201600"/>
          </a:xfrm>
          <a:prstGeom prst="downArrow">
            <a:avLst>
              <a:gd name="adj1" fmla="val 50000"/>
              <a:gd name="adj2" fmla="val 50000"/>
            </a:avLst>
          </a:prstGeom>
          <a:solidFill>
            <a:srgbClr val="FFFFFF"/>
          </a:solidFill>
          <a:ln w="25400" cap="flat" cmpd="sng">
            <a:solidFill>
              <a:schemeClr val="accent2"/>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1870</Words>
  <Application>Microsoft Office PowerPoint</Application>
  <PresentationFormat>Widescreen</PresentationFormat>
  <Paragraphs>233</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Arimo</vt:lpstr>
      <vt:lpstr>Calibri</vt:lpstr>
      <vt:lpstr>Helvetica Neue</vt:lpstr>
      <vt:lpstr>Office Theme</vt:lpstr>
      <vt:lpstr>PowerPoint Presentation</vt:lpstr>
      <vt:lpstr>Background </vt:lpstr>
      <vt:lpstr>Motivation </vt:lpstr>
      <vt:lpstr>Literature Review</vt:lpstr>
      <vt:lpstr>Dataset Description</vt:lpstr>
      <vt:lpstr>Exploratory Data Analysis – Business dataset</vt:lpstr>
      <vt:lpstr>Exploratory Data Analysis – Reviews Dataset</vt:lpstr>
      <vt:lpstr>Methodology</vt:lpstr>
      <vt:lpstr>Data Pre-processing</vt:lpstr>
      <vt:lpstr>Content-based Filtering</vt:lpstr>
      <vt:lpstr>Memory-based Collaborative Filtering </vt:lpstr>
      <vt:lpstr>Hybrid Model</vt:lpstr>
      <vt:lpstr>Latent Factor Collaborative filtering with regularization</vt:lpstr>
      <vt:lpstr>Matrix Factorization and Calculate the Error to Optimize Prediction</vt:lpstr>
      <vt:lpstr>PowerPoint Presentation</vt:lpstr>
      <vt:lpstr>Evaluation Metric</vt:lpstr>
      <vt:lpstr>Conclusion</vt:lpstr>
      <vt:lpstr>Future Improvements</vt:lpstr>
      <vt:lpstr>Team Contribution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Saniya</cp:lastModifiedBy>
  <cp:revision>3</cp:revision>
  <dcterms:modified xsi:type="dcterms:W3CDTF">2023-05-18T06:32:14Z</dcterms:modified>
</cp:coreProperties>
</file>