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92" r:id="rId5"/>
    <p:sldId id="275" r:id="rId6"/>
    <p:sldId id="276" r:id="rId7"/>
    <p:sldId id="277" r:id="rId8"/>
    <p:sldId id="278" r:id="rId9"/>
    <p:sldId id="279" r:id="rId10"/>
    <p:sldId id="294" r:id="rId11"/>
    <p:sldId id="281" r:id="rId12"/>
    <p:sldId id="297" r:id="rId13"/>
    <p:sldId id="298" r:id="rId14"/>
    <p:sldId id="299" r:id="rId15"/>
    <p:sldId id="300" r:id="rId16"/>
    <p:sldId id="301" r:id="rId17"/>
    <p:sldId id="303" r:id="rId18"/>
    <p:sldId id="305" r:id="rId19"/>
    <p:sldId id="306" r:id="rId20"/>
    <p:sldId id="307" r:id="rId21"/>
    <p:sldId id="308" r:id="rId22"/>
    <p:sldId id="309" r:id="rId23"/>
    <p:sldId id="310" r:id="rId24"/>
    <p:sldId id="313" r:id="rId25"/>
    <p:sldId id="316" r:id="rId26"/>
    <p:sldId id="311" r:id="rId27"/>
    <p:sldId id="312" r:id="rId28"/>
    <p:sldId id="288" r:id="rId29"/>
    <p:sldId id="315" r:id="rId30"/>
    <p:sldId id="28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400"/>
    <a:srgbClr val="446992"/>
    <a:srgbClr val="AEC2D8"/>
    <a:srgbClr val="98432A"/>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8" autoAdjust="0"/>
    <p:restoredTop sz="95634"/>
  </p:normalViewPr>
  <p:slideViewPr>
    <p:cSldViewPr snapToGrid="0" showGuides="1">
      <p:cViewPr varScale="1">
        <p:scale>
          <a:sx n="82" d="100"/>
          <a:sy n="82" d="100"/>
        </p:scale>
        <p:origin x="552" y="77"/>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11/27/2024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11/27/2024</a:t>
            </a:fld>
            <a:endParaRPr lang="en-US" dirty="0"/>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dirty="0"/>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EF006-249C-C6B9-F226-B1950F8C8F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6AE84F-8825-DE4E-538B-6C80499171E3}"/>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48B92C1C-318A-93FE-7FD0-B36BFEFF7DC2}"/>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A577A6B-789B-0160-94C8-BBA5C604F907}"/>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466811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AC30B-24E2-FD11-0263-AD015A5058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8F18FD-FCC5-6075-DA03-51D12E505C01}"/>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AA178929-591C-CDF6-A609-9820836F9B4E}"/>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8858323C-CBA9-40F1-5314-62444B86F88B}"/>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dirty="0"/>
          </a:p>
        </p:txBody>
      </p:sp>
    </p:spTree>
    <p:extLst>
      <p:ext uri="{BB962C8B-B14F-4D97-AF65-F5344CB8AC3E}">
        <p14:creationId xmlns:p14="http://schemas.microsoft.com/office/powerpoint/2010/main" val="2451630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1A10D-6857-8ACD-3136-A547A15DE6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015BE9-516E-EEC8-459F-6EA4E4CD9BEA}"/>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3AC6727-237B-ACA9-C0A0-89D2E6910110}"/>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8A792306-8764-22EF-A9BE-BD9A93CFCEB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3273506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E631C-2BF5-1F6B-8F4E-76E910339E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3F8D2-4A8A-925C-FECE-BEFB2AD80E0D}"/>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FD8F284E-8EF7-AD77-D708-62F15BFD0D84}"/>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EFEC6E4D-8797-8190-2CB9-519201EB6E90}"/>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13</a:t>
            </a:fld>
            <a:endParaRPr lang="en-US" altLang="zh-CN" dirty="0"/>
          </a:p>
        </p:txBody>
      </p:sp>
    </p:spTree>
    <p:extLst>
      <p:ext uri="{BB962C8B-B14F-4D97-AF65-F5344CB8AC3E}">
        <p14:creationId xmlns:p14="http://schemas.microsoft.com/office/powerpoint/2010/main" val="1629107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B0FE7-5EF6-2132-CAAB-66D71218F1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B007BC-C458-124C-EF7F-C363B22BE338}"/>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710243A0-0C05-5C43-B853-2018D513BADF}"/>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4A2FE130-39E6-1F18-CFA9-DF25233F4275}"/>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2918173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51CCC-9D02-973B-4E7E-D3E1EBEEFA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F317A4-6662-536D-C2B3-9B4524DE5FDB}"/>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7F7CF0F9-84E9-A9D4-1263-E19FA3804886}"/>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36BE0D3-A02C-4511-E5E5-3E3C20778253}"/>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15</a:t>
            </a:fld>
            <a:endParaRPr lang="en-US" altLang="zh-CN" dirty="0"/>
          </a:p>
        </p:txBody>
      </p:sp>
    </p:spTree>
    <p:extLst>
      <p:ext uri="{BB962C8B-B14F-4D97-AF65-F5344CB8AC3E}">
        <p14:creationId xmlns:p14="http://schemas.microsoft.com/office/powerpoint/2010/main" val="3342641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DCDB2-B15D-A6F9-9451-EBAEC33E0F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0A1612-886C-A156-7262-0C94B8812BC3}"/>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7C355429-935B-77B6-B62F-DEB7D28ED4AC}"/>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E2D12FF5-9EBC-2761-6084-DB91CAF73B57}"/>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137471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4D997-7079-75EE-045D-73540112F5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FF8A28-D0D8-17CF-4DD3-B03DC24B93BC}"/>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325AD508-8B9C-4542-44ED-5813575E67C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B10EA4E-646C-28C9-6594-96B1CF2D4766}"/>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dirty="0"/>
          </a:p>
        </p:txBody>
      </p:sp>
    </p:spTree>
    <p:extLst>
      <p:ext uri="{BB962C8B-B14F-4D97-AF65-F5344CB8AC3E}">
        <p14:creationId xmlns:p14="http://schemas.microsoft.com/office/powerpoint/2010/main" val="220502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D919E-275D-A19A-0E70-5052F22329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9A6F3D-5D37-24F9-4C66-BF322B37670C}"/>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DDCC4F20-A4E6-70D5-51E0-65B233647E7F}"/>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F1A64FB7-9BD7-5082-A361-E2FC640BE9A1}"/>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18</a:t>
            </a:fld>
            <a:endParaRPr lang="en-US" altLang="zh-CN" noProof="0" dirty="0"/>
          </a:p>
        </p:txBody>
      </p:sp>
    </p:spTree>
    <p:extLst>
      <p:ext uri="{BB962C8B-B14F-4D97-AF65-F5344CB8AC3E}">
        <p14:creationId xmlns:p14="http://schemas.microsoft.com/office/powerpoint/2010/main" val="3244127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B934A-CA7E-E040-07B6-9349091D65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0C762E-089C-DDCA-A870-AA0AA9F36311}"/>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476DB3E5-5806-561E-CAD9-DD99FD04347F}"/>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3A5DA132-07F1-1D67-EDA5-68BD22E1588E}"/>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19</a:t>
            </a:fld>
            <a:endParaRPr lang="en-US" altLang="zh-CN" noProof="0" dirty="0"/>
          </a:p>
        </p:txBody>
      </p:sp>
    </p:spTree>
    <p:extLst>
      <p:ext uri="{BB962C8B-B14F-4D97-AF65-F5344CB8AC3E}">
        <p14:creationId xmlns:p14="http://schemas.microsoft.com/office/powerpoint/2010/main" val="1206985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366A1-50C1-7FD2-01DA-C22D043928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45C5B6-5EA3-4CD6-86AF-27A03432EA6C}"/>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FAAD8129-08EA-5688-B902-7083C3F52854}"/>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C183DCD9-CAF1-DCFD-DDF4-53027AD64A60}"/>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791168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200AC-C73C-03C7-06F9-B603F3AEB4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8EE10E-2EFC-F7BF-E970-29BA98CE60F8}"/>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FB28C378-1572-1527-85B0-C861BC1DD6D8}"/>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CB97C21F-AB44-4871-7933-9417AB776CF7}"/>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21</a:t>
            </a:fld>
            <a:endParaRPr lang="en-US" altLang="zh-CN" noProof="0" dirty="0"/>
          </a:p>
        </p:txBody>
      </p:sp>
    </p:spTree>
    <p:extLst>
      <p:ext uri="{BB962C8B-B14F-4D97-AF65-F5344CB8AC3E}">
        <p14:creationId xmlns:p14="http://schemas.microsoft.com/office/powerpoint/2010/main" val="4118318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77FC4-B733-D6B0-23D4-04D1B46705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6D5A31-FF21-E3FA-8397-5DC367AC5E3D}"/>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EE50B52E-19D8-00DC-D6C6-00A5C0CA500C}"/>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1D92233-7960-CE07-8826-BB7F0B54D2AC}"/>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22</a:t>
            </a:fld>
            <a:endParaRPr lang="en-US" altLang="zh-CN" noProof="0" dirty="0"/>
          </a:p>
        </p:txBody>
      </p:sp>
    </p:spTree>
    <p:extLst>
      <p:ext uri="{BB962C8B-B14F-4D97-AF65-F5344CB8AC3E}">
        <p14:creationId xmlns:p14="http://schemas.microsoft.com/office/powerpoint/2010/main" val="2605171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8197F-791B-6671-E1FC-4EF7E0B5A8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AD7A41-B501-A944-160E-C0C6DA30723A}"/>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483159F9-4666-568F-6957-1712BA12D027}"/>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F5BEAF9-CC49-4BD6-31A5-4B3C13558805}"/>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23</a:t>
            </a:fld>
            <a:endParaRPr lang="en-US" altLang="zh-CN" noProof="0" dirty="0"/>
          </a:p>
        </p:txBody>
      </p:sp>
    </p:spTree>
    <p:extLst>
      <p:ext uri="{BB962C8B-B14F-4D97-AF65-F5344CB8AC3E}">
        <p14:creationId xmlns:p14="http://schemas.microsoft.com/office/powerpoint/2010/main" val="3723659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25</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9872F-46C6-8720-F3B7-942A3D8B05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79F0AA-3EB4-0974-E670-228B73FD171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7FA37D13-ECC8-C3B4-88F8-AF94A8FE41DD}"/>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C35B4884-EF6D-33DB-7075-99B514C61D4B}"/>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26</a:t>
            </a:fld>
            <a:endParaRPr lang="en-US" altLang="zh-CN" noProof="0" dirty="0"/>
          </a:p>
        </p:txBody>
      </p:sp>
    </p:spTree>
    <p:extLst>
      <p:ext uri="{BB962C8B-B14F-4D97-AF65-F5344CB8AC3E}">
        <p14:creationId xmlns:p14="http://schemas.microsoft.com/office/powerpoint/2010/main" val="1606340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27</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125917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3193110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290E1-F800-9A7B-A7F4-DC956FE95B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903714-B697-F4C5-251B-3A5A1E3D4309}"/>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ED8DFBF1-A22C-F56E-69D7-B53E9612F2B9}"/>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2FB6F652-44A3-DB1D-7D03-E8E36A4B4944}"/>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3891349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dirty="0"/>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dirty="0"/>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dirty="0"/>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dirty="0"/>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dirty="0"/>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dirty="0"/>
              <a:t>Click icon to add picture</a:t>
            </a:r>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dirty="0"/>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dirty="0"/>
              <a:t>Click icon to add picture</a:t>
            </a:r>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dirty="0"/>
              <a:t>Click icon to add picture</a:t>
            </a:r>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dirty="0"/>
              <a:t>Click icon to add picture</a:t>
            </a:r>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dirty="0"/>
              <a:t>Click icon to add picture</a:t>
            </a:r>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dirty="0"/>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dirty="0"/>
              <a:t>Click icon to add picture</a:t>
            </a:r>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dirty="0"/>
              <a:t>Click icon to add picture</a:t>
            </a:r>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dirty="0"/>
              <a:t>Click icon to add picture</a:t>
            </a:r>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dirty="0"/>
              <a:t>Click icon to add picture</a:t>
            </a:r>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dirty="0"/>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40802" y="1314248"/>
            <a:ext cx="6657975" cy="1704974"/>
          </a:xfrm>
        </p:spPr>
        <p:txBody>
          <a:bodyPr/>
          <a:lstStyle/>
          <a:p>
            <a:r>
              <a:rPr lang="en-IN" sz="3600" b="1" i="0" dirty="0">
                <a:solidFill>
                  <a:schemeClr val="accent1">
                    <a:lumMod val="20000"/>
                    <a:lumOff val="80000"/>
                  </a:schemeClr>
                </a:solidFill>
                <a:effectLst/>
                <a:latin typeface="Roboto" panose="02000000000000000000" pitchFamily="2" charset="0"/>
              </a:rPr>
              <a:t>ENERGY CONSUMPTION AND</a:t>
            </a:r>
            <a:br>
              <a:rPr lang="en-IN" sz="3600" b="1" i="0" dirty="0">
                <a:solidFill>
                  <a:schemeClr val="accent1">
                    <a:lumMod val="20000"/>
                    <a:lumOff val="80000"/>
                  </a:schemeClr>
                </a:solidFill>
                <a:effectLst/>
                <a:latin typeface="Roboto" panose="02000000000000000000" pitchFamily="2" charset="0"/>
              </a:rPr>
            </a:br>
            <a:r>
              <a:rPr lang="en-IN" sz="3600" b="1" i="0" dirty="0">
                <a:solidFill>
                  <a:schemeClr val="accent1">
                    <a:lumMod val="20000"/>
                    <a:lumOff val="80000"/>
                  </a:schemeClr>
                </a:solidFill>
                <a:effectLst/>
                <a:latin typeface="Roboto" panose="02000000000000000000" pitchFamily="2" charset="0"/>
              </a:rPr>
              <a:t>              PREDICTION</a:t>
            </a:r>
            <a:br>
              <a:rPr lang="en-IN" sz="3600" b="0" i="0" dirty="0">
                <a:solidFill>
                  <a:schemeClr val="accent1">
                    <a:lumMod val="20000"/>
                    <a:lumOff val="80000"/>
                  </a:schemeClr>
                </a:solidFill>
                <a:effectLst/>
                <a:latin typeface="Roboto" panose="02000000000000000000" pitchFamily="2" charset="0"/>
              </a:rPr>
            </a:br>
            <a:endParaRPr lang="en-US" sz="3600" dirty="0">
              <a:solidFill>
                <a:schemeClr val="accent1">
                  <a:lumMod val="20000"/>
                  <a:lumOff val="80000"/>
                </a:schemeClr>
              </a:solidFill>
            </a:endParaRP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3151610" cy="760288"/>
          </a:xfrm>
        </p:spPr>
        <p:txBody>
          <a:bodyPr/>
          <a:lstStyle/>
          <a:p>
            <a:r>
              <a:rPr lang="en-US" sz="2000" dirty="0">
                <a:solidFill>
                  <a:schemeClr val="accent1">
                    <a:lumMod val="20000"/>
                    <a:lumOff val="80000"/>
                  </a:schemeClr>
                </a:solidFill>
              </a:rPr>
              <a:t>BY</a:t>
            </a:r>
          </a:p>
          <a:p>
            <a:r>
              <a:rPr lang="en-US" sz="2000" dirty="0">
                <a:solidFill>
                  <a:schemeClr val="accent1">
                    <a:lumMod val="20000"/>
                    <a:lumOff val="80000"/>
                  </a:schemeClr>
                </a:solidFill>
              </a:rPr>
              <a:t>SREEDEVI R.M.</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7069623" y="168291"/>
            <a:ext cx="4981575" cy="484980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blipFill dpi="0" rotWithShape="1">
            <a:blip r:embed="rId5"/>
            <a:srcRect/>
            <a:stretch>
              <a:fillRect b="1000"/>
            </a:stretch>
          </a:blipFill>
          <a:effectLst/>
        </p:spPr>
      </p:pic>
      <p:sp>
        <p:nvSpPr>
          <p:cNvPr id="8" name="TextBox 7">
            <a:extLst>
              <a:ext uri="{FF2B5EF4-FFF2-40B4-BE49-F238E27FC236}">
                <a16:creationId xmlns:a16="http://schemas.microsoft.com/office/drawing/2014/main" id="{9B452B40-4F28-5C74-5C7D-2816D108969D}"/>
              </a:ext>
            </a:extLst>
          </p:cNvPr>
          <p:cNvSpPr txBox="1"/>
          <p:nvPr/>
        </p:nvSpPr>
        <p:spPr>
          <a:xfrm>
            <a:off x="43445" y="3170421"/>
            <a:ext cx="8029575" cy="400110"/>
          </a:xfrm>
          <a:prstGeom prst="rect">
            <a:avLst/>
          </a:prstGeom>
          <a:noFill/>
        </p:spPr>
        <p:txBody>
          <a:bodyPr wrap="square">
            <a:spAutoFit/>
          </a:bodyPr>
          <a:lstStyle/>
          <a:p>
            <a:r>
              <a:rPr lang="en-IN" sz="2000" dirty="0">
                <a:solidFill>
                  <a:srgbClr val="92D050"/>
                </a:solidFill>
              </a:rPr>
              <a:t>An overview of data preprocessing, visualization, and encoding.</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7155D-ABB7-56EE-8B8F-8C4F6A699F96}"/>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569BF0EE-EF05-45D5-4FA1-B3DB6FA368A0}"/>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825DFFCF-8BA8-CA7E-E857-14305DF4A27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dirty="0">
              <a:ln>
                <a:noFill/>
              </a:ln>
              <a:solidFill>
                <a:schemeClr val="bg1"/>
              </a:solidFill>
              <a:effectLst/>
              <a:uLnTx/>
              <a:uFillTx/>
            </a:endParaRPr>
          </a:p>
        </p:txBody>
      </p:sp>
      <p:sp>
        <p:nvSpPr>
          <p:cNvPr id="8" name="Hexagon 7">
            <a:extLst>
              <a:ext uri="{FF2B5EF4-FFF2-40B4-BE49-F238E27FC236}">
                <a16:creationId xmlns:a16="http://schemas.microsoft.com/office/drawing/2014/main" id="{70FEC367-23EF-BC07-B282-888194BA1ACF}"/>
              </a:ext>
            </a:extLst>
          </p:cNvPr>
          <p:cNvSpPr/>
          <p:nvPr/>
        </p:nvSpPr>
        <p:spPr>
          <a:xfrm>
            <a:off x="1237679" y="1320290"/>
            <a:ext cx="9857320" cy="5018313"/>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visualization is essential for analyzing and interpreting datasets effectively. </a:t>
            </a:r>
            <a:r>
              <a:rPr lang="en-US" b="1" dirty="0"/>
              <a:t>Line plots</a:t>
            </a:r>
            <a:r>
              <a:rPr lang="en-US" dirty="0"/>
              <a:t> are widely used to track trends over time, providing a clear view of variations. </a:t>
            </a:r>
            <a:r>
              <a:rPr lang="en-US" b="1" dirty="0"/>
              <a:t>Box plots</a:t>
            </a:r>
            <a:r>
              <a:rPr lang="en-US" dirty="0"/>
              <a:t> help in summarizing data distribution, identifying outliers, and understanding data spread. </a:t>
            </a:r>
            <a:r>
              <a:rPr lang="en-US" b="1" dirty="0"/>
              <a:t>Pair plots</a:t>
            </a:r>
            <a:r>
              <a:rPr lang="en-US" dirty="0"/>
              <a:t> visualize relationships between multiple variables, offering insights into correlations. </a:t>
            </a:r>
            <a:r>
              <a:rPr lang="en-US" b="1" dirty="0"/>
              <a:t>Histograms</a:t>
            </a:r>
            <a:r>
              <a:rPr lang="en-US" dirty="0"/>
              <a:t> are ideal for analyzing the frequency distribution of numerical data. </a:t>
            </a:r>
            <a:r>
              <a:rPr lang="en-US" b="1" dirty="0"/>
              <a:t>Scatter plots</a:t>
            </a:r>
            <a:r>
              <a:rPr lang="en-US" dirty="0"/>
              <a:t> show the relationship between two variables, highlighting patterns or clusters. Lastly, </a:t>
            </a:r>
            <a:r>
              <a:rPr lang="en-US" b="1" dirty="0"/>
              <a:t>bar plots</a:t>
            </a:r>
            <a:r>
              <a:rPr lang="en-US" dirty="0"/>
              <a:t> are effective for comparing categorical data, showcasing differences across groups or categories visually..</a:t>
            </a:r>
            <a:endParaRPr lang="en-IN" dirty="0"/>
          </a:p>
        </p:txBody>
      </p:sp>
    </p:spTree>
    <p:extLst>
      <p:ext uri="{BB962C8B-B14F-4D97-AF65-F5344CB8AC3E}">
        <p14:creationId xmlns:p14="http://schemas.microsoft.com/office/powerpoint/2010/main" val="626827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D9470-0E56-63A0-EC80-75261FC114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A358E7D-6797-16C3-EB01-033B57911BF7}"/>
              </a:ext>
            </a:extLst>
          </p:cNvPr>
          <p:cNvSpPr>
            <a:spLocks noGrp="1"/>
          </p:cNvSpPr>
          <p:nvPr>
            <p:ph type="title"/>
          </p:nvPr>
        </p:nvSpPr>
        <p:spPr>
          <a:xfrm>
            <a:off x="575374" y="1528054"/>
            <a:ext cx="5051703" cy="4436401"/>
          </a:xfrm>
        </p:spPr>
        <p:txBody>
          <a:bodyPr/>
          <a:lstStyle/>
          <a:p>
            <a:pPr>
              <a:lnSpc>
                <a:spcPct val="100000"/>
              </a:lnSpc>
              <a:spcAft>
                <a:spcPts val="450"/>
              </a:spcAft>
            </a:pPr>
            <a:r>
              <a:rPr lang="en-US" sz="1600" b="0" i="0" dirty="0">
                <a:solidFill>
                  <a:schemeClr val="accent5">
                    <a:lumMod val="60000"/>
                    <a:lumOff val="40000"/>
                  </a:schemeClr>
                </a:solidFill>
                <a:effectLst/>
                <a:latin typeface="Roboto" panose="02000000000000000000" pitchFamily="2" charset="0"/>
              </a:rPr>
              <a:t>The line plot shows that Global Active Power fluctuates widely, with values generally between 0 and 8 kW, but with periodic spikes exceeding 10 kW. There appear to be cyclic patterns, suggesting recurring periods of higher and lower power usage, possibly aligned with daily or weekly routines.</a:t>
            </a:r>
            <a:endParaRPr lang="en-US" sz="1600" dirty="0">
              <a:solidFill>
                <a:schemeClr val="accent5">
                  <a:lumMod val="60000"/>
                  <a:lumOff val="40000"/>
                </a:schemeClr>
              </a:solidFill>
            </a:endParaRPr>
          </a:p>
        </p:txBody>
      </p:sp>
      <p:sp>
        <p:nvSpPr>
          <p:cNvPr id="6" name="Slide Number Placeholder 13">
            <a:extLst>
              <a:ext uri="{FF2B5EF4-FFF2-40B4-BE49-F238E27FC236}">
                <a16:creationId xmlns:a16="http://schemas.microsoft.com/office/drawing/2014/main" id="{50C9D28A-DFB9-5F5B-DB04-6619D6A414EF}"/>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dirty="0">
              <a:ln>
                <a:noFill/>
              </a:ln>
              <a:solidFill>
                <a:schemeClr val="bg1"/>
              </a:solidFill>
              <a:effectLst/>
              <a:uLnTx/>
              <a:uFillTx/>
            </a:endParaRPr>
          </a:p>
        </p:txBody>
      </p:sp>
      <p:sp>
        <p:nvSpPr>
          <p:cNvPr id="7" name="Title 2">
            <a:extLst>
              <a:ext uri="{FF2B5EF4-FFF2-40B4-BE49-F238E27FC236}">
                <a16:creationId xmlns:a16="http://schemas.microsoft.com/office/drawing/2014/main" id="{A1A503CA-C738-493C-AAE4-9F16EDFC118F}"/>
              </a:ext>
            </a:extLst>
          </p:cNvPr>
          <p:cNvSpPr txBox="1">
            <a:spLocks/>
          </p:cNvSpPr>
          <p:nvPr/>
        </p:nvSpPr>
        <p:spPr>
          <a:xfrm>
            <a:off x="575373" y="274955"/>
            <a:ext cx="5775186" cy="11154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3200" dirty="0"/>
              <a:t>LINE PLOT</a:t>
            </a:r>
          </a:p>
        </p:txBody>
      </p:sp>
      <p:pic>
        <p:nvPicPr>
          <p:cNvPr id="3074" name="Picture 2">
            <a:extLst>
              <a:ext uri="{FF2B5EF4-FFF2-40B4-BE49-F238E27FC236}">
                <a16:creationId xmlns:a16="http://schemas.microsoft.com/office/drawing/2014/main" id="{B1055267-468A-2714-EE49-852756757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822" y="1210800"/>
            <a:ext cx="6249394" cy="443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31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79558-ED03-E360-4415-C1A506D91AD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CE400CB-5E21-1F4C-4976-AABAAA5AE6C4}"/>
              </a:ext>
            </a:extLst>
          </p:cNvPr>
          <p:cNvSpPr>
            <a:spLocks noGrp="1"/>
          </p:cNvSpPr>
          <p:nvPr>
            <p:ph type="title"/>
          </p:nvPr>
        </p:nvSpPr>
        <p:spPr>
          <a:xfrm>
            <a:off x="575374" y="1528054"/>
            <a:ext cx="5051703" cy="4436401"/>
          </a:xfrm>
        </p:spPr>
        <p:txBody>
          <a:bodyPr/>
          <a:lstStyle/>
          <a:p>
            <a:pPr>
              <a:spcAft>
                <a:spcPts val="450"/>
              </a:spcAft>
            </a:pPr>
            <a:r>
              <a:rPr lang="en-US" sz="1600" b="0" i="0" dirty="0">
                <a:solidFill>
                  <a:schemeClr val="accent5">
                    <a:lumMod val="60000"/>
                    <a:lumOff val="40000"/>
                  </a:schemeClr>
                </a:solidFill>
                <a:effectLst/>
                <a:latin typeface="Roboto" panose="02000000000000000000" pitchFamily="2" charset="0"/>
              </a:rPr>
              <a:t>*This histogram of Voltage shows a nearly symmetrical, bell-shaped distribution centered around 240 volts.</a:t>
            </a:r>
            <a:br>
              <a:rPr lang="en-US" sz="1600" b="0" i="0" dirty="0">
                <a:solidFill>
                  <a:schemeClr val="accent5">
                    <a:lumMod val="60000"/>
                    <a:lumOff val="40000"/>
                  </a:schemeClr>
                </a:solidFill>
                <a:effectLst/>
                <a:latin typeface="Roboto" panose="02000000000000000000" pitchFamily="2" charset="0"/>
              </a:rPr>
            </a:br>
            <a:br>
              <a:rPr lang="en-US" sz="1600" b="0" i="0" dirty="0">
                <a:solidFill>
                  <a:schemeClr val="accent5">
                    <a:lumMod val="60000"/>
                    <a:lumOff val="40000"/>
                  </a:schemeClr>
                </a:solidFill>
                <a:effectLst/>
                <a:latin typeface="Roboto" panose="02000000000000000000" pitchFamily="2" charset="0"/>
              </a:rPr>
            </a:br>
            <a:r>
              <a:rPr lang="en-US" sz="1600" b="0" i="0" dirty="0">
                <a:solidFill>
                  <a:schemeClr val="accent5">
                    <a:lumMod val="60000"/>
                    <a:lumOff val="40000"/>
                  </a:schemeClr>
                </a:solidFill>
                <a:effectLst/>
                <a:latin typeface="Roboto" panose="02000000000000000000" pitchFamily="2" charset="0"/>
              </a:rPr>
              <a:t>*Most voltage values are concentrated between 235V and 245V, with the highest frequency around 240V, indicating that this is the typical operating voltage.</a:t>
            </a:r>
            <a:br>
              <a:rPr lang="en-US" sz="1600" b="0" i="0" dirty="0">
                <a:solidFill>
                  <a:schemeClr val="accent5">
                    <a:lumMod val="60000"/>
                    <a:lumOff val="40000"/>
                  </a:schemeClr>
                </a:solidFill>
                <a:effectLst/>
                <a:latin typeface="Roboto" panose="02000000000000000000" pitchFamily="2" charset="0"/>
              </a:rPr>
            </a:br>
            <a:br>
              <a:rPr lang="en-US" sz="1600" b="0" i="0" dirty="0">
                <a:solidFill>
                  <a:schemeClr val="accent5">
                    <a:lumMod val="60000"/>
                    <a:lumOff val="40000"/>
                  </a:schemeClr>
                </a:solidFill>
                <a:effectLst/>
                <a:latin typeface="Roboto" panose="02000000000000000000" pitchFamily="2" charset="0"/>
              </a:rPr>
            </a:br>
            <a:r>
              <a:rPr lang="en-US" sz="1600" b="0" i="0" dirty="0">
                <a:solidFill>
                  <a:schemeClr val="accent5">
                    <a:lumMod val="60000"/>
                    <a:lumOff val="40000"/>
                  </a:schemeClr>
                </a:solidFill>
                <a:effectLst/>
                <a:latin typeface="Roboto" panose="02000000000000000000" pitchFamily="2" charset="0"/>
              </a:rPr>
              <a:t>* The distribution tapers off on both ends, with very few instances of voltage below 230V or above 250V.</a:t>
            </a:r>
            <a:br>
              <a:rPr lang="en-US" sz="1600" b="0" i="0" dirty="0">
                <a:solidFill>
                  <a:schemeClr val="accent5">
                    <a:lumMod val="60000"/>
                    <a:lumOff val="40000"/>
                  </a:schemeClr>
                </a:solidFill>
                <a:effectLst/>
                <a:latin typeface="Roboto" panose="02000000000000000000" pitchFamily="2" charset="0"/>
              </a:rPr>
            </a:br>
            <a:r>
              <a:rPr lang="en-US" sz="1600" b="0" i="0" dirty="0">
                <a:solidFill>
                  <a:schemeClr val="accent5">
                    <a:lumMod val="60000"/>
                    <a:lumOff val="40000"/>
                  </a:schemeClr>
                </a:solidFill>
                <a:effectLst/>
                <a:latin typeface="Roboto" panose="02000000000000000000" pitchFamily="2" charset="0"/>
              </a:rPr>
              <a:t>This suggests that voltage remains relatively stable around 240V, with only minor deviations.</a:t>
            </a:r>
            <a:br>
              <a:rPr lang="en-US" sz="1600" b="0" i="0" dirty="0">
                <a:solidFill>
                  <a:schemeClr val="accent5">
                    <a:lumMod val="60000"/>
                    <a:lumOff val="40000"/>
                  </a:schemeClr>
                </a:solidFill>
                <a:effectLst/>
                <a:latin typeface="Roboto" panose="02000000000000000000" pitchFamily="2" charset="0"/>
              </a:rPr>
            </a:br>
            <a:br>
              <a:rPr lang="en-US" sz="1600" b="0" i="0" dirty="0">
                <a:solidFill>
                  <a:schemeClr val="accent5">
                    <a:lumMod val="60000"/>
                    <a:lumOff val="40000"/>
                  </a:schemeClr>
                </a:solidFill>
                <a:effectLst/>
                <a:latin typeface="Roboto" panose="02000000000000000000" pitchFamily="2" charset="0"/>
              </a:rPr>
            </a:br>
            <a:r>
              <a:rPr lang="en-US" sz="1600" b="0" i="0" dirty="0">
                <a:solidFill>
                  <a:schemeClr val="accent5">
                    <a:lumMod val="60000"/>
                    <a:lumOff val="40000"/>
                  </a:schemeClr>
                </a:solidFill>
                <a:effectLst/>
                <a:latin typeface="Roboto" panose="02000000000000000000" pitchFamily="2" charset="0"/>
              </a:rPr>
              <a:t>*The shape of the distribution indicates a normal, consistent supply of voltage.</a:t>
            </a:r>
            <a:br>
              <a:rPr lang="en-US" sz="1600" b="0" i="0" dirty="0">
                <a:solidFill>
                  <a:schemeClr val="accent5">
                    <a:lumMod val="60000"/>
                    <a:lumOff val="40000"/>
                  </a:schemeClr>
                </a:solidFill>
                <a:effectLst/>
                <a:latin typeface="Roboto" panose="02000000000000000000" pitchFamily="2" charset="0"/>
              </a:rPr>
            </a:br>
            <a:endParaRPr lang="en-US" sz="1600" dirty="0">
              <a:solidFill>
                <a:schemeClr val="accent5">
                  <a:lumMod val="60000"/>
                  <a:lumOff val="40000"/>
                </a:schemeClr>
              </a:solidFill>
            </a:endParaRPr>
          </a:p>
        </p:txBody>
      </p:sp>
      <p:sp>
        <p:nvSpPr>
          <p:cNvPr id="6" name="Slide Number Placeholder 13">
            <a:extLst>
              <a:ext uri="{FF2B5EF4-FFF2-40B4-BE49-F238E27FC236}">
                <a16:creationId xmlns:a16="http://schemas.microsoft.com/office/drawing/2014/main" id="{84E233D7-0BB2-0D12-76DD-E0E842DA647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u="none" strike="noStrike" kern="1200" cap="none" spc="0" normalizeH="0" baseline="0" dirty="0">
              <a:ln>
                <a:noFill/>
              </a:ln>
              <a:solidFill>
                <a:schemeClr val="bg1"/>
              </a:solidFill>
              <a:effectLst/>
              <a:uLnTx/>
              <a:uFillTx/>
            </a:endParaRPr>
          </a:p>
        </p:txBody>
      </p:sp>
      <p:sp>
        <p:nvSpPr>
          <p:cNvPr id="7" name="Title 2">
            <a:extLst>
              <a:ext uri="{FF2B5EF4-FFF2-40B4-BE49-F238E27FC236}">
                <a16:creationId xmlns:a16="http://schemas.microsoft.com/office/drawing/2014/main" id="{3911BC07-9D4A-3508-BD5C-2AA65A7C3FF9}"/>
              </a:ext>
            </a:extLst>
          </p:cNvPr>
          <p:cNvSpPr txBox="1">
            <a:spLocks/>
          </p:cNvSpPr>
          <p:nvPr/>
        </p:nvSpPr>
        <p:spPr>
          <a:xfrm>
            <a:off x="575373" y="274955"/>
            <a:ext cx="5775186" cy="11154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3200" dirty="0"/>
              <a:t>HISTOGRAM</a:t>
            </a:r>
          </a:p>
        </p:txBody>
      </p:sp>
      <p:pic>
        <p:nvPicPr>
          <p:cNvPr id="5122" name="Picture 2">
            <a:extLst>
              <a:ext uri="{FF2B5EF4-FFF2-40B4-BE49-F238E27FC236}">
                <a16:creationId xmlns:a16="http://schemas.microsoft.com/office/drawing/2014/main" id="{7AA1E4C7-4A9E-FC5E-1D6D-6C777DFC1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511" y="572704"/>
            <a:ext cx="6209882"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643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96DCC-3189-4F80-6A0B-80F9687F125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71F2672-1960-1B94-2CDA-BC1C77414A0B}"/>
              </a:ext>
            </a:extLst>
          </p:cNvPr>
          <p:cNvSpPr>
            <a:spLocks noGrp="1"/>
          </p:cNvSpPr>
          <p:nvPr>
            <p:ph type="title"/>
          </p:nvPr>
        </p:nvSpPr>
        <p:spPr>
          <a:xfrm>
            <a:off x="575374" y="1528054"/>
            <a:ext cx="5051703" cy="4436401"/>
          </a:xfrm>
        </p:spPr>
        <p:txBody>
          <a:bodyPr/>
          <a:lstStyle/>
          <a:p>
            <a:pPr>
              <a:spcAft>
                <a:spcPts val="450"/>
              </a:spcAft>
            </a:pPr>
            <a:r>
              <a:rPr lang="en-US" sz="1600" b="0" i="0" dirty="0">
                <a:solidFill>
                  <a:schemeClr val="accent5">
                    <a:lumMod val="60000"/>
                    <a:lumOff val="40000"/>
                  </a:schemeClr>
                </a:solidFill>
                <a:effectLst/>
                <a:latin typeface="Roboto" panose="02000000000000000000" pitchFamily="2" charset="0"/>
              </a:rPr>
              <a:t>This bar plot shows the mean values of Sub Metering across three categories. </a:t>
            </a:r>
            <a:br>
              <a:rPr lang="en-US" sz="1600" b="0" i="0" dirty="0">
                <a:solidFill>
                  <a:schemeClr val="accent5">
                    <a:lumMod val="60000"/>
                    <a:lumOff val="40000"/>
                  </a:schemeClr>
                </a:solidFill>
                <a:effectLst/>
                <a:latin typeface="Roboto" panose="02000000000000000000" pitchFamily="2" charset="0"/>
              </a:rPr>
            </a:br>
            <a:br>
              <a:rPr lang="en-US" sz="1600" b="0" i="0" dirty="0">
                <a:solidFill>
                  <a:schemeClr val="accent5">
                    <a:lumMod val="60000"/>
                    <a:lumOff val="40000"/>
                  </a:schemeClr>
                </a:solidFill>
                <a:effectLst/>
                <a:latin typeface="Roboto" panose="02000000000000000000" pitchFamily="2" charset="0"/>
              </a:rPr>
            </a:br>
            <a:r>
              <a:rPr lang="en-US" sz="1600" b="0" i="0" dirty="0">
                <a:solidFill>
                  <a:schemeClr val="accent5">
                    <a:lumMod val="60000"/>
                    <a:lumOff val="40000"/>
                  </a:schemeClr>
                </a:solidFill>
                <a:effectLst/>
                <a:latin typeface="Roboto" panose="02000000000000000000" pitchFamily="2" charset="0"/>
              </a:rPr>
              <a:t>Sub_metering_3 has the highest average consumption, significantly exceeding that of Sub_metering_1 and Sub_metering_2.</a:t>
            </a:r>
            <a:br>
              <a:rPr lang="en-US" sz="1600" b="0" i="0" dirty="0">
                <a:solidFill>
                  <a:schemeClr val="accent5">
                    <a:lumMod val="60000"/>
                    <a:lumOff val="40000"/>
                  </a:schemeClr>
                </a:solidFill>
                <a:effectLst/>
                <a:latin typeface="Roboto" panose="02000000000000000000" pitchFamily="2" charset="0"/>
              </a:rPr>
            </a:br>
            <a:br>
              <a:rPr lang="en-US" sz="1600" b="0" i="0" dirty="0">
                <a:solidFill>
                  <a:schemeClr val="accent5">
                    <a:lumMod val="60000"/>
                    <a:lumOff val="40000"/>
                  </a:schemeClr>
                </a:solidFill>
                <a:effectLst/>
                <a:latin typeface="Roboto" panose="02000000000000000000" pitchFamily="2" charset="0"/>
              </a:rPr>
            </a:br>
            <a:r>
              <a:rPr lang="en-US" sz="1600" b="0" i="0" dirty="0">
                <a:solidFill>
                  <a:schemeClr val="accent5">
                    <a:lumMod val="60000"/>
                    <a:lumOff val="40000"/>
                  </a:schemeClr>
                </a:solidFill>
                <a:effectLst/>
                <a:latin typeface="Roboto" panose="02000000000000000000" pitchFamily="2" charset="0"/>
              </a:rPr>
              <a:t>This suggests that the devices or areas represented by Sub_metering_3 consistently consume more energy than the other two sub-metered areas.</a:t>
            </a:r>
            <a:br>
              <a:rPr lang="en-US" sz="1600" b="0" i="0" dirty="0">
                <a:solidFill>
                  <a:schemeClr val="accent5">
                    <a:lumMod val="60000"/>
                    <a:lumOff val="40000"/>
                  </a:schemeClr>
                </a:solidFill>
                <a:effectLst/>
                <a:latin typeface="Roboto" panose="02000000000000000000" pitchFamily="2" charset="0"/>
              </a:rPr>
            </a:br>
            <a:br>
              <a:rPr lang="en-US" sz="1600" b="0" i="0" dirty="0">
                <a:solidFill>
                  <a:schemeClr val="accent5">
                    <a:lumMod val="60000"/>
                    <a:lumOff val="40000"/>
                  </a:schemeClr>
                </a:solidFill>
                <a:effectLst/>
                <a:latin typeface="Roboto" panose="02000000000000000000" pitchFamily="2" charset="0"/>
              </a:rPr>
            </a:br>
            <a:r>
              <a:rPr lang="en-US" sz="1600" b="0" i="0" dirty="0">
                <a:solidFill>
                  <a:schemeClr val="accent5">
                    <a:lumMod val="60000"/>
                    <a:lumOff val="40000"/>
                  </a:schemeClr>
                </a:solidFill>
                <a:effectLst/>
                <a:latin typeface="Roboto" panose="02000000000000000000" pitchFamily="2" charset="0"/>
              </a:rPr>
              <a:t>Both Sub_metering_1 and Sub_metering_2 have relatively similar mean values, which are much lower than that of Sub_metering_3.</a:t>
            </a:r>
            <a:br>
              <a:rPr lang="en-US" sz="1600" b="0" i="0" dirty="0">
                <a:solidFill>
                  <a:schemeClr val="accent5">
                    <a:lumMod val="60000"/>
                    <a:lumOff val="40000"/>
                  </a:schemeClr>
                </a:solidFill>
                <a:effectLst/>
                <a:latin typeface="Roboto" panose="02000000000000000000" pitchFamily="2" charset="0"/>
              </a:rPr>
            </a:br>
            <a:br>
              <a:rPr lang="en-US" sz="1600" b="0" i="0" dirty="0">
                <a:solidFill>
                  <a:schemeClr val="accent5">
                    <a:lumMod val="60000"/>
                    <a:lumOff val="40000"/>
                  </a:schemeClr>
                </a:solidFill>
                <a:effectLst/>
                <a:latin typeface="Roboto" panose="02000000000000000000" pitchFamily="2" charset="0"/>
              </a:rPr>
            </a:br>
            <a:r>
              <a:rPr lang="en-US" sz="1600" b="0" i="0" dirty="0">
                <a:solidFill>
                  <a:schemeClr val="accent5">
                    <a:lumMod val="60000"/>
                    <a:lumOff val="40000"/>
                  </a:schemeClr>
                </a:solidFill>
                <a:effectLst/>
                <a:latin typeface="Roboto" panose="02000000000000000000" pitchFamily="2" charset="0"/>
              </a:rPr>
              <a:t>This indicates a likely difference in the type or intensity of power usage between these sub-metered areas.</a:t>
            </a:r>
            <a:br>
              <a:rPr lang="en-US" sz="1600" b="0" i="0" dirty="0">
                <a:solidFill>
                  <a:schemeClr val="accent5">
                    <a:lumMod val="60000"/>
                    <a:lumOff val="40000"/>
                  </a:schemeClr>
                </a:solidFill>
                <a:effectLst/>
                <a:latin typeface="Roboto" panose="02000000000000000000" pitchFamily="2" charset="0"/>
              </a:rPr>
            </a:br>
            <a:endParaRPr lang="en-US" sz="1600" dirty="0">
              <a:solidFill>
                <a:schemeClr val="accent5">
                  <a:lumMod val="60000"/>
                  <a:lumOff val="40000"/>
                </a:schemeClr>
              </a:solidFill>
            </a:endParaRPr>
          </a:p>
        </p:txBody>
      </p:sp>
      <p:sp>
        <p:nvSpPr>
          <p:cNvPr id="6" name="Slide Number Placeholder 13">
            <a:extLst>
              <a:ext uri="{FF2B5EF4-FFF2-40B4-BE49-F238E27FC236}">
                <a16:creationId xmlns:a16="http://schemas.microsoft.com/office/drawing/2014/main" id="{F9972362-965D-D7E6-50A5-19FC3B5A991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u="none" strike="noStrike" kern="1200" cap="none" spc="0" normalizeH="0" baseline="0" dirty="0">
              <a:ln>
                <a:noFill/>
              </a:ln>
              <a:solidFill>
                <a:schemeClr val="bg1"/>
              </a:solidFill>
              <a:effectLst/>
              <a:uLnTx/>
              <a:uFillTx/>
            </a:endParaRPr>
          </a:p>
        </p:txBody>
      </p:sp>
      <p:sp>
        <p:nvSpPr>
          <p:cNvPr id="7" name="Title 2">
            <a:extLst>
              <a:ext uri="{FF2B5EF4-FFF2-40B4-BE49-F238E27FC236}">
                <a16:creationId xmlns:a16="http://schemas.microsoft.com/office/drawing/2014/main" id="{52E0005E-2CAD-2769-68A4-FE450670CA09}"/>
              </a:ext>
            </a:extLst>
          </p:cNvPr>
          <p:cNvSpPr txBox="1">
            <a:spLocks/>
          </p:cNvSpPr>
          <p:nvPr/>
        </p:nvSpPr>
        <p:spPr>
          <a:xfrm>
            <a:off x="575373" y="274955"/>
            <a:ext cx="5775186" cy="11154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3200" dirty="0"/>
              <a:t>BAR PLOT</a:t>
            </a:r>
          </a:p>
        </p:txBody>
      </p:sp>
      <p:pic>
        <p:nvPicPr>
          <p:cNvPr id="6146" name="Picture 2">
            <a:extLst>
              <a:ext uri="{FF2B5EF4-FFF2-40B4-BE49-F238E27FC236}">
                <a16:creationId xmlns:a16="http://schemas.microsoft.com/office/drawing/2014/main" id="{9AF28E72-46FF-601C-35F2-C6E4BB407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8383" y="1162076"/>
            <a:ext cx="6013677" cy="480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134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9783D-0120-3CE3-4261-532A70FA6720}"/>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468B9025-70FA-146C-1635-53245013EBD4}"/>
              </a:ext>
            </a:extLst>
          </p:cNvPr>
          <p:cNvSpPr>
            <a:spLocks noGrp="1"/>
          </p:cNvSpPr>
          <p:nvPr>
            <p:ph type="title"/>
          </p:nvPr>
        </p:nvSpPr>
        <p:spPr>
          <a:xfrm>
            <a:off x="6229978" y="2016579"/>
            <a:ext cx="4921720" cy="2775857"/>
          </a:xfrm>
        </p:spPr>
        <p:txBody>
          <a:bodyPr/>
          <a:lstStyle/>
          <a:p>
            <a:r>
              <a:rPr lang="en-US" dirty="0"/>
              <a:t>DATA ENCODING</a:t>
            </a:r>
          </a:p>
        </p:txBody>
      </p:sp>
      <p:sp>
        <p:nvSpPr>
          <p:cNvPr id="8" name="Slide Number Placeholder 13">
            <a:extLst>
              <a:ext uri="{FF2B5EF4-FFF2-40B4-BE49-F238E27FC236}">
                <a16:creationId xmlns:a16="http://schemas.microsoft.com/office/drawing/2014/main" id="{ABE0EDBE-CFC6-7819-CBA0-FBAD796D255F}"/>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u="none" strike="noStrike" kern="1200" cap="none" spc="0" normalizeH="0" baseline="0" dirty="0">
              <a:ln>
                <a:noFill/>
              </a:ln>
              <a:solidFill>
                <a:schemeClr val="bg1"/>
              </a:solidFill>
              <a:effectLst/>
              <a:uLnTx/>
              <a:uFillTx/>
            </a:endParaRPr>
          </a:p>
        </p:txBody>
      </p:sp>
      <p:pic>
        <p:nvPicPr>
          <p:cNvPr id="2050" name="Picture 2" descr="Image result for people working in laptop">
            <a:extLst>
              <a:ext uri="{FF2B5EF4-FFF2-40B4-BE49-F238E27FC236}">
                <a16:creationId xmlns:a16="http://schemas.microsoft.com/office/drawing/2014/main" id="{8EACCEDE-4179-B346-F35E-56DF6D941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03" y="833227"/>
            <a:ext cx="5140588" cy="5191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033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B60CF-1475-5C57-B8B4-2E89DE9B5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C62599-3625-259B-3AC7-6266A6B12A9C}"/>
              </a:ext>
            </a:extLst>
          </p:cNvPr>
          <p:cNvSpPr>
            <a:spLocks noGrp="1"/>
          </p:cNvSpPr>
          <p:nvPr>
            <p:ph type="title"/>
          </p:nvPr>
        </p:nvSpPr>
        <p:spPr/>
        <p:txBody>
          <a:bodyPr/>
          <a:lstStyle/>
          <a:p>
            <a:r>
              <a:rPr lang="en-US" sz="1800" dirty="0"/>
              <a:t>Data encoding is the process of converting categorical data into numerical formats so that</a:t>
            </a:r>
            <a:br>
              <a:rPr lang="en-US" sz="1800" dirty="0"/>
            </a:br>
            <a:r>
              <a:rPr lang="en-US" sz="1800" dirty="0"/>
              <a:t>machine learning algorithms can interpret it.</a:t>
            </a:r>
            <a:endParaRPr lang="en-IN" sz="1800" dirty="0"/>
          </a:p>
        </p:txBody>
      </p:sp>
      <p:sp>
        <p:nvSpPr>
          <p:cNvPr id="4" name="Oval 3">
            <a:extLst>
              <a:ext uri="{FF2B5EF4-FFF2-40B4-BE49-F238E27FC236}">
                <a16:creationId xmlns:a16="http://schemas.microsoft.com/office/drawing/2014/main" id="{2CDE72AD-BFB6-0E8D-82BF-ADA6A2C47527}"/>
              </a:ext>
            </a:extLst>
          </p:cNvPr>
          <p:cNvSpPr/>
          <p:nvPr/>
        </p:nvSpPr>
        <p:spPr>
          <a:xfrm>
            <a:off x="1899139" y="1826354"/>
            <a:ext cx="2552281" cy="1359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DATE</a:t>
            </a:r>
          </a:p>
        </p:txBody>
      </p:sp>
      <p:sp>
        <p:nvSpPr>
          <p:cNvPr id="5" name="Oval 4">
            <a:extLst>
              <a:ext uri="{FF2B5EF4-FFF2-40B4-BE49-F238E27FC236}">
                <a16:creationId xmlns:a16="http://schemas.microsoft.com/office/drawing/2014/main" id="{7F73A41D-A6A9-2567-DCF2-33F37BD135A3}"/>
              </a:ext>
            </a:extLst>
          </p:cNvPr>
          <p:cNvSpPr/>
          <p:nvPr/>
        </p:nvSpPr>
        <p:spPr>
          <a:xfrm>
            <a:off x="6765892" y="1756840"/>
            <a:ext cx="2552281" cy="13590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TIME</a:t>
            </a:r>
          </a:p>
        </p:txBody>
      </p:sp>
      <p:sp>
        <p:nvSpPr>
          <p:cNvPr id="8" name="Rectangle 7">
            <a:extLst>
              <a:ext uri="{FF2B5EF4-FFF2-40B4-BE49-F238E27FC236}">
                <a16:creationId xmlns:a16="http://schemas.microsoft.com/office/drawing/2014/main" id="{D7DE67B6-3122-F060-90B9-9071F3169320}"/>
              </a:ext>
            </a:extLst>
          </p:cNvPr>
          <p:cNvSpPr/>
          <p:nvPr/>
        </p:nvSpPr>
        <p:spPr>
          <a:xfrm>
            <a:off x="587829" y="3838025"/>
            <a:ext cx="11148646" cy="8038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ENCODING</a:t>
            </a:r>
          </a:p>
        </p:txBody>
      </p:sp>
      <p:sp>
        <p:nvSpPr>
          <p:cNvPr id="9" name="Oval 8">
            <a:extLst>
              <a:ext uri="{FF2B5EF4-FFF2-40B4-BE49-F238E27FC236}">
                <a16:creationId xmlns:a16="http://schemas.microsoft.com/office/drawing/2014/main" id="{41422923-9B2C-5606-9EFC-3BC872498748}"/>
              </a:ext>
            </a:extLst>
          </p:cNvPr>
          <p:cNvSpPr/>
          <p:nvPr/>
        </p:nvSpPr>
        <p:spPr>
          <a:xfrm>
            <a:off x="1237622" y="5496448"/>
            <a:ext cx="1274466" cy="10651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YEAR</a:t>
            </a:r>
          </a:p>
        </p:txBody>
      </p:sp>
      <p:sp>
        <p:nvSpPr>
          <p:cNvPr id="10" name="Oval 9">
            <a:extLst>
              <a:ext uri="{FF2B5EF4-FFF2-40B4-BE49-F238E27FC236}">
                <a16:creationId xmlns:a16="http://schemas.microsoft.com/office/drawing/2014/main" id="{5B050C9F-2924-86BA-28EE-9F2E07352A00}"/>
              </a:ext>
            </a:extLst>
          </p:cNvPr>
          <p:cNvSpPr/>
          <p:nvPr/>
        </p:nvSpPr>
        <p:spPr>
          <a:xfrm>
            <a:off x="2656115" y="5496448"/>
            <a:ext cx="1391703" cy="10651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MONTH</a:t>
            </a:r>
          </a:p>
        </p:txBody>
      </p:sp>
      <p:sp>
        <p:nvSpPr>
          <p:cNvPr id="11" name="Oval 10">
            <a:extLst>
              <a:ext uri="{FF2B5EF4-FFF2-40B4-BE49-F238E27FC236}">
                <a16:creationId xmlns:a16="http://schemas.microsoft.com/office/drawing/2014/main" id="{3FA70DD0-85E8-C318-1974-C8C3CDD5A124}"/>
              </a:ext>
            </a:extLst>
          </p:cNvPr>
          <p:cNvSpPr/>
          <p:nvPr/>
        </p:nvSpPr>
        <p:spPr>
          <a:xfrm>
            <a:off x="4250460" y="5496448"/>
            <a:ext cx="1274467" cy="10651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DAY</a:t>
            </a:r>
          </a:p>
        </p:txBody>
      </p:sp>
      <p:sp>
        <p:nvSpPr>
          <p:cNvPr id="12" name="Oval 11">
            <a:extLst>
              <a:ext uri="{FF2B5EF4-FFF2-40B4-BE49-F238E27FC236}">
                <a16:creationId xmlns:a16="http://schemas.microsoft.com/office/drawing/2014/main" id="{3DAAFC80-D1A7-B698-EB8C-8DA81C11375A}"/>
              </a:ext>
            </a:extLst>
          </p:cNvPr>
          <p:cNvSpPr/>
          <p:nvPr/>
        </p:nvSpPr>
        <p:spPr>
          <a:xfrm>
            <a:off x="6986954" y="5496448"/>
            <a:ext cx="1274466" cy="10651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HOURS</a:t>
            </a:r>
          </a:p>
        </p:txBody>
      </p:sp>
      <p:sp>
        <p:nvSpPr>
          <p:cNvPr id="13" name="Oval 12">
            <a:extLst>
              <a:ext uri="{FF2B5EF4-FFF2-40B4-BE49-F238E27FC236}">
                <a16:creationId xmlns:a16="http://schemas.microsoft.com/office/drawing/2014/main" id="{48021C12-5BA5-829A-D9F1-8334525C2747}"/>
              </a:ext>
            </a:extLst>
          </p:cNvPr>
          <p:cNvSpPr/>
          <p:nvPr/>
        </p:nvSpPr>
        <p:spPr>
          <a:xfrm>
            <a:off x="8680939" y="5496448"/>
            <a:ext cx="1636205" cy="10651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MINUTES</a:t>
            </a:r>
          </a:p>
        </p:txBody>
      </p:sp>
      <p:cxnSp>
        <p:nvCxnSpPr>
          <p:cNvPr id="15" name="Straight Arrow Connector 14">
            <a:extLst>
              <a:ext uri="{FF2B5EF4-FFF2-40B4-BE49-F238E27FC236}">
                <a16:creationId xmlns:a16="http://schemas.microsoft.com/office/drawing/2014/main" id="{BD58F5B9-EE3C-51D4-E594-1AB6CD9AB88D}"/>
              </a:ext>
            </a:extLst>
          </p:cNvPr>
          <p:cNvCxnSpPr>
            <a:cxnSpLocks/>
            <a:stCxn id="4" idx="4"/>
          </p:cNvCxnSpPr>
          <p:nvPr/>
        </p:nvCxnSpPr>
        <p:spPr>
          <a:xfrm flipH="1">
            <a:off x="3175279" y="3185394"/>
            <a:ext cx="1" cy="61701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a:extLst>
              <a:ext uri="{FF2B5EF4-FFF2-40B4-BE49-F238E27FC236}">
                <a16:creationId xmlns:a16="http://schemas.microsoft.com/office/drawing/2014/main" id="{9E2C666C-BDB9-C591-D611-1AC341DB3ABF}"/>
              </a:ext>
            </a:extLst>
          </p:cNvPr>
          <p:cNvCxnSpPr>
            <a:cxnSpLocks/>
          </p:cNvCxnSpPr>
          <p:nvPr/>
        </p:nvCxnSpPr>
        <p:spPr>
          <a:xfrm>
            <a:off x="8055432" y="3185394"/>
            <a:ext cx="0" cy="57262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a:extLst>
              <a:ext uri="{FF2B5EF4-FFF2-40B4-BE49-F238E27FC236}">
                <a16:creationId xmlns:a16="http://schemas.microsoft.com/office/drawing/2014/main" id="{C969F52F-2066-6040-76D0-C2591DE85412}"/>
              </a:ext>
            </a:extLst>
          </p:cNvPr>
          <p:cNvCxnSpPr>
            <a:cxnSpLocks/>
            <a:endCxn id="9" idx="0"/>
          </p:cNvCxnSpPr>
          <p:nvPr/>
        </p:nvCxnSpPr>
        <p:spPr>
          <a:xfrm>
            <a:off x="1874855" y="4732774"/>
            <a:ext cx="0" cy="763674"/>
          </a:xfrm>
          <a:prstGeom prst="straightConnector1">
            <a:avLst/>
          </a:prstGeom>
          <a:ln>
            <a:solidFill>
              <a:srgbClr val="D844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E43C2B9-3DC1-810D-BE68-6C251E387905}"/>
              </a:ext>
            </a:extLst>
          </p:cNvPr>
          <p:cNvCxnSpPr>
            <a:cxnSpLocks/>
            <a:endCxn id="10" idx="0"/>
          </p:cNvCxnSpPr>
          <p:nvPr/>
        </p:nvCxnSpPr>
        <p:spPr>
          <a:xfrm>
            <a:off x="3351966" y="4692580"/>
            <a:ext cx="1" cy="803868"/>
          </a:xfrm>
          <a:prstGeom prst="straightConnector1">
            <a:avLst/>
          </a:prstGeom>
          <a:ln>
            <a:solidFill>
              <a:srgbClr val="D844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564675D-B9A8-E010-9B44-73F40C2432D6}"/>
              </a:ext>
            </a:extLst>
          </p:cNvPr>
          <p:cNvCxnSpPr>
            <a:cxnSpLocks/>
            <a:endCxn id="11" idx="0"/>
          </p:cNvCxnSpPr>
          <p:nvPr/>
        </p:nvCxnSpPr>
        <p:spPr>
          <a:xfrm>
            <a:off x="4887694" y="4712677"/>
            <a:ext cx="0" cy="783771"/>
          </a:xfrm>
          <a:prstGeom prst="straightConnector1">
            <a:avLst/>
          </a:prstGeom>
          <a:ln>
            <a:solidFill>
              <a:schemeClr val="accent4"/>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24A84FA-C122-B798-36C3-755F2B1CD034}"/>
              </a:ext>
            </a:extLst>
          </p:cNvPr>
          <p:cNvCxnSpPr>
            <a:cxnSpLocks/>
          </p:cNvCxnSpPr>
          <p:nvPr/>
        </p:nvCxnSpPr>
        <p:spPr>
          <a:xfrm>
            <a:off x="7597395" y="4641893"/>
            <a:ext cx="0" cy="854555"/>
          </a:xfrm>
          <a:prstGeom prst="straightConnector1">
            <a:avLst/>
          </a:prstGeom>
          <a:ln>
            <a:solidFill>
              <a:schemeClr val="accent4"/>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3C666D2-4179-5AB4-9092-F9163BE027B2}"/>
              </a:ext>
            </a:extLst>
          </p:cNvPr>
          <p:cNvCxnSpPr>
            <a:cxnSpLocks/>
            <a:endCxn id="13" idx="0"/>
          </p:cNvCxnSpPr>
          <p:nvPr/>
        </p:nvCxnSpPr>
        <p:spPr>
          <a:xfrm>
            <a:off x="9499042" y="4692580"/>
            <a:ext cx="0" cy="803868"/>
          </a:xfrm>
          <a:prstGeom prst="straightConnector1">
            <a:avLst/>
          </a:prstGeom>
          <a:ln>
            <a:solidFill>
              <a:schemeClr val="accent4"/>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19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F09E3-E214-B1B3-3E17-1C1675FF3B64}"/>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11410DF1-274F-861D-E127-9D2845ECE83C}"/>
              </a:ext>
            </a:extLst>
          </p:cNvPr>
          <p:cNvSpPr>
            <a:spLocks noGrp="1"/>
          </p:cNvSpPr>
          <p:nvPr>
            <p:ph type="title"/>
          </p:nvPr>
        </p:nvSpPr>
        <p:spPr>
          <a:xfrm>
            <a:off x="6229978" y="2016579"/>
            <a:ext cx="4921720" cy="2775857"/>
          </a:xfrm>
        </p:spPr>
        <p:txBody>
          <a:bodyPr/>
          <a:lstStyle/>
          <a:p>
            <a:r>
              <a:rPr lang="en-US" dirty="0"/>
              <a:t>MACHINE LEARNING MODELS</a:t>
            </a:r>
          </a:p>
        </p:txBody>
      </p:sp>
      <p:sp>
        <p:nvSpPr>
          <p:cNvPr id="8" name="Slide Number Placeholder 13">
            <a:extLst>
              <a:ext uri="{FF2B5EF4-FFF2-40B4-BE49-F238E27FC236}">
                <a16:creationId xmlns:a16="http://schemas.microsoft.com/office/drawing/2014/main" id="{FCF77600-154F-6696-3265-681926446CE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u="none" strike="noStrike" kern="1200" cap="none" spc="0" normalizeH="0" baseline="0" dirty="0">
              <a:ln>
                <a:noFill/>
              </a:ln>
              <a:solidFill>
                <a:schemeClr val="bg1"/>
              </a:solidFill>
              <a:effectLst/>
              <a:uLnTx/>
              <a:uFillTx/>
            </a:endParaRPr>
          </a:p>
        </p:txBody>
      </p:sp>
      <p:pic>
        <p:nvPicPr>
          <p:cNvPr id="2050" name="Picture 2" descr="Image result for people working in laptop">
            <a:extLst>
              <a:ext uri="{FF2B5EF4-FFF2-40B4-BE49-F238E27FC236}">
                <a16:creationId xmlns:a16="http://schemas.microsoft.com/office/drawing/2014/main" id="{C0B0E1E7-86CB-EB0B-C372-CFA1EA821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03" y="833227"/>
            <a:ext cx="5140588" cy="5191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792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CDA94-5AD2-1871-6358-7DEAD5C553FB}"/>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1B6D78E3-2FD4-42CB-4A38-98AC94D15BDB}"/>
              </a:ext>
            </a:extLst>
          </p:cNvPr>
          <p:cNvSpPr>
            <a:spLocks noGrp="1"/>
          </p:cNvSpPr>
          <p:nvPr>
            <p:ph type="title"/>
          </p:nvPr>
        </p:nvSpPr>
        <p:spPr>
          <a:xfrm>
            <a:off x="587829" y="507076"/>
            <a:ext cx="10515600" cy="678036"/>
          </a:xfrm>
        </p:spPr>
        <p:txBody>
          <a:bodyPr/>
          <a:lstStyle/>
          <a:p>
            <a:r>
              <a:rPr lang="en-US" dirty="0"/>
              <a:t>MACHINE LEARNING MODELS</a:t>
            </a:r>
          </a:p>
        </p:txBody>
      </p:sp>
      <p:sp>
        <p:nvSpPr>
          <p:cNvPr id="8" name="Slide Number Placeholder 13">
            <a:extLst>
              <a:ext uri="{FF2B5EF4-FFF2-40B4-BE49-F238E27FC236}">
                <a16:creationId xmlns:a16="http://schemas.microsoft.com/office/drawing/2014/main" id="{F81BEF10-4EB1-F13F-86BB-A232022EE31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u="none" strike="noStrike" kern="1200" cap="none" spc="0" normalizeH="0" baseline="0" dirty="0">
              <a:ln>
                <a:noFill/>
              </a:ln>
              <a:solidFill>
                <a:schemeClr val="bg1"/>
              </a:solidFill>
              <a:effectLst/>
              <a:uLnTx/>
              <a:uFillTx/>
            </a:endParaRPr>
          </a:p>
        </p:txBody>
      </p:sp>
      <p:sp>
        <p:nvSpPr>
          <p:cNvPr id="4" name="TextBox 3">
            <a:extLst>
              <a:ext uri="{FF2B5EF4-FFF2-40B4-BE49-F238E27FC236}">
                <a16:creationId xmlns:a16="http://schemas.microsoft.com/office/drawing/2014/main" id="{3439DEAC-2FAD-8E56-562C-0718561150EB}"/>
              </a:ext>
            </a:extLst>
          </p:cNvPr>
          <p:cNvSpPr txBox="1"/>
          <p:nvPr/>
        </p:nvSpPr>
        <p:spPr>
          <a:xfrm>
            <a:off x="587829" y="1524803"/>
            <a:ext cx="8470760" cy="1392689"/>
          </a:xfrm>
          <a:prstGeom prst="rect">
            <a:avLst/>
          </a:prstGeom>
          <a:noFill/>
        </p:spPr>
        <p:txBody>
          <a:bodyPr wrap="square">
            <a:spAutoFit/>
          </a:bodyPr>
          <a:lstStyle/>
          <a:p>
            <a:pPr algn="l">
              <a:spcAft>
                <a:spcPts val="450"/>
              </a:spcAft>
              <a:buFont typeface="Arial" panose="020B0604020202020204" pitchFamily="34" charset="0"/>
              <a:buChar char="•"/>
            </a:pPr>
            <a:r>
              <a:rPr lang="en-IN" b="0" i="0" dirty="0">
                <a:solidFill>
                  <a:schemeClr val="accent1">
                    <a:lumMod val="60000"/>
                    <a:lumOff val="40000"/>
                  </a:schemeClr>
                </a:solidFill>
                <a:effectLst/>
                <a:latin typeface="Roboto" panose="02000000000000000000" pitchFamily="2" charset="0"/>
              </a:rPr>
              <a:t>Linear Regression</a:t>
            </a:r>
          </a:p>
          <a:p>
            <a:pPr algn="l">
              <a:spcAft>
                <a:spcPts val="450"/>
              </a:spcAft>
              <a:buFont typeface="Arial" panose="020B0604020202020204" pitchFamily="34" charset="0"/>
              <a:buChar char="•"/>
            </a:pPr>
            <a:r>
              <a:rPr lang="en-IN" b="0" i="0" dirty="0">
                <a:solidFill>
                  <a:schemeClr val="accent1">
                    <a:lumMod val="60000"/>
                    <a:lumOff val="40000"/>
                  </a:schemeClr>
                </a:solidFill>
                <a:effectLst/>
                <a:latin typeface="Roboto" panose="02000000000000000000" pitchFamily="2" charset="0"/>
              </a:rPr>
              <a:t>Lasso Regression</a:t>
            </a:r>
          </a:p>
          <a:p>
            <a:pPr algn="l">
              <a:spcAft>
                <a:spcPts val="450"/>
              </a:spcAft>
              <a:buFont typeface="Arial" panose="020B0604020202020204" pitchFamily="34" charset="0"/>
              <a:buChar char="•"/>
            </a:pPr>
            <a:r>
              <a:rPr lang="en-IN" b="0" i="0" dirty="0">
                <a:solidFill>
                  <a:schemeClr val="accent1">
                    <a:lumMod val="60000"/>
                    <a:lumOff val="40000"/>
                  </a:schemeClr>
                </a:solidFill>
                <a:effectLst/>
                <a:latin typeface="Roboto" panose="02000000000000000000" pitchFamily="2" charset="0"/>
              </a:rPr>
              <a:t>Ridge Regression</a:t>
            </a:r>
          </a:p>
          <a:p>
            <a:pPr algn="l">
              <a:spcAft>
                <a:spcPts val="450"/>
              </a:spcAft>
              <a:buFont typeface="Arial" panose="020B0604020202020204" pitchFamily="34" charset="0"/>
              <a:buChar char="•"/>
            </a:pPr>
            <a:r>
              <a:rPr lang="en-IN" b="0" i="0" dirty="0">
                <a:solidFill>
                  <a:schemeClr val="accent1">
                    <a:lumMod val="60000"/>
                    <a:lumOff val="40000"/>
                  </a:schemeClr>
                </a:solidFill>
                <a:effectLst/>
                <a:latin typeface="Roboto" panose="02000000000000000000" pitchFamily="2" charset="0"/>
              </a:rPr>
              <a:t>Logistic Regression</a:t>
            </a:r>
          </a:p>
        </p:txBody>
      </p:sp>
      <p:pic>
        <p:nvPicPr>
          <p:cNvPr id="7170" name="Picture 2">
            <a:extLst>
              <a:ext uri="{FF2B5EF4-FFF2-40B4-BE49-F238E27FC236}">
                <a16:creationId xmlns:a16="http://schemas.microsoft.com/office/drawing/2014/main" id="{AB74F026-D9F7-5251-B29B-5C74B6941E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486" y="3257184"/>
            <a:ext cx="669607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357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8F5B9-58ED-0423-E5A4-40ED11CF5E79}"/>
            </a:ext>
          </a:extLst>
        </p:cNvPr>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2B95EBA1-F7B5-BB7E-742D-FE3FC0D5AE89}"/>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u="none" strike="noStrike" kern="1200" cap="none" spc="0" normalizeH="0" baseline="0" dirty="0">
              <a:ln>
                <a:noFill/>
              </a:ln>
              <a:solidFill>
                <a:schemeClr val="bg1"/>
              </a:solidFill>
              <a:effectLst/>
              <a:uLnTx/>
              <a:uFillTx/>
            </a:endParaRPr>
          </a:p>
        </p:txBody>
      </p:sp>
      <p:pic>
        <p:nvPicPr>
          <p:cNvPr id="11266" name="Picture 2">
            <a:extLst>
              <a:ext uri="{FF2B5EF4-FFF2-40B4-BE49-F238E27FC236}">
                <a16:creationId xmlns:a16="http://schemas.microsoft.com/office/drawing/2014/main" id="{EF980BEB-2360-7DCD-1FAF-4621246CD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50" y="190325"/>
            <a:ext cx="4213630" cy="284950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F24A4E7-034E-AB6E-B316-D7B7A61696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7778" y="190325"/>
            <a:ext cx="4626367" cy="293155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F16266B7-82EE-4B16-B7D3-F81CF99B31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0433" y="3351676"/>
            <a:ext cx="4497814" cy="3292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69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B3E95-70E0-602D-7098-13A9648C9F71}"/>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8F3A1846-9FAE-13A4-6918-5DBB9FD02FDF}"/>
              </a:ext>
            </a:extLst>
          </p:cNvPr>
          <p:cNvSpPr>
            <a:spLocks noGrp="1"/>
          </p:cNvSpPr>
          <p:nvPr>
            <p:ph type="title"/>
          </p:nvPr>
        </p:nvSpPr>
        <p:spPr>
          <a:xfrm>
            <a:off x="477297" y="442128"/>
            <a:ext cx="8666703" cy="984145"/>
          </a:xfrm>
        </p:spPr>
        <p:txBody>
          <a:bodyPr/>
          <a:lstStyle/>
          <a:p>
            <a:r>
              <a:rPr lang="en-IN" sz="3200" b="1" i="0" dirty="0">
                <a:effectLst/>
                <a:latin typeface="Roboto" panose="02000000000000000000" pitchFamily="2" charset="0"/>
              </a:rPr>
              <a:t>Accuracies for ML Models</a:t>
            </a:r>
            <a:br>
              <a:rPr lang="en-IN" sz="3200" b="0" i="0" dirty="0">
                <a:effectLst/>
                <a:latin typeface="Roboto" panose="02000000000000000000" pitchFamily="2" charset="0"/>
              </a:rPr>
            </a:br>
            <a:endParaRPr lang="en-US" sz="3200" dirty="0"/>
          </a:p>
        </p:txBody>
      </p:sp>
      <p:sp>
        <p:nvSpPr>
          <p:cNvPr id="8" name="Slide Number Placeholder 13">
            <a:extLst>
              <a:ext uri="{FF2B5EF4-FFF2-40B4-BE49-F238E27FC236}">
                <a16:creationId xmlns:a16="http://schemas.microsoft.com/office/drawing/2014/main" id="{A0B02D09-0C87-453B-7E5F-8E4A44D2D78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u="none" strike="noStrike" kern="1200" cap="none" spc="0" normalizeH="0" baseline="0" dirty="0">
              <a:ln>
                <a:noFill/>
              </a:ln>
              <a:solidFill>
                <a:schemeClr val="bg1"/>
              </a:solidFill>
              <a:effectLst/>
              <a:uLnTx/>
              <a:uFillTx/>
            </a:endParaRPr>
          </a:p>
        </p:txBody>
      </p:sp>
      <p:pic>
        <p:nvPicPr>
          <p:cNvPr id="12292" name="Picture 4">
            <a:extLst>
              <a:ext uri="{FF2B5EF4-FFF2-40B4-BE49-F238E27FC236}">
                <a16:creationId xmlns:a16="http://schemas.microsoft.com/office/drawing/2014/main" id="{EA1AF173-D50A-0AAC-374A-ECFEE6BC0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976" y="1526757"/>
            <a:ext cx="3132415" cy="3542097"/>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17563966-D61A-05D1-DFA8-77A8A99EC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8903" y="1588992"/>
            <a:ext cx="3877505" cy="3542097"/>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146D75D7-CF87-A393-30F0-2454C3E3F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0519" y="1629889"/>
            <a:ext cx="3877505" cy="3460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01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dirty="0"/>
              <a:t>CONTENTS</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Objective</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Project Overview</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Milestone 3</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Milestone 4</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Final insights</a:t>
            </a:r>
          </a:p>
        </p:txBody>
      </p:sp>
      <p:sp>
        <p:nvSpPr>
          <p:cNvPr id="6" name="Flowchart: Preparation 5">
            <a:extLst>
              <a:ext uri="{FF2B5EF4-FFF2-40B4-BE49-F238E27FC236}">
                <a16:creationId xmlns:a16="http://schemas.microsoft.com/office/drawing/2014/main" id="{EF289B1C-1AAF-AE0B-E371-D1E7DA96E7CA}"/>
              </a:ext>
            </a:extLst>
          </p:cNvPr>
          <p:cNvSpPr/>
          <p:nvPr/>
        </p:nvSpPr>
        <p:spPr>
          <a:xfrm rot="5400000" flipV="1">
            <a:off x="5091112" y="2347915"/>
            <a:ext cx="2219328" cy="2019297"/>
          </a:xfrm>
          <a:prstGeom prst="flowChartPreparati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lowchart: Preparation 6">
            <a:extLst>
              <a:ext uri="{FF2B5EF4-FFF2-40B4-BE49-F238E27FC236}">
                <a16:creationId xmlns:a16="http://schemas.microsoft.com/office/drawing/2014/main" id="{FD600E8A-7169-87DA-9E4A-D0C3AFC8A135}"/>
              </a:ext>
            </a:extLst>
          </p:cNvPr>
          <p:cNvSpPr/>
          <p:nvPr/>
        </p:nvSpPr>
        <p:spPr>
          <a:xfrm rot="5400000">
            <a:off x="10179439" y="714938"/>
            <a:ext cx="2286680" cy="1777332"/>
          </a:xfrm>
          <a:prstGeom prst="flowChartPreparati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06725F27-0DC2-1373-AF1F-9FE41DB265BC}"/>
              </a:ext>
            </a:extLst>
          </p:cNvPr>
          <p:cNvSpPr txBox="1"/>
          <p:nvPr/>
        </p:nvSpPr>
        <p:spPr>
          <a:xfrm>
            <a:off x="9972675" y="1418938"/>
            <a:ext cx="2428875" cy="369332"/>
          </a:xfrm>
          <a:prstGeom prst="rect">
            <a:avLst/>
          </a:prstGeom>
        </p:spPr>
        <p:txBody>
          <a:bodyPr wrap="square" rtlCol="0">
            <a:spAutoFit/>
          </a:bodyPr>
          <a:lstStyle/>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Milestone 1</a:t>
            </a:r>
          </a:p>
        </p:txBody>
      </p:sp>
      <p:sp>
        <p:nvSpPr>
          <p:cNvPr id="10" name="TextBox 9">
            <a:extLst>
              <a:ext uri="{FF2B5EF4-FFF2-40B4-BE49-F238E27FC236}">
                <a16:creationId xmlns:a16="http://schemas.microsoft.com/office/drawing/2014/main" id="{6D743379-47CE-5D03-80BC-DD78EC413071}"/>
              </a:ext>
            </a:extLst>
          </p:cNvPr>
          <p:cNvSpPr txBox="1"/>
          <p:nvPr/>
        </p:nvSpPr>
        <p:spPr>
          <a:xfrm>
            <a:off x="4667250" y="3237789"/>
            <a:ext cx="2857500" cy="369332"/>
          </a:xfrm>
          <a:prstGeom prst="rect">
            <a:avLst/>
          </a:prstGeom>
        </p:spPr>
        <p:txBody>
          <a:bodyPr wrap="square" rtlCol="0">
            <a:spAutoFit/>
          </a:bodyPr>
          <a:lstStyle/>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Milestone 2</a:t>
            </a:r>
          </a:p>
        </p:txBody>
      </p:sp>
      <p:sp>
        <p:nvSpPr>
          <p:cNvPr id="11" name="Hexagon 10">
            <a:extLst>
              <a:ext uri="{FF2B5EF4-FFF2-40B4-BE49-F238E27FC236}">
                <a16:creationId xmlns:a16="http://schemas.microsoft.com/office/drawing/2014/main" id="{FEF81C29-26C6-74E8-8D50-8DAD7C190906}"/>
              </a:ext>
            </a:extLst>
          </p:cNvPr>
          <p:cNvSpPr/>
          <p:nvPr/>
        </p:nvSpPr>
        <p:spPr>
          <a:xfrm rot="9140106">
            <a:off x="6008564" y="4224837"/>
            <a:ext cx="2403722" cy="1888554"/>
          </a:xfrm>
          <a:prstGeom prst="hexag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4AD5E0AF-D9E0-2B22-3E36-A21496AA08D1}"/>
              </a:ext>
            </a:extLst>
          </p:cNvPr>
          <p:cNvSpPr txBox="1"/>
          <p:nvPr/>
        </p:nvSpPr>
        <p:spPr>
          <a:xfrm>
            <a:off x="6167857" y="4961348"/>
            <a:ext cx="2019298" cy="369332"/>
          </a:xfrm>
          <a:prstGeom prst="rect">
            <a:avLst/>
          </a:prstGeom>
        </p:spPr>
        <p:txBody>
          <a:bodyPr wrap="square" rtlCol="0">
            <a:spAutoFit/>
          </a:bodyPr>
          <a:lstStyle/>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Data conclusion</a:t>
            </a:r>
          </a:p>
        </p:txBody>
      </p:sp>
      <p:sp>
        <p:nvSpPr>
          <p:cNvPr id="17" name="Flowchart: Preparation 16">
            <a:extLst>
              <a:ext uri="{FF2B5EF4-FFF2-40B4-BE49-F238E27FC236}">
                <a16:creationId xmlns:a16="http://schemas.microsoft.com/office/drawing/2014/main" id="{77C3427F-B7D0-BF8A-C1F5-B46586518BB8}"/>
              </a:ext>
            </a:extLst>
          </p:cNvPr>
          <p:cNvSpPr/>
          <p:nvPr/>
        </p:nvSpPr>
        <p:spPr>
          <a:xfrm rot="5400000">
            <a:off x="10204555" y="4261876"/>
            <a:ext cx="2286682" cy="1827566"/>
          </a:xfrm>
          <a:prstGeom prst="flowChartPreparati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4B48E-8883-94A2-97B7-A2522BE06EC5}"/>
            </a:ext>
          </a:extLst>
        </p:cNvPr>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297DB5C1-F6E2-5A8F-3298-A284C267DC0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u="none" strike="noStrike" kern="1200" cap="none" spc="0" normalizeH="0" baseline="0" dirty="0">
              <a:ln>
                <a:noFill/>
              </a:ln>
              <a:solidFill>
                <a:schemeClr val="bg1"/>
              </a:solidFill>
              <a:effectLst/>
              <a:uLnTx/>
              <a:uFillTx/>
            </a:endParaRPr>
          </a:p>
        </p:txBody>
      </p:sp>
      <p:pic>
        <p:nvPicPr>
          <p:cNvPr id="13314" name="Picture 2">
            <a:extLst>
              <a:ext uri="{FF2B5EF4-FFF2-40B4-BE49-F238E27FC236}">
                <a16:creationId xmlns:a16="http://schemas.microsoft.com/office/drawing/2014/main" id="{49AB111E-82CE-7E93-95A3-35362E3C8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811" y="924397"/>
            <a:ext cx="80962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734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0D7B5-002B-CA77-08C1-3E2B1267CDB5}"/>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E43E9515-CD37-B49B-EADE-EBCBF78127DF}"/>
              </a:ext>
            </a:extLst>
          </p:cNvPr>
          <p:cNvSpPr>
            <a:spLocks noGrp="1"/>
          </p:cNvSpPr>
          <p:nvPr>
            <p:ph type="title"/>
          </p:nvPr>
        </p:nvSpPr>
        <p:spPr>
          <a:xfrm>
            <a:off x="6229978" y="2016579"/>
            <a:ext cx="4921720" cy="2775857"/>
          </a:xfrm>
        </p:spPr>
        <p:txBody>
          <a:bodyPr/>
          <a:lstStyle/>
          <a:p>
            <a:r>
              <a:rPr lang="en-US" dirty="0"/>
              <a:t>TIME SERIES FORECASTING</a:t>
            </a:r>
          </a:p>
        </p:txBody>
      </p:sp>
      <p:sp>
        <p:nvSpPr>
          <p:cNvPr id="8" name="Slide Number Placeholder 13">
            <a:extLst>
              <a:ext uri="{FF2B5EF4-FFF2-40B4-BE49-F238E27FC236}">
                <a16:creationId xmlns:a16="http://schemas.microsoft.com/office/drawing/2014/main" id="{83CCFEFF-DF9F-E194-F7ED-2E9B63EE43A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u="none" strike="noStrike" kern="1200" cap="none" spc="0" normalizeH="0" baseline="0" dirty="0">
              <a:ln>
                <a:noFill/>
              </a:ln>
              <a:solidFill>
                <a:schemeClr val="bg1"/>
              </a:solidFill>
              <a:effectLst/>
              <a:uLnTx/>
              <a:uFillTx/>
            </a:endParaRPr>
          </a:p>
        </p:txBody>
      </p:sp>
      <p:pic>
        <p:nvPicPr>
          <p:cNvPr id="2050" name="Picture 2" descr="Image result for people working in laptop">
            <a:extLst>
              <a:ext uri="{FF2B5EF4-FFF2-40B4-BE49-F238E27FC236}">
                <a16:creationId xmlns:a16="http://schemas.microsoft.com/office/drawing/2014/main" id="{BCD20DA5-140F-1EB1-A16F-B04FAA3C9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03" y="833227"/>
            <a:ext cx="5140588" cy="5191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448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91014-26DD-97D1-5D02-3405A3E97FFC}"/>
            </a:ext>
          </a:extLst>
        </p:cNvPr>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3D04B782-CA5D-F6BF-1730-EAF869FF271E}"/>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4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400" u="none" strike="noStrike" kern="1200" cap="none" spc="0" normalizeH="0" baseline="0" dirty="0">
              <a:ln>
                <a:noFill/>
              </a:ln>
              <a:solidFill>
                <a:schemeClr val="bg1"/>
              </a:solidFill>
              <a:effectLst/>
              <a:uLnTx/>
              <a:uFillTx/>
            </a:endParaRPr>
          </a:p>
        </p:txBody>
      </p:sp>
      <p:sp>
        <p:nvSpPr>
          <p:cNvPr id="3" name="TextBox 2">
            <a:extLst>
              <a:ext uri="{FF2B5EF4-FFF2-40B4-BE49-F238E27FC236}">
                <a16:creationId xmlns:a16="http://schemas.microsoft.com/office/drawing/2014/main" id="{3903A1DD-73AF-F01B-8A7E-DA2B82B82757}"/>
              </a:ext>
            </a:extLst>
          </p:cNvPr>
          <p:cNvSpPr txBox="1"/>
          <p:nvPr/>
        </p:nvSpPr>
        <p:spPr>
          <a:xfrm>
            <a:off x="-410166" y="558227"/>
            <a:ext cx="12237075" cy="584775"/>
          </a:xfrm>
          <a:prstGeom prst="rect">
            <a:avLst/>
          </a:prstGeom>
        </p:spPr>
        <p:txBody>
          <a:bodyPr wrap="square" rtlCol="0">
            <a:spAutoFit/>
          </a:bodyPr>
          <a:lstStyle/>
          <a:p>
            <a:pPr marL="0" indent="0" algn="ctr">
              <a:lnSpc>
                <a:spcPct val="100000"/>
              </a:lnSpc>
              <a:spcBef>
                <a:spcPts val="0"/>
              </a:spcBef>
              <a:buFontTx/>
              <a:buNone/>
            </a:pPr>
            <a:r>
              <a:rPr lang="en-IN" sz="3200" dirty="0">
                <a:solidFill>
                  <a:schemeClr val="bg1"/>
                </a:solidFill>
                <a:latin typeface="Posterama" panose="020B0504020200020000" pitchFamily="34" charset="0"/>
                <a:ea typeface="微软雅黑"/>
                <a:cs typeface="Posterama" panose="020B0504020200020000" pitchFamily="34" charset="0"/>
              </a:rPr>
              <a:t>COMBINED OBSERVATIONS </a:t>
            </a:r>
            <a:r>
              <a:rPr lang="en-IN" sz="3200" dirty="0">
                <a:solidFill>
                  <a:schemeClr val="bg1"/>
                </a:solidFill>
              </a:rPr>
              <a:t>FOR PROPHET FORECASTS</a:t>
            </a:r>
            <a:endParaRPr lang="en-IN" sz="3200" dirty="0">
              <a:solidFill>
                <a:schemeClr val="bg1"/>
              </a:solidFill>
              <a:latin typeface="Posterama" panose="020B0504020200020000" pitchFamily="34" charset="0"/>
              <a:ea typeface="微软雅黑"/>
              <a:cs typeface="Posterama" panose="020B0504020200020000" pitchFamily="34" charset="0"/>
            </a:endParaRPr>
          </a:p>
        </p:txBody>
      </p:sp>
      <p:sp>
        <p:nvSpPr>
          <p:cNvPr id="4" name="Rectangle 2">
            <a:extLst>
              <a:ext uri="{FF2B5EF4-FFF2-40B4-BE49-F238E27FC236}">
                <a16:creationId xmlns:a16="http://schemas.microsoft.com/office/drawing/2014/main" id="{FC666007-001D-1B89-3B27-574056D0D749}"/>
              </a:ext>
            </a:extLst>
          </p:cNvPr>
          <p:cNvSpPr>
            <a:spLocks noChangeArrowheads="1"/>
          </p:cNvSpPr>
          <p:nvPr/>
        </p:nvSpPr>
        <p:spPr bwMode="auto">
          <a:xfrm>
            <a:off x="298101" y="1392671"/>
            <a:ext cx="1159579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lumMod val="60000"/>
                  <a:lumOff val="4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60000"/>
                    <a:lumOff val="40000"/>
                  </a:schemeClr>
                </a:solidFill>
                <a:effectLst/>
                <a:latin typeface="Arial" panose="020B0604020202020204" pitchFamily="34" charset="0"/>
              </a:rPr>
              <a:t>The forecasts accurately capture the overall trends in energy consumption, providing reliable predictions for both short-term and long-term periods.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accent1">
                  <a:lumMod val="60000"/>
                  <a:lumOff val="4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60000"/>
                    <a:lumOff val="40000"/>
                  </a:schemeClr>
                </a:solidFill>
                <a:effectLst/>
                <a:latin typeface="Arial" panose="020B0604020202020204" pitchFamily="34" charset="0"/>
              </a:rPr>
              <a:t>The </a:t>
            </a:r>
            <a:r>
              <a:rPr kumimoji="0" lang="en-US" altLang="en-US" sz="2000" b="1" i="0" u="none" strike="noStrike" cap="none" normalizeH="0" baseline="0" dirty="0">
                <a:ln>
                  <a:noFill/>
                </a:ln>
                <a:solidFill>
                  <a:schemeClr val="accent1">
                    <a:lumMod val="60000"/>
                    <a:lumOff val="40000"/>
                  </a:schemeClr>
                </a:solidFill>
                <a:effectLst/>
                <a:latin typeface="Arial" panose="020B0604020202020204" pitchFamily="34" charset="0"/>
              </a:rPr>
              <a:t>7-day forecast</a:t>
            </a:r>
            <a:r>
              <a:rPr kumimoji="0" lang="en-US" altLang="en-US" sz="2000" b="0" i="0" u="none" strike="noStrike" cap="none" normalizeH="0" baseline="0" dirty="0">
                <a:ln>
                  <a:noFill/>
                </a:ln>
                <a:solidFill>
                  <a:schemeClr val="accent1">
                    <a:lumMod val="60000"/>
                    <a:lumOff val="40000"/>
                  </a:schemeClr>
                </a:solidFill>
                <a:effectLst/>
                <a:latin typeface="Arial" panose="020B0604020202020204" pitchFamily="34" charset="0"/>
              </a:rPr>
              <a:t> is more precise, while the </a:t>
            </a:r>
            <a:r>
              <a:rPr kumimoji="0" lang="en-US" altLang="en-US" sz="2000" b="1" i="0" u="none" strike="noStrike" cap="none" normalizeH="0" baseline="0" dirty="0">
                <a:ln>
                  <a:noFill/>
                </a:ln>
                <a:solidFill>
                  <a:schemeClr val="accent1">
                    <a:lumMod val="60000"/>
                    <a:lumOff val="40000"/>
                  </a:schemeClr>
                </a:solidFill>
                <a:effectLst/>
                <a:latin typeface="Arial" panose="020B0604020202020204" pitchFamily="34" charset="0"/>
              </a:rPr>
              <a:t>30-day forecast</a:t>
            </a:r>
            <a:r>
              <a:rPr kumimoji="0" lang="en-US" altLang="en-US" sz="2000" b="0" i="0" u="none" strike="noStrike" cap="none" normalizeH="0" baseline="0" dirty="0">
                <a:ln>
                  <a:noFill/>
                </a:ln>
                <a:solidFill>
                  <a:schemeClr val="accent1">
                    <a:lumMod val="60000"/>
                    <a:lumOff val="40000"/>
                  </a:schemeClr>
                </a:solidFill>
                <a:effectLst/>
                <a:latin typeface="Arial" panose="020B0604020202020204" pitchFamily="34" charset="0"/>
              </a:rPr>
              <a:t> smooths fluctuations but loses some accuracy in capturing short-term spikes.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accent1">
                  <a:lumMod val="60000"/>
                  <a:lumOff val="4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60000"/>
                    <a:lumOff val="40000"/>
                  </a:schemeClr>
                </a:solidFill>
                <a:effectLst/>
                <a:latin typeface="Arial" panose="020B0604020202020204" pitchFamily="34" charset="0"/>
              </a:rPr>
              <a:t>High variability and sharp spikes in energy consumption are not fully captured by the model, highlighting its limitation in handling extreme outliers.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accent1">
                  <a:lumMod val="60000"/>
                  <a:lumOff val="4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60000"/>
                    <a:lumOff val="40000"/>
                  </a:schemeClr>
                </a:solidFill>
                <a:effectLst/>
                <a:latin typeface="Arial" panose="020B0604020202020204" pitchFamily="34" charset="0"/>
              </a:rPr>
              <a:t>The uncertainty intervals widen over time, indicating increased prediction uncertainty for longer forecast horizons.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accent1">
                  <a:lumMod val="60000"/>
                  <a:lumOff val="4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60000"/>
                    <a:lumOff val="40000"/>
                  </a:schemeClr>
                </a:solidFill>
                <a:effectLst/>
                <a:latin typeface="Arial" panose="020B0604020202020204" pitchFamily="34" charset="0"/>
              </a:rPr>
              <a:t>Prophet effectively models general trends and seasonality but may require further tuning to handle irregular patterns and high-frequency spikes. </a:t>
            </a:r>
          </a:p>
        </p:txBody>
      </p:sp>
    </p:spTree>
    <p:extLst>
      <p:ext uri="{BB962C8B-B14F-4D97-AF65-F5344CB8AC3E}">
        <p14:creationId xmlns:p14="http://schemas.microsoft.com/office/powerpoint/2010/main" val="3224072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A08EA-5249-8666-CFBD-063AF8B6B14B}"/>
            </a:ext>
          </a:extLst>
        </p:cNvPr>
        <p:cNvGrpSpPr/>
        <p:nvPr/>
      </p:nvGrpSpPr>
      <p:grpSpPr>
        <a:xfrm>
          <a:off x="0" y="0"/>
          <a:ext cx="0" cy="0"/>
          <a:chOff x="0" y="0"/>
          <a:chExt cx="0" cy="0"/>
        </a:xfrm>
      </p:grpSpPr>
      <p:sp>
        <p:nvSpPr>
          <p:cNvPr id="8" name="Slide Number Placeholder 13">
            <a:extLst>
              <a:ext uri="{FF2B5EF4-FFF2-40B4-BE49-F238E27FC236}">
                <a16:creationId xmlns:a16="http://schemas.microsoft.com/office/drawing/2014/main" id="{DA0CB6C0-799A-07EC-369D-C40D9D97A83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u="none" strike="noStrike" kern="1200" cap="none" spc="0" normalizeH="0" baseline="0" dirty="0">
              <a:ln>
                <a:noFill/>
              </a:ln>
              <a:solidFill>
                <a:schemeClr val="bg1"/>
              </a:solidFill>
              <a:effectLst/>
              <a:uLnTx/>
              <a:uFillTx/>
            </a:endParaRPr>
          </a:p>
        </p:txBody>
      </p:sp>
      <p:pic>
        <p:nvPicPr>
          <p:cNvPr id="14338" name="Picture 2">
            <a:extLst>
              <a:ext uri="{FF2B5EF4-FFF2-40B4-BE49-F238E27FC236}">
                <a16:creationId xmlns:a16="http://schemas.microsoft.com/office/drawing/2014/main" id="{953A55A1-FF4C-53CE-5992-444BDEFEF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497" y="1599242"/>
            <a:ext cx="9967965"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14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01EA-EED5-4BDB-DC8E-3715666A4B65}"/>
              </a:ext>
            </a:extLst>
          </p:cNvPr>
          <p:cNvSpPr>
            <a:spLocks noGrp="1"/>
          </p:cNvSpPr>
          <p:nvPr>
            <p:ph type="title"/>
          </p:nvPr>
        </p:nvSpPr>
        <p:spPr/>
        <p:txBody>
          <a:bodyPr/>
          <a:lstStyle/>
          <a:p>
            <a:endParaRPr lang="en-IN" dirty="0"/>
          </a:p>
        </p:txBody>
      </p:sp>
      <p:sp>
        <p:nvSpPr>
          <p:cNvPr id="4" name="Footer Placeholder 3">
            <a:extLst>
              <a:ext uri="{FF2B5EF4-FFF2-40B4-BE49-F238E27FC236}">
                <a16:creationId xmlns:a16="http://schemas.microsoft.com/office/drawing/2014/main" id="{122DCB8A-AE67-DBA3-3DC9-56A5E5A193F4}"/>
              </a:ext>
            </a:extLst>
          </p:cNvPr>
          <p:cNvSpPr>
            <a:spLocks noGrp="1"/>
          </p:cNvSpPr>
          <p:nvPr>
            <p:ph type="ftr" sz="quarter" idx="28"/>
          </p:nvPr>
        </p:nvSpPr>
        <p:spPr/>
        <p:txBody>
          <a:bodyPr/>
          <a:lstStyle/>
          <a:p>
            <a:r>
              <a:rPr lang="en-US" noProof="0" dirty="0"/>
              <a:t>Presentation Title</a:t>
            </a:r>
          </a:p>
        </p:txBody>
      </p:sp>
      <p:pic>
        <p:nvPicPr>
          <p:cNvPr id="15362" name="Picture 2">
            <a:extLst>
              <a:ext uri="{FF2B5EF4-FFF2-40B4-BE49-F238E27FC236}">
                <a16:creationId xmlns:a16="http://schemas.microsoft.com/office/drawing/2014/main" id="{83BF8E33-D28D-6E0F-0609-2F60FB93BBA5}"/>
              </a:ext>
            </a:extLst>
          </p:cNvPr>
          <p:cNvPicPr>
            <a:picLocks noGrp="1" noChangeAspect="1" noChangeArrowheads="1"/>
          </p:cNvPicPr>
          <p:nvPr>
            <p:ph type="chart" sz="quarter" idx="27"/>
          </p:nvPr>
        </p:nvPicPr>
        <p:blipFill>
          <a:blip r:embed="rId2">
            <a:extLst>
              <a:ext uri="{28A0092B-C50C-407E-A947-70E740481C1C}">
                <a14:useLocalDpi xmlns:a14="http://schemas.microsoft.com/office/drawing/2010/main" val="0"/>
              </a:ext>
            </a:extLst>
          </a:blip>
          <a:srcRect/>
          <a:stretch>
            <a:fillRect/>
          </a:stretch>
        </p:blipFill>
        <p:spPr bwMode="auto">
          <a:xfrm>
            <a:off x="1165296" y="1842177"/>
            <a:ext cx="9360665" cy="415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85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536489" y="272159"/>
            <a:ext cx="9823998" cy="1325563"/>
          </a:xfrm>
        </p:spPr>
        <p:txBody>
          <a:bodyPr/>
          <a:lstStyle/>
          <a:p>
            <a:r>
              <a:rPr lang="en-US" dirty="0"/>
              <a:t>FINAL INSIGHTS</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36489" y="1110138"/>
            <a:ext cx="5824635" cy="5642354"/>
          </a:xfrm>
        </p:spPr>
        <p:txBody>
          <a:bodyPr/>
          <a:lstStyle/>
          <a:p>
            <a:r>
              <a:rPr lang="en-US" sz="2000" b="1" dirty="0"/>
              <a:t>Class Imbalance</a:t>
            </a:r>
            <a:r>
              <a:rPr lang="en-US" sz="2000" dirty="0"/>
              <a:t>: </a:t>
            </a:r>
          </a:p>
          <a:p>
            <a:r>
              <a:rPr lang="en-US" sz="2000" dirty="0"/>
              <a:t>The energy consumption dataset may have periods with very low or high consumption, causing an imbalance in data distribution (e.g., 90% low consumption, 10% high consumption). This imbalance could lead to models being biased toward predicting the more frequent consumption patterns.</a:t>
            </a:r>
          </a:p>
          <a:p>
            <a:endParaRPr lang="en-US" sz="2000" dirty="0"/>
          </a:p>
          <a:p>
            <a:r>
              <a:rPr lang="en-US" sz="2000" b="1" dirty="0"/>
              <a:t>Impact on Performance</a:t>
            </a:r>
            <a:r>
              <a:rPr lang="en-US" sz="2000" dirty="0"/>
              <a:t>:</a:t>
            </a:r>
          </a:p>
          <a:p>
            <a:r>
              <a:rPr lang="en-US" sz="2000" dirty="0"/>
              <a:t> While the model may show high accuracy, it could fail to predict high consumption periods or energy peaks effectively, as it is more likely to predict the dominant low consumption periods.</a:t>
            </a:r>
          </a:p>
          <a:p>
            <a:endParaRPr lang="en-US" sz="2000"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57533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9FDCF-1E35-269C-49A1-D888F11D801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0B943A6-5F8F-C1C8-B450-5C30B4CAF9BA}"/>
              </a:ext>
            </a:extLst>
          </p:cNvPr>
          <p:cNvSpPr>
            <a:spLocks noGrp="1"/>
          </p:cNvSpPr>
          <p:nvPr>
            <p:ph type="title"/>
          </p:nvPr>
        </p:nvSpPr>
        <p:spPr>
          <a:xfrm>
            <a:off x="275232" y="218076"/>
            <a:ext cx="9823998" cy="622144"/>
          </a:xfrm>
        </p:spPr>
        <p:txBody>
          <a:bodyPr/>
          <a:lstStyle/>
          <a:p>
            <a:r>
              <a:rPr lang="en-US" dirty="0"/>
              <a:t>FINAL INSIGHTS</a:t>
            </a:r>
          </a:p>
        </p:txBody>
      </p:sp>
      <p:sp>
        <p:nvSpPr>
          <p:cNvPr id="29" name="Text Placeholder 28">
            <a:extLst>
              <a:ext uri="{FF2B5EF4-FFF2-40B4-BE49-F238E27FC236}">
                <a16:creationId xmlns:a16="http://schemas.microsoft.com/office/drawing/2014/main" id="{65F539D6-9C94-33E8-9371-349F015B72DB}"/>
              </a:ext>
            </a:extLst>
          </p:cNvPr>
          <p:cNvSpPr>
            <a:spLocks noGrp="1"/>
          </p:cNvSpPr>
          <p:nvPr>
            <p:ph type="body" sz="quarter" idx="28"/>
          </p:nvPr>
        </p:nvSpPr>
        <p:spPr>
          <a:xfrm>
            <a:off x="365667" y="1004835"/>
            <a:ext cx="5824635" cy="5686717"/>
          </a:xfrm>
        </p:spPr>
        <p:txBody>
          <a:bodyPr/>
          <a:lstStyle/>
          <a:p>
            <a:r>
              <a:rPr lang="en-US" sz="2000" b="1" dirty="0"/>
              <a:t>Evaluation Metrics</a:t>
            </a:r>
            <a:r>
              <a:rPr lang="en-US" sz="2000" dirty="0"/>
              <a:t>: </a:t>
            </a:r>
          </a:p>
          <a:p>
            <a:r>
              <a:rPr lang="en-US" sz="2000" dirty="0"/>
              <a:t>Metrics like </a:t>
            </a:r>
            <a:r>
              <a:rPr lang="en-US" sz="2000" b="1" dirty="0"/>
              <a:t>mean absolute error (MAE)</a:t>
            </a:r>
            <a:r>
              <a:rPr lang="en-US" sz="2000" dirty="0"/>
              <a:t>, </a:t>
            </a:r>
            <a:r>
              <a:rPr lang="en-US" sz="2000" b="1" dirty="0"/>
              <a:t>root mean squared error (RMSE)</a:t>
            </a:r>
            <a:r>
              <a:rPr lang="en-US" sz="2000" dirty="0"/>
              <a:t>, and </a:t>
            </a:r>
            <a:r>
              <a:rPr lang="en-US" sz="2000" b="1" dirty="0"/>
              <a:t>R-squared</a:t>
            </a:r>
            <a:r>
              <a:rPr lang="en-US" sz="2000" dirty="0"/>
              <a:t> provide a better understanding of model performance, especially when predicting fluctuating energy consumption patterns.</a:t>
            </a:r>
          </a:p>
          <a:p>
            <a:endParaRPr lang="en-US" sz="2000" dirty="0"/>
          </a:p>
          <a:p>
            <a:r>
              <a:rPr lang="en-US" sz="2000" b="1" dirty="0"/>
              <a:t>Analysis Conducted</a:t>
            </a:r>
            <a:r>
              <a:rPr lang="en-US" sz="2000" dirty="0"/>
              <a:t>: </a:t>
            </a:r>
          </a:p>
          <a:p>
            <a:r>
              <a:rPr lang="en-US" sz="2000" dirty="0"/>
              <a:t>In this project, data preprocessing (like resampling, normalization), visualizations (such as line plots for trends, and box plots for consumption distribution), and modeling (using techniques like ARIMA, Prophet, or machine learning models) play a significant role in improving predictions and addressing consumption variations.</a:t>
            </a:r>
          </a:p>
          <a:p>
            <a:endParaRPr lang="en-US" sz="2000" dirty="0"/>
          </a:p>
        </p:txBody>
      </p:sp>
      <p:pic>
        <p:nvPicPr>
          <p:cNvPr id="38" name="Picture Placeholder 37" descr="People working in office">
            <a:extLst>
              <a:ext uri="{FF2B5EF4-FFF2-40B4-BE49-F238E27FC236}">
                <a16:creationId xmlns:a16="http://schemas.microsoft.com/office/drawing/2014/main" id="{EA849175-B81E-031D-3462-B8EB07106ED6}"/>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766664FA-4681-7F01-77BA-B6CE62EC66E1}"/>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3EEC550-AD89-5483-6E5E-BDA37C49696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3965647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96000" y="2465929"/>
            <a:ext cx="5055698" cy="1325563"/>
          </a:xfrm>
        </p:spPr>
        <p:txBody>
          <a:bodyPr/>
          <a:lstStyle/>
          <a:p>
            <a:r>
              <a:rPr lang="en-US" sz="6600"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221595" y="879681"/>
            <a:ext cx="4591565" cy="1296670"/>
          </a:xfrm>
        </p:spPr>
        <p:txBody>
          <a:bodyPr/>
          <a:lstStyle/>
          <a:p>
            <a:r>
              <a:rPr lang="en-US" sz="3200" dirty="0"/>
              <a:t>OBJECTIVE OF THE PROJECT:</a:t>
            </a:r>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
        <p:nvSpPr>
          <p:cNvPr id="8" name="Hexagon 7">
            <a:extLst>
              <a:ext uri="{FF2B5EF4-FFF2-40B4-BE49-F238E27FC236}">
                <a16:creationId xmlns:a16="http://schemas.microsoft.com/office/drawing/2014/main" id="{C881D45B-FF2C-42E9-CC26-4EFB4346A8C8}"/>
              </a:ext>
            </a:extLst>
          </p:cNvPr>
          <p:cNvSpPr/>
          <p:nvPr/>
        </p:nvSpPr>
        <p:spPr>
          <a:xfrm>
            <a:off x="6096000" y="1447164"/>
            <a:ext cx="5449443" cy="4877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central aim of this project is to conduct a comprehensive analysis of energy consumption data to uncover significant patterns and develop a high-accuracy predictive model to assess future energy usage. By leveraging robust data exploration, insightful visualizations, and machine learning techniques, this project aims to derive actionable insights and reliable predictions for optimizing energy efficiency and resource allocation.</a:t>
            </a:r>
            <a:endParaRPr lang="en-I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239386" y="338554"/>
            <a:ext cx="5045662" cy="1136196"/>
          </a:xfrm>
        </p:spPr>
        <p:txBody>
          <a:bodyPr/>
          <a:lstStyle/>
          <a:p>
            <a:r>
              <a:rPr lang="en-US" dirty="0"/>
              <a:t>Project overview</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2248896" y="3136263"/>
            <a:ext cx="1570612" cy="743827"/>
          </a:xfrm>
        </p:spPr>
        <p:txBody>
          <a:bodyPr/>
          <a:lstStyle/>
          <a:p>
            <a:r>
              <a:rPr lang="en-US" dirty="0"/>
              <a:t>Project overview</a:t>
            </a:r>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blipFill>
            <a:blip r:embed="rId4"/>
            <a:stretch>
              <a:fillRect/>
            </a:stretch>
          </a:blipFill>
        </p:spPr>
      </p:pic>
      <p:sp>
        <p:nvSpPr>
          <p:cNvPr id="2" name="Rectangle: Rounded Corners 1">
            <a:extLst>
              <a:ext uri="{FF2B5EF4-FFF2-40B4-BE49-F238E27FC236}">
                <a16:creationId xmlns:a16="http://schemas.microsoft.com/office/drawing/2014/main" id="{4125B2FE-CD5F-71AD-3423-BDAE9E23AEA1}"/>
              </a:ext>
            </a:extLst>
          </p:cNvPr>
          <p:cNvSpPr/>
          <p:nvPr/>
        </p:nvSpPr>
        <p:spPr>
          <a:xfrm>
            <a:off x="6310365" y="1979525"/>
            <a:ext cx="2210637" cy="11361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62F0A059-6ACB-B3F3-7391-21333E2DD7CC}"/>
              </a:ext>
            </a:extLst>
          </p:cNvPr>
          <p:cNvSpPr/>
          <p:nvPr/>
        </p:nvSpPr>
        <p:spPr>
          <a:xfrm>
            <a:off x="9139985" y="1979525"/>
            <a:ext cx="2492191" cy="11361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Rounded Corners 3">
            <a:extLst>
              <a:ext uri="{FF2B5EF4-FFF2-40B4-BE49-F238E27FC236}">
                <a16:creationId xmlns:a16="http://schemas.microsoft.com/office/drawing/2014/main" id="{311FFF67-B473-73BE-61C1-A1BD57859323}"/>
              </a:ext>
            </a:extLst>
          </p:cNvPr>
          <p:cNvSpPr/>
          <p:nvPr/>
        </p:nvSpPr>
        <p:spPr>
          <a:xfrm>
            <a:off x="6310365" y="3800329"/>
            <a:ext cx="2210637" cy="11361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ECC5F7F2-884C-43F8-B1BA-C215D57C5D76}"/>
              </a:ext>
            </a:extLst>
          </p:cNvPr>
          <p:cNvSpPr/>
          <p:nvPr/>
        </p:nvSpPr>
        <p:spPr>
          <a:xfrm>
            <a:off x="9203995" y="3880339"/>
            <a:ext cx="2210637" cy="11361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0E41F8FB-9262-847A-C445-5C319DD5873A}"/>
              </a:ext>
            </a:extLst>
          </p:cNvPr>
          <p:cNvSpPr txBox="1"/>
          <p:nvPr/>
        </p:nvSpPr>
        <p:spPr>
          <a:xfrm>
            <a:off x="5806437" y="2339889"/>
            <a:ext cx="3172186" cy="369332"/>
          </a:xfrm>
          <a:prstGeom prst="rect">
            <a:avLst/>
          </a:prstGeom>
        </p:spPr>
        <p:txBody>
          <a:bodyPr wrap="square" rtlCol="0">
            <a:spAutoFit/>
          </a:bodyPr>
          <a:lstStyle/>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1. Data Preparation</a:t>
            </a:r>
          </a:p>
        </p:txBody>
      </p:sp>
      <p:sp>
        <p:nvSpPr>
          <p:cNvPr id="7" name="TextBox 6">
            <a:extLst>
              <a:ext uri="{FF2B5EF4-FFF2-40B4-BE49-F238E27FC236}">
                <a16:creationId xmlns:a16="http://schemas.microsoft.com/office/drawing/2014/main" id="{EAC4722C-2FAB-5033-C145-7E10CF6EB90A}"/>
              </a:ext>
            </a:extLst>
          </p:cNvPr>
          <p:cNvSpPr txBox="1"/>
          <p:nvPr/>
        </p:nvSpPr>
        <p:spPr>
          <a:xfrm>
            <a:off x="6199833" y="4148780"/>
            <a:ext cx="2431701" cy="369332"/>
          </a:xfrm>
          <a:prstGeom prst="rect">
            <a:avLst/>
          </a:prstGeom>
        </p:spPr>
        <p:txBody>
          <a:bodyPr wrap="square" rtlCol="0">
            <a:spAutoFit/>
          </a:bodyPr>
          <a:lstStyle/>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3. Data Encoding</a:t>
            </a:r>
          </a:p>
        </p:txBody>
      </p:sp>
      <p:sp>
        <p:nvSpPr>
          <p:cNvPr id="8" name="TextBox 7">
            <a:extLst>
              <a:ext uri="{FF2B5EF4-FFF2-40B4-BE49-F238E27FC236}">
                <a16:creationId xmlns:a16="http://schemas.microsoft.com/office/drawing/2014/main" id="{F24756AD-B718-F57F-A082-4C830BEBF9C2}"/>
              </a:ext>
            </a:extLst>
          </p:cNvPr>
          <p:cNvSpPr txBox="1"/>
          <p:nvPr/>
        </p:nvSpPr>
        <p:spPr>
          <a:xfrm>
            <a:off x="9074411" y="4125271"/>
            <a:ext cx="2210637" cy="646331"/>
          </a:xfrm>
          <a:prstGeom prst="rect">
            <a:avLst/>
          </a:prstGeom>
        </p:spPr>
        <p:txBody>
          <a:bodyPr wrap="square" rtlCol="0">
            <a:spAutoFit/>
          </a:bodyPr>
          <a:lstStyle/>
          <a:p>
            <a:pPr marL="0" indent="0" algn="ctr">
              <a:lnSpc>
                <a:spcPct val="100000"/>
              </a:lnSpc>
              <a:spcBef>
                <a:spcPts val="0"/>
              </a:spcBef>
              <a:buFontTx/>
              <a:buNone/>
            </a:pPr>
            <a:r>
              <a:rPr lang="en-IN" dirty="0">
                <a:solidFill>
                  <a:schemeClr val="bg2"/>
                </a:solidFill>
                <a:latin typeface="Posterama" panose="020B0504020200020000" pitchFamily="34" charset="0"/>
                <a:ea typeface="微软雅黑"/>
                <a:cs typeface="Posterama" panose="020B0504020200020000" pitchFamily="34" charset="0"/>
              </a:rPr>
              <a:t>4. Machine learning models</a:t>
            </a:r>
            <a:endParaRPr lang="en-IN" sz="1800" dirty="0">
              <a:solidFill>
                <a:schemeClr val="bg2"/>
              </a:solidFill>
              <a:latin typeface="Posterama" panose="020B0504020200020000" pitchFamily="34" charset="0"/>
              <a:ea typeface="微软雅黑"/>
              <a:cs typeface="Posterama" panose="020B0504020200020000" pitchFamily="34" charset="0"/>
            </a:endParaRPr>
          </a:p>
        </p:txBody>
      </p:sp>
      <p:sp>
        <p:nvSpPr>
          <p:cNvPr id="9" name="TextBox 8">
            <a:extLst>
              <a:ext uri="{FF2B5EF4-FFF2-40B4-BE49-F238E27FC236}">
                <a16:creationId xmlns:a16="http://schemas.microsoft.com/office/drawing/2014/main" id="{8B370C0E-38D7-EB95-2B7B-F4421C720D0D}"/>
              </a:ext>
            </a:extLst>
          </p:cNvPr>
          <p:cNvSpPr txBox="1"/>
          <p:nvPr/>
        </p:nvSpPr>
        <p:spPr>
          <a:xfrm>
            <a:off x="9118099" y="2443957"/>
            <a:ext cx="2492191" cy="369332"/>
          </a:xfrm>
          <a:prstGeom prst="rect">
            <a:avLst/>
          </a:prstGeom>
        </p:spPr>
        <p:txBody>
          <a:bodyPr wrap="square" rtlCol="0">
            <a:spAutoFit/>
          </a:bodyPr>
          <a:lstStyle/>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2. Data Visualization</a:t>
            </a:r>
          </a:p>
        </p:txBody>
      </p:sp>
      <p:sp>
        <p:nvSpPr>
          <p:cNvPr id="10" name="Rectangle: Rounded Corners 9">
            <a:extLst>
              <a:ext uri="{FF2B5EF4-FFF2-40B4-BE49-F238E27FC236}">
                <a16:creationId xmlns:a16="http://schemas.microsoft.com/office/drawing/2014/main" id="{F78CE881-C238-C8D5-8715-50FE94C992AD}"/>
              </a:ext>
            </a:extLst>
          </p:cNvPr>
          <p:cNvSpPr/>
          <p:nvPr/>
        </p:nvSpPr>
        <p:spPr>
          <a:xfrm>
            <a:off x="7656898" y="5457987"/>
            <a:ext cx="2210637" cy="11361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lnSpc>
                <a:spcPct val="100000"/>
              </a:lnSpc>
              <a:spcBef>
                <a:spcPts val="0"/>
              </a:spcBef>
              <a:buFontTx/>
              <a:buNone/>
            </a:pPr>
            <a:r>
              <a:rPr lang="en-IN" dirty="0">
                <a:solidFill>
                  <a:prstClr val="white"/>
                </a:solidFill>
                <a:latin typeface="Posterama" panose="020B0504020200020000" pitchFamily="34" charset="0"/>
                <a:ea typeface="微软雅黑"/>
                <a:cs typeface="Posterama" panose="020B0504020200020000" pitchFamily="34" charset="0"/>
              </a:rPr>
              <a:t>5</a:t>
            </a:r>
            <a:r>
              <a:rPr lang="en-IN" sz="1800" dirty="0">
                <a:solidFill>
                  <a:prstClr val="white"/>
                </a:solidFill>
                <a:latin typeface="Posterama" panose="020B0504020200020000" pitchFamily="34" charset="0"/>
                <a:ea typeface="微软雅黑"/>
                <a:cs typeface="Posterama" panose="020B0504020200020000" pitchFamily="34" charset="0"/>
              </a:rPr>
              <a:t>. </a:t>
            </a:r>
            <a:r>
              <a:rPr lang="en-IN" dirty="0">
                <a:solidFill>
                  <a:prstClr val="white"/>
                </a:solidFill>
                <a:latin typeface="Posterama" panose="020B0504020200020000" pitchFamily="34" charset="0"/>
                <a:ea typeface="微软雅黑"/>
                <a:cs typeface="Posterama" panose="020B0504020200020000" pitchFamily="34" charset="0"/>
              </a:rPr>
              <a:t>Time series forecasting</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6229978" y="2016579"/>
            <a:ext cx="4921720" cy="2775857"/>
          </a:xfrm>
        </p:spPr>
        <p:txBody>
          <a:bodyPr/>
          <a:lstStyle/>
          <a:p>
            <a:r>
              <a:rPr lang="en-US" dirty="0"/>
              <a:t>DATA PREPARATION</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pic>
        <p:nvPicPr>
          <p:cNvPr id="2050" name="Picture 2" descr="Image result for people working in laptop">
            <a:extLst>
              <a:ext uri="{FF2B5EF4-FFF2-40B4-BE49-F238E27FC236}">
                <a16:creationId xmlns:a16="http://schemas.microsoft.com/office/drawing/2014/main" id="{2C570439-F280-986C-A7AF-E56776664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03" y="833227"/>
            <a:ext cx="5140588" cy="5191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2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75373" y="1139180"/>
            <a:ext cx="9482813" cy="4825276"/>
          </a:xfrm>
        </p:spPr>
        <p:txBody>
          <a:bodyPr/>
          <a:lstStyle/>
          <a:p>
            <a:pPr>
              <a:lnSpc>
                <a:spcPct val="100000"/>
              </a:lnSpc>
              <a:spcAft>
                <a:spcPts val="450"/>
              </a:spcAft>
            </a:pPr>
            <a:br>
              <a:rPr lang="en-US" sz="1600" b="0" i="0" dirty="0">
                <a:solidFill>
                  <a:schemeClr val="bg2"/>
                </a:solidFill>
                <a:effectLst/>
                <a:latin typeface="Roboto" panose="02000000000000000000" pitchFamily="2" charset="0"/>
              </a:rPr>
            </a:br>
            <a:br>
              <a:rPr lang="en-US" sz="1600" b="0" i="0" dirty="0">
                <a:solidFill>
                  <a:schemeClr val="bg2"/>
                </a:solidFill>
                <a:effectLst/>
                <a:latin typeface="Roboto" panose="02000000000000000000" pitchFamily="2" charset="0"/>
              </a:rPr>
            </a:br>
            <a:br>
              <a:rPr lang="en-US" sz="1600" b="0" i="0" dirty="0">
                <a:solidFill>
                  <a:schemeClr val="bg2"/>
                </a:solidFill>
                <a:effectLst/>
                <a:latin typeface="Roboto" panose="02000000000000000000" pitchFamily="2" charset="0"/>
              </a:rPr>
            </a:br>
            <a:r>
              <a:rPr lang="en-US" sz="1600" b="0" i="0" dirty="0">
                <a:solidFill>
                  <a:schemeClr val="bg2"/>
                </a:solidFill>
                <a:effectLst/>
                <a:latin typeface="Roboto" panose="02000000000000000000" pitchFamily="2" charset="0"/>
              </a:rPr>
              <a:t>The dataset contain time-series data about household energy consumption, where measurements of power, voltage, and other electrical readings are collected over time. The data covers 377,022 entries (rows) with 9 columns.</a:t>
            </a:r>
            <a:br>
              <a:rPr lang="en-US" sz="1600" b="0" i="0" dirty="0">
                <a:solidFill>
                  <a:schemeClr val="bg2"/>
                </a:solidFill>
                <a:effectLst/>
                <a:latin typeface="Roboto" panose="02000000000000000000" pitchFamily="2" charset="0"/>
              </a:rPr>
            </a:br>
            <a:br>
              <a:rPr lang="en-US" sz="1600" b="0" i="0" dirty="0">
                <a:solidFill>
                  <a:schemeClr val="bg2"/>
                </a:solidFill>
                <a:effectLst/>
                <a:latin typeface="Roboto" panose="02000000000000000000" pitchFamily="2" charset="0"/>
              </a:rPr>
            </a:br>
            <a:br>
              <a:rPr lang="en-US" sz="1600" b="0" i="0" dirty="0">
                <a:solidFill>
                  <a:schemeClr val="bg2"/>
                </a:solidFill>
                <a:effectLst/>
                <a:latin typeface="Roboto" panose="02000000000000000000" pitchFamily="2" charset="0"/>
              </a:rPr>
            </a:br>
            <a:r>
              <a:rPr lang="en-US" sz="1600" b="1" i="0" dirty="0">
                <a:solidFill>
                  <a:schemeClr val="accent5">
                    <a:lumMod val="60000"/>
                    <a:lumOff val="40000"/>
                  </a:schemeClr>
                </a:solidFill>
                <a:effectLst/>
                <a:latin typeface="Roboto" panose="02000000000000000000" pitchFamily="2" charset="0"/>
              </a:rPr>
              <a:t>DATASET FEATURES</a:t>
            </a:r>
            <a:br>
              <a:rPr lang="en-US" sz="1600" b="1" i="0" dirty="0">
                <a:solidFill>
                  <a:schemeClr val="bg2"/>
                </a:solidFill>
                <a:effectLst/>
                <a:latin typeface="Roboto" panose="02000000000000000000" pitchFamily="2" charset="0"/>
              </a:rPr>
            </a:br>
            <a:br>
              <a:rPr lang="en-US" sz="1600" b="0" i="0" dirty="0">
                <a:solidFill>
                  <a:schemeClr val="bg2"/>
                </a:solidFill>
                <a:effectLst/>
                <a:latin typeface="Roboto" panose="02000000000000000000" pitchFamily="2" charset="0"/>
              </a:rPr>
            </a:br>
            <a:r>
              <a:rPr lang="en-US" sz="1600" b="1" i="0" dirty="0">
                <a:solidFill>
                  <a:schemeClr val="bg2"/>
                </a:solidFill>
                <a:effectLst/>
                <a:latin typeface="Roboto" panose="02000000000000000000" pitchFamily="2" charset="0"/>
              </a:rPr>
              <a:t>Date :</a:t>
            </a:r>
            <a:r>
              <a:rPr lang="en-US" sz="1600" b="0" i="0" dirty="0">
                <a:solidFill>
                  <a:schemeClr val="bg2"/>
                </a:solidFill>
                <a:effectLst/>
                <a:latin typeface="Roboto" panose="02000000000000000000" pitchFamily="2" charset="0"/>
              </a:rPr>
              <a:t> The date on which the measurements were recorded.</a:t>
            </a:r>
            <a:br>
              <a:rPr lang="en-US" sz="1600" b="0" i="0" dirty="0">
                <a:solidFill>
                  <a:schemeClr val="bg2"/>
                </a:solidFill>
                <a:effectLst/>
                <a:latin typeface="Roboto" panose="02000000000000000000" pitchFamily="2" charset="0"/>
              </a:rPr>
            </a:br>
            <a:r>
              <a:rPr lang="en-US" sz="1600" b="1" i="0" dirty="0">
                <a:solidFill>
                  <a:schemeClr val="bg2"/>
                </a:solidFill>
                <a:effectLst/>
                <a:latin typeface="Roboto" panose="02000000000000000000" pitchFamily="2" charset="0"/>
              </a:rPr>
              <a:t>Time :</a:t>
            </a:r>
            <a:r>
              <a:rPr lang="en-US" sz="1600" b="0" i="0" dirty="0">
                <a:solidFill>
                  <a:schemeClr val="bg2"/>
                </a:solidFill>
                <a:effectLst/>
                <a:latin typeface="Roboto" panose="02000000000000000000" pitchFamily="2" charset="0"/>
              </a:rPr>
              <a:t> The time of day when the measurement was taken.</a:t>
            </a:r>
            <a:br>
              <a:rPr lang="en-US" sz="1600" b="0" i="0" dirty="0">
                <a:solidFill>
                  <a:schemeClr val="bg2"/>
                </a:solidFill>
                <a:effectLst/>
                <a:latin typeface="Roboto" panose="02000000000000000000" pitchFamily="2" charset="0"/>
              </a:rPr>
            </a:br>
            <a:r>
              <a:rPr lang="en-US" sz="1600" b="1" i="0" dirty="0">
                <a:solidFill>
                  <a:schemeClr val="bg2"/>
                </a:solidFill>
                <a:effectLst/>
                <a:latin typeface="Roboto" panose="02000000000000000000" pitchFamily="2" charset="0"/>
              </a:rPr>
              <a:t>Global_active_power :</a:t>
            </a:r>
            <a:r>
              <a:rPr lang="en-US" sz="1600" b="0" i="0" dirty="0">
                <a:solidFill>
                  <a:schemeClr val="bg2"/>
                </a:solidFill>
                <a:effectLst/>
                <a:latin typeface="Roboto" panose="02000000000000000000" pitchFamily="2" charset="0"/>
              </a:rPr>
              <a:t> The total active power consumed across the household.</a:t>
            </a:r>
            <a:br>
              <a:rPr lang="en-US" sz="1600" b="0" i="0" dirty="0">
                <a:solidFill>
                  <a:schemeClr val="bg2"/>
                </a:solidFill>
                <a:effectLst/>
                <a:latin typeface="Roboto" panose="02000000000000000000" pitchFamily="2" charset="0"/>
              </a:rPr>
            </a:br>
            <a:r>
              <a:rPr lang="en-US" sz="1600" b="1" i="0" dirty="0">
                <a:solidFill>
                  <a:schemeClr val="bg2"/>
                </a:solidFill>
                <a:effectLst/>
                <a:latin typeface="Roboto" panose="02000000000000000000" pitchFamily="2" charset="0"/>
              </a:rPr>
              <a:t>Global_reactive_power :</a:t>
            </a:r>
            <a:r>
              <a:rPr lang="en-US" sz="1600" b="0" i="0" dirty="0">
                <a:solidFill>
                  <a:schemeClr val="bg2"/>
                </a:solidFill>
                <a:effectLst/>
                <a:latin typeface="Roboto" panose="02000000000000000000" pitchFamily="2" charset="0"/>
              </a:rPr>
              <a:t> The total reactive power consumed across the household.</a:t>
            </a:r>
            <a:br>
              <a:rPr lang="en-US" sz="1600" b="0" i="0" dirty="0">
                <a:solidFill>
                  <a:schemeClr val="bg2"/>
                </a:solidFill>
                <a:effectLst/>
                <a:latin typeface="Roboto" panose="02000000000000000000" pitchFamily="2" charset="0"/>
              </a:rPr>
            </a:br>
            <a:r>
              <a:rPr lang="en-US" sz="1600" b="1" i="0" dirty="0">
                <a:solidFill>
                  <a:schemeClr val="bg2"/>
                </a:solidFill>
                <a:effectLst/>
                <a:latin typeface="Roboto" panose="02000000000000000000" pitchFamily="2" charset="0"/>
              </a:rPr>
              <a:t>Voltage :</a:t>
            </a:r>
            <a:r>
              <a:rPr lang="en-US" sz="1600" b="0" i="0" dirty="0">
                <a:solidFill>
                  <a:schemeClr val="bg2"/>
                </a:solidFill>
                <a:effectLst/>
                <a:latin typeface="Roboto" panose="02000000000000000000" pitchFamily="2" charset="0"/>
              </a:rPr>
              <a:t> The voltage level in the household, measured in volts (V).</a:t>
            </a:r>
            <a:br>
              <a:rPr lang="en-US" sz="1600" b="0" i="0" dirty="0">
                <a:solidFill>
                  <a:schemeClr val="bg2"/>
                </a:solidFill>
                <a:effectLst/>
                <a:latin typeface="Roboto" panose="02000000000000000000" pitchFamily="2" charset="0"/>
              </a:rPr>
            </a:br>
            <a:r>
              <a:rPr lang="en-US" sz="1600" b="1" i="0" dirty="0">
                <a:solidFill>
                  <a:schemeClr val="bg2"/>
                </a:solidFill>
                <a:effectLst/>
                <a:latin typeface="Roboto" panose="02000000000000000000" pitchFamily="2" charset="0"/>
              </a:rPr>
              <a:t>Global_intensity :</a:t>
            </a:r>
            <a:r>
              <a:rPr lang="en-US" sz="1600" b="0" i="0" dirty="0">
                <a:solidFill>
                  <a:schemeClr val="bg2"/>
                </a:solidFill>
                <a:effectLst/>
                <a:latin typeface="Roboto" panose="02000000000000000000" pitchFamily="2" charset="0"/>
              </a:rPr>
              <a:t> The intensity of current drawn by the appliances in the household.</a:t>
            </a:r>
            <a:br>
              <a:rPr lang="en-US" sz="1600" b="0" i="0" dirty="0">
                <a:solidFill>
                  <a:schemeClr val="bg2"/>
                </a:solidFill>
                <a:effectLst/>
                <a:latin typeface="Roboto" panose="02000000000000000000" pitchFamily="2" charset="0"/>
              </a:rPr>
            </a:br>
            <a:r>
              <a:rPr lang="en-US" sz="1600" b="1" i="0" dirty="0">
                <a:solidFill>
                  <a:schemeClr val="bg2"/>
                </a:solidFill>
                <a:effectLst/>
                <a:latin typeface="Roboto" panose="02000000000000000000" pitchFamily="2" charset="0"/>
              </a:rPr>
              <a:t>Sub_metering_1 :</a:t>
            </a:r>
            <a:r>
              <a:rPr lang="en-US" sz="1600" b="0" i="0" dirty="0">
                <a:solidFill>
                  <a:schemeClr val="bg2"/>
                </a:solidFill>
                <a:effectLst/>
                <a:latin typeface="Roboto" panose="02000000000000000000" pitchFamily="2" charset="0"/>
              </a:rPr>
              <a:t> Energy sub-metering for the first area in the household.</a:t>
            </a:r>
            <a:br>
              <a:rPr lang="en-US" sz="1600" b="0" i="0" dirty="0">
                <a:solidFill>
                  <a:schemeClr val="bg2"/>
                </a:solidFill>
                <a:effectLst/>
                <a:latin typeface="Roboto" panose="02000000000000000000" pitchFamily="2" charset="0"/>
              </a:rPr>
            </a:br>
            <a:r>
              <a:rPr lang="en-US" sz="1600" b="1" i="0" dirty="0">
                <a:solidFill>
                  <a:schemeClr val="bg2"/>
                </a:solidFill>
                <a:effectLst/>
                <a:latin typeface="Roboto" panose="02000000000000000000" pitchFamily="2" charset="0"/>
              </a:rPr>
              <a:t>Sub_metering_2 :</a:t>
            </a:r>
            <a:r>
              <a:rPr lang="en-US" sz="1600" b="0" i="0" dirty="0">
                <a:solidFill>
                  <a:schemeClr val="bg2"/>
                </a:solidFill>
                <a:effectLst/>
                <a:latin typeface="Roboto" panose="02000000000000000000" pitchFamily="2" charset="0"/>
              </a:rPr>
              <a:t> Energy sub-metering for the second area in the household.</a:t>
            </a:r>
            <a:br>
              <a:rPr lang="en-US" sz="1600" b="0" i="0" dirty="0">
                <a:solidFill>
                  <a:schemeClr val="bg2"/>
                </a:solidFill>
                <a:effectLst/>
                <a:latin typeface="Roboto" panose="02000000000000000000" pitchFamily="2" charset="0"/>
              </a:rPr>
            </a:br>
            <a:r>
              <a:rPr lang="en-US" sz="1600" b="1" i="0" dirty="0">
                <a:solidFill>
                  <a:schemeClr val="bg2"/>
                </a:solidFill>
                <a:effectLst/>
                <a:latin typeface="Roboto" panose="02000000000000000000" pitchFamily="2" charset="0"/>
              </a:rPr>
              <a:t>Sub_metering_2 :</a:t>
            </a:r>
            <a:r>
              <a:rPr lang="en-US" sz="1600" b="0" i="0" dirty="0">
                <a:solidFill>
                  <a:schemeClr val="bg2"/>
                </a:solidFill>
                <a:effectLst/>
                <a:latin typeface="Roboto" panose="02000000000000000000" pitchFamily="2" charset="0"/>
              </a:rPr>
              <a:t> Energy sub-metering for the third area in the household.</a:t>
            </a:r>
            <a:br>
              <a:rPr lang="en-US" sz="1600" b="0" i="0" dirty="0">
                <a:solidFill>
                  <a:schemeClr val="bg2"/>
                </a:solidFill>
                <a:effectLst/>
                <a:latin typeface="Roboto" panose="02000000000000000000" pitchFamily="2" charset="0"/>
              </a:rPr>
            </a:br>
            <a:endParaRPr lang="en-US" sz="1600" dirty="0">
              <a:solidFill>
                <a:schemeClr val="bg2"/>
              </a:solidFill>
            </a:endParaRP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
        <p:nvSpPr>
          <p:cNvPr id="7" name="Title 2">
            <a:extLst>
              <a:ext uri="{FF2B5EF4-FFF2-40B4-BE49-F238E27FC236}">
                <a16:creationId xmlns:a16="http://schemas.microsoft.com/office/drawing/2014/main" id="{C6F09629-DBAB-3904-C59E-1B9AB769A0B9}"/>
              </a:ext>
            </a:extLst>
          </p:cNvPr>
          <p:cNvSpPr txBox="1">
            <a:spLocks/>
          </p:cNvSpPr>
          <p:nvPr/>
        </p:nvSpPr>
        <p:spPr>
          <a:xfrm>
            <a:off x="575373" y="274955"/>
            <a:ext cx="5775186" cy="11154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3200" dirty="0"/>
              <a:t>Dataset Characteristics</a:t>
            </a:r>
          </a:p>
        </p:txBody>
      </p:sp>
    </p:spTree>
    <p:extLst>
      <p:ext uri="{BB962C8B-B14F-4D97-AF65-F5344CB8AC3E}">
        <p14:creationId xmlns:p14="http://schemas.microsoft.com/office/powerpoint/2010/main" val="124602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28"/>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graphicFrame>
        <p:nvGraphicFramePr>
          <p:cNvPr id="5" name="Table 4">
            <a:extLst>
              <a:ext uri="{FF2B5EF4-FFF2-40B4-BE49-F238E27FC236}">
                <a16:creationId xmlns:a16="http://schemas.microsoft.com/office/drawing/2014/main" id="{80FF7961-3676-ADBB-0FD1-11AA331BE23A}"/>
              </a:ext>
            </a:extLst>
          </p:cNvPr>
          <p:cNvGraphicFramePr>
            <a:graphicFrameLocks noGrp="1"/>
          </p:cNvGraphicFramePr>
          <p:nvPr>
            <p:extLst>
              <p:ext uri="{D42A27DB-BD31-4B8C-83A1-F6EECF244321}">
                <p14:modId xmlns:p14="http://schemas.microsoft.com/office/powerpoint/2010/main" val="4235595681"/>
              </p:ext>
            </p:extLst>
          </p:nvPr>
        </p:nvGraphicFramePr>
        <p:xfrm>
          <a:off x="170822" y="274955"/>
          <a:ext cx="11907297" cy="6274423"/>
        </p:xfrm>
        <a:graphic>
          <a:graphicData uri="http://schemas.openxmlformats.org/drawingml/2006/table">
            <a:tbl>
              <a:tblPr firstRow="1" bandRow="1">
                <a:tableStyleId>{5C22544A-7EE6-4342-B048-85BDC9FD1C3A}</a:tableStyleId>
              </a:tblPr>
              <a:tblGrid>
                <a:gridCol w="3969099">
                  <a:extLst>
                    <a:ext uri="{9D8B030D-6E8A-4147-A177-3AD203B41FA5}">
                      <a16:colId xmlns:a16="http://schemas.microsoft.com/office/drawing/2014/main" val="3466522662"/>
                    </a:ext>
                  </a:extLst>
                </a:gridCol>
                <a:gridCol w="3969099">
                  <a:extLst>
                    <a:ext uri="{9D8B030D-6E8A-4147-A177-3AD203B41FA5}">
                      <a16:colId xmlns:a16="http://schemas.microsoft.com/office/drawing/2014/main" val="1596479102"/>
                    </a:ext>
                  </a:extLst>
                </a:gridCol>
                <a:gridCol w="3969099">
                  <a:extLst>
                    <a:ext uri="{9D8B030D-6E8A-4147-A177-3AD203B41FA5}">
                      <a16:colId xmlns:a16="http://schemas.microsoft.com/office/drawing/2014/main" val="2107231374"/>
                    </a:ext>
                  </a:extLst>
                </a:gridCol>
              </a:tblGrid>
              <a:tr h="359655">
                <a:tc>
                  <a:txBody>
                    <a:bodyPr/>
                    <a:lstStyle/>
                    <a:p>
                      <a:r>
                        <a:rPr lang="en-IN" dirty="0"/>
                        <a:t>Analysis </a:t>
                      </a:r>
                    </a:p>
                  </a:txBody>
                  <a:tcPr/>
                </a:tc>
                <a:tc>
                  <a:txBody>
                    <a:bodyPr/>
                    <a:lstStyle/>
                    <a:p>
                      <a:r>
                        <a:rPr lang="en-IN" dirty="0"/>
                        <a:t> Definition</a:t>
                      </a:r>
                    </a:p>
                  </a:txBody>
                  <a:tcPr/>
                </a:tc>
                <a:tc>
                  <a:txBody>
                    <a:bodyPr/>
                    <a:lstStyle/>
                    <a:p>
                      <a:r>
                        <a:rPr lang="en-IN" dirty="0"/>
                        <a:t> Observation</a:t>
                      </a:r>
                    </a:p>
                  </a:txBody>
                  <a:tcPr/>
                </a:tc>
                <a:extLst>
                  <a:ext uri="{0D108BD9-81ED-4DB2-BD59-A6C34878D82A}">
                    <a16:rowId xmlns:a16="http://schemas.microsoft.com/office/drawing/2014/main" val="380012574"/>
                  </a:ext>
                </a:extLst>
              </a:tr>
              <a:tr h="1261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df.describe()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Describing the statistical summary of numerical type data</a:t>
                      </a:r>
                    </a:p>
                    <a:p>
                      <a:endParaRPr lang="en-IN" dirty="0"/>
                    </a:p>
                  </a:txBody>
                  <a:tcPr/>
                </a:tc>
                <a:tc>
                  <a:txBody>
                    <a:bodyPr/>
                    <a:lstStyle/>
                    <a:p>
                      <a:r>
                        <a:rPr lang="en-US" sz="1800" b="1" i="0" kern="1200" dirty="0">
                          <a:solidFill>
                            <a:schemeClr val="dk1"/>
                          </a:solidFill>
                          <a:effectLst/>
                          <a:latin typeface="+mn-lt"/>
                          <a:ea typeface="+mn-ea"/>
                          <a:cs typeface="+mn-cs"/>
                        </a:rPr>
                        <a:t>* count :</a:t>
                      </a:r>
                      <a:r>
                        <a:rPr lang="en-US" sz="1800" b="0" i="0" kern="1200" dirty="0">
                          <a:solidFill>
                            <a:schemeClr val="dk1"/>
                          </a:solidFill>
                          <a:effectLst/>
                          <a:latin typeface="+mn-lt"/>
                          <a:ea typeface="+mn-ea"/>
                          <a:cs typeface="+mn-cs"/>
                        </a:rPr>
                        <a:t> 373,093 non-null entries out of 377,022 total rows. This means there are 3,929 missing values in the Sub_metering_3 column.</a:t>
                      </a:r>
                    </a:p>
                    <a:p>
                      <a:endParaRPr lang="en-IN" dirty="0"/>
                    </a:p>
                  </a:txBody>
                  <a:tcPr/>
                </a:tc>
                <a:extLst>
                  <a:ext uri="{0D108BD9-81ED-4DB2-BD59-A6C34878D82A}">
                    <a16:rowId xmlns:a16="http://schemas.microsoft.com/office/drawing/2014/main" val="1297859232"/>
                  </a:ext>
                </a:extLst>
              </a:tr>
              <a:tr h="3153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IN" sz="1800" b="0" kern="1200" dirty="0">
                          <a:solidFill>
                            <a:schemeClr val="dk1"/>
                          </a:solidFill>
                          <a:effectLst/>
                          <a:latin typeface="+mn-lt"/>
                          <a:ea typeface="+mn-ea"/>
                          <a:cs typeface="+mn-cs"/>
                        </a:rPr>
                      </a:br>
                      <a:r>
                        <a:rPr lang="en-IN" sz="1800" b="0" kern="1200" dirty="0">
                          <a:solidFill>
                            <a:schemeClr val="dk1"/>
                          </a:solidFill>
                          <a:effectLst/>
                          <a:latin typeface="+mn-lt"/>
                          <a:ea typeface="+mn-ea"/>
                          <a:cs typeface="+mn-cs"/>
                        </a:rPr>
                        <a:t>df.info()</a:t>
                      </a:r>
                    </a:p>
                    <a:p>
                      <a:endParaRPr lang="en-IN" dirty="0"/>
                    </a:p>
                  </a:txBody>
                  <a:tcPr/>
                </a:tc>
                <a:tc>
                  <a:txBody>
                    <a:bodyPr/>
                    <a:lstStyle/>
                    <a:p>
                      <a:r>
                        <a:rPr lang="en-US" dirty="0"/>
                        <a:t>Displays a concise summary of the</a:t>
                      </a:r>
                    </a:p>
                    <a:p>
                      <a:r>
                        <a:rPr lang="en-US" dirty="0"/>
                        <a:t>DataFrame, including non-null counts and data types.</a:t>
                      </a:r>
                      <a:endParaRPr lang="en-IN" dirty="0"/>
                    </a:p>
                  </a:txBody>
                  <a:tcPr/>
                </a:tc>
                <a:tc>
                  <a:txBody>
                    <a:bodyPr/>
                    <a:lstStyle/>
                    <a:p>
                      <a:r>
                        <a:rPr lang="en-US" sz="1800" b="0" i="0" kern="1200" dirty="0">
                          <a:solidFill>
                            <a:schemeClr val="dk1"/>
                          </a:solidFill>
                          <a:effectLst/>
                          <a:latin typeface="+mn-lt"/>
                          <a:ea typeface="+mn-ea"/>
                          <a:cs typeface="+mn-cs"/>
                        </a:rPr>
                        <a:t>* The dataset consists of 377,022 rows and 9 columns.</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 Most columns, including "Date," "Time," "Global_active_power," "Global_reactive_power," "Voltage," "Global_intensity," "Sub_metering_1," and "Sub_metering_2," are stored as strings (object datatype), indicating that they contain textual or numeric data that hasn't been converted to numerical types yet.</a:t>
                      </a:r>
                    </a:p>
                    <a:p>
                      <a:endParaRPr lang="en-IN" dirty="0"/>
                    </a:p>
                  </a:txBody>
                  <a:tcPr/>
                </a:tc>
                <a:extLst>
                  <a:ext uri="{0D108BD9-81ED-4DB2-BD59-A6C34878D82A}">
                    <a16:rowId xmlns:a16="http://schemas.microsoft.com/office/drawing/2014/main" val="3179696440"/>
                  </a:ext>
                </a:extLst>
              </a:tr>
              <a:tr h="788023">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797785106"/>
                  </a:ext>
                </a:extLst>
              </a:tr>
            </a:tbl>
          </a:graphicData>
        </a:graphic>
      </p:graphicFrame>
    </p:spTree>
    <p:extLst>
      <p:ext uri="{BB962C8B-B14F-4D97-AF65-F5344CB8AC3E}">
        <p14:creationId xmlns:p14="http://schemas.microsoft.com/office/powerpoint/2010/main" val="3295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a:extLst>
              <a:ext uri="{FF2B5EF4-FFF2-40B4-BE49-F238E27FC236}">
                <a16:creationId xmlns:a16="http://schemas.microsoft.com/office/drawing/2014/main" id="{D4301FAC-8544-12EB-0123-A62DEAD60F52}"/>
              </a:ext>
            </a:extLst>
          </p:cNvPr>
          <p:cNvGraphicFramePr>
            <a:graphicFrameLocks noGrp="1"/>
          </p:cNvGraphicFramePr>
          <p:nvPr>
            <p:extLst>
              <p:ext uri="{D42A27DB-BD31-4B8C-83A1-F6EECF244321}">
                <p14:modId xmlns:p14="http://schemas.microsoft.com/office/powerpoint/2010/main" val="3526304524"/>
              </p:ext>
            </p:extLst>
          </p:nvPr>
        </p:nvGraphicFramePr>
        <p:xfrm>
          <a:off x="448827" y="1045030"/>
          <a:ext cx="11294346" cy="5225142"/>
        </p:xfrm>
        <a:graphic>
          <a:graphicData uri="http://schemas.openxmlformats.org/drawingml/2006/table">
            <a:tbl>
              <a:tblPr bandRow="1">
                <a:tableStyleId>{5C22544A-7EE6-4342-B048-85BDC9FD1C3A}</a:tableStyleId>
              </a:tblPr>
              <a:tblGrid>
                <a:gridCol w="3764782">
                  <a:extLst>
                    <a:ext uri="{9D8B030D-6E8A-4147-A177-3AD203B41FA5}">
                      <a16:colId xmlns:a16="http://schemas.microsoft.com/office/drawing/2014/main" val="1360980261"/>
                    </a:ext>
                  </a:extLst>
                </a:gridCol>
                <a:gridCol w="3761432">
                  <a:extLst>
                    <a:ext uri="{9D8B030D-6E8A-4147-A177-3AD203B41FA5}">
                      <a16:colId xmlns:a16="http://schemas.microsoft.com/office/drawing/2014/main" val="206061177"/>
                    </a:ext>
                  </a:extLst>
                </a:gridCol>
                <a:gridCol w="3768132">
                  <a:extLst>
                    <a:ext uri="{9D8B030D-6E8A-4147-A177-3AD203B41FA5}">
                      <a16:colId xmlns:a16="http://schemas.microsoft.com/office/drawing/2014/main" val="3326703949"/>
                    </a:ext>
                  </a:extLst>
                </a:gridCol>
              </a:tblGrid>
              <a:tr h="1155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df.shape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 Dimension of the dataframe</a:t>
                      </a:r>
                    </a:p>
                    <a:p>
                      <a:endParaRPr lang="en-IN" dirty="0"/>
                    </a:p>
                  </a:txBody>
                  <a:tcPr/>
                </a:tc>
                <a:tc>
                  <a:txBody>
                    <a:bodyPr/>
                    <a:lstStyle/>
                    <a:p>
                      <a:r>
                        <a:rPr lang="en-IN" dirty="0"/>
                        <a:t>The dimension of the dataframe is (2075259, 9)</a:t>
                      </a:r>
                    </a:p>
                  </a:txBody>
                  <a:tcPr/>
                </a:tc>
                <a:extLst>
                  <a:ext uri="{0D108BD9-81ED-4DB2-BD59-A6C34878D82A}">
                    <a16:rowId xmlns:a16="http://schemas.microsoft.com/office/drawing/2014/main" val="3445465470"/>
                  </a:ext>
                </a:extLst>
              </a:tr>
              <a:tr h="1205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df.isnull().sum()</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Display the count of missing values for each column</a:t>
                      </a:r>
                    </a:p>
                    <a:p>
                      <a:endParaRPr lang="en-IN" dirty="0"/>
                    </a:p>
                  </a:txBody>
                  <a:tcPr/>
                </a:tc>
                <a:tc>
                  <a:txBody>
                    <a:bodyPr/>
                    <a:lstStyle/>
                    <a:p>
                      <a:r>
                        <a:rPr lang="en-IN" dirty="0"/>
                        <a:t>The data column Submetering_3 alone has missing values of about 25979</a:t>
                      </a:r>
                    </a:p>
                  </a:txBody>
                  <a:tcPr/>
                </a:tc>
                <a:extLst>
                  <a:ext uri="{0D108BD9-81ED-4DB2-BD59-A6C34878D82A}">
                    <a16:rowId xmlns:a16="http://schemas.microsoft.com/office/drawing/2014/main" val="1062131007"/>
                  </a:ext>
                </a:extLst>
              </a:tr>
              <a:tr h="1507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 df.dropna()</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Data cleaning, it will Drop rows with null values</a:t>
                      </a:r>
                    </a:p>
                    <a:p>
                      <a:endParaRPr lang="en-IN" dirty="0"/>
                    </a:p>
                  </a:txBody>
                  <a:tcPr/>
                </a:tc>
                <a:tc>
                  <a:txBody>
                    <a:bodyPr/>
                    <a:lstStyle/>
                    <a:p>
                      <a:r>
                        <a:rPr lang="en-IN" dirty="0"/>
                        <a:t>After dropping null value rows , now the dimensions is </a:t>
                      </a:r>
                      <a:r>
                        <a:rPr lang="en-IN" sz="1800" b="0" i="0" kern="1200" dirty="0">
                          <a:solidFill>
                            <a:schemeClr val="dk1"/>
                          </a:solidFill>
                          <a:effectLst/>
                          <a:latin typeface="+mn-lt"/>
                          <a:ea typeface="+mn-ea"/>
                          <a:cs typeface="+mn-cs"/>
                        </a:rPr>
                        <a:t>2049280 rows × 9 columns</a:t>
                      </a:r>
                      <a:endParaRPr lang="en-IN" dirty="0"/>
                    </a:p>
                  </a:txBody>
                  <a:tcPr/>
                </a:tc>
                <a:extLst>
                  <a:ext uri="{0D108BD9-81ED-4DB2-BD59-A6C34878D82A}">
                    <a16:rowId xmlns:a16="http://schemas.microsoft.com/office/drawing/2014/main" val="844450626"/>
                  </a:ext>
                </a:extLst>
              </a:tr>
              <a:tr h="13565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 df.fillna(0)</a:t>
                      </a:r>
                    </a:p>
                    <a:p>
                      <a:endParaRPr lang="en-IN" dirty="0"/>
                    </a:p>
                  </a:txBody>
                  <a:tcPr/>
                </a:tc>
                <a:tc>
                  <a:txBody>
                    <a:bodyPr/>
                    <a:lstStyle/>
                    <a:p>
                      <a:r>
                        <a:rPr lang="en-IN" dirty="0"/>
                        <a:t>Will fill 0 in place of null values</a:t>
                      </a:r>
                    </a:p>
                  </a:txBody>
                  <a:tcPr/>
                </a:tc>
                <a:tc>
                  <a:txBody>
                    <a:bodyPr/>
                    <a:lstStyle/>
                    <a:p>
                      <a:r>
                        <a:rPr lang="en-IN" dirty="0"/>
                        <a:t>It shows no null values ,if we run df.isnull() after fillinf zeros in place of null values</a:t>
                      </a:r>
                    </a:p>
                  </a:txBody>
                  <a:tcPr/>
                </a:tc>
                <a:extLst>
                  <a:ext uri="{0D108BD9-81ED-4DB2-BD59-A6C34878D82A}">
                    <a16:rowId xmlns:a16="http://schemas.microsoft.com/office/drawing/2014/main" val="2257798322"/>
                  </a:ext>
                </a:extLst>
              </a:tr>
            </a:tbl>
          </a:graphicData>
        </a:graphic>
      </p:graphicFrame>
    </p:spTree>
    <p:extLst>
      <p:ext uri="{BB962C8B-B14F-4D97-AF65-F5344CB8AC3E}">
        <p14:creationId xmlns:p14="http://schemas.microsoft.com/office/powerpoint/2010/main" val="210788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7839F-ED16-0AFE-DF03-B852CB63332B}"/>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9DB482A7-A344-DF56-3A17-4FE4A7A32532}"/>
              </a:ext>
            </a:extLst>
          </p:cNvPr>
          <p:cNvSpPr>
            <a:spLocks noGrp="1"/>
          </p:cNvSpPr>
          <p:nvPr>
            <p:ph type="title"/>
          </p:nvPr>
        </p:nvSpPr>
        <p:spPr>
          <a:xfrm>
            <a:off x="6229977" y="2016579"/>
            <a:ext cx="5215095" cy="2775857"/>
          </a:xfrm>
        </p:spPr>
        <p:txBody>
          <a:bodyPr/>
          <a:lstStyle/>
          <a:p>
            <a:r>
              <a:rPr lang="en-US" dirty="0"/>
              <a:t>DATA VISUALIZATION</a:t>
            </a:r>
          </a:p>
        </p:txBody>
      </p:sp>
      <p:sp>
        <p:nvSpPr>
          <p:cNvPr id="8" name="Slide Number Placeholder 13">
            <a:extLst>
              <a:ext uri="{FF2B5EF4-FFF2-40B4-BE49-F238E27FC236}">
                <a16:creationId xmlns:a16="http://schemas.microsoft.com/office/drawing/2014/main" id="{E010F6A2-DE7B-C594-1510-52C23B90582E}"/>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pic>
        <p:nvPicPr>
          <p:cNvPr id="2050" name="Picture 2" descr="Image result for people working in laptop">
            <a:extLst>
              <a:ext uri="{FF2B5EF4-FFF2-40B4-BE49-F238E27FC236}">
                <a16:creationId xmlns:a16="http://schemas.microsoft.com/office/drawing/2014/main" id="{46A4DB59-A443-E097-F758-6AE3F7608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03" y="833227"/>
            <a:ext cx="5140588" cy="5191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302371"/>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2.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232</TotalTime>
  <Words>1386</Words>
  <Application>Microsoft Office PowerPoint</Application>
  <PresentationFormat>Widescreen</PresentationFormat>
  <Paragraphs>147</Paragraphs>
  <Slides>27</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等线</vt:lpstr>
      <vt:lpstr>Abadi</vt:lpstr>
      <vt:lpstr>Arial</vt:lpstr>
      <vt:lpstr>Calibri</vt:lpstr>
      <vt:lpstr>Posterama</vt:lpstr>
      <vt:lpstr>Posterama Text Black</vt:lpstr>
      <vt:lpstr>Posterama Text SemiBold</vt:lpstr>
      <vt:lpstr>Roboto</vt:lpstr>
      <vt:lpstr>Custom</vt:lpstr>
      <vt:lpstr>ENERGY CONSUMPTION AND               PREDICTION </vt:lpstr>
      <vt:lpstr>CONTENTS</vt:lpstr>
      <vt:lpstr>OBJECTIVE OF THE PROJECT:</vt:lpstr>
      <vt:lpstr>Project overview</vt:lpstr>
      <vt:lpstr>DATA PREPARATION</vt:lpstr>
      <vt:lpstr>   The dataset contain time-series data about household energy consumption, where measurements of power, voltage, and other electrical readings are collected over time. The data covers 377,022 entries (rows) with 9 columns.   DATASET FEATURES  Date : The date on which the measurements were recorded. Time : The time of day when the measurement was taken. Global_active_power : The total active power consumed across the household. Global_reactive_power : The total reactive power consumed across the household. Voltage : The voltage level in the household, measured in volts (V). Global_intensity : The intensity of current drawn by the appliances in the household. Sub_metering_1 : Energy sub-metering for the first area in the household. Sub_metering_2 : Energy sub-metering for the second area in the household. Sub_metering_2 : Energy sub-metering for the third area in the household. </vt:lpstr>
      <vt:lpstr>PowerPoint Presentation</vt:lpstr>
      <vt:lpstr>PowerPoint Presentation</vt:lpstr>
      <vt:lpstr>DATA VISUALIZATION</vt:lpstr>
      <vt:lpstr>PowerPoint Presentation</vt:lpstr>
      <vt:lpstr>The line plot shows that Global Active Power fluctuates widely, with values generally between 0 and 8 kW, but with periodic spikes exceeding 10 kW. There appear to be cyclic patterns, suggesting recurring periods of higher and lower power usage, possibly aligned with daily or weekly routines.</vt:lpstr>
      <vt:lpstr>*This histogram of Voltage shows a nearly symmetrical, bell-shaped distribution centered around 240 volts.  *Most voltage values are concentrated between 235V and 245V, with the highest frequency around 240V, indicating that this is the typical operating voltage.  * The distribution tapers off on both ends, with very few instances of voltage below 230V or above 250V. This suggests that voltage remains relatively stable around 240V, with only minor deviations.  *The shape of the distribution indicates a normal, consistent supply of voltage. </vt:lpstr>
      <vt:lpstr>This bar plot shows the mean values of Sub Metering across three categories.   Sub_metering_3 has the highest average consumption, significantly exceeding that of Sub_metering_1 and Sub_metering_2.  This suggests that the devices or areas represented by Sub_metering_3 consistently consume more energy than the other two sub-metered areas.  Both Sub_metering_1 and Sub_metering_2 have relatively similar mean values, which are much lower than that of Sub_metering_3.  This indicates a likely difference in the type or intensity of power usage between these sub-metered areas. </vt:lpstr>
      <vt:lpstr>DATA ENCODING</vt:lpstr>
      <vt:lpstr>Data encoding is the process of converting categorical data into numerical formats so that machine learning algorithms can interpret it.</vt:lpstr>
      <vt:lpstr>MACHINE LEARNING MODELS</vt:lpstr>
      <vt:lpstr>MACHINE LEARNING MODELS</vt:lpstr>
      <vt:lpstr>PowerPoint Presentation</vt:lpstr>
      <vt:lpstr>Accuracies for ML Models </vt:lpstr>
      <vt:lpstr>PowerPoint Presentation</vt:lpstr>
      <vt:lpstr>TIME SERIES FORECASTING</vt:lpstr>
      <vt:lpstr>PowerPoint Presentation</vt:lpstr>
      <vt:lpstr>PowerPoint Presentation</vt:lpstr>
      <vt:lpstr>PowerPoint Presentation</vt:lpstr>
      <vt:lpstr>FINAL INSIGHTS</vt:lpstr>
      <vt:lpstr>FINAL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SREEDEVI RM</dc:creator>
  <cp:lastModifiedBy>SREEDEVI RM</cp:lastModifiedBy>
  <cp:revision>1</cp:revision>
  <dcterms:created xsi:type="dcterms:W3CDTF">2024-11-27T04:54:49Z</dcterms:created>
  <dcterms:modified xsi:type="dcterms:W3CDTF">2024-11-27T08:46:49Z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