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274" r:id="rId4"/>
    <p:sldId id="262" r:id="rId5"/>
    <p:sldId id="260" r:id="rId6"/>
    <p:sldId id="276" r:id="rId7"/>
    <p:sldId id="279" r:id="rId8"/>
    <p:sldId id="304" r:id="rId9"/>
    <p:sldId id="306" r:id="rId10"/>
    <p:sldId id="305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00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700"/>
    <a:srgbClr val="BC2D00"/>
    <a:srgbClr val="CC3300"/>
    <a:srgbClr val="FFA78B"/>
    <a:srgbClr val="A82800"/>
    <a:srgbClr val="C4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6383" autoAdjust="0"/>
  </p:normalViewPr>
  <p:slideViewPr>
    <p:cSldViewPr>
      <p:cViewPr varScale="1">
        <p:scale>
          <a:sx n="74" d="100"/>
          <a:sy n="74" d="100"/>
        </p:scale>
        <p:origin x="3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059FD-2F6C-4836-A5AF-533C9D45B7EE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8ADBB-F42B-4B1D-94D9-3DF89E573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4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2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0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8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DBB-F42B-4B1D-94D9-3DF89E5732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9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6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3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6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8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8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8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4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0045-C2D7-4ED4-98E1-AD1961BAC892}" type="datetimeFigureOut">
              <a:rPr lang="pt-PT" smtClean="0"/>
              <a:t>08-03-2016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5E5B-0CB7-499B-978E-EFCA93C86F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76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5" y="4255452"/>
            <a:ext cx="9144001" cy="11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1871700" y="941072"/>
            <a:ext cx="5400600" cy="3063992"/>
            <a:chOff x="1907704" y="1556792"/>
            <a:chExt cx="5400600" cy="3063992"/>
          </a:xfrm>
        </p:grpSpPr>
        <p:pic>
          <p:nvPicPr>
            <p:cNvPr id="1026" name="Picture 2" descr="http://www.artobernashville.com/sites/artobernashville.com/images/local/fixed-Yelp_Logo_Color_Back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556792"/>
              <a:ext cx="5400600" cy="274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gettatable.com/wp-content/uploads/2012/03/Yelp_Logo_RedTagline-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9" t="77103" r="14219" b="12079"/>
            <a:stretch/>
          </p:blipFill>
          <p:spPr bwMode="auto">
            <a:xfrm>
              <a:off x="2519772" y="4221088"/>
              <a:ext cx="4279675" cy="39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/>
          <p:cNvSpPr txBox="1"/>
          <p:nvPr/>
        </p:nvSpPr>
        <p:spPr>
          <a:xfrm>
            <a:off x="627160" y="4722830"/>
            <a:ext cx="79928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itchFamily="34" charset="0"/>
              </a:rPr>
              <a:t>MARYAM MAJEED | PRIYA SUCHAK | SHANTANU INDRA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47029" y="4319214"/>
            <a:ext cx="6753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FNCE 3490 – DATA SCIENCE AND BUSINESS ANALYTICS</a:t>
            </a:r>
            <a:endParaRPr lang="pt-PT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8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WORDCLOUDS</a:t>
              </a:r>
            </a:p>
          </p:txBody>
        </p:sp>
      </p:grpSp>
      <p:sp>
        <p:nvSpPr>
          <p:cNvPr id="11" name="Rectângulo 10"/>
          <p:cNvSpPr/>
          <p:nvPr/>
        </p:nvSpPr>
        <p:spPr>
          <a:xfrm>
            <a:off x="5652120" y="1401111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5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ângulo 10"/>
          <p:cNvSpPr/>
          <p:nvPr/>
        </p:nvSpPr>
        <p:spPr>
          <a:xfrm>
            <a:off x="827584" y="1401111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4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655" y="2140780"/>
            <a:ext cx="361950" cy="4248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0" name="Picture 4" descr="https://lh4.googleusercontent.com/GM8zGIpYtNK-uAzF_JXpyAMpljt8miR09VPX9FJLhtGvC5oylngqil_dPzdFFktnje8XdRUzZF2nA6Kj5QS37ad_YwFj56ACwM0zrbZpV7XkaNo4DQkziZQN00hJacgLUQtJJ-vqJ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6" y="2348061"/>
            <a:ext cx="3826100" cy="3817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  <p:pic>
        <p:nvPicPr>
          <p:cNvPr id="14" name="Picture 2" descr="https://lh3.googleusercontent.com/q4FcA8LUUpcDYPuH0E6VkGCNN2kMy4tU9k7bEPKc_u7t7JPW8zA9VE2maClgQi2opt1CYjSkxcl8pLD_0xQVo6lLfR_OjfwNBvKUGKIl_OtgZSCoRzDYdOUtdI_yGnpIjmHMZOIl0U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15" y="2364728"/>
            <a:ext cx="4149057" cy="38005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1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860" y="2244"/>
            <a:ext cx="2195739" cy="762457"/>
            <a:chOff x="-1413" y="2611882"/>
            <a:chExt cx="3612691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6" y="2611882"/>
              <a:ext cx="3611282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1413" y="2815740"/>
              <a:ext cx="3612691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  <a:endPara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Rectângulo 10"/>
          <p:cNvSpPr/>
          <p:nvPr/>
        </p:nvSpPr>
        <p:spPr>
          <a:xfrm>
            <a:off x="2173941" y="66577"/>
            <a:ext cx="7330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 SCORING OF RATING 3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own Arrow 8"/>
          <p:cNvSpPr/>
          <p:nvPr/>
        </p:nvSpPr>
        <p:spPr>
          <a:xfrm rot="5400000">
            <a:off x="2051720" y="817771"/>
            <a:ext cx="864096" cy="1872208"/>
          </a:xfrm>
          <a:prstGeom prst="downArrow">
            <a:avLst>
              <a:gd name="adj1" fmla="val 44394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A227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6144899" y="889779"/>
            <a:ext cx="864096" cy="1728192"/>
          </a:xfrm>
          <a:prstGeom prst="downArrow">
            <a:avLst>
              <a:gd name="adj1" fmla="val 44394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A227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/>
          <p:cNvGrpSpPr/>
          <p:nvPr/>
        </p:nvGrpSpPr>
        <p:grpSpPr>
          <a:xfrm flipH="1">
            <a:off x="2490772" y="943696"/>
            <a:ext cx="4025443" cy="1765224"/>
            <a:chOff x="1241205" y="5182777"/>
            <a:chExt cx="3114771" cy="1675223"/>
          </a:xfrm>
        </p:grpSpPr>
        <p:pic>
          <p:nvPicPr>
            <p:cNvPr id="17" name="Picture 2" descr="C:\Users\João\Desktop\word-of-mouth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03" y="5182777"/>
              <a:ext cx="2803173" cy="167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João\Desktop\word-of-mouth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205" y="5210861"/>
              <a:ext cx="2756181" cy="164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995936" y="30044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POSITIVE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69271" y="5595499"/>
            <a:ext cx="12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NEGATIVE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237" y="3001264"/>
            <a:ext cx="4892800" cy="2735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18" y="5595499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2611888"/>
            <a:ext cx="6558347" cy="1634225"/>
            <a:chOff x="-1" y="2611888"/>
            <a:chExt cx="6558347" cy="163422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1" y="2611888"/>
              <a:ext cx="6558347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218832" y="2828835"/>
              <a:ext cx="6120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QUALITY OF</a:t>
              </a:r>
            </a:p>
            <a:p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REVIEWS</a:t>
              </a:r>
              <a:endParaRPr lang="en-US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3" descr="C:\Users\João\Desktop\Untitled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0" y="2650401"/>
            <a:ext cx="1586435" cy="15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</a:p>
          </p:txBody>
        </p:sp>
      </p:grpSp>
      <p:pic>
        <p:nvPicPr>
          <p:cNvPr id="12292" name="Picture 4" descr="https://lh3.googleusercontent.com/fEwpw74M596AOWMdhXtbtL6cjCq82TsKADZW_ubU9benvagEedxm87PwcYpyF8R9ppBjMBfeie-5iMVo1_-oACE2nJJRn_1JeDPNEwx71vAXwqEbeR0rGgsKxxRPajbC4WGi5ROa9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286500" cy="37623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426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/>
              <a:t>Analysis: </a:t>
            </a:r>
            <a:r>
              <a:rPr lang="en-IN" sz="2200" dirty="0"/>
              <a:t>Lower </a:t>
            </a:r>
            <a:r>
              <a:rPr lang="en-IN" sz="2200" dirty="0" smtClean="0"/>
              <a:t>ratings </a:t>
            </a:r>
            <a:r>
              <a:rPr lang="en-IN" sz="2200" dirty="0"/>
              <a:t>have longer review texts, as the users describe the reasons for </a:t>
            </a:r>
            <a:r>
              <a:rPr lang="en-IN" sz="2200" dirty="0" smtClean="0"/>
              <a:t>low rating which is untrue for higher ratings</a:t>
            </a:r>
            <a:endParaRPr lang="en-IN" sz="2200" dirty="0"/>
          </a:p>
        </p:txBody>
      </p:sp>
      <p:sp>
        <p:nvSpPr>
          <p:cNvPr id="14" name="Rectângulo 10"/>
          <p:cNvSpPr/>
          <p:nvPr/>
        </p:nvSpPr>
        <p:spPr>
          <a:xfrm>
            <a:off x="2026618" y="958224"/>
            <a:ext cx="50405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WORDCOUNT vs RATING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084404"/>
            <a:ext cx="4176466" cy="40088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1455895"/>
            <a:ext cx="361950" cy="4637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1" y="1455895"/>
            <a:ext cx="361950" cy="4637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ângulo 10"/>
          <p:cNvSpPr/>
          <p:nvPr/>
        </p:nvSpPr>
        <p:spPr>
          <a:xfrm>
            <a:off x="2816747" y="1284768"/>
            <a:ext cx="364071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25 REVIEWS</a:t>
            </a:r>
            <a:endParaRPr lang="en-US" sz="26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</a:p>
          </p:txBody>
        </p:sp>
      </p:grpSp>
      <p:sp>
        <p:nvSpPr>
          <p:cNvPr id="9" name="Rectângulo 10"/>
          <p:cNvSpPr/>
          <p:nvPr/>
        </p:nvSpPr>
        <p:spPr>
          <a:xfrm>
            <a:off x="899592" y="1099180"/>
            <a:ext cx="77183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READABILITY: GUNNING </a:t>
            </a:r>
            <a:r>
              <a:rPr lang="en-US" sz="26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 INDEX</a:t>
            </a:r>
            <a:endParaRPr lang="en-US" sz="26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089" y="1809103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 smtClean="0"/>
              <a:t>Gunning Fog Index measures ‘Readability’ of text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 smtClean="0"/>
              <a:t>Index </a:t>
            </a:r>
            <a:r>
              <a:rPr lang="en-IN" dirty="0"/>
              <a:t>estimates the years of formal education needed to understand the text on a first </a:t>
            </a:r>
            <a:r>
              <a:rPr lang="en-IN" dirty="0" smtClean="0"/>
              <a:t>reading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/>
              <a:t>A fog index of 12 requires the reading level of a U.S. high school senior </a:t>
            </a:r>
            <a:r>
              <a:rPr lang="en-IN" dirty="0" smtClean="0"/>
              <a:t>(approx. </a:t>
            </a:r>
            <a:r>
              <a:rPr lang="en-IN" dirty="0"/>
              <a:t>18 years old</a:t>
            </a:r>
            <a:r>
              <a:rPr lang="en-IN" dirty="0" smtClean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/>
              <a:t>Texts for a wide audience generally need a fog index less than </a:t>
            </a:r>
            <a:r>
              <a:rPr lang="en-IN" dirty="0" smtClean="0"/>
              <a:t>12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/>
              <a:t>Texts requiring near-universal understanding generally need an index less than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2" descr="D:\Faculdade\IMScBA Católica-Lisbon\1º Ano\3º Trimestre\Management Information Systems\YELP\sadasdsa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24" y="4941168"/>
            <a:ext cx="3593976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</a:p>
          </p:txBody>
        </p:sp>
      </p:grpSp>
      <p:sp>
        <p:nvSpPr>
          <p:cNvPr id="14" name="Rectângulo 10"/>
          <p:cNvSpPr/>
          <p:nvPr/>
        </p:nvSpPr>
        <p:spPr>
          <a:xfrm>
            <a:off x="2026618" y="958224"/>
            <a:ext cx="50405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 INDEX vs RATING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 descr="https://lh5.googleusercontent.com/yA-z53J9B4loRaDSTj0T_EzRznC60Ve2MtfMKS0kHlKlQT1aUIsqG5849BekH2mYtDsgPgOOGjkV1_qIrlU4rsmpx5NHiofPrq7Hs-Kc_raJMiu-6drJaee7kiixOVATI1ziKDE0_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286500" cy="40205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8426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Analysis: </a:t>
            </a:r>
            <a:r>
              <a:rPr lang="en-IN" sz="2200" dirty="0" smtClean="0"/>
              <a:t>On average a yelp review has </a:t>
            </a:r>
            <a:r>
              <a:rPr lang="en-IN" sz="2200" dirty="0"/>
              <a:t>readability of </a:t>
            </a:r>
            <a:r>
              <a:rPr lang="en-IN" sz="2200" b="1" dirty="0"/>
              <a:t>a </a:t>
            </a:r>
            <a:r>
              <a:rPr lang="en-IN" sz="2200" b="1" dirty="0" smtClean="0"/>
              <a:t>‘High </a:t>
            </a:r>
            <a:r>
              <a:rPr lang="en-IN" sz="2200" b="1" dirty="0"/>
              <a:t>School Freshman </a:t>
            </a:r>
            <a:r>
              <a:rPr lang="en-IN" sz="2200" b="1" dirty="0" smtClean="0"/>
              <a:t>student’</a:t>
            </a:r>
            <a:endParaRPr lang="en-IN" sz="2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2611888"/>
            <a:ext cx="6558347" cy="1634225"/>
            <a:chOff x="-1" y="2611888"/>
            <a:chExt cx="6558347" cy="163422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1" y="2611888"/>
              <a:ext cx="6558347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218832" y="2828835"/>
              <a:ext cx="6120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RATING</a:t>
              </a:r>
              <a:endParaRPr lang="en-US" sz="36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PREDICTION</a:t>
              </a:r>
              <a:endParaRPr lang="en-US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3" descr="C:\Users\João\Desktop\Untitled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0" y="2650401"/>
            <a:ext cx="1586435" cy="15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PREDICTION</a:t>
              </a:r>
            </a:p>
          </p:txBody>
        </p:sp>
      </p:grpSp>
      <p:sp>
        <p:nvSpPr>
          <p:cNvPr id="14" name="Rectângulo 10"/>
          <p:cNvSpPr/>
          <p:nvPr/>
        </p:nvSpPr>
        <p:spPr>
          <a:xfrm>
            <a:off x="251520" y="989049"/>
            <a:ext cx="76797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AFFECTING RESTAURANT’S RATING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2130405"/>
            <a:ext cx="25525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200" b="1" dirty="0"/>
              <a:t>Analysis</a:t>
            </a:r>
            <a:r>
              <a:rPr lang="en-IN" sz="2200" b="1" dirty="0" smtClean="0"/>
              <a:t>:</a:t>
            </a:r>
          </a:p>
          <a:p>
            <a:pPr fontAlgn="base"/>
            <a:r>
              <a:rPr lang="en-IN" sz="2200" b="1" dirty="0" smtClean="0"/>
              <a:t>Do’s: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200" dirty="0" smtClean="0"/>
              <a:t>Drive through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200" dirty="0" smtClean="0"/>
              <a:t>Catering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200" dirty="0" smtClean="0"/>
              <a:t>Free Wi-Fi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200" dirty="0" smtClean="0"/>
              <a:t>Review counts</a:t>
            </a:r>
            <a:endParaRPr lang="en-IN" sz="2200" dirty="0"/>
          </a:p>
          <a:p>
            <a:endParaRPr lang="en-IN" sz="2200" dirty="0"/>
          </a:p>
          <a:p>
            <a:r>
              <a:rPr lang="en-IN" sz="2200" b="1" dirty="0" smtClean="0"/>
              <a:t>Don’ts: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/>
              <a:t>Smoking 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/>
              <a:t>Bar incidents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/>
              <a:t>Dance Floor</a:t>
            </a:r>
          </a:p>
          <a:p>
            <a:endParaRPr lang="en-IN" sz="2200" b="1" dirty="0"/>
          </a:p>
          <a:p>
            <a:endParaRPr lang="en-IN" sz="2200" b="1" dirty="0" smtClean="0"/>
          </a:p>
        </p:txBody>
      </p:sp>
      <p:pic>
        <p:nvPicPr>
          <p:cNvPr id="15362" name="Picture 2" descr="https://lh5.googleusercontent.com/h9QkyxMwhYI-5g0gEtJj-9bH1nxDHFSZuDrxm5HL_FgtLI-RLlXmQvvHXqNS6_xs6hffPUDwhdd-i2S6dwD30IJvd4heZcVCX5cZf_bO0YDGiVtwfLqaQHD5EC7nt1sSdW2FOgRVR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" y="1988840"/>
            <a:ext cx="6343650" cy="4529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PREDICTION</a:t>
              </a:r>
            </a:p>
          </p:txBody>
        </p:sp>
      </p:grpSp>
      <p:sp>
        <p:nvSpPr>
          <p:cNvPr id="14" name="Rectângulo 10"/>
          <p:cNvSpPr/>
          <p:nvPr/>
        </p:nvSpPr>
        <p:spPr>
          <a:xfrm>
            <a:off x="735480" y="1171319"/>
            <a:ext cx="83884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PREDICTION WITH RTEXT TOOLS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1799208"/>
            <a:ext cx="8715375" cy="2571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2" name="TextBox 11"/>
          <p:cNvSpPr txBox="1"/>
          <p:nvPr/>
        </p:nvSpPr>
        <p:spPr>
          <a:xfrm>
            <a:off x="288726" y="470056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Analysis: </a:t>
            </a:r>
            <a:r>
              <a:rPr lang="en-IN" sz="2200" dirty="0"/>
              <a:t> </a:t>
            </a:r>
            <a:r>
              <a:rPr lang="en-IN" sz="2200" dirty="0" smtClean="0"/>
              <a:t>All 3 models predict similarly with no major distinguishing factors</a:t>
            </a:r>
            <a:endParaRPr lang="en-IN" sz="2200" dirty="0"/>
          </a:p>
        </p:txBody>
      </p:sp>
      <p:pic>
        <p:nvPicPr>
          <p:cNvPr id="13" name="Picture 7" descr="D:\Faculdade\IMScBA Católica-Lisbon\1º Ano\3º Trimestre\Management Information Systems\YELP\fsdfgdfdgdgf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70" y="5661248"/>
            <a:ext cx="623565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D:\Faculdade\IMScBA Católica-Lisbon\1º Ano\3º Trimestre\Management Information Systems\YELP\fsdfgdfdgdgf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/>
          <a:stretch/>
        </p:blipFill>
        <p:spPr bwMode="auto">
          <a:xfrm flipH="1">
            <a:off x="6184500" y="5661248"/>
            <a:ext cx="295949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2051679" y="-8387"/>
            <a:ext cx="6502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  <a:endParaRPr lang="en-US" sz="44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727145" y="1916832"/>
            <a:ext cx="7710054" cy="4248472"/>
            <a:chOff x="1043608" y="1916832"/>
            <a:chExt cx="7710054" cy="4248472"/>
          </a:xfrm>
        </p:grpSpPr>
        <p:grpSp>
          <p:nvGrpSpPr>
            <p:cNvPr id="4" name="Grupo 3"/>
            <p:cNvGrpSpPr/>
            <p:nvPr/>
          </p:nvGrpSpPr>
          <p:grpSpPr>
            <a:xfrm>
              <a:off x="1043608" y="1916832"/>
              <a:ext cx="7689710" cy="4248472"/>
              <a:chOff x="1403648" y="1916832"/>
              <a:chExt cx="7689710" cy="4248472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1403648" y="1916832"/>
                <a:ext cx="2664296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1403648" y="5157192"/>
                <a:ext cx="2664296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1403648" y="4077072"/>
                <a:ext cx="2664296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1403648" y="2996952"/>
                <a:ext cx="2664296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CaixaDeTexto 1"/>
              <p:cNvSpPr txBox="1"/>
              <p:nvPr/>
            </p:nvSpPr>
            <p:spPr>
              <a:xfrm>
                <a:off x="1403648" y="2236222"/>
                <a:ext cx="2664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1.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1403648" y="3300953"/>
                <a:ext cx="2664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2.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1403648" y="4381073"/>
                <a:ext cx="2664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3.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403648" y="5461193"/>
                <a:ext cx="2664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4.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Rectângulo 2"/>
              <p:cNvSpPr/>
              <p:nvPr/>
            </p:nvSpPr>
            <p:spPr>
              <a:xfrm>
                <a:off x="4067943" y="1988840"/>
                <a:ext cx="5025415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ângulo 15"/>
              <p:cNvSpPr/>
              <p:nvPr/>
            </p:nvSpPr>
            <p:spPr>
              <a:xfrm>
                <a:off x="4067943" y="3069419"/>
                <a:ext cx="5025415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ângulo 18"/>
              <p:cNvSpPr/>
              <p:nvPr/>
            </p:nvSpPr>
            <p:spPr>
              <a:xfrm>
                <a:off x="4067943" y="4149080"/>
                <a:ext cx="5025415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ângulo 19"/>
              <p:cNvSpPr/>
              <p:nvPr/>
            </p:nvSpPr>
            <p:spPr>
              <a:xfrm>
                <a:off x="4067943" y="5229200"/>
                <a:ext cx="5025415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CaixaDeTexto 20"/>
            <p:cNvSpPr txBox="1"/>
            <p:nvPr/>
          </p:nvSpPr>
          <p:spPr>
            <a:xfrm>
              <a:off x="3851920" y="2236222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to Yelp and its dataset</a:t>
              </a:r>
              <a:endParaRPr lang="en-US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836775" y="3316342"/>
              <a:ext cx="488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Dataset Analysis</a:t>
              </a:r>
              <a:endParaRPr lang="en-US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857118" y="5461193"/>
              <a:ext cx="489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Rating Prediction</a:t>
              </a:r>
              <a:endParaRPr lang="en-US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831183" y="4400292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Factors defining quality of reviews</a:t>
              </a:r>
              <a:endParaRPr lang="en-US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-2" y="2246"/>
            <a:ext cx="1813793" cy="762457"/>
            <a:chOff x="-3" y="2611886"/>
            <a:chExt cx="3887625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3" y="2611886"/>
              <a:ext cx="3887621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1" y="2828835"/>
              <a:ext cx="3887623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YELP</a:t>
              </a:r>
              <a:endPara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67346"/>
            <a:ext cx="2324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PREDICTION</a:t>
              </a:r>
            </a:p>
          </p:txBody>
        </p:sp>
      </p:grpSp>
      <p:sp>
        <p:nvSpPr>
          <p:cNvPr id="14" name="Rectângulo 10"/>
          <p:cNvSpPr/>
          <p:nvPr/>
        </p:nvSpPr>
        <p:spPr>
          <a:xfrm>
            <a:off x="1043608" y="1162065"/>
            <a:ext cx="68876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ACROSS TEST DATA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0" name="Picture 2" descr="gg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72" y="1770600"/>
            <a:ext cx="7224737" cy="4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16200000">
            <a:off x="-793844" y="3864843"/>
            <a:ext cx="2844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Prediction Probability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1920" y="6389975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#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PREDICTION</a:t>
              </a:r>
            </a:p>
          </p:txBody>
        </p:sp>
      </p:grpSp>
      <p:sp>
        <p:nvSpPr>
          <p:cNvPr id="14" name="Rectângulo 10"/>
          <p:cNvSpPr/>
          <p:nvPr/>
        </p:nvSpPr>
        <p:spPr>
          <a:xfrm>
            <a:off x="2272446" y="930588"/>
            <a:ext cx="68876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PERFORMANCE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6" name="Picture 4" descr="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7" y="5162547"/>
            <a:ext cx="4464496" cy="12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7" y="1749831"/>
            <a:ext cx="4202337" cy="121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3398864"/>
            <a:ext cx="4536504" cy="13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37632" y="1805005"/>
            <a:ext cx="3154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200" b="1" dirty="0"/>
              <a:t>Analysis</a:t>
            </a:r>
            <a:r>
              <a:rPr lang="en-IN" sz="2200" b="1" dirty="0" smtClean="0"/>
              <a:t>:</a:t>
            </a:r>
          </a:p>
          <a:p>
            <a:pPr lvl="1" fontAlgn="base"/>
            <a:r>
              <a:rPr lang="en-IN" sz="2200" dirty="0" smtClean="0"/>
              <a:t>Highest </a:t>
            </a:r>
            <a:r>
              <a:rPr lang="en-IN" sz="2200" dirty="0"/>
              <a:t>level of performance is indicated by </a:t>
            </a:r>
            <a:r>
              <a:rPr lang="en-IN" sz="2200" b="1" dirty="0"/>
              <a:t>F score </a:t>
            </a:r>
            <a:r>
              <a:rPr lang="en-IN" sz="2200" dirty="0"/>
              <a:t>value </a:t>
            </a:r>
            <a:r>
              <a:rPr lang="en-IN" sz="2200" dirty="0" smtClean="0"/>
              <a:t>of 1 and lowest level of performance by 0 </a:t>
            </a:r>
          </a:p>
          <a:p>
            <a:endParaRPr lang="en-IN" sz="2200" b="1" dirty="0" smtClean="0"/>
          </a:p>
        </p:txBody>
      </p:sp>
      <p:grpSp>
        <p:nvGrpSpPr>
          <p:cNvPr id="17" name="Grupo 15"/>
          <p:cNvGrpSpPr/>
          <p:nvPr/>
        </p:nvGrpSpPr>
        <p:grpSpPr>
          <a:xfrm flipH="1">
            <a:off x="5580112" y="4605772"/>
            <a:ext cx="4162456" cy="2238702"/>
            <a:chOff x="1241205" y="5182777"/>
            <a:chExt cx="3114771" cy="1675223"/>
          </a:xfrm>
        </p:grpSpPr>
        <p:pic>
          <p:nvPicPr>
            <p:cNvPr id="18" name="Picture 2" descr="C:\Users\João\Desktop\word-of-mouth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03" y="5182777"/>
              <a:ext cx="2803173" cy="167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C:\Users\João\Desktop\word-of-mouth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205" y="5210861"/>
              <a:ext cx="2756181" cy="164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6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UTILS</a:t>
              </a:r>
            </a:p>
          </p:txBody>
        </p:sp>
      </p:grpSp>
      <p:sp>
        <p:nvSpPr>
          <p:cNvPr id="14" name="Rectângulo 10"/>
          <p:cNvSpPr/>
          <p:nvPr/>
        </p:nvSpPr>
        <p:spPr>
          <a:xfrm>
            <a:off x="2699792" y="1152065"/>
            <a:ext cx="68876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PACKAGES USED</a:t>
            </a:r>
            <a:endParaRPr lang="en-US" sz="25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779687"/>
            <a:ext cx="30243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 smtClean="0"/>
              <a:t>readr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 smtClean="0"/>
              <a:t>koRpus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RTextTools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stringi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plotrix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maps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ggplot2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eshape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 smtClean="0"/>
              <a:t>plyr</a:t>
            </a:r>
            <a:endParaRPr lang="en-IN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tm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wordcloud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458" name="Picture 2" descr="https://lh5.googleusercontent.com/7xXnGe-XjruRA2PEePbVfNvGFQOFxw8lMi9egxy-XTYc488K2--VFzbh7mKsErQfjTsbeULdrEM9wvadyZlLGiYmx3YeZyN_9YSL9AFxPK6tggAmw-7cAaEQdRBXZVvRi6HMmYMmr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16482"/>
            <a:ext cx="4514850" cy="427672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-1" y="2611888"/>
            <a:ext cx="7308305" cy="1634225"/>
            <a:chOff x="-1" y="2611888"/>
            <a:chExt cx="6558347" cy="163422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1" y="2611888"/>
              <a:ext cx="6558347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218832" y="2828835"/>
              <a:ext cx="6120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THANK </a:t>
              </a:r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YOU!!</a:t>
              </a:r>
            </a:p>
            <a:p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QUESTIONS??</a:t>
              </a:r>
              <a:endParaRPr lang="en-US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43" name="Picture 3" descr="C:\Users\João\Desktop\Untitled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36912"/>
            <a:ext cx="1586435" cy="15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" y="2246"/>
            <a:ext cx="1813793" cy="762457"/>
            <a:chOff x="-3" y="2611886"/>
            <a:chExt cx="3887625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3" y="2611886"/>
              <a:ext cx="3887621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1" y="2828835"/>
              <a:ext cx="3887623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YELP</a:t>
              </a:r>
              <a:endPara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695063" y="2060848"/>
            <a:ext cx="702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3300"/>
                </a:solidFill>
              </a:rPr>
              <a:t>Connecting people </a:t>
            </a:r>
            <a:r>
              <a:rPr lang="en-US" sz="2400" dirty="0" smtClean="0"/>
              <a:t>with</a:t>
            </a:r>
          </a:p>
          <a:p>
            <a:pPr algn="ctr"/>
            <a:r>
              <a:rPr lang="en-US" sz="3600" dirty="0" smtClean="0">
                <a:solidFill>
                  <a:srgbClr val="CC3300"/>
                </a:solidFill>
              </a:rPr>
              <a:t>		great local businesses</a:t>
            </a:r>
            <a:endParaRPr lang="en-US" sz="3600" dirty="0">
              <a:solidFill>
                <a:srgbClr val="CC3300"/>
              </a:solidFill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3131840" y="-19646"/>
            <a:ext cx="3910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n-US" sz="44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5095516"/>
            <a:ext cx="6336704" cy="1762484"/>
            <a:chOff x="899593" y="5095516"/>
            <a:chExt cx="6336704" cy="1762484"/>
          </a:xfrm>
        </p:grpSpPr>
        <p:pic>
          <p:nvPicPr>
            <p:cNvPr id="2050" name="Picture 2" descr="http://www.global-threads.com/wp-content/uploads/2013/01/Connecting-People.jpe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44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971" y="5242197"/>
              <a:ext cx="5807010" cy="1615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Faculdade\IMScBA Católica-Lisbon\1º Ano\3º Trimestre\Management Information Systems\YELP\askdakh222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095516"/>
              <a:ext cx="6336704" cy="176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ângulo 5"/>
          <p:cNvSpPr/>
          <p:nvPr/>
        </p:nvSpPr>
        <p:spPr>
          <a:xfrm>
            <a:off x="2286000" y="35730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i="1" dirty="0"/>
              <a:t>Businesses, both small and large, use </a:t>
            </a:r>
            <a:r>
              <a:rPr lang="en-GB" i="1" dirty="0" smtClean="0"/>
              <a:t>Yelp</a:t>
            </a:r>
          </a:p>
          <a:p>
            <a:pPr algn="r">
              <a:buNone/>
            </a:pPr>
            <a:r>
              <a:rPr lang="en-GB" i="1" dirty="0" smtClean="0"/>
              <a:t>platform </a:t>
            </a:r>
            <a:r>
              <a:rPr lang="en-GB" i="1" dirty="0"/>
              <a:t>to engage with consumers at the critical moment when they are deciding </a:t>
            </a:r>
            <a:r>
              <a:rPr lang="en-GB" i="1" dirty="0" smtClean="0"/>
              <a:t>where</a:t>
            </a:r>
          </a:p>
          <a:p>
            <a:pPr algn="r">
              <a:buNone/>
            </a:pPr>
            <a:r>
              <a:rPr lang="en-GB" i="1" dirty="0" smtClean="0"/>
              <a:t>to </a:t>
            </a:r>
            <a:r>
              <a:rPr lang="en-GB" i="1" dirty="0"/>
              <a:t>spend their money. </a:t>
            </a:r>
          </a:p>
        </p:txBody>
      </p:sp>
    </p:spTree>
    <p:extLst>
      <p:ext uri="{BB962C8B-B14F-4D97-AF65-F5344CB8AC3E}">
        <p14:creationId xmlns:p14="http://schemas.microsoft.com/office/powerpoint/2010/main" val="24811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1813790" y="931367"/>
            <a:ext cx="5516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44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5576" y="1916833"/>
            <a:ext cx="2448272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47864" y="1916833"/>
            <a:ext cx="2448272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940152" y="1916832"/>
            <a:ext cx="2448272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5576" y="3149351"/>
            <a:ext cx="2448272" cy="150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56248" y="3149353"/>
            <a:ext cx="2448272" cy="150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940152" y="3149350"/>
            <a:ext cx="2448272" cy="150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755576" y="1916833"/>
            <a:ext cx="7632848" cy="2736304"/>
            <a:chOff x="611560" y="1916832"/>
            <a:chExt cx="7632848" cy="2736304"/>
          </a:xfrm>
          <a:noFill/>
        </p:grpSpPr>
        <p:sp>
          <p:nvSpPr>
            <p:cNvPr id="22" name="Rectângulo 21"/>
            <p:cNvSpPr/>
            <p:nvPr/>
          </p:nvSpPr>
          <p:spPr>
            <a:xfrm>
              <a:off x="611560" y="1916832"/>
              <a:ext cx="2448272" cy="108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2.2M reviews and 591K tips by </a:t>
              </a:r>
              <a:r>
                <a:rPr lang="en-IN" sz="1600" b="1" dirty="0" smtClean="0"/>
                <a:t>552K </a:t>
              </a:r>
              <a:r>
                <a:rPr lang="en-IN" sz="1600" b="1" dirty="0"/>
                <a:t>users for 77K businesses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23" name="Rectângulo 22"/>
            <p:cNvSpPr/>
            <p:nvPr/>
          </p:nvSpPr>
          <p:spPr>
            <a:xfrm>
              <a:off x="3203848" y="1916832"/>
              <a:ext cx="2448272" cy="1080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566K business attributes, e.g., hours, parking availability, ambience</a:t>
              </a:r>
              <a:endParaRPr lang="en-US" sz="1600" dirty="0"/>
            </a:p>
          </p:txBody>
        </p:sp>
        <p:sp>
          <p:nvSpPr>
            <p:cNvPr id="24" name="Rectângulo 23"/>
            <p:cNvSpPr/>
            <p:nvPr/>
          </p:nvSpPr>
          <p:spPr>
            <a:xfrm>
              <a:off x="5796136" y="1916833"/>
              <a:ext cx="2448272" cy="1080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Aggregated check-ins over time for each of the </a:t>
              </a:r>
              <a:r>
                <a:rPr lang="en-IN" sz="1600" b="1" dirty="0"/>
                <a:t>77K business</a:t>
              </a:r>
              <a:endParaRPr lang="en-US" sz="1600" b="1" dirty="0"/>
            </a:p>
          </p:txBody>
        </p:sp>
        <p:sp>
          <p:nvSpPr>
            <p:cNvPr id="25" name="Rectângulo 24"/>
            <p:cNvSpPr/>
            <p:nvPr/>
          </p:nvSpPr>
          <p:spPr>
            <a:xfrm>
              <a:off x="611560" y="3149352"/>
              <a:ext cx="2448272" cy="1503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27%</a:t>
              </a:r>
              <a:r>
                <a:rPr lang="en-US" sz="1600" dirty="0" smtClean="0"/>
                <a:t> of consumers </a:t>
              </a:r>
              <a:r>
                <a:rPr lang="en-US" sz="1600" b="1" dirty="0" smtClean="0"/>
                <a:t>regularly use </a:t>
              </a:r>
              <a:r>
                <a:rPr lang="en-US" sz="1600" dirty="0" smtClean="0"/>
                <a:t>online reviews to determine whether a local business is a good business (vs. 22% in 2010)</a:t>
              </a:r>
              <a:endParaRPr lang="en-US" sz="1600" dirty="0"/>
            </a:p>
          </p:txBody>
        </p:sp>
        <p:sp>
          <p:nvSpPr>
            <p:cNvPr id="26" name="Rectângulo 25"/>
            <p:cNvSpPr/>
            <p:nvPr/>
          </p:nvSpPr>
          <p:spPr>
            <a:xfrm>
              <a:off x="3203848" y="3149352"/>
              <a:ext cx="2448272" cy="1503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There’s a decline in the number of reviews being read by consumers – they are </a:t>
              </a:r>
              <a:r>
                <a:rPr lang="en-US" sz="1600" b="1" dirty="0" smtClean="0"/>
                <a:t>forming opinions faster </a:t>
              </a:r>
              <a:r>
                <a:rPr lang="en-US" sz="1600" dirty="0" smtClean="0"/>
                <a:t>and </a:t>
              </a:r>
              <a:r>
                <a:rPr lang="en-US" sz="1600" b="1" dirty="0" smtClean="0"/>
                <a:t>trusting reviews </a:t>
              </a:r>
              <a:r>
                <a:rPr lang="en-US" sz="1600" dirty="0" smtClean="0"/>
                <a:t>more.</a:t>
              </a:r>
              <a:endParaRPr lang="en-US" sz="1600" dirty="0"/>
            </a:p>
          </p:txBody>
        </p:sp>
        <p:sp>
          <p:nvSpPr>
            <p:cNvPr id="27" name="Rectângulo 26"/>
            <p:cNvSpPr/>
            <p:nvPr/>
          </p:nvSpPr>
          <p:spPr>
            <a:xfrm>
              <a:off x="5796136" y="3149352"/>
              <a:ext cx="2448272" cy="1503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continued </a:t>
              </a:r>
              <a:r>
                <a:rPr lang="en-US" sz="1600" b="1" dirty="0" smtClean="0"/>
                <a:t>growth of mobile internet </a:t>
              </a:r>
              <a:r>
                <a:rPr lang="en-US" sz="1600" dirty="0" smtClean="0"/>
                <a:t>usage suggests that more and more consumers will be searching and finding local businesses online</a:t>
              </a:r>
              <a:endParaRPr lang="en-US" sz="1600" dirty="0"/>
            </a:p>
          </p:txBody>
        </p:sp>
      </p:grpSp>
      <p:pic>
        <p:nvPicPr>
          <p:cNvPr id="3077" name="Picture 5" descr="C:\Users\João\Desktop\asas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1" y="4089712"/>
            <a:ext cx="4155029" cy="276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oão\Desktop\How-to-Deal-With-Negative-Online-Review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31158"/>
            <a:ext cx="3960440" cy="26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26"/>
          <p:cNvSpPr txBox="1"/>
          <p:nvPr/>
        </p:nvSpPr>
        <p:spPr>
          <a:xfrm>
            <a:off x="-1" y="103465"/>
            <a:ext cx="181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YELP</a:t>
            </a:r>
            <a:endParaRPr lang="en-US" sz="28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upo 24"/>
          <p:cNvGrpSpPr/>
          <p:nvPr/>
        </p:nvGrpSpPr>
        <p:grpSpPr>
          <a:xfrm>
            <a:off x="-2" y="2246"/>
            <a:ext cx="1813793" cy="762457"/>
            <a:chOff x="-3" y="2611886"/>
            <a:chExt cx="3887625" cy="16342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3" y="2611886"/>
              <a:ext cx="3887621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CaixaDeTexto 26"/>
            <p:cNvSpPr txBox="1"/>
            <p:nvPr/>
          </p:nvSpPr>
          <p:spPr>
            <a:xfrm>
              <a:off x="-1" y="2828835"/>
              <a:ext cx="3887623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YELP</a:t>
              </a:r>
              <a:endPara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2611888"/>
            <a:ext cx="6558347" cy="1634225"/>
            <a:chOff x="-1" y="2611888"/>
            <a:chExt cx="6558347" cy="163422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1" y="2611888"/>
              <a:ext cx="6558347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218832" y="2828835"/>
              <a:ext cx="6120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</a:p>
            <a:p>
              <a:r>
                <a:rPr lang="en-US" sz="36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  <a:endParaRPr lang="en-US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3" descr="C:\Users\João\Desktop\Untitled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0" y="2650401"/>
            <a:ext cx="1586435" cy="15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2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2195738" cy="762457"/>
            <a:chOff x="-5" y="2611884"/>
            <a:chExt cx="4706273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4551934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4706271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  <a:endPara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" name="Rectângulo 39"/>
          <p:cNvSpPr/>
          <p:nvPr/>
        </p:nvSpPr>
        <p:spPr>
          <a:xfrm>
            <a:off x="2195736" y="166210"/>
            <a:ext cx="6843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r>
              <a:rPr lang="en-US" sz="36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DISTRIBUTION</a:t>
            </a:r>
            <a:endParaRPr lang="en-US" sz="36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36" y="921797"/>
            <a:ext cx="8460432" cy="5904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9" y="5590105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2267746" cy="762457"/>
            <a:chOff x="-5" y="2611884"/>
            <a:chExt cx="4860613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4706274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4860611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ANALYSIS</a:t>
              </a:r>
              <a:endPara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Rectângulo 10"/>
          <p:cNvSpPr/>
          <p:nvPr/>
        </p:nvSpPr>
        <p:spPr>
          <a:xfrm>
            <a:off x="2267744" y="179928"/>
            <a:ext cx="7330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 OF RATINGS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556792"/>
            <a:ext cx="7635331" cy="39604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649795" y="5939989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Ratings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7163" y="3195555"/>
            <a:ext cx="241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of Restaurants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18" y="5595499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WORDCLOUDS</a:t>
              </a:r>
            </a:p>
          </p:txBody>
        </p:sp>
      </p:grpSp>
      <p:sp>
        <p:nvSpPr>
          <p:cNvPr id="11" name="Rectângulo 10"/>
          <p:cNvSpPr/>
          <p:nvPr/>
        </p:nvSpPr>
        <p:spPr>
          <a:xfrm>
            <a:off x="5652120" y="1401111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2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ângulo 10"/>
          <p:cNvSpPr/>
          <p:nvPr/>
        </p:nvSpPr>
        <p:spPr>
          <a:xfrm>
            <a:off x="827584" y="1401111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1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17" y="2204864"/>
            <a:ext cx="361950" cy="410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9" name="Picture 5" descr="https://lh4.googleusercontent.com/CR2CfEhXue_3gm7XsrcwJHQuuXM4gPftB4KbKMwO95bGgqlTIMabmfd9sq2Yw4Mn8Vt3I3579dWuUzsU2WYllMV-yhnv0MSVO6TKjz-E43aG1yFNhpnC0ai6Npg6HcOWaERt_Xyw8W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3828908" cy="3888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lh3.googleusercontent.com/A-4D_971OyzVNtxZblDxZCJnlTDwkvxrh6ehv_CAAa_aNb-LmQhNOhKGTcenqpCcihxnGzr_TuBwvlovHKpcvMZewaND4bxig9mwdL4DBi4OfmJe4osEG4Pv-agzGTk7N155-yDdz-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34" y="2276872"/>
            <a:ext cx="4105275" cy="3888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3" y="2245"/>
            <a:ext cx="3203850" cy="762457"/>
            <a:chOff x="-5" y="2611884"/>
            <a:chExt cx="6867028" cy="16342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5" y="2611884"/>
              <a:ext cx="6867028" cy="163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-3" y="2828835"/>
              <a:ext cx="6712688" cy="112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WORDCLOUDS</a:t>
              </a:r>
            </a:p>
          </p:txBody>
        </p:sp>
      </p:grpSp>
      <p:sp>
        <p:nvSpPr>
          <p:cNvPr id="7" name="Rectângulo 10"/>
          <p:cNvSpPr/>
          <p:nvPr/>
        </p:nvSpPr>
        <p:spPr>
          <a:xfrm>
            <a:off x="3123215" y="894165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3</a:t>
            </a:r>
            <a:endParaRPr lang="en-US" sz="3200" b="1" spc="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20" y="1340767"/>
            <a:ext cx="361950" cy="4637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740" y="1340768"/>
            <a:ext cx="361950" cy="4637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6" y="-126223"/>
            <a:ext cx="2194701" cy="1236348"/>
          </a:xfrm>
          <a:prstGeom prst="rect">
            <a:avLst/>
          </a:prstGeom>
        </p:spPr>
      </p:pic>
      <p:pic>
        <p:nvPicPr>
          <p:cNvPr id="11" name="Picture 2" descr="https://lh6.googleusercontent.com/UYkir81t7OXq-VIlIU7Epmtveh5Psk8lTgE1NJt-A-oYC2Eqv1kE0H4hn_IY2QK1ibKRt0_S9mgCLl9j3qaZE645GsI8Rovmu1KZe5jRTm9cxEOgH7BlK8mcR4yR7eADJg2J9-Eg2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75" y="1721957"/>
            <a:ext cx="4133850" cy="4105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469</Words>
  <Application>Microsoft Office PowerPoint</Application>
  <PresentationFormat>On-screen Show (4:3)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Helvetica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Shantanu Indra</cp:lastModifiedBy>
  <cp:revision>246</cp:revision>
  <dcterms:created xsi:type="dcterms:W3CDTF">2013-03-23T17:52:15Z</dcterms:created>
  <dcterms:modified xsi:type="dcterms:W3CDTF">2016-03-09T02:29:13Z</dcterms:modified>
</cp:coreProperties>
</file>