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363" autoAdjust="0"/>
    <p:restoredTop sz="94660"/>
  </p:normalViewPr>
  <p:slideViewPr>
    <p:cSldViewPr>
      <p:cViewPr varScale="1">
        <p:scale>
          <a:sx n="85" d="100"/>
          <a:sy n="85" d="100"/>
        </p:scale>
        <p:origin x="-163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618944-6C74-4DCC-AB33-1053D64E4E3F}" type="datetimeFigureOut">
              <a:rPr lang="en-US" smtClean="0"/>
              <a:t>4/3/2024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ECDEF6-4B44-4AA1-B815-1CF009D563B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8ECDEF6-4B44-4AA1-B815-1CF009D563B6}" type="slidenum">
              <a:rPr lang="en-US" smtClean="0"/>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F6F2CA2-6716-4835-8D3D-417F582FFFBA}" type="datetimeFigureOut">
              <a:rPr lang="en-US" smtClean="0"/>
              <a:t>4/3/2024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5536FBF-E8B8-4DF7-9F67-C58AF593CA9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F6F2CA2-6716-4835-8D3D-417F582FFFBA}" type="datetimeFigureOut">
              <a:rPr lang="en-US" smtClean="0"/>
              <a:t>4/3/2024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5536FBF-E8B8-4DF7-9F67-C58AF593CA9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F6F2CA2-6716-4835-8D3D-417F582FFFBA}" type="datetimeFigureOut">
              <a:rPr lang="en-US" smtClean="0"/>
              <a:t>4/3/2024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5536FBF-E8B8-4DF7-9F67-C58AF593CA9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F6F2CA2-6716-4835-8D3D-417F582FFFBA}" type="datetimeFigureOut">
              <a:rPr lang="en-US" smtClean="0"/>
              <a:t>4/3/2024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5536FBF-E8B8-4DF7-9F67-C58AF593CA91}"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F6F2CA2-6716-4835-8D3D-417F582FFFBA}" type="datetimeFigureOut">
              <a:rPr lang="en-US" smtClean="0"/>
              <a:t>4/3/2024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5536FBF-E8B8-4DF7-9F67-C58AF593CA91}"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F6F2CA2-6716-4835-8D3D-417F582FFFBA}" type="datetimeFigureOut">
              <a:rPr lang="en-US" smtClean="0"/>
              <a:t>4/3/2024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5536FBF-E8B8-4DF7-9F67-C58AF593CA91}"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F6F2CA2-6716-4835-8D3D-417F582FFFBA}" type="datetimeFigureOut">
              <a:rPr lang="en-US" smtClean="0"/>
              <a:t>4/3/2024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5536FBF-E8B8-4DF7-9F67-C58AF593CA9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F6F2CA2-6716-4835-8D3D-417F582FFFBA}" type="datetimeFigureOut">
              <a:rPr lang="en-US" smtClean="0"/>
              <a:t>4/3/2024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5536FBF-E8B8-4DF7-9F67-C58AF593CA91}"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F6F2CA2-6716-4835-8D3D-417F582FFFBA}" type="datetimeFigureOut">
              <a:rPr lang="en-US" smtClean="0"/>
              <a:t>4/3/2024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5536FBF-E8B8-4DF7-9F67-C58AF593CA9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F6F2CA2-6716-4835-8D3D-417F582FFFBA}" type="datetimeFigureOut">
              <a:rPr lang="en-US" smtClean="0"/>
              <a:t>4/3/2024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5536FBF-E8B8-4DF7-9F67-C58AF593CA9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F6F2CA2-6716-4835-8D3D-417F582FFFBA}" type="datetimeFigureOut">
              <a:rPr lang="en-US" smtClean="0"/>
              <a:t>4/3/2024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5536FBF-E8B8-4DF7-9F67-C58AF593CA91}"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F6F2CA2-6716-4835-8D3D-417F582FFFBA}" type="datetimeFigureOut">
              <a:rPr lang="en-US" smtClean="0"/>
              <a:t>4/3/2024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5536FBF-E8B8-4DF7-9F67-C58AF593CA9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PRIYADHARSHINI S</a:t>
            </a:r>
            <a:endParaRPr lang="en-US" dirty="0"/>
          </a:p>
        </p:txBody>
      </p:sp>
      <p:sp>
        <p:nvSpPr>
          <p:cNvPr id="3" name="Subtitle 2"/>
          <p:cNvSpPr>
            <a:spLocks noGrp="1"/>
          </p:cNvSpPr>
          <p:nvPr>
            <p:ph type="subTitle" idx="1"/>
          </p:nvPr>
        </p:nvSpPr>
        <p:spPr>
          <a:xfrm>
            <a:off x="685800" y="3611606"/>
            <a:ext cx="8101042" cy="1531905"/>
          </a:xfrm>
        </p:spPr>
        <p:txBody>
          <a:bodyPr>
            <a:normAutofit/>
          </a:bodyPr>
          <a:lstStyle/>
          <a:p>
            <a:r>
              <a:rPr lang="en-US" sz="4000" b="1" dirty="0" smtClean="0"/>
              <a:t>FINAL PROJECT </a:t>
            </a:r>
            <a:endParaRPr lang="en-US" sz="4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en-US" dirty="0" smtClean="0">
                <a:solidFill>
                  <a:schemeClr val="accent2"/>
                </a:solidFill>
              </a:rPr>
              <a:t>CNN-based Preprocessing</a:t>
            </a:r>
            <a:r>
              <a:rPr lang="en-US" dirty="0" smtClean="0"/>
              <a:t>:</a:t>
            </a:r>
          </a:p>
          <a:p>
            <a:pPr>
              <a:buNone/>
            </a:pPr>
            <a:r>
              <a:rPr lang="en-US" dirty="0" smtClean="0"/>
              <a:t>       </a:t>
            </a:r>
            <a:r>
              <a:rPr lang="en-US" sz="2200" dirty="0" smtClean="0"/>
              <a:t>Use </a:t>
            </a:r>
            <a:r>
              <a:rPr lang="en-US" sz="2200" dirty="0" smtClean="0"/>
              <a:t>CNNs for data preprocessing to enhance input </a:t>
            </a:r>
            <a:r>
              <a:rPr lang="en-US" sz="2200" dirty="0" smtClean="0"/>
              <a:t>quality</a:t>
            </a:r>
          </a:p>
          <a:p>
            <a:pPr>
              <a:buNone/>
            </a:pPr>
            <a:r>
              <a:rPr lang="en-US" dirty="0" smtClean="0">
                <a:solidFill>
                  <a:schemeClr val="accent2"/>
                </a:solidFill>
              </a:rPr>
              <a:t>Fine-Tuning </a:t>
            </a:r>
            <a:r>
              <a:rPr lang="en-US" dirty="0" err="1" smtClean="0">
                <a:solidFill>
                  <a:schemeClr val="accent2"/>
                </a:solidFill>
              </a:rPr>
              <a:t>Pretrained</a:t>
            </a:r>
            <a:r>
              <a:rPr lang="en-US" dirty="0" smtClean="0">
                <a:solidFill>
                  <a:schemeClr val="accent2"/>
                </a:solidFill>
              </a:rPr>
              <a:t> Models: </a:t>
            </a:r>
            <a:endParaRPr lang="en-US" dirty="0" smtClean="0">
              <a:solidFill>
                <a:schemeClr val="accent2"/>
              </a:solidFill>
            </a:endParaRPr>
          </a:p>
          <a:p>
            <a:pPr>
              <a:buNone/>
            </a:pPr>
            <a:r>
              <a:rPr lang="en-US" dirty="0" smtClean="0"/>
              <a:t>        </a:t>
            </a:r>
            <a:r>
              <a:rPr lang="en-US" sz="2200" dirty="0" smtClean="0"/>
              <a:t>Adapt </a:t>
            </a:r>
            <a:r>
              <a:rPr lang="en-US" sz="2200" dirty="0" err="1" smtClean="0"/>
              <a:t>pretrained</a:t>
            </a:r>
            <a:r>
              <a:rPr lang="en-US" sz="2200" dirty="0" smtClean="0"/>
              <a:t> models (e.g., GPT, BERT) to medical </a:t>
            </a:r>
            <a:r>
              <a:rPr lang="en-US" sz="2200" dirty="0" smtClean="0"/>
              <a:t>language</a:t>
            </a:r>
          </a:p>
          <a:p>
            <a:pPr>
              <a:buNone/>
            </a:pPr>
            <a:r>
              <a:rPr lang="en-US" dirty="0" smtClean="0">
                <a:solidFill>
                  <a:schemeClr val="accent2"/>
                </a:solidFill>
              </a:rPr>
              <a:t>Hybrid </a:t>
            </a:r>
            <a:r>
              <a:rPr lang="en-US" dirty="0" smtClean="0">
                <a:solidFill>
                  <a:schemeClr val="accent2"/>
                </a:solidFill>
              </a:rPr>
              <a:t>Architectures: </a:t>
            </a:r>
            <a:endParaRPr lang="en-US" dirty="0" smtClean="0">
              <a:solidFill>
                <a:schemeClr val="accent2"/>
              </a:solidFill>
            </a:endParaRPr>
          </a:p>
          <a:p>
            <a:pPr>
              <a:buNone/>
            </a:pPr>
            <a:r>
              <a:rPr lang="en-US" dirty="0" smtClean="0"/>
              <a:t>       </a:t>
            </a:r>
            <a:r>
              <a:rPr lang="en-US" sz="2200" dirty="0" smtClean="0"/>
              <a:t>Combine </a:t>
            </a:r>
            <a:r>
              <a:rPr lang="en-US" sz="2200" dirty="0" smtClean="0"/>
              <a:t>CNNs and transformers for optimal performance</a:t>
            </a:r>
            <a:r>
              <a:rPr lang="en-US" dirty="0" smtClean="0"/>
              <a:t>.</a:t>
            </a:r>
          </a:p>
          <a:p>
            <a:pPr>
              <a:buNone/>
            </a:pPr>
            <a:r>
              <a:rPr lang="en-US" dirty="0" smtClean="0">
                <a:solidFill>
                  <a:schemeClr val="accent2"/>
                </a:solidFill>
              </a:rPr>
              <a:t>Attention </a:t>
            </a:r>
            <a:r>
              <a:rPr lang="en-US" dirty="0" smtClean="0">
                <a:solidFill>
                  <a:schemeClr val="accent2"/>
                </a:solidFill>
              </a:rPr>
              <a:t>Mechanisms: </a:t>
            </a:r>
            <a:endParaRPr lang="en-US" dirty="0" smtClean="0">
              <a:solidFill>
                <a:schemeClr val="accent2"/>
              </a:solidFill>
            </a:endParaRPr>
          </a:p>
          <a:p>
            <a:pPr>
              <a:buNone/>
            </a:pPr>
            <a:r>
              <a:rPr lang="en-US" sz="2200" dirty="0" smtClean="0"/>
              <a:t>         Employ </a:t>
            </a:r>
            <a:r>
              <a:rPr lang="en-US" sz="2200" dirty="0" smtClean="0"/>
              <a:t>attention mechanisms for improved </a:t>
            </a:r>
            <a:r>
              <a:rPr lang="en-US" sz="2200" dirty="0" err="1" smtClean="0"/>
              <a:t>coherence.Transfer</a:t>
            </a:r>
            <a:r>
              <a:rPr lang="en-US" sz="2200" dirty="0" smtClean="0"/>
              <a:t> Learning </a:t>
            </a:r>
            <a:r>
              <a:rPr lang="en-US" sz="2200" dirty="0" smtClean="0"/>
              <a:t>Utilize transfer learning for faster training and better results</a:t>
            </a:r>
            <a:r>
              <a:rPr lang="en-US" sz="2200" dirty="0" smtClean="0"/>
              <a:t>.</a:t>
            </a:r>
          </a:p>
        </p:txBody>
      </p:sp>
      <p:sp>
        <p:nvSpPr>
          <p:cNvPr id="3" name="Title 2"/>
          <p:cNvSpPr>
            <a:spLocks noGrp="1"/>
          </p:cNvSpPr>
          <p:nvPr>
            <p:ph type="title"/>
          </p:nvPr>
        </p:nvSpPr>
        <p:spPr/>
        <p:txBody>
          <a:bodyPr/>
          <a:lstStyle/>
          <a:p>
            <a:r>
              <a:rPr lang="en-US" dirty="0" smtClean="0"/>
              <a:t>MODELLING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t> </a:t>
            </a:r>
            <a:r>
              <a:rPr lang="en-US" dirty="0" smtClean="0">
                <a:solidFill>
                  <a:schemeClr val="accent2"/>
                </a:solidFill>
              </a:rPr>
              <a:t>Ensemble Learning: </a:t>
            </a:r>
          </a:p>
          <a:p>
            <a:pPr>
              <a:buNone/>
            </a:pPr>
            <a:r>
              <a:rPr lang="en-US" dirty="0" smtClean="0">
                <a:solidFill>
                  <a:srgbClr val="FF0000"/>
                </a:solidFill>
              </a:rPr>
              <a:t>        </a:t>
            </a:r>
            <a:r>
              <a:rPr lang="en-US" sz="2000" dirty="0" smtClean="0"/>
              <a:t>Adapt </a:t>
            </a:r>
            <a:r>
              <a:rPr lang="en-US" sz="2000" dirty="0" smtClean="0"/>
              <a:t>models based on real-time feedback and evolving </a:t>
            </a:r>
            <a:r>
              <a:rPr lang="en-US" sz="2000" dirty="0" smtClean="0"/>
              <a:t>knowledge.</a:t>
            </a:r>
          </a:p>
          <a:p>
            <a:pPr>
              <a:buNone/>
            </a:pPr>
            <a:r>
              <a:rPr lang="en-US" dirty="0" smtClean="0">
                <a:solidFill>
                  <a:schemeClr val="accent2"/>
                </a:solidFill>
              </a:rPr>
              <a:t>Privacy-Preserving </a:t>
            </a:r>
            <a:r>
              <a:rPr lang="en-US" dirty="0" smtClean="0">
                <a:solidFill>
                  <a:schemeClr val="accent2"/>
                </a:solidFill>
              </a:rPr>
              <a:t>Techniques</a:t>
            </a:r>
            <a:r>
              <a:rPr lang="en-US" dirty="0" smtClean="0"/>
              <a:t>:</a:t>
            </a:r>
          </a:p>
          <a:p>
            <a:pPr>
              <a:buNone/>
            </a:pPr>
            <a:r>
              <a:rPr lang="en-US" sz="2000" dirty="0" smtClean="0"/>
              <a:t> </a:t>
            </a:r>
            <a:r>
              <a:rPr lang="en-US" sz="2000" dirty="0" smtClean="0"/>
              <a:t>          </a:t>
            </a:r>
            <a:r>
              <a:rPr lang="en-US" sz="2000" dirty="0" smtClean="0"/>
              <a:t>Ensure patient data confidentiality during training and </a:t>
            </a:r>
            <a:r>
              <a:rPr lang="en-US" sz="2000" dirty="0" smtClean="0"/>
              <a:t>deployment</a:t>
            </a:r>
            <a:r>
              <a:rPr lang="en-US" dirty="0" smtClean="0"/>
              <a:t>.</a:t>
            </a:r>
          </a:p>
          <a:p>
            <a:pPr>
              <a:buNone/>
            </a:pPr>
            <a:r>
              <a:rPr lang="en-US" dirty="0" smtClean="0">
                <a:solidFill>
                  <a:schemeClr val="accent2"/>
                </a:solidFill>
              </a:rPr>
              <a:t>Continuous </a:t>
            </a:r>
            <a:r>
              <a:rPr lang="en-US" dirty="0" smtClean="0">
                <a:solidFill>
                  <a:schemeClr val="accent2"/>
                </a:solidFill>
              </a:rPr>
              <a:t>Improvement</a:t>
            </a:r>
            <a:r>
              <a:rPr lang="en-US" dirty="0" smtClean="0">
                <a:solidFill>
                  <a:schemeClr val="accent2"/>
                </a:solidFill>
              </a:rPr>
              <a:t>:</a:t>
            </a:r>
          </a:p>
          <a:p>
            <a:pPr>
              <a:buNone/>
            </a:pPr>
            <a:r>
              <a:rPr lang="en-US" sz="2000" dirty="0" smtClean="0"/>
              <a:t>         </a:t>
            </a:r>
            <a:r>
              <a:rPr lang="en-US" sz="2000" dirty="0" smtClean="0"/>
              <a:t>Establish a framework for ongoing model </a:t>
            </a:r>
            <a:r>
              <a:rPr lang="en-US" sz="2000" dirty="0" smtClean="0"/>
              <a:t>enhancement</a:t>
            </a:r>
            <a:r>
              <a:rPr lang="en-US"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357298"/>
            <a:ext cx="8329642" cy="4649993"/>
          </a:xfrm>
        </p:spPr>
        <p:txBody>
          <a:bodyPr>
            <a:normAutofit fontScale="92500" lnSpcReduction="10000"/>
          </a:bodyPr>
          <a:lstStyle/>
          <a:p>
            <a:pPr>
              <a:buNone/>
            </a:pPr>
            <a:r>
              <a:rPr lang="en-US" dirty="0" smtClean="0">
                <a:solidFill>
                  <a:srgbClr val="7030A0"/>
                </a:solidFill>
              </a:rPr>
              <a:t>Efficiency Boost</a:t>
            </a:r>
            <a:r>
              <a:rPr lang="en-US" dirty="0" smtClean="0">
                <a:solidFill>
                  <a:srgbClr val="7030A0"/>
                </a:solidFill>
              </a:rPr>
              <a:t>:</a:t>
            </a:r>
          </a:p>
          <a:p>
            <a:pPr>
              <a:buNone/>
            </a:pPr>
            <a:r>
              <a:rPr lang="en-US" dirty="0" smtClean="0"/>
              <a:t>       </a:t>
            </a:r>
            <a:r>
              <a:rPr lang="en-US" sz="2600" dirty="0" smtClean="0"/>
              <a:t>Reduced time and effort for report generation significantly</a:t>
            </a:r>
            <a:r>
              <a:rPr lang="en-US" dirty="0" smtClean="0"/>
              <a:t>.</a:t>
            </a:r>
          </a:p>
          <a:p>
            <a:pPr>
              <a:buNone/>
            </a:pPr>
            <a:r>
              <a:rPr lang="en-US" dirty="0" smtClean="0">
                <a:solidFill>
                  <a:srgbClr val="7030A0"/>
                </a:solidFill>
              </a:rPr>
              <a:t>Accuracy:</a:t>
            </a:r>
          </a:p>
          <a:p>
            <a:pPr>
              <a:buNone/>
            </a:pPr>
            <a:r>
              <a:rPr lang="en-US" dirty="0" smtClean="0"/>
              <a:t>      </a:t>
            </a:r>
            <a:r>
              <a:rPr lang="en-US" sz="2600" dirty="0" smtClean="0"/>
              <a:t>Produced reports with high precision and </a:t>
            </a:r>
            <a:r>
              <a:rPr lang="en-US" sz="2600" dirty="0" smtClean="0"/>
              <a:t>relevance</a:t>
            </a:r>
          </a:p>
          <a:p>
            <a:pPr>
              <a:buNone/>
            </a:pPr>
            <a:r>
              <a:rPr lang="en-US" dirty="0" smtClean="0">
                <a:solidFill>
                  <a:srgbClr val="7030A0"/>
                </a:solidFill>
              </a:rPr>
              <a:t>Personalization</a:t>
            </a:r>
            <a:r>
              <a:rPr lang="en-US" dirty="0" smtClean="0">
                <a:solidFill>
                  <a:srgbClr val="7030A0"/>
                </a:solidFill>
              </a:rPr>
              <a:t>: </a:t>
            </a:r>
            <a:endParaRPr lang="en-US" dirty="0" smtClean="0">
              <a:solidFill>
                <a:srgbClr val="7030A0"/>
              </a:solidFill>
            </a:endParaRPr>
          </a:p>
          <a:p>
            <a:pPr>
              <a:buNone/>
            </a:pPr>
            <a:r>
              <a:rPr lang="en-US" dirty="0" smtClean="0"/>
              <a:t>         </a:t>
            </a:r>
            <a:r>
              <a:rPr lang="en-US" sz="2600" dirty="0" smtClean="0"/>
              <a:t>Tailored </a:t>
            </a:r>
            <a:r>
              <a:rPr lang="en-US" sz="2600" dirty="0" smtClean="0"/>
              <a:t>reports to individual patient data and contexts</a:t>
            </a:r>
            <a:r>
              <a:rPr lang="en-US" sz="2600" dirty="0" smtClean="0"/>
              <a:t>.</a:t>
            </a:r>
          </a:p>
          <a:p>
            <a:pPr>
              <a:buNone/>
            </a:pPr>
            <a:r>
              <a:rPr lang="en-US" dirty="0" smtClean="0">
                <a:solidFill>
                  <a:srgbClr val="7030A0"/>
                </a:solidFill>
              </a:rPr>
              <a:t>Adaptability</a:t>
            </a:r>
            <a:r>
              <a:rPr lang="en-US" dirty="0" smtClean="0">
                <a:solidFill>
                  <a:srgbClr val="7030A0"/>
                </a:solidFill>
              </a:rPr>
              <a:t>: </a:t>
            </a:r>
            <a:r>
              <a:rPr lang="en-US" dirty="0" smtClean="0">
                <a:solidFill>
                  <a:srgbClr val="7030A0"/>
                </a:solidFill>
              </a:rPr>
              <a:t>    </a:t>
            </a:r>
          </a:p>
          <a:p>
            <a:pPr>
              <a:buNone/>
            </a:pPr>
            <a:r>
              <a:rPr lang="en-US" dirty="0" smtClean="0"/>
              <a:t> </a:t>
            </a:r>
            <a:r>
              <a:rPr lang="en-US" dirty="0" smtClean="0"/>
              <a:t>          </a:t>
            </a:r>
            <a:r>
              <a:rPr lang="en-US" sz="2600" dirty="0" smtClean="0"/>
              <a:t>Stayed </a:t>
            </a:r>
            <a:r>
              <a:rPr lang="en-US" sz="2600" dirty="0" smtClean="0"/>
              <a:t>updated with evolving medical </a:t>
            </a:r>
            <a:r>
              <a:rPr lang="en-US" sz="2600" dirty="0" err="1" smtClean="0"/>
              <a:t>knowledge.Integration</a:t>
            </a:r>
            <a:r>
              <a:rPr lang="en-US" dirty="0" smtClean="0"/>
              <a:t>: </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3" name="Title 2"/>
          <p:cNvSpPr>
            <a:spLocks noGrp="1"/>
          </p:cNvSpPr>
          <p:nvPr>
            <p:ph type="title"/>
          </p:nvPr>
        </p:nvSpPr>
        <p:spPr/>
        <p:txBody>
          <a:bodyPr/>
          <a:lstStyle/>
          <a:p>
            <a:r>
              <a:rPr lang="en-US" dirty="0" smtClean="0"/>
              <a:t>RESULTS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solidFill>
                  <a:srgbClr val="7030A0"/>
                </a:solidFill>
              </a:rPr>
              <a:t>Compliance</a:t>
            </a:r>
            <a:r>
              <a:rPr lang="en-US" dirty="0" smtClean="0">
                <a:solidFill>
                  <a:srgbClr val="7030A0"/>
                </a:solidFill>
              </a:rPr>
              <a:t>:</a:t>
            </a:r>
          </a:p>
          <a:p>
            <a:pPr>
              <a:buNone/>
            </a:pPr>
            <a:r>
              <a:rPr lang="en-US" dirty="0" smtClean="0"/>
              <a:t> </a:t>
            </a:r>
            <a:r>
              <a:rPr lang="en-US" dirty="0" smtClean="0"/>
              <a:t>         </a:t>
            </a:r>
            <a:r>
              <a:rPr lang="en-US" sz="2400" dirty="0" smtClean="0"/>
              <a:t>Maintained </a:t>
            </a:r>
            <a:r>
              <a:rPr lang="en-US" sz="2400" dirty="0" smtClean="0"/>
              <a:t>ethical and regulatory </a:t>
            </a:r>
            <a:r>
              <a:rPr lang="en-US" sz="2400" dirty="0" smtClean="0"/>
              <a:t>standards.</a:t>
            </a:r>
          </a:p>
          <a:p>
            <a:pPr>
              <a:buNone/>
            </a:pPr>
            <a:r>
              <a:rPr lang="en-US" dirty="0" smtClean="0">
                <a:solidFill>
                  <a:srgbClr val="7030A0"/>
                </a:solidFill>
              </a:rPr>
              <a:t>Positive </a:t>
            </a:r>
            <a:r>
              <a:rPr lang="en-US" dirty="0" smtClean="0">
                <a:solidFill>
                  <a:srgbClr val="7030A0"/>
                </a:solidFill>
              </a:rPr>
              <a:t>Feedback:</a:t>
            </a:r>
          </a:p>
          <a:p>
            <a:pPr>
              <a:buNone/>
            </a:pPr>
            <a:r>
              <a:rPr lang="en-US" sz="2400" dirty="0" smtClean="0"/>
              <a:t>     </a:t>
            </a:r>
            <a:r>
              <a:rPr lang="en-US" sz="2400" dirty="0" smtClean="0"/>
              <a:t>Received favorable responses from healthcare </a:t>
            </a:r>
            <a:r>
              <a:rPr lang="en-US" sz="2400" dirty="0" smtClean="0"/>
              <a:t>professionals</a:t>
            </a:r>
            <a:r>
              <a:rPr lang="en-US" dirty="0" smtClean="0"/>
              <a:t>.</a:t>
            </a:r>
          </a:p>
          <a:p>
            <a:pPr>
              <a:buNone/>
            </a:pPr>
            <a:r>
              <a:rPr lang="en-US" dirty="0" smtClean="0">
                <a:solidFill>
                  <a:srgbClr val="7030A0"/>
                </a:solidFill>
              </a:rPr>
              <a:t>Continuous </a:t>
            </a:r>
            <a:r>
              <a:rPr lang="en-US" dirty="0" smtClean="0">
                <a:solidFill>
                  <a:srgbClr val="7030A0"/>
                </a:solidFill>
              </a:rPr>
              <a:t>Improvement: </a:t>
            </a:r>
          </a:p>
          <a:p>
            <a:pPr>
              <a:buNone/>
            </a:pPr>
            <a:r>
              <a:rPr lang="en-US" sz="2400" dirty="0" smtClean="0"/>
              <a:t>      Established </a:t>
            </a:r>
            <a:r>
              <a:rPr lang="en-US" sz="2400" dirty="0" smtClean="0"/>
              <a:t>a framework for ongoing enhancement</a:t>
            </a:r>
            <a:r>
              <a:rPr lang="en-US" dirty="0" smtClean="0"/>
              <a: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a:t>
            </a:r>
            <a:r>
              <a:rPr lang="en-US" sz="2400" dirty="0" smtClean="0"/>
              <a:t>The </a:t>
            </a:r>
            <a:r>
              <a:rPr lang="en-US" sz="2400" dirty="0" smtClean="0"/>
              <a:t>evolution of generating medical reports in generative AI has progressed from rule-based systems to statistical models and, more recently, transformer models like GPT. These models, fine-tuned on medical data, produce more accurate and clinically relevant reports. Integration into healthcare systems requires careful consideration of ethical and clinical standards to ensure patient safety and accuracy.</a:t>
            </a:r>
            <a:endParaRPr lang="en-US" sz="2400" dirty="0"/>
          </a:p>
        </p:txBody>
      </p:sp>
      <p:sp>
        <p:nvSpPr>
          <p:cNvPr id="3" name="Title 2"/>
          <p:cNvSpPr>
            <a:spLocks noGrp="1"/>
          </p:cNvSpPr>
          <p:nvPr>
            <p:ph type="title"/>
          </p:nvPr>
        </p:nvSpPr>
        <p:spPr>
          <a:xfrm>
            <a:off x="500034" y="428604"/>
            <a:ext cx="8229600" cy="1143000"/>
          </a:xfrm>
        </p:spPr>
        <p:txBody>
          <a:bodyPr/>
          <a:lstStyle/>
          <a:p>
            <a:r>
              <a:rPr lang="en-US" dirty="0" smtClean="0"/>
              <a:t>EVALUATION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None/>
            </a:pPr>
            <a:r>
              <a:rPr lang="en-US" sz="2000" dirty="0" smtClean="0"/>
              <a:t>          In </a:t>
            </a:r>
            <a:r>
              <a:rPr lang="en-US" sz="2000" dirty="0" smtClean="0"/>
              <a:t>conclusion, the evolution of generating medical reports in generative AI has witnessed significant advancements, from rule-based systems to sophisticated transformer models like GPT. These models, when fine-tuned on medical data, demonstrate promising capabilities in producing accurate and contextually relevant reports. However, ensuring ethical and clinical standards remain paramount as these technologies integrate into healthcare systems. Continued research and collaboration between AI experts and healthcare professionals will be vital in harnessing the full potential of generative AI for generating clinically valid medical reports.</a:t>
            </a:r>
            <a:endParaRPr lang="en-US" sz="2000" dirty="0"/>
          </a:p>
        </p:txBody>
      </p:sp>
      <p:sp>
        <p:nvSpPr>
          <p:cNvPr id="3" name="Title 2"/>
          <p:cNvSpPr>
            <a:spLocks noGrp="1"/>
          </p:cNvSpPr>
          <p:nvPr>
            <p:ph type="title"/>
          </p:nvPr>
        </p:nvSpPr>
        <p:spPr/>
        <p:txBody>
          <a:bodyPr/>
          <a:lstStyle/>
          <a:p>
            <a:r>
              <a:rPr lang="en-US" dirty="0" smtClean="0"/>
              <a:t>CONCLUSION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472" y="2428868"/>
            <a:ext cx="8301038" cy="1857388"/>
          </a:xfrm>
        </p:spPr>
        <p:txBody>
          <a:bodyPr>
            <a:normAutofit/>
          </a:bodyPr>
          <a:lstStyle/>
          <a:p>
            <a:pPr>
              <a:buNone/>
            </a:pPr>
            <a:r>
              <a:rPr lang="en-US" dirty="0" smtClean="0"/>
              <a:t>         </a:t>
            </a:r>
            <a:r>
              <a:rPr lang="en-US" dirty="0" smtClean="0">
                <a:solidFill>
                  <a:schemeClr val="accent5">
                    <a:lumMod val="50000"/>
                  </a:schemeClr>
                </a:solidFill>
              </a:rPr>
              <a:t>GENERATIVE MODEL  FOR GENERATING                MEDICAL REPORT</a:t>
            </a:r>
          </a:p>
          <a:p>
            <a:pPr>
              <a:buNone/>
            </a:pPr>
            <a:endParaRPr lang="en-US" dirty="0" smtClean="0"/>
          </a:p>
          <a:p>
            <a:pPr>
              <a:buNone/>
            </a:pPr>
            <a:endParaRPr lang="en-US" dirty="0"/>
          </a:p>
        </p:txBody>
      </p:sp>
      <p:sp>
        <p:nvSpPr>
          <p:cNvPr id="3" name="Title 2"/>
          <p:cNvSpPr>
            <a:spLocks noGrp="1"/>
          </p:cNvSpPr>
          <p:nvPr>
            <p:ph type="title"/>
          </p:nvPr>
        </p:nvSpPr>
        <p:spPr>
          <a:xfrm>
            <a:off x="1285852" y="928670"/>
            <a:ext cx="5214974" cy="1428760"/>
          </a:xfrm>
        </p:spPr>
        <p:txBody>
          <a:bodyPr/>
          <a:lstStyle/>
          <a:p>
            <a:r>
              <a:rPr lang="en-US" dirty="0" smtClean="0"/>
              <a:t>PROJECT TITLE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71604" y="1643051"/>
            <a:ext cx="7229468" cy="4500594"/>
          </a:xfrm>
        </p:spPr>
        <p:txBody>
          <a:bodyPr>
            <a:normAutofit lnSpcReduction="10000"/>
          </a:bodyPr>
          <a:lstStyle/>
          <a:p>
            <a:pPr>
              <a:buNone/>
            </a:pPr>
            <a:r>
              <a:rPr lang="en-US" dirty="0" smtClean="0"/>
              <a:t> </a:t>
            </a:r>
            <a:r>
              <a:rPr lang="en-US" dirty="0" smtClean="0"/>
              <a:t> Problem statement</a:t>
            </a:r>
          </a:p>
          <a:p>
            <a:pPr>
              <a:buNone/>
            </a:pPr>
            <a:r>
              <a:rPr lang="en-US" dirty="0" smtClean="0"/>
              <a:t>  Project overview</a:t>
            </a:r>
          </a:p>
          <a:p>
            <a:pPr>
              <a:buNone/>
            </a:pPr>
            <a:r>
              <a:rPr lang="en-US" dirty="0" smtClean="0"/>
              <a:t>  Who are the end users</a:t>
            </a:r>
          </a:p>
          <a:p>
            <a:pPr>
              <a:buNone/>
            </a:pPr>
            <a:r>
              <a:rPr lang="en-US" dirty="0" smtClean="0"/>
              <a:t>  Algorithm</a:t>
            </a:r>
          </a:p>
          <a:p>
            <a:pPr>
              <a:buNone/>
            </a:pPr>
            <a:r>
              <a:rPr lang="en-US" dirty="0" smtClean="0"/>
              <a:t>  THE “</a:t>
            </a:r>
            <a:r>
              <a:rPr lang="en-US" dirty="0" smtClean="0"/>
              <a:t>W</a:t>
            </a:r>
            <a:r>
              <a:rPr lang="en-US" dirty="0" smtClean="0"/>
              <a:t>OW” in our solution</a:t>
            </a:r>
          </a:p>
          <a:p>
            <a:pPr>
              <a:buNone/>
            </a:pPr>
            <a:r>
              <a:rPr lang="en-US" dirty="0" smtClean="0"/>
              <a:t> </a:t>
            </a:r>
            <a:r>
              <a:rPr lang="en-US" dirty="0" smtClean="0"/>
              <a:t>  </a:t>
            </a:r>
            <a:r>
              <a:rPr lang="en-US" dirty="0" err="1" smtClean="0"/>
              <a:t>Modelling</a:t>
            </a:r>
            <a:endParaRPr lang="en-US" dirty="0" smtClean="0"/>
          </a:p>
          <a:p>
            <a:pPr>
              <a:buNone/>
            </a:pPr>
            <a:r>
              <a:rPr lang="en-US" dirty="0" smtClean="0"/>
              <a:t> </a:t>
            </a:r>
            <a:r>
              <a:rPr lang="en-US" dirty="0" smtClean="0"/>
              <a:t>  Results</a:t>
            </a:r>
          </a:p>
          <a:p>
            <a:pPr>
              <a:buNone/>
            </a:pPr>
            <a:r>
              <a:rPr lang="en-US" dirty="0" smtClean="0"/>
              <a:t> </a:t>
            </a:r>
            <a:r>
              <a:rPr lang="en-US" dirty="0" smtClean="0"/>
              <a:t>  Evaluation</a:t>
            </a:r>
          </a:p>
          <a:p>
            <a:pPr>
              <a:buNone/>
            </a:pPr>
            <a:r>
              <a:rPr lang="en-US" dirty="0" smtClean="0"/>
              <a:t>   Conclusion</a:t>
            </a:r>
          </a:p>
          <a:p>
            <a:pPr>
              <a:buNone/>
            </a:pPr>
            <a:r>
              <a:rPr lang="en-US" dirty="0" smtClean="0"/>
              <a:t> </a:t>
            </a:r>
            <a:r>
              <a:rPr lang="en-US" dirty="0" smtClean="0"/>
              <a:t>    </a:t>
            </a:r>
          </a:p>
          <a:p>
            <a:pPr>
              <a:buNone/>
            </a:pPr>
            <a:endParaRPr lang="en-US" dirty="0"/>
          </a:p>
        </p:txBody>
      </p:sp>
      <p:sp>
        <p:nvSpPr>
          <p:cNvPr id="3" name="Title 2"/>
          <p:cNvSpPr>
            <a:spLocks noGrp="1"/>
          </p:cNvSpPr>
          <p:nvPr>
            <p:ph type="title"/>
          </p:nvPr>
        </p:nvSpPr>
        <p:spPr>
          <a:xfrm>
            <a:off x="1214414" y="285728"/>
            <a:ext cx="8229600" cy="1143000"/>
          </a:xfrm>
        </p:spPr>
        <p:txBody>
          <a:bodyPr/>
          <a:lstStyle/>
          <a:p>
            <a:r>
              <a:rPr lang="en-US" dirty="0" smtClean="0"/>
              <a:t>AGENDA</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20" y="1500174"/>
            <a:ext cx="8229600" cy="4525963"/>
          </a:xfrm>
        </p:spPr>
        <p:txBody>
          <a:bodyPr>
            <a:normAutofit/>
          </a:bodyPr>
          <a:lstStyle/>
          <a:p>
            <a:pPr>
              <a:buNone/>
            </a:pPr>
            <a:r>
              <a:rPr lang="en-US" sz="2800" dirty="0" smtClean="0"/>
              <a:t> </a:t>
            </a:r>
            <a:r>
              <a:rPr lang="en-US" sz="2800" dirty="0" smtClean="0"/>
              <a:t>     </a:t>
            </a:r>
            <a:r>
              <a:rPr lang="en-US" sz="2800" dirty="0" smtClean="0"/>
              <a:t>Developing a generative AI system for medical reports aims to automate and standardize the report generation process, requiring solutions for data diversity, model accuracy, privacy concerns, ethical implications, and seamless integration into clinical workflows to ensure effectiveness and acceptance in healthcare settings</a:t>
            </a:r>
            <a:endParaRPr lang="en-US" sz="2800" dirty="0"/>
          </a:p>
        </p:txBody>
      </p:sp>
      <p:sp>
        <p:nvSpPr>
          <p:cNvPr id="3" name="Title 2"/>
          <p:cNvSpPr>
            <a:spLocks noGrp="1"/>
          </p:cNvSpPr>
          <p:nvPr>
            <p:ph type="title"/>
          </p:nvPr>
        </p:nvSpPr>
        <p:spPr/>
        <p:txBody>
          <a:bodyPr/>
          <a:lstStyle/>
          <a:p>
            <a:r>
              <a:rPr lang="en-US" dirty="0" smtClean="0"/>
              <a:t>PROBLEM STATEMENT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t>    </a:t>
            </a:r>
            <a:r>
              <a:rPr lang="en-US" sz="2600" dirty="0" smtClean="0"/>
              <a:t>This </a:t>
            </a:r>
            <a:r>
              <a:rPr lang="en-US" sz="2600" dirty="0" smtClean="0"/>
              <a:t>project focuses on utilizing generative AI to automate medical report generation, specifically addressing the issue of reporting missing data (</a:t>
            </a:r>
            <a:r>
              <a:rPr lang="en-US" sz="2600" dirty="0" err="1" smtClean="0"/>
              <a:t>NaN</a:t>
            </a:r>
            <a:r>
              <a:rPr lang="en-US" sz="2600" dirty="0" smtClean="0"/>
              <a:t> values). Through advanced natural language processing, the system will intelligently interpret medical data, filling in gaps to produce comprehensive reports. With rigorous data preprocessing, model training, and validation, the aim is to enhance reporting accuracy and efficiency, ultimately improving healthcare </a:t>
            </a:r>
            <a:r>
              <a:rPr lang="en-US" sz="2600" dirty="0" smtClean="0"/>
              <a:t>delivery</a:t>
            </a:r>
            <a:r>
              <a:rPr lang="en-US" dirty="0" smtClean="0"/>
              <a:t>.</a:t>
            </a:r>
            <a:endParaRPr lang="en-US" dirty="0"/>
          </a:p>
        </p:txBody>
      </p:sp>
      <p:sp>
        <p:nvSpPr>
          <p:cNvPr id="3" name="Title 2"/>
          <p:cNvSpPr>
            <a:spLocks noGrp="1"/>
          </p:cNvSpPr>
          <p:nvPr>
            <p:ph type="title"/>
          </p:nvPr>
        </p:nvSpPr>
        <p:spPr/>
        <p:txBody>
          <a:bodyPr/>
          <a:lstStyle/>
          <a:p>
            <a:r>
              <a:rPr lang="en-US" dirty="0" smtClean="0"/>
              <a:t>PROJECT OVERVIEW</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472" y="1928802"/>
            <a:ext cx="8229600" cy="4525963"/>
          </a:xfrm>
        </p:spPr>
        <p:txBody>
          <a:bodyPr/>
          <a:lstStyle/>
          <a:p>
            <a:pPr>
              <a:buNone/>
            </a:pPr>
            <a:r>
              <a:rPr lang="en-US" dirty="0" smtClean="0"/>
              <a:t>       </a:t>
            </a:r>
          </a:p>
          <a:p>
            <a:pPr>
              <a:buNone/>
            </a:pPr>
            <a:endParaRPr lang="en-US" dirty="0" smtClean="0"/>
          </a:p>
          <a:p>
            <a:pPr>
              <a:buNone/>
            </a:pPr>
            <a:r>
              <a:rPr lang="en-US" sz="2800" dirty="0" smtClean="0"/>
              <a:t>     End </a:t>
            </a:r>
            <a:r>
              <a:rPr lang="en-US" sz="2800" dirty="0" smtClean="0"/>
              <a:t>users of generative AI systems for medical report generation include healthcare professionals (physicians, nurses) for clinical decision-making and patient care, alongside medical </a:t>
            </a:r>
            <a:r>
              <a:rPr lang="en-US" sz="2800" dirty="0" smtClean="0"/>
              <a:t>researchers</a:t>
            </a:r>
            <a:endParaRPr lang="en-US" sz="2800" dirty="0"/>
          </a:p>
        </p:txBody>
      </p:sp>
      <p:sp>
        <p:nvSpPr>
          <p:cNvPr id="3" name="Title 2"/>
          <p:cNvSpPr>
            <a:spLocks noGrp="1"/>
          </p:cNvSpPr>
          <p:nvPr>
            <p:ph type="title"/>
          </p:nvPr>
        </p:nvSpPr>
        <p:spPr>
          <a:xfrm>
            <a:off x="571472" y="1214422"/>
            <a:ext cx="8229600" cy="774720"/>
          </a:xfrm>
        </p:spPr>
        <p:txBody>
          <a:bodyPr/>
          <a:lstStyle/>
          <a:p>
            <a:r>
              <a:rPr lang="en-US" dirty="0" smtClean="0"/>
              <a:t>WHO ARE THE END USERS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20" y="1500174"/>
            <a:ext cx="8858280" cy="5026029"/>
          </a:xfrm>
        </p:spPr>
        <p:txBody>
          <a:bodyPr>
            <a:noAutofit/>
          </a:bodyPr>
          <a:lstStyle/>
          <a:p>
            <a:pPr>
              <a:buNone/>
            </a:pPr>
            <a:r>
              <a:rPr lang="en-US" sz="2400" dirty="0" smtClean="0">
                <a:solidFill>
                  <a:srgbClr val="00B0F0"/>
                </a:solidFill>
              </a:rPr>
              <a:t>Data </a:t>
            </a:r>
            <a:r>
              <a:rPr lang="en-US" sz="2400" dirty="0" smtClean="0">
                <a:solidFill>
                  <a:srgbClr val="00B0F0"/>
                </a:solidFill>
              </a:rPr>
              <a:t>Preparation:</a:t>
            </a:r>
          </a:p>
          <a:p>
            <a:pPr>
              <a:buNone/>
            </a:pPr>
            <a:r>
              <a:rPr lang="en-US" sz="2400" dirty="0" smtClean="0"/>
              <a:t> </a:t>
            </a:r>
            <a:r>
              <a:rPr lang="en-US" sz="2400" dirty="0" smtClean="0"/>
              <a:t>      </a:t>
            </a:r>
            <a:r>
              <a:rPr lang="en-US" sz="2000" dirty="0" smtClean="0"/>
              <a:t>Clean </a:t>
            </a:r>
            <a:r>
              <a:rPr lang="en-US" sz="2000" dirty="0" smtClean="0"/>
              <a:t>and preprocess medical </a:t>
            </a:r>
            <a:r>
              <a:rPr lang="en-US" sz="2000" dirty="0" err="1" smtClean="0"/>
              <a:t>data.Tokenize</a:t>
            </a:r>
            <a:r>
              <a:rPr lang="en-US" sz="2000" dirty="0" smtClean="0"/>
              <a:t> text data and encode it for model </a:t>
            </a:r>
            <a:r>
              <a:rPr lang="en-US" sz="2000" dirty="0" err="1" smtClean="0"/>
              <a:t>input.Model</a:t>
            </a:r>
            <a:r>
              <a:rPr lang="en-US" sz="2000" dirty="0" smtClean="0"/>
              <a:t> </a:t>
            </a:r>
            <a:r>
              <a:rPr lang="en-US" sz="2000" dirty="0" smtClean="0"/>
              <a:t>Selection</a:t>
            </a:r>
          </a:p>
          <a:p>
            <a:pPr>
              <a:buNone/>
            </a:pPr>
            <a:r>
              <a:rPr lang="en-US" sz="2400" dirty="0" smtClean="0">
                <a:solidFill>
                  <a:srgbClr val="00B0F0"/>
                </a:solidFill>
              </a:rPr>
              <a:t>Input </a:t>
            </a:r>
            <a:r>
              <a:rPr lang="en-US" sz="2400" dirty="0" smtClean="0">
                <a:solidFill>
                  <a:srgbClr val="00B0F0"/>
                </a:solidFill>
              </a:rPr>
              <a:t>Preparation</a:t>
            </a:r>
            <a:r>
              <a:rPr lang="en-US" sz="2400" dirty="0" smtClean="0">
                <a:solidFill>
                  <a:srgbClr val="00B0F0"/>
                </a:solidFill>
              </a:rPr>
              <a:t>:</a:t>
            </a:r>
          </a:p>
          <a:p>
            <a:pPr>
              <a:buNone/>
            </a:pPr>
            <a:r>
              <a:rPr lang="en-US" sz="2400" dirty="0" smtClean="0"/>
              <a:t>         </a:t>
            </a:r>
            <a:r>
              <a:rPr lang="en-US" sz="2000" dirty="0" smtClean="0"/>
              <a:t>Prepare </a:t>
            </a:r>
            <a:r>
              <a:rPr lang="en-US" sz="2000" dirty="0" smtClean="0"/>
              <a:t>input data including patient information, symptoms, and </a:t>
            </a:r>
            <a:r>
              <a:rPr lang="en-US" sz="2000" dirty="0" err="1" smtClean="0"/>
              <a:t>diagnoses.Encode</a:t>
            </a:r>
            <a:r>
              <a:rPr lang="en-US" sz="2000" dirty="0" smtClean="0"/>
              <a:t> input data into model-readable format</a:t>
            </a:r>
            <a:r>
              <a:rPr lang="en-US" sz="2400" dirty="0" smtClean="0"/>
              <a:t>.</a:t>
            </a:r>
          </a:p>
          <a:p>
            <a:pPr>
              <a:buNone/>
            </a:pPr>
            <a:r>
              <a:rPr lang="en-US" sz="2400" dirty="0" smtClean="0">
                <a:solidFill>
                  <a:srgbClr val="00B0F0"/>
                </a:solidFill>
              </a:rPr>
              <a:t>Text </a:t>
            </a:r>
            <a:r>
              <a:rPr lang="en-US" sz="2400" dirty="0" smtClean="0">
                <a:solidFill>
                  <a:srgbClr val="00B0F0"/>
                </a:solidFill>
              </a:rPr>
              <a:t>Generation</a:t>
            </a:r>
            <a:r>
              <a:rPr lang="en-US" sz="2400" dirty="0" smtClean="0">
                <a:solidFill>
                  <a:srgbClr val="00B0F0"/>
                </a:solidFill>
              </a:rPr>
              <a:t>:</a:t>
            </a:r>
          </a:p>
          <a:p>
            <a:pPr>
              <a:buNone/>
            </a:pPr>
            <a:r>
              <a:rPr lang="en-US" sz="2400" dirty="0" smtClean="0"/>
              <a:t>           </a:t>
            </a:r>
            <a:r>
              <a:rPr lang="en-US" sz="2000" dirty="0" smtClean="0"/>
              <a:t>Feed </a:t>
            </a:r>
            <a:r>
              <a:rPr lang="en-US" sz="2000" dirty="0" smtClean="0"/>
              <a:t>encoded input to the generative AI </a:t>
            </a:r>
            <a:r>
              <a:rPr lang="en-US" sz="2000" dirty="0" err="1" smtClean="0"/>
              <a:t>model.Utilize</a:t>
            </a:r>
            <a:r>
              <a:rPr lang="en-US" sz="2000" dirty="0" smtClean="0"/>
              <a:t> beam search or sampling techniques for text generation</a:t>
            </a:r>
            <a:r>
              <a:rPr lang="en-US" sz="2400" dirty="0" smtClean="0"/>
              <a:t>.</a:t>
            </a:r>
          </a:p>
        </p:txBody>
      </p:sp>
      <p:sp>
        <p:nvSpPr>
          <p:cNvPr id="3" name="Title 2"/>
          <p:cNvSpPr>
            <a:spLocks noGrp="1"/>
          </p:cNvSpPr>
          <p:nvPr>
            <p:ph type="title"/>
          </p:nvPr>
        </p:nvSpPr>
        <p:spPr/>
        <p:txBody>
          <a:bodyPr/>
          <a:lstStyle/>
          <a:p>
            <a:r>
              <a:rPr lang="en-US" dirty="0" smtClean="0"/>
              <a:t>ALGORITHIM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1000108"/>
            <a:ext cx="8929718" cy="5214974"/>
          </a:xfrm>
        </p:spPr>
        <p:txBody>
          <a:bodyPr>
            <a:normAutofit fontScale="85000" lnSpcReduction="20000"/>
          </a:bodyPr>
          <a:lstStyle/>
          <a:p>
            <a:pPr>
              <a:buNone/>
            </a:pPr>
            <a:r>
              <a:rPr lang="en-US" sz="2800" dirty="0" smtClean="0">
                <a:solidFill>
                  <a:srgbClr val="00B0F0"/>
                </a:solidFill>
              </a:rPr>
              <a:t>Output </a:t>
            </a:r>
            <a:r>
              <a:rPr lang="en-US" sz="2800" dirty="0" err="1" smtClean="0">
                <a:solidFill>
                  <a:srgbClr val="00B0F0"/>
                </a:solidFill>
              </a:rPr>
              <a:t>Postprocessing</a:t>
            </a:r>
            <a:r>
              <a:rPr lang="en-US" sz="2800" dirty="0" smtClean="0">
                <a:solidFill>
                  <a:srgbClr val="00B0F0"/>
                </a:solidFill>
              </a:rPr>
              <a:t>:</a:t>
            </a:r>
            <a:endParaRPr lang="en-US" sz="2800" dirty="0" smtClean="0">
              <a:solidFill>
                <a:srgbClr val="00B0F0"/>
              </a:solidFill>
            </a:endParaRPr>
          </a:p>
          <a:p>
            <a:pPr>
              <a:buNone/>
            </a:pPr>
            <a:r>
              <a:rPr lang="en-US" sz="3100" dirty="0" smtClean="0"/>
              <a:t>       </a:t>
            </a:r>
            <a:r>
              <a:rPr lang="en-US" sz="2600" dirty="0" smtClean="0"/>
              <a:t>Decode </a:t>
            </a:r>
            <a:r>
              <a:rPr lang="en-US" sz="2600" dirty="0" smtClean="0"/>
              <a:t>generated text into human-readable </a:t>
            </a:r>
            <a:r>
              <a:rPr lang="en-US" sz="2600" dirty="0" err="1" smtClean="0"/>
              <a:t>format.Ensure</a:t>
            </a:r>
            <a:r>
              <a:rPr lang="en-US" sz="2600" dirty="0" smtClean="0"/>
              <a:t> coherence and correctness of generated report</a:t>
            </a:r>
            <a:r>
              <a:rPr lang="en-US" sz="2800" dirty="0" smtClean="0"/>
              <a:t>.</a:t>
            </a:r>
          </a:p>
          <a:p>
            <a:pPr>
              <a:buNone/>
            </a:pPr>
            <a:r>
              <a:rPr lang="en-US" sz="2800" dirty="0" smtClean="0">
                <a:solidFill>
                  <a:srgbClr val="00B0F0"/>
                </a:solidFill>
              </a:rPr>
              <a:t>Validation</a:t>
            </a:r>
            <a:r>
              <a:rPr lang="en-US" sz="2800" dirty="0" smtClean="0">
                <a:solidFill>
                  <a:srgbClr val="00B0F0"/>
                </a:solidFill>
              </a:rPr>
              <a:t>:</a:t>
            </a:r>
          </a:p>
          <a:p>
            <a:pPr>
              <a:buNone/>
            </a:pPr>
            <a:r>
              <a:rPr lang="en-US" sz="2600" dirty="0" smtClean="0"/>
              <a:t> </a:t>
            </a:r>
            <a:r>
              <a:rPr lang="en-US" sz="2600" dirty="0" smtClean="0"/>
              <a:t>      Evaluate </a:t>
            </a:r>
            <a:r>
              <a:rPr lang="en-US" sz="2600" dirty="0" smtClean="0"/>
              <a:t>generated reports for accuracy and </a:t>
            </a:r>
            <a:r>
              <a:rPr lang="en-US" sz="2600" dirty="0" err="1" smtClean="0"/>
              <a:t>relevance.Validate</a:t>
            </a:r>
            <a:r>
              <a:rPr lang="en-US" sz="2600" dirty="0" smtClean="0"/>
              <a:t> against ground truth data or expert judgments</a:t>
            </a:r>
          </a:p>
          <a:p>
            <a:pPr>
              <a:buNone/>
            </a:pPr>
            <a:r>
              <a:rPr lang="en-US" sz="2800" dirty="0" smtClean="0">
                <a:solidFill>
                  <a:srgbClr val="00B0F0"/>
                </a:solidFill>
              </a:rPr>
              <a:t>Deployment </a:t>
            </a:r>
            <a:r>
              <a:rPr lang="en-US" sz="2800" dirty="0" smtClean="0">
                <a:solidFill>
                  <a:srgbClr val="00B0F0"/>
                </a:solidFill>
              </a:rPr>
              <a:t>and Integration:</a:t>
            </a:r>
          </a:p>
          <a:p>
            <a:pPr>
              <a:buNone/>
            </a:pPr>
            <a:r>
              <a:rPr lang="en-US" sz="2600" dirty="0" smtClean="0"/>
              <a:t>           Deploy </a:t>
            </a:r>
            <a:r>
              <a:rPr lang="en-US" sz="2600" dirty="0" smtClean="0"/>
              <a:t>the trained model in healthcare </a:t>
            </a:r>
            <a:r>
              <a:rPr lang="en-US" sz="2600" dirty="0" err="1" smtClean="0"/>
              <a:t>systems.Integrate</a:t>
            </a:r>
            <a:r>
              <a:rPr lang="en-US" sz="2600" dirty="0" smtClean="0"/>
              <a:t> into clinical workflows for report generation</a:t>
            </a:r>
          </a:p>
          <a:p>
            <a:pPr>
              <a:buNone/>
            </a:pPr>
            <a:r>
              <a:rPr lang="en-US" sz="2800" dirty="0" smtClean="0">
                <a:solidFill>
                  <a:srgbClr val="00B0F0"/>
                </a:solidFill>
              </a:rPr>
              <a:t>Monitoring </a:t>
            </a:r>
            <a:r>
              <a:rPr lang="en-US" sz="2800" dirty="0" smtClean="0">
                <a:solidFill>
                  <a:srgbClr val="00B0F0"/>
                </a:solidFill>
              </a:rPr>
              <a:t>and Maintenance:</a:t>
            </a:r>
          </a:p>
          <a:p>
            <a:pPr>
              <a:buNone/>
            </a:pPr>
            <a:r>
              <a:rPr lang="en-US" sz="2600" dirty="0" smtClean="0"/>
              <a:t>           Monitor </a:t>
            </a:r>
            <a:r>
              <a:rPr lang="en-US" sz="2600" dirty="0" smtClean="0"/>
              <a:t>model performance in real-world </a:t>
            </a:r>
            <a:r>
              <a:rPr lang="en-US" sz="2600" dirty="0" err="1" smtClean="0"/>
              <a:t>settings.Update</a:t>
            </a:r>
            <a:r>
              <a:rPr lang="en-US" sz="2600" dirty="0" smtClean="0"/>
              <a:t> and refine the model based on feedback and new data.</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t> </a:t>
            </a:r>
            <a:r>
              <a:rPr lang="en-US" dirty="0" smtClean="0"/>
              <a:t>      </a:t>
            </a:r>
            <a:r>
              <a:rPr lang="en-US" sz="2400" dirty="0" smtClean="0"/>
              <a:t>Efficiency</a:t>
            </a:r>
            <a:r>
              <a:rPr lang="en-US" sz="2400" dirty="0" smtClean="0"/>
              <a:t>: Drastically reduces time and effort for report </a:t>
            </a:r>
            <a:r>
              <a:rPr lang="en-US" sz="2400" dirty="0" err="1" smtClean="0"/>
              <a:t>generation.Accuracy</a:t>
            </a:r>
            <a:r>
              <a:rPr lang="en-US" sz="2400" dirty="0" smtClean="0"/>
              <a:t>: Produces precise, clinically relevant </a:t>
            </a:r>
            <a:r>
              <a:rPr lang="en-US" sz="2400" dirty="0" err="1" smtClean="0"/>
              <a:t>reports.Customization</a:t>
            </a:r>
            <a:r>
              <a:rPr lang="en-US" sz="2400" dirty="0" smtClean="0"/>
              <a:t>: Tailors reports to individual patient data and </a:t>
            </a:r>
            <a:r>
              <a:rPr lang="en-US" sz="2400" dirty="0" err="1" smtClean="0"/>
              <a:t>preferences.Adaptability</a:t>
            </a:r>
            <a:r>
              <a:rPr lang="en-US" sz="2400" dirty="0" smtClean="0"/>
              <a:t>: Evolves with the latest medical knowledge and </a:t>
            </a:r>
            <a:r>
              <a:rPr lang="en-US" sz="2400" dirty="0" err="1" smtClean="0"/>
              <a:t>practices.Integration</a:t>
            </a:r>
            <a:r>
              <a:rPr lang="en-US" sz="2400" dirty="0" smtClean="0"/>
              <a:t>: Seamlessly integrates into existing healthcare </a:t>
            </a:r>
            <a:r>
              <a:rPr lang="en-US" sz="2400" dirty="0" err="1" smtClean="0"/>
              <a:t>systems.Compliance</a:t>
            </a:r>
            <a:r>
              <a:rPr lang="en-US" sz="2400" dirty="0" smtClean="0"/>
              <a:t>: Ensures adherence to ethical and regulatory </a:t>
            </a:r>
            <a:r>
              <a:rPr lang="en-US" sz="2400" dirty="0" err="1" smtClean="0"/>
              <a:t>standards.Innovation</a:t>
            </a:r>
            <a:r>
              <a:rPr lang="en-US" sz="2400" dirty="0" smtClean="0"/>
              <a:t>: Represents cutting-edge advancement in healthcare </a:t>
            </a:r>
            <a:r>
              <a:rPr lang="en-US" dirty="0" smtClean="0"/>
              <a:t>technology.</a:t>
            </a:r>
            <a:endParaRPr lang="en-US" dirty="0"/>
          </a:p>
        </p:txBody>
      </p:sp>
      <p:sp>
        <p:nvSpPr>
          <p:cNvPr id="3" name="Title 2"/>
          <p:cNvSpPr>
            <a:spLocks noGrp="1"/>
          </p:cNvSpPr>
          <p:nvPr>
            <p:ph type="title"/>
          </p:nvPr>
        </p:nvSpPr>
        <p:spPr/>
        <p:txBody>
          <a:bodyPr/>
          <a:lstStyle/>
          <a:p>
            <a:r>
              <a:rPr lang="en-US" dirty="0" smtClean="0"/>
              <a:t>THE “WOW” IN OUR SOLUTION</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TotalTime>
  <Words>748</Words>
  <Application>Microsoft Office PowerPoint</Application>
  <PresentationFormat>On-screen Show (4:3)</PresentationFormat>
  <Paragraphs>81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PRIYADHARSHINI S</vt:lpstr>
      <vt:lpstr>PROJECT TITLE</vt:lpstr>
      <vt:lpstr>AGENDA</vt:lpstr>
      <vt:lpstr>PROBLEM STATEMENT</vt:lpstr>
      <vt:lpstr>PROJECT OVERVIEW</vt:lpstr>
      <vt:lpstr>WHO ARE THE END USERS</vt:lpstr>
      <vt:lpstr>ALGORITHIM</vt:lpstr>
      <vt:lpstr>Slide 8</vt:lpstr>
      <vt:lpstr>THE “WOW” IN OUR SOLUTION</vt:lpstr>
      <vt:lpstr>MODELLING</vt:lpstr>
      <vt:lpstr>Slide 11</vt:lpstr>
      <vt:lpstr>RESULTS</vt:lpstr>
      <vt:lpstr>Slide 13</vt:lpstr>
      <vt:lpstr>EVALUATION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PRIYADHARSHINI S</dc:title>
  <dc:creator>CSE</dc:creator>
  <cp:lastModifiedBy>CSE</cp:lastModifiedBy>
  <cp:revision>9</cp:revision>
  <dcterms:created xsi:type="dcterms:W3CDTF">2024-04-03T04:34:55Z</dcterms:created>
  <dcterms:modified xsi:type="dcterms:W3CDTF">2024-04-03T05:57:42Z</dcterms:modified>
</cp:coreProperties>
</file>