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705" autoAdjust="0"/>
  </p:normalViewPr>
  <p:slideViewPr>
    <p:cSldViewPr>
      <p:cViewPr varScale="1">
        <p:scale>
          <a:sx n="89" d="100"/>
          <a:sy n="89" d="100"/>
        </p:scale>
        <p:origin x="-62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62419-AB0F-4052-B87E-17E3B8B900A0}" type="datetimeFigureOut">
              <a:rPr lang="en-IN" smtClean="0"/>
              <a:t>08-05-2019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EF3D5-754E-4A96-A6F6-478D69050349}" type="slidenum">
              <a:rPr lang="en-IN" smtClean="0"/>
              <a:t>‹#›</a:t>
            </a:fld>
            <a:endParaRPr lang="en-IN"/>
          </a:p>
        </p:txBody>
      </p:sp>
    </p:spTree>
    <p:extLst>
      <p:ext uri="{BB962C8B-B14F-4D97-AF65-F5344CB8AC3E}">
        <p14:creationId xmlns:p14="http://schemas.microsoft.com/office/powerpoint/2010/main" val="163007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kern="1200" dirty="0" smtClean="0">
                <a:solidFill>
                  <a:schemeClr val="tx1"/>
                </a:solidFill>
                <a:effectLst/>
                <a:latin typeface="+mn-lt"/>
                <a:ea typeface="+mn-ea"/>
                <a:cs typeface="+mn-cs"/>
              </a:rPr>
              <a:t>An interface, which contains exactly one abstract method is called as Functional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can be annotated as </a:t>
            </a:r>
            <a:r>
              <a:rPr lang="en-IN" sz="1200" i="1" kern="1200" dirty="0" smtClean="0">
                <a:solidFill>
                  <a:schemeClr val="tx1"/>
                </a:solidFill>
                <a:effectLst/>
                <a:latin typeface="+mn-lt"/>
                <a:ea typeface="+mn-ea"/>
                <a:cs typeface="+mn-cs"/>
              </a:rPr>
              <a:t>@FunctionalInterface</a:t>
            </a:r>
            <a:r>
              <a:rPr lang="en-IN" sz="1200" kern="1200" dirty="0" smtClean="0">
                <a:solidFill>
                  <a:schemeClr val="tx1"/>
                </a:solidFill>
                <a:effectLst/>
                <a:latin typeface="+mn-lt"/>
                <a:ea typeface="+mn-ea"/>
                <a:cs typeface="+mn-cs"/>
              </a:rPr>
              <a:t>.</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This interface can also contain default methods, static methods and also can declare Object class methods.  </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Functional interface is also known as Single Abstract Method (SAM)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used for functional programming. (Functional programming talks about expressions. </a:t>
            </a:r>
          </a:p>
          <a:p>
            <a:pPr marL="0" indent="0">
              <a:buFont typeface="Wingdings" panose="05000000000000000000" pitchFamily="2" charset="2"/>
              <a:buNone/>
            </a:pPr>
            <a:r>
              <a:rPr lang="en-IN" sz="1200" kern="1200" dirty="0" smtClean="0">
                <a:solidFill>
                  <a:schemeClr val="tx1"/>
                </a:solidFill>
                <a:effectLst/>
                <a:latin typeface="+mn-lt"/>
                <a:ea typeface="+mn-ea"/>
                <a:cs typeface="+mn-cs"/>
              </a:rPr>
              <a:t>I.e. declaring a function, passing function as an argument and also using function as a statement).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a:t>
            </a:fld>
            <a:endParaRPr lang="en-IN"/>
          </a:p>
        </p:txBody>
      </p:sp>
    </p:spTree>
    <p:extLst>
      <p:ext uri="{BB962C8B-B14F-4D97-AF65-F5344CB8AC3E}">
        <p14:creationId xmlns:p14="http://schemas.microsoft.com/office/powerpoint/2010/main" val="78189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a public final class introduced in java 8 to deal with </a:t>
            </a:r>
            <a:r>
              <a:rPr lang="en-IN" sz="1200" b="1" kern="1200" dirty="0" smtClean="0">
                <a:solidFill>
                  <a:schemeClr val="tx1"/>
                </a:solidFill>
                <a:effectLst/>
                <a:latin typeface="+mn-lt"/>
                <a:ea typeface="+mn-ea"/>
                <a:cs typeface="+mn-cs"/>
              </a:rPr>
              <a:t>NullPointerException.</a:t>
            </a:r>
            <a:endParaRPr lang="en-IN" sz="1200" kern="1200" dirty="0" smtClean="0">
              <a:solidFill>
                <a:schemeClr val="tx1"/>
              </a:solidFill>
              <a:effectLst/>
              <a:latin typeface="+mn-lt"/>
              <a:ea typeface="+mn-ea"/>
              <a:cs typeface="+mn-cs"/>
            </a:endParaRP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methods, which are used to check the presence of value for a particular variable.</a:t>
            </a:r>
          </a:p>
          <a:p>
            <a:r>
              <a:rPr lang="en-IN" sz="1200" b="1" u="sng" kern="1200" dirty="0" smtClean="0">
                <a:solidFill>
                  <a:schemeClr val="tx1"/>
                </a:solidFill>
                <a:effectLst/>
                <a:latin typeface="+mn-lt"/>
                <a:ea typeface="+mn-ea"/>
                <a:cs typeface="+mn-cs"/>
              </a:rPr>
              <a:t>Some of the methods:</a:t>
            </a:r>
            <a:endParaRPr lang="en-IN" sz="1200" kern="1200" dirty="0" smtClean="0">
              <a:solidFill>
                <a:schemeClr val="tx1"/>
              </a:solidFill>
              <a:effectLst/>
              <a:latin typeface="+mn-lt"/>
              <a:ea typeface="+mn-ea"/>
              <a:cs typeface="+mn-cs"/>
            </a:endParaRPr>
          </a:p>
          <a:p>
            <a:r>
              <a:rPr lang="en-IN" sz="1200" b="1" u="none" strike="noStrike"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i="1" kern="1200" dirty="0" smtClean="0">
                <a:solidFill>
                  <a:schemeClr val="tx1"/>
                </a:solidFill>
                <a:effectLst/>
                <a:latin typeface="+mn-lt"/>
                <a:ea typeface="+mn-ea"/>
                <a:cs typeface="+mn-cs"/>
              </a:rPr>
              <a:t>public static&lt;T&gt; Optional&lt;T&gt; empty()</a:t>
            </a:r>
            <a:r>
              <a:rPr lang="en-IN" sz="1200" kern="1200" dirty="0" smtClean="0">
                <a:solidFill>
                  <a:schemeClr val="tx1"/>
                </a:solidFill>
                <a:effectLst/>
                <a:latin typeface="+mn-lt"/>
                <a:ea typeface="+mn-ea"/>
                <a:cs typeface="+mn-cs"/>
              </a:rPr>
              <a:t> :- It returns an empty Optional instance.</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static&lt;T&gt; Optional&lt;T&gt; of(T  value)</a:t>
            </a:r>
            <a:r>
              <a:rPr lang="en-IN" sz="1200" kern="1200" dirty="0" smtClean="0">
                <a:solidFill>
                  <a:schemeClr val="tx1"/>
                </a:solidFill>
                <a:effectLst/>
                <a:latin typeface="+mn-lt"/>
                <a:ea typeface="+mn-ea"/>
                <a:cs typeface="+mn-cs"/>
              </a:rPr>
              <a:t> :-  It returns  an Optional with the specified  present not-null value.</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static&lt;T&gt; Optional&lt;T&gt; </a:t>
            </a:r>
            <a:r>
              <a:rPr lang="en-IN" sz="1200" b="1" i="1" kern="1200" dirty="0" err="1" smtClean="0">
                <a:solidFill>
                  <a:schemeClr val="tx1"/>
                </a:solidFill>
                <a:effectLst/>
                <a:latin typeface="+mn-lt"/>
                <a:ea typeface="+mn-ea"/>
                <a:cs typeface="+mn-cs"/>
              </a:rPr>
              <a:t>ofNullable</a:t>
            </a:r>
            <a:r>
              <a:rPr lang="en-IN" sz="1200" b="1" i="1" kern="1200" dirty="0" smtClean="0">
                <a:solidFill>
                  <a:schemeClr val="tx1"/>
                </a:solidFill>
                <a:effectLst/>
                <a:latin typeface="+mn-lt"/>
                <a:ea typeface="+mn-ea"/>
                <a:cs typeface="+mn-cs"/>
              </a:rPr>
              <a:t>(T value)</a:t>
            </a:r>
            <a:r>
              <a:rPr lang="en-IN" sz="1200" kern="1200" dirty="0" smtClean="0">
                <a:solidFill>
                  <a:schemeClr val="tx1"/>
                </a:solidFill>
                <a:effectLst/>
                <a:latin typeface="+mn-lt"/>
                <a:ea typeface="+mn-ea"/>
                <a:cs typeface="+mn-cs"/>
              </a:rPr>
              <a:t>:- It returns an Optional describing the specified value, if not-null otherwise  it returns an empty Optional.</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T get()</a:t>
            </a:r>
            <a:r>
              <a:rPr lang="en-IN" sz="1200" kern="1200" dirty="0" smtClean="0">
                <a:solidFill>
                  <a:schemeClr val="tx1"/>
                </a:solidFill>
                <a:effectLst/>
                <a:latin typeface="+mn-lt"/>
                <a:ea typeface="+mn-ea"/>
                <a:cs typeface="+mn-cs"/>
              </a:rPr>
              <a:t> :- It returns a value, if the value is present in the Optional, otherwise throws NoSuchElementException.</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boolean isPresent()</a:t>
            </a:r>
            <a:r>
              <a:rPr lang="en-IN" sz="1200" kern="1200" dirty="0" smtClean="0">
                <a:solidFill>
                  <a:schemeClr val="tx1"/>
                </a:solidFill>
                <a:effectLst/>
                <a:latin typeface="+mn-lt"/>
                <a:ea typeface="+mn-ea"/>
                <a:cs typeface="+mn-cs"/>
              </a:rPr>
              <a:t> :- It returns TRUE, if a value is present in Optional, otherwise returns FALSE.</a:t>
            </a:r>
          </a:p>
          <a:p>
            <a:endParaRPr lang="en-IN" sz="1200" dirty="0"/>
          </a:p>
        </p:txBody>
      </p:sp>
      <p:sp>
        <p:nvSpPr>
          <p:cNvPr id="4" name="Slide Number Placeholder 3"/>
          <p:cNvSpPr>
            <a:spLocks noGrp="1"/>
          </p:cNvSpPr>
          <p:nvPr>
            <p:ph type="sldNum" sz="quarter" idx="10"/>
          </p:nvPr>
        </p:nvSpPr>
        <p:spPr/>
        <p:txBody>
          <a:bodyPr/>
          <a:lstStyle/>
          <a:p>
            <a:fld id="{2DCEF3D5-754E-4A96-A6F6-478D69050349}" type="slidenum">
              <a:rPr lang="en-IN" smtClean="0"/>
              <a:t>14</a:t>
            </a:fld>
            <a:endParaRPr lang="en-IN"/>
          </a:p>
        </p:txBody>
      </p:sp>
    </p:spTree>
    <p:extLst>
      <p:ext uri="{BB962C8B-B14F-4D97-AF65-F5344CB8AC3E}">
        <p14:creationId xmlns:p14="http://schemas.microsoft.com/office/powerpoint/2010/main" val="183633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It is used to iterate over elements.</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The method is present in both </a:t>
            </a:r>
            <a:r>
              <a:rPr lang="en-IN" sz="1200" b="1" kern="1200" dirty="0" smtClean="0">
                <a:solidFill>
                  <a:schemeClr val="tx1"/>
                </a:solidFill>
                <a:effectLst/>
                <a:latin typeface="+mn-lt"/>
                <a:ea typeface="+mn-ea"/>
                <a:cs typeface="+mn-cs"/>
              </a:rPr>
              <a:t>Iterable</a:t>
            </a:r>
            <a:r>
              <a:rPr lang="en-IN" sz="1200" kern="1200" dirty="0" smtClean="0">
                <a:solidFill>
                  <a:schemeClr val="tx1"/>
                </a:solidFill>
                <a:effectLst/>
                <a:latin typeface="+mn-lt"/>
                <a:ea typeface="+mn-ea"/>
                <a:cs typeface="+mn-cs"/>
              </a:rPr>
              <a:t> and </a:t>
            </a:r>
            <a:r>
              <a:rPr lang="en-IN" sz="1200" b="1" kern="1200" dirty="0" smtClean="0">
                <a:solidFill>
                  <a:schemeClr val="tx1"/>
                </a:solidFill>
                <a:effectLst/>
                <a:latin typeface="+mn-lt"/>
                <a:ea typeface="+mn-ea"/>
                <a:cs typeface="+mn-cs"/>
              </a:rPr>
              <a:t>Stream</a:t>
            </a:r>
            <a:r>
              <a:rPr lang="en-IN" sz="1200" kern="1200" dirty="0" smtClean="0">
                <a:solidFill>
                  <a:schemeClr val="tx1"/>
                </a:solidFill>
                <a:effectLst/>
                <a:latin typeface="+mn-lt"/>
                <a:ea typeface="+mn-ea"/>
                <a:cs typeface="+mn-cs"/>
              </a:rPr>
              <a:t> interface.</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It is a default method inside Iterable interface.</a:t>
            </a:r>
          </a:p>
          <a:p>
            <a:r>
              <a:rPr lang="en-IN" sz="1200" b="1" kern="1200" dirty="0" smtClean="0">
                <a:solidFill>
                  <a:schemeClr val="tx1"/>
                </a:solidFill>
                <a:effectLst/>
                <a:latin typeface="+mn-lt"/>
                <a:ea typeface="+mn-ea"/>
                <a:cs typeface="+mn-cs"/>
              </a:rPr>
              <a:t>Syntax:</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default void forEach(Consumer &lt;super T&gt; action).</a:t>
            </a:r>
            <a:endParaRPr lang="en-IN"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This method takes a single parameter, which is a functional interface. So, we can use lambda expression as an argument.</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Collection interface subtypes (interfaces) which implements Iterable can use forEach() to iterate over its elemen</a:t>
            </a:r>
            <a:r>
              <a:rPr lang="en-IN" sz="1200" b="0" u="none" kern="1200" dirty="0" smtClean="0">
                <a:solidFill>
                  <a:schemeClr val="tx1"/>
                </a:solidFill>
                <a:effectLst/>
                <a:latin typeface="+mn-lt"/>
                <a:ea typeface="+mn-ea"/>
                <a:cs typeface="+mn-cs"/>
              </a:rPr>
              <a:t>ts.</a:t>
            </a:r>
          </a:p>
          <a:p>
            <a:pPr marL="0" indent="0">
              <a:buFont typeface="Wingdings" panose="05000000000000000000" pitchFamily="2" charset="2"/>
              <a:buNone/>
            </a:pPr>
            <a:r>
              <a:rPr lang="en-IN" sz="1200" b="1" u="sng" kern="1200" dirty="0" err="1" smtClean="0">
                <a:solidFill>
                  <a:schemeClr val="tx1"/>
                </a:solidFill>
                <a:effectLst/>
                <a:latin typeface="+mn-lt"/>
                <a:ea typeface="+mn-ea"/>
                <a:cs typeface="+mn-cs"/>
              </a:rPr>
              <a:t>forEachOrdered</a:t>
            </a:r>
            <a:r>
              <a:rPr lang="en-IN" sz="1200" b="1" u="sng" kern="1200" dirty="0" smtClean="0">
                <a:solidFill>
                  <a:schemeClr val="tx1"/>
                </a:solidFill>
                <a:effectLst/>
                <a:latin typeface="+mn-lt"/>
                <a:ea typeface="+mn-ea"/>
                <a:cs typeface="+mn-cs"/>
              </a:rPr>
              <a:t>(): </a:t>
            </a:r>
          </a:p>
          <a:p>
            <a:pPr marL="171450" indent="-171450">
              <a:buFont typeface="Wingdings" panose="05000000000000000000" pitchFamily="2" charset="2"/>
              <a:buChar char="Ø"/>
            </a:pPr>
            <a:r>
              <a:rPr lang="en-IN" sz="1200" b="0" u="none" kern="1200" dirty="0" smtClean="0">
                <a:solidFill>
                  <a:schemeClr val="tx1"/>
                </a:solidFill>
                <a:effectLst/>
                <a:latin typeface="+mn-lt"/>
                <a:ea typeface="+mn-ea"/>
                <a:cs typeface="+mn-cs"/>
              </a:rPr>
              <a:t>It is used to iterate elements in the order specified</a:t>
            </a:r>
            <a:r>
              <a:rPr lang="en-IN" sz="1200" b="0" u="none" kern="1200" baseline="0" dirty="0" smtClean="0">
                <a:solidFill>
                  <a:schemeClr val="tx1"/>
                </a:solidFill>
                <a:effectLst/>
                <a:latin typeface="+mn-lt"/>
                <a:ea typeface="+mn-ea"/>
                <a:cs typeface="+mn-cs"/>
              </a:rPr>
              <a:t> </a:t>
            </a:r>
            <a:r>
              <a:rPr lang="en-IN" sz="1200" b="0" u="none" kern="1200" baseline="0" smtClean="0">
                <a:solidFill>
                  <a:schemeClr val="tx1"/>
                </a:solidFill>
                <a:effectLst/>
                <a:latin typeface="+mn-lt"/>
                <a:ea typeface="+mn-ea"/>
                <a:cs typeface="+mn-cs"/>
              </a:rPr>
              <a:t>by stream.</a:t>
            </a:r>
            <a:endParaRPr lang="en-IN" sz="1200" b="0" u="non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15</a:t>
            </a:fld>
            <a:endParaRPr lang="en-IN"/>
          </a:p>
        </p:txBody>
      </p:sp>
    </p:spTree>
    <p:extLst>
      <p:ext uri="{BB962C8B-B14F-4D97-AF65-F5344CB8AC3E}">
        <p14:creationId xmlns:p14="http://schemas.microsoft.com/office/powerpoint/2010/main" val="201478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Java 8 facilitate to define body</a:t>
            </a:r>
            <a:r>
              <a:rPr lang="en-IN" baseline="0" dirty="0" smtClean="0"/>
              <a:t> of a method inside an interface by introducing default method.</a:t>
            </a:r>
          </a:p>
          <a:p>
            <a:pPr marL="171450" indent="-171450">
              <a:buFont typeface="Wingdings" panose="05000000000000000000" pitchFamily="2" charset="2"/>
              <a:buChar char="Ø"/>
            </a:pPr>
            <a:r>
              <a:rPr lang="en-IN" baseline="0" dirty="0" smtClean="0"/>
              <a:t>The concept behind default method is to avoid your code base not to be broken by introducing a new method to an existing interface, which is implemented by various classes in your code base previously.</a:t>
            </a:r>
          </a:p>
          <a:p>
            <a:pPr marL="171450" indent="-171450">
              <a:buFont typeface="Wingdings" panose="05000000000000000000" pitchFamily="2" charset="2"/>
              <a:buChar char="Ø"/>
            </a:pPr>
            <a:r>
              <a:rPr lang="en-IN" baseline="0" dirty="0" smtClean="0"/>
              <a:t>We can define a method as default method by using keyword “default”.</a:t>
            </a:r>
          </a:p>
          <a:p>
            <a:pPr marL="171450" indent="-171450">
              <a:buFont typeface="Wingdings" panose="05000000000000000000" pitchFamily="2" charset="2"/>
              <a:buChar char="Ø"/>
            </a:pPr>
            <a:r>
              <a:rPr lang="en-IN" baseline="0" dirty="0" smtClean="0"/>
              <a:t>Default methods can also be overridden inside the class as per the requirement.</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16</a:t>
            </a:fld>
            <a:endParaRPr lang="en-IN"/>
          </a:p>
        </p:txBody>
      </p:sp>
    </p:spTree>
    <p:extLst>
      <p:ext uri="{BB962C8B-B14F-4D97-AF65-F5344CB8AC3E}">
        <p14:creationId xmlns:p14="http://schemas.microsoft.com/office/powerpoint/2010/main" val="134087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we are defining same</a:t>
            </a:r>
            <a:r>
              <a:rPr lang="en-IN" baseline="0" dirty="0" smtClean="0"/>
              <a:t> default method in more than one interface, then we have to override the method in the class which will implement those interfaces to avoid the ambiguity.</a:t>
            </a:r>
          </a:p>
          <a:p>
            <a:r>
              <a:rPr lang="en-IN" baseline="0" dirty="0" smtClean="0"/>
              <a:t>After that we can call the method by using the interface name with super keyword.</a:t>
            </a:r>
          </a:p>
        </p:txBody>
      </p:sp>
      <p:sp>
        <p:nvSpPr>
          <p:cNvPr id="4" name="Slide Number Placeholder 3"/>
          <p:cNvSpPr>
            <a:spLocks noGrp="1"/>
          </p:cNvSpPr>
          <p:nvPr>
            <p:ph type="sldNum" sz="quarter" idx="10"/>
          </p:nvPr>
        </p:nvSpPr>
        <p:spPr/>
        <p:txBody>
          <a:bodyPr/>
          <a:lstStyle/>
          <a:p>
            <a:fld id="{2DCEF3D5-754E-4A96-A6F6-478D69050349}" type="slidenum">
              <a:rPr lang="en-IN" smtClean="0"/>
              <a:t>17</a:t>
            </a:fld>
            <a:endParaRPr lang="en-IN"/>
          </a:p>
        </p:txBody>
      </p:sp>
    </p:spTree>
    <p:extLst>
      <p:ext uri="{BB962C8B-B14F-4D97-AF65-F5344CB8AC3E}">
        <p14:creationId xmlns:p14="http://schemas.microsoft.com/office/powerpoint/2010/main" val="3891742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It’s a feature of java 8, which is similar</a:t>
            </a:r>
            <a:r>
              <a:rPr lang="en-IN" baseline="0" dirty="0" smtClean="0"/>
              <a:t> to default method but in case of static methods, we can’t override it in class level.</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baseline="0" dirty="0" smtClean="0"/>
              <a:t>Interface static methods are visible to interface methods only. (</a:t>
            </a:r>
            <a:r>
              <a:rPr lang="en-IN" baseline="0" dirty="0" err="1" smtClean="0"/>
              <a:t>i.e</a:t>
            </a:r>
            <a:r>
              <a:rPr lang="en-IN" baseline="0" dirty="0" smtClean="0"/>
              <a:t> if we remove nullCheck() from class level, then we will not be able to execute </a:t>
            </a:r>
            <a:r>
              <a:rPr lang="en-IN" sz="1200" i="1" dirty="0" smtClean="0"/>
              <a:t>obj.nullCheck(“</a:t>
            </a:r>
            <a:r>
              <a:rPr lang="en-IN" sz="1200" i="1" smtClean="0"/>
              <a:t>abc”);</a:t>
            </a:r>
            <a:endParaRPr lang="en-IN" baseline="0" dirty="0" smtClean="0"/>
          </a:p>
          <a:p>
            <a:pPr marL="171450" indent="-171450">
              <a:buFont typeface="Wingdings" panose="05000000000000000000" pitchFamily="2" charset="2"/>
              <a:buChar char="Ø"/>
            </a:pPr>
            <a:r>
              <a:rPr lang="en-IN" baseline="0" dirty="0" smtClean="0"/>
              <a:t>This method can be used as utility method  for null check, collection sorting etc.</a:t>
            </a:r>
          </a:p>
          <a:p>
            <a:pPr marL="171450" indent="-171450">
              <a:buFont typeface="Wingdings" panose="05000000000000000000" pitchFamily="2" charset="2"/>
              <a:buChar char="Ø"/>
            </a:pPr>
            <a:r>
              <a:rPr lang="en-IN" baseline="0" dirty="0" smtClean="0"/>
              <a:t>We can’t define interface static method for Object class methods.(it’s because since Object class is the base class for all the classes and we can’t have one class level static method and another instance method with same signature).</a:t>
            </a:r>
          </a:p>
          <a:p>
            <a:r>
              <a:rPr lang="en-IN" baseline="0" dirty="0" smtClean="0"/>
              <a:t> </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18</a:t>
            </a:fld>
            <a:endParaRPr lang="en-IN"/>
          </a:p>
        </p:txBody>
      </p:sp>
    </p:spTree>
    <p:extLst>
      <p:ext uri="{BB962C8B-B14F-4D97-AF65-F5344CB8AC3E}">
        <p14:creationId xmlns:p14="http://schemas.microsoft.com/office/powerpoint/2010/main" val="374193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Stream is a sequence of objects that supports various methods, which can be pipelined to produce the desired output.</a:t>
            </a:r>
          </a:p>
          <a:p>
            <a:pPr marL="171450" indent="-171450">
              <a:buFont typeface="Wingdings" panose="05000000000000000000" pitchFamily="2" charset="2"/>
              <a:buChar char="Ø"/>
            </a:pPr>
            <a:r>
              <a:rPr lang="en-IN" dirty="0" smtClean="0"/>
              <a:t>Streams can be either sequential or parallel.</a:t>
            </a:r>
          </a:p>
          <a:p>
            <a:pPr marL="171450" indent="-171450">
              <a:buFont typeface="Wingdings" panose="05000000000000000000" pitchFamily="2" charset="2"/>
              <a:buChar char="Ø"/>
            </a:pPr>
            <a:r>
              <a:rPr lang="en-IN" dirty="0" smtClean="0"/>
              <a:t>A Stream is not a data</a:t>
            </a:r>
            <a:r>
              <a:rPr lang="en-IN" baseline="0" dirty="0" smtClean="0"/>
              <a:t> structure, it simply takes input from Collections, Arrays or I/O channels.</a:t>
            </a:r>
          </a:p>
          <a:p>
            <a:pPr marL="171450" indent="-171450">
              <a:buFont typeface="Wingdings" panose="05000000000000000000" pitchFamily="2" charset="2"/>
              <a:buChar char="Ø"/>
            </a:pPr>
            <a:r>
              <a:rPr lang="en-IN" baseline="0" dirty="0" smtClean="0"/>
              <a:t>Stream never changes the original data structure, it only provide the result as per the pipelined  methods.</a:t>
            </a:r>
          </a:p>
          <a:p>
            <a:pPr marL="171450" indent="-171450">
              <a:buFont typeface="Wingdings" panose="05000000000000000000" pitchFamily="2" charset="2"/>
              <a:buChar char="Ø"/>
            </a:pPr>
            <a:r>
              <a:rPr lang="en-IN" baseline="0" dirty="0" smtClean="0"/>
              <a:t>Map does not support Stream.</a:t>
            </a:r>
          </a:p>
          <a:p>
            <a:pPr marL="171450" indent="-171450">
              <a:buFont typeface="Wingdings" panose="05000000000000000000" pitchFamily="2" charset="2"/>
              <a:buChar char="Ø"/>
            </a:pPr>
            <a:r>
              <a:rPr lang="en-IN" baseline="0" dirty="0" smtClean="0"/>
              <a:t>Stream has 2 types of operations:</a:t>
            </a:r>
          </a:p>
          <a:p>
            <a:pPr marL="0" indent="0">
              <a:buFont typeface="Wingdings" panose="05000000000000000000" pitchFamily="2" charset="2"/>
              <a:buNone/>
            </a:pPr>
            <a:r>
              <a:rPr lang="en-IN" baseline="0" dirty="0" smtClean="0"/>
              <a:t>	1.Intermediate Operations.</a:t>
            </a:r>
          </a:p>
          <a:p>
            <a:pPr marL="0" indent="0">
              <a:buFont typeface="Wingdings" panose="05000000000000000000" pitchFamily="2" charset="2"/>
              <a:buNone/>
            </a:pPr>
            <a:r>
              <a:rPr lang="en-IN" baseline="0" dirty="0" smtClean="0"/>
              <a:t>	2.Terminal Operations.</a:t>
            </a:r>
          </a:p>
          <a:p>
            <a:pPr marL="171450" indent="-171450">
              <a:buFont typeface="Wingdings" panose="05000000000000000000" pitchFamily="2" charset="2"/>
              <a:buChar char="Ø"/>
            </a:pPr>
            <a:endParaRPr lang="en-IN" baseline="0" dirty="0" smtClean="0"/>
          </a:p>
        </p:txBody>
      </p:sp>
      <p:sp>
        <p:nvSpPr>
          <p:cNvPr id="4" name="Slide Number Placeholder 3"/>
          <p:cNvSpPr>
            <a:spLocks noGrp="1"/>
          </p:cNvSpPr>
          <p:nvPr>
            <p:ph type="sldNum" sz="quarter" idx="10"/>
          </p:nvPr>
        </p:nvSpPr>
        <p:spPr/>
        <p:txBody>
          <a:bodyPr/>
          <a:lstStyle/>
          <a:p>
            <a:fld id="{2DCEF3D5-754E-4A96-A6F6-478D69050349}" type="slidenum">
              <a:rPr lang="en-IN" smtClean="0"/>
              <a:t>19</a:t>
            </a:fld>
            <a:endParaRPr lang="en-IN"/>
          </a:p>
        </p:txBody>
      </p:sp>
    </p:spTree>
    <p:extLst>
      <p:ext uri="{BB962C8B-B14F-4D97-AF65-F5344CB8AC3E}">
        <p14:creationId xmlns:p14="http://schemas.microsoft.com/office/powerpoint/2010/main" val="232346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20</a:t>
            </a:fld>
            <a:endParaRPr lang="en-IN"/>
          </a:p>
        </p:txBody>
      </p:sp>
    </p:spTree>
    <p:extLst>
      <p:ext uri="{BB962C8B-B14F-4D97-AF65-F5344CB8AC3E}">
        <p14:creationId xmlns:p14="http://schemas.microsoft.com/office/powerpoint/2010/main" val="92682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21</a:t>
            </a:fld>
            <a:endParaRPr lang="en-IN"/>
          </a:p>
        </p:txBody>
      </p:sp>
    </p:spTree>
    <p:extLst>
      <p:ext uri="{BB962C8B-B14F-4D97-AF65-F5344CB8AC3E}">
        <p14:creationId xmlns:p14="http://schemas.microsoft.com/office/powerpoint/2010/main" val="294890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u="sng" dirty="0" smtClean="0"/>
              <a:t>1.Intermediate</a:t>
            </a:r>
            <a:r>
              <a:rPr lang="en-IN" b="0" u="sng" baseline="0" dirty="0" smtClean="0"/>
              <a:t> Operations:</a:t>
            </a:r>
          </a:p>
          <a:p>
            <a:r>
              <a:rPr lang="en-IN" b="0" u="none" baseline="0" dirty="0" smtClean="0"/>
              <a:t>These methods are executed lazily (i.e. call-by-need means it delays the evaluation of an expression until it’s value is needed).</a:t>
            </a:r>
          </a:p>
          <a:p>
            <a:r>
              <a:rPr lang="en-IN" b="0" u="none" baseline="0" dirty="0" smtClean="0"/>
              <a:t>Below are some methods:</a:t>
            </a:r>
          </a:p>
          <a:p>
            <a:r>
              <a:rPr lang="en-IN" b="0" u="none" baseline="0" dirty="0" smtClean="0"/>
              <a:t> I. &lt;R&gt; Stream &lt;R&gt; map(Function&lt;? Super T,? Extends R&gt; mapper): This method is used to map the elements in the collection to other objects according                        to the predicate passed as argument</a:t>
            </a:r>
          </a:p>
          <a:p>
            <a:r>
              <a:rPr lang="en-IN" b="0" u="none" baseline="0" dirty="0" smtClean="0"/>
              <a:t>It returns a stream consisting of the results on applying the given function on each element.</a:t>
            </a:r>
          </a:p>
          <a:p>
            <a:r>
              <a:rPr lang="en-IN" b="0" u="none" baseline="0" dirty="0" smtClean="0"/>
              <a:t>     where R: The element type of the new Stream</a:t>
            </a:r>
          </a:p>
          <a:p>
            <a:r>
              <a:rPr lang="en-IN" b="0" u="none" baseline="0" dirty="0" smtClean="0"/>
              <a:t>               mapper: It’s a stateless function to apply on each element.</a:t>
            </a:r>
            <a:endParaRPr lang="en-IN" b="0" u="none" dirty="0" smtClean="0"/>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22</a:t>
            </a:fld>
            <a:endParaRPr lang="en-IN"/>
          </a:p>
        </p:txBody>
      </p:sp>
    </p:spTree>
    <p:extLst>
      <p:ext uri="{BB962C8B-B14F-4D97-AF65-F5344CB8AC3E}">
        <p14:creationId xmlns:p14="http://schemas.microsoft.com/office/powerpoint/2010/main" val="425461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Stream&lt;T&gt; filter(Predicate&lt;? Super T&gt; predicate):</a:t>
            </a:r>
            <a:endParaRPr lang="en-IN" u="none" dirty="0" smtClean="0"/>
          </a:p>
          <a:p>
            <a:pPr marL="171450" indent="-171450">
              <a:buFont typeface="Wingdings" panose="05000000000000000000" pitchFamily="2" charset="2"/>
              <a:buChar char="Ø"/>
            </a:pPr>
            <a:r>
              <a:rPr lang="en-IN" u="none" baseline="0" dirty="0" smtClean="0"/>
              <a:t>This method is used to select the elements as per the predicate passed as argument.</a:t>
            </a:r>
          </a:p>
          <a:p>
            <a:pPr marL="171450" indent="-171450">
              <a:buFont typeface="Wingdings" panose="05000000000000000000" pitchFamily="2" charset="2"/>
              <a:buChar char="Ø"/>
            </a:pPr>
            <a:r>
              <a:rPr lang="en-IN" u="none" baseline="0" dirty="0" smtClean="0"/>
              <a:t>Where Predicate is a functional interface, so we can use lambda expression in this method parameter.</a:t>
            </a:r>
          </a:p>
          <a:p>
            <a:pPr marL="171450" indent="-171450">
              <a:buFont typeface="Wingdings" panose="05000000000000000000" pitchFamily="2" charset="2"/>
              <a:buChar char="Ø"/>
            </a:pPr>
            <a:r>
              <a:rPr lang="en-IN" u="none" baseline="0" dirty="0" smtClean="0"/>
              <a:t>This method returns a Stream consisting of elements that matches the given predicate.</a:t>
            </a:r>
          </a:p>
          <a:p>
            <a:pPr marL="171450" indent="-171450">
              <a:buFont typeface="Wingdings" panose="05000000000000000000" pitchFamily="2" charset="2"/>
              <a:buChar char="Ø"/>
            </a:pPr>
            <a:endParaRPr lang="en-IN" u="sng" dirty="0"/>
          </a:p>
        </p:txBody>
      </p:sp>
      <p:sp>
        <p:nvSpPr>
          <p:cNvPr id="4" name="Slide Number Placeholder 3"/>
          <p:cNvSpPr>
            <a:spLocks noGrp="1"/>
          </p:cNvSpPr>
          <p:nvPr>
            <p:ph type="sldNum" sz="quarter" idx="10"/>
          </p:nvPr>
        </p:nvSpPr>
        <p:spPr/>
        <p:txBody>
          <a:bodyPr/>
          <a:lstStyle/>
          <a:p>
            <a:fld id="{2DCEF3D5-754E-4A96-A6F6-478D69050349}" type="slidenum">
              <a:rPr lang="en-IN" smtClean="0"/>
              <a:t>23</a:t>
            </a:fld>
            <a:endParaRPr lang="en-IN"/>
          </a:p>
        </p:txBody>
      </p:sp>
    </p:spTree>
    <p:extLst>
      <p:ext uri="{BB962C8B-B14F-4D97-AF65-F5344CB8AC3E}">
        <p14:creationId xmlns:p14="http://schemas.microsoft.com/office/powerpoint/2010/main" val="197300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smtClean="0">
                <a:solidFill>
                  <a:schemeClr val="tx1"/>
                </a:solidFill>
                <a:effectLst/>
                <a:latin typeface="+mn-lt"/>
                <a:ea typeface="+mn-ea"/>
                <a:cs typeface="+mn-cs"/>
              </a:rPr>
              <a:t>Note: </a:t>
            </a:r>
            <a:r>
              <a:rPr lang="en-IN" sz="1200" kern="1200" smtClean="0">
                <a:solidFill>
                  <a:schemeClr val="tx1"/>
                </a:solidFill>
                <a:effectLst/>
                <a:latin typeface="+mn-lt"/>
                <a:ea typeface="+mn-ea"/>
                <a:cs typeface="+mn-cs"/>
              </a:rPr>
              <a:t> A functional interface can only extend another interface, which doesn’t contain any abstract method.</a:t>
            </a:r>
            <a:endParaRPr lang="en-IN"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CEF3D5-754E-4A96-A6F6-478D69050349}" type="slidenum">
              <a:rPr lang="en-IN" smtClean="0"/>
              <a:t>3</a:t>
            </a:fld>
            <a:endParaRPr lang="en-IN"/>
          </a:p>
        </p:txBody>
      </p:sp>
    </p:spTree>
    <p:extLst>
      <p:ext uri="{BB962C8B-B14F-4D97-AF65-F5344CB8AC3E}">
        <p14:creationId xmlns:p14="http://schemas.microsoft.com/office/powerpoint/2010/main" val="4075421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Stream&lt;T&gt; sorted():</a:t>
            </a:r>
          </a:p>
          <a:p>
            <a:pPr marL="171450" indent="-171450">
              <a:buFont typeface="Wingdings" panose="05000000000000000000" pitchFamily="2" charset="2"/>
              <a:buChar char="Ø"/>
            </a:pPr>
            <a:r>
              <a:rPr lang="en-IN" u="none" dirty="0" smtClean="0"/>
              <a:t>This method is used to sort the stream.</a:t>
            </a:r>
          </a:p>
          <a:p>
            <a:pPr marL="171450" indent="-171450">
              <a:buFont typeface="Wingdings" panose="05000000000000000000" pitchFamily="2" charset="2"/>
              <a:buChar char="Ø"/>
            </a:pPr>
            <a:r>
              <a:rPr lang="en-IN" u="none" dirty="0" smtClean="0"/>
              <a:t>It returns a stream consisting of elements</a:t>
            </a:r>
            <a:r>
              <a:rPr lang="en-IN" u="none" baseline="0" dirty="0" smtClean="0"/>
              <a:t> sorted on natural sorting order.</a:t>
            </a:r>
            <a:endParaRPr lang="en-IN"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24</a:t>
            </a:fld>
            <a:endParaRPr lang="en-IN"/>
          </a:p>
        </p:txBody>
      </p:sp>
    </p:spTree>
    <p:extLst>
      <p:ext uri="{BB962C8B-B14F-4D97-AF65-F5344CB8AC3E}">
        <p14:creationId xmlns:p14="http://schemas.microsoft.com/office/powerpoint/2010/main" val="52093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u="sng" dirty="0" smtClean="0">
                <a:solidFill>
                  <a:schemeClr val="tx1"/>
                </a:solidFill>
              </a:rPr>
              <a:t>&lt;R,A&gt; R collect (Collector&lt;? Super T,A,R&gt; collector):</a:t>
            </a:r>
          </a:p>
          <a:p>
            <a:pPr marL="285750" indent="-285750">
              <a:buFont typeface="Wingdings" panose="05000000000000000000" pitchFamily="2" charset="2"/>
              <a:buChar char="Ø"/>
            </a:pPr>
            <a:r>
              <a:rPr lang="en-IN" sz="1600" u="none" dirty="0" smtClean="0">
                <a:solidFill>
                  <a:schemeClr val="tx1"/>
                </a:solidFill>
              </a:rPr>
              <a:t>This</a:t>
            </a:r>
            <a:r>
              <a:rPr lang="en-IN" sz="1600" u="none" baseline="0" dirty="0" smtClean="0">
                <a:solidFill>
                  <a:schemeClr val="tx1"/>
                </a:solidFill>
              </a:rPr>
              <a:t> method is used to return the result of the intermediate operations performed on a stream.</a:t>
            </a:r>
          </a:p>
          <a:p>
            <a:r>
              <a:rPr lang="en-IN" sz="1600" u="none" baseline="0" dirty="0" smtClean="0">
                <a:solidFill>
                  <a:schemeClr val="tx1"/>
                </a:solidFill>
              </a:rPr>
              <a:t>Where R: Type of the result.</a:t>
            </a:r>
          </a:p>
          <a:p>
            <a:r>
              <a:rPr lang="en-IN" sz="1600" u="none" baseline="0" dirty="0" smtClean="0">
                <a:solidFill>
                  <a:schemeClr val="tx1"/>
                </a:solidFill>
              </a:rPr>
              <a:t>          A: The intermediate accumulation type of the collector.</a:t>
            </a:r>
            <a:endParaRPr lang="en-IN" sz="1600" u="none" dirty="0">
              <a:solidFill>
                <a:schemeClr val="tx1"/>
              </a:solidFill>
            </a:endParaRPr>
          </a:p>
        </p:txBody>
      </p:sp>
      <p:sp>
        <p:nvSpPr>
          <p:cNvPr id="4" name="Slide Number Placeholder 3"/>
          <p:cNvSpPr>
            <a:spLocks noGrp="1"/>
          </p:cNvSpPr>
          <p:nvPr>
            <p:ph type="sldNum" sz="quarter" idx="10"/>
          </p:nvPr>
        </p:nvSpPr>
        <p:spPr/>
        <p:txBody>
          <a:bodyPr/>
          <a:lstStyle/>
          <a:p>
            <a:fld id="{2DCEF3D5-754E-4A96-A6F6-478D69050349}" type="slidenum">
              <a:rPr lang="en-IN" smtClean="0"/>
              <a:t>25</a:t>
            </a:fld>
            <a:endParaRPr lang="en-IN"/>
          </a:p>
        </p:txBody>
      </p:sp>
    </p:spTree>
    <p:extLst>
      <p:ext uri="{BB962C8B-B14F-4D97-AF65-F5344CB8AC3E}">
        <p14:creationId xmlns:p14="http://schemas.microsoft.com/office/powerpoint/2010/main" val="2625188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&lt;T&gt; reduce(T identity, </a:t>
            </a:r>
            <a:r>
              <a:rPr lang="en-IN" u="sng" dirty="0" err="1" smtClean="0"/>
              <a:t>BinaryOperator</a:t>
            </a:r>
            <a:r>
              <a:rPr lang="en-IN" u="sng" dirty="0" smtClean="0"/>
              <a:t>&lt;T&gt; accumulator):</a:t>
            </a:r>
          </a:p>
          <a:p>
            <a:pPr marL="171450" indent="-171450">
              <a:buFont typeface="Wingdings" panose="05000000000000000000" pitchFamily="2" charset="2"/>
              <a:buChar char="Ø"/>
            </a:pPr>
            <a:r>
              <a:rPr lang="en-IN" u="none" dirty="0" smtClean="0"/>
              <a:t>This</a:t>
            </a:r>
            <a:r>
              <a:rPr lang="en-IN" u="none" baseline="0" dirty="0" smtClean="0"/>
              <a:t> method is used to reduce the elements of a stream to a single value.</a:t>
            </a:r>
          </a:p>
          <a:p>
            <a:pPr marL="171450" indent="-171450">
              <a:buFont typeface="Wingdings" panose="05000000000000000000" pitchFamily="2" charset="2"/>
              <a:buChar char="Ø"/>
            </a:pPr>
            <a:r>
              <a:rPr lang="en-IN" u="none" baseline="0" dirty="0" smtClean="0"/>
              <a:t>It takes a binary operator as a parameter.</a:t>
            </a:r>
          </a:p>
          <a:p>
            <a:r>
              <a:rPr lang="en-IN" u="none" baseline="0" dirty="0" smtClean="0"/>
              <a:t>identity: the initial value for the accumulating function.</a:t>
            </a:r>
          </a:p>
          <a:p>
            <a:r>
              <a:rPr lang="en-IN" u="none" baseline="0" dirty="0" smtClean="0"/>
              <a:t>accumulator: It’s a stateless function for combining two values</a:t>
            </a:r>
            <a:endParaRPr lang="en-IN"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26</a:t>
            </a:fld>
            <a:endParaRPr lang="en-IN"/>
          </a:p>
        </p:txBody>
      </p:sp>
    </p:spTree>
    <p:extLst>
      <p:ext uri="{BB962C8B-B14F-4D97-AF65-F5344CB8AC3E}">
        <p14:creationId xmlns:p14="http://schemas.microsoft.com/office/powerpoint/2010/main" val="2740046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If we are calling any terminal method like</a:t>
            </a:r>
            <a:r>
              <a:rPr lang="en-IN" baseline="0" dirty="0" smtClean="0"/>
              <a:t> collect(), </a:t>
            </a:r>
            <a:r>
              <a:rPr lang="en-IN" baseline="0" dirty="0" err="1" smtClean="0"/>
              <a:t>anyMatch</a:t>
            </a:r>
            <a:r>
              <a:rPr lang="en-IN" baseline="0" dirty="0" smtClean="0"/>
              <a:t>() etc. on a Stream then that Stream will be closed and any further operation on that particular Stream will lead to </a:t>
            </a:r>
            <a:r>
              <a:rPr lang="en-IN" baseline="0" dirty="0" err="1" smtClean="0"/>
              <a:t>IllegalStateException</a:t>
            </a:r>
            <a:r>
              <a:rPr lang="en-IN" baseline="0" dirty="0" smtClean="0"/>
              <a:t>.</a:t>
            </a:r>
          </a:p>
          <a:p>
            <a:pPr marL="171450" indent="-171450">
              <a:buFont typeface="Wingdings" panose="05000000000000000000" pitchFamily="2" charset="2"/>
              <a:buChar char="Ø"/>
            </a:pPr>
            <a:r>
              <a:rPr lang="en-IN" baseline="0" dirty="0" smtClean="0"/>
              <a:t>By using Supplier interface, we can avoid the exception and also can reuse the Stream for further operations.</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27</a:t>
            </a:fld>
            <a:endParaRPr lang="en-IN"/>
          </a:p>
        </p:txBody>
      </p:sp>
    </p:spTree>
    <p:extLst>
      <p:ext uri="{BB962C8B-B14F-4D97-AF65-F5344CB8AC3E}">
        <p14:creationId xmlns:p14="http://schemas.microsoft.com/office/powerpoint/2010/main" val="323748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Operations</a:t>
            </a:r>
            <a:r>
              <a:rPr lang="en-IN" baseline="0" dirty="0" smtClean="0"/>
              <a:t> on sequential stream are performed on single thread but in case of parallel stream, operations are performed on multiple threads. So , execution will </a:t>
            </a:r>
            <a:r>
              <a:rPr lang="en-IN" baseline="0" smtClean="0"/>
              <a:t>be faster.</a:t>
            </a:r>
            <a:endParaRPr lang="en-IN"/>
          </a:p>
        </p:txBody>
      </p:sp>
      <p:sp>
        <p:nvSpPr>
          <p:cNvPr id="4" name="Slide Number Placeholder 3"/>
          <p:cNvSpPr>
            <a:spLocks noGrp="1"/>
          </p:cNvSpPr>
          <p:nvPr>
            <p:ph type="sldNum" sz="quarter" idx="10"/>
          </p:nvPr>
        </p:nvSpPr>
        <p:spPr/>
        <p:txBody>
          <a:bodyPr/>
          <a:lstStyle/>
          <a:p>
            <a:fld id="{2DCEF3D5-754E-4A96-A6F6-478D69050349}" type="slidenum">
              <a:rPr lang="en-IN" smtClean="0"/>
              <a:t>28</a:t>
            </a:fld>
            <a:endParaRPr lang="en-IN"/>
          </a:p>
        </p:txBody>
      </p:sp>
    </p:spTree>
    <p:extLst>
      <p:ext uri="{BB962C8B-B14F-4D97-AF65-F5344CB8AC3E}">
        <p14:creationId xmlns:p14="http://schemas.microsoft.com/office/powerpoint/2010/main" val="4064626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Nashorn is a java Script engine (like Node.js,</a:t>
            </a:r>
            <a:r>
              <a:rPr lang="en-IN" baseline="0" dirty="0" smtClean="0"/>
              <a:t> V8), which is used to execute javaScript codes dynamically at JVM.</a:t>
            </a:r>
          </a:p>
          <a:p>
            <a:r>
              <a:rPr lang="en-IN" baseline="0" dirty="0" smtClean="0"/>
              <a:t>Java provides a command line tool “jjs” to execute java script code. </a:t>
            </a:r>
          </a:p>
        </p:txBody>
      </p:sp>
      <p:sp>
        <p:nvSpPr>
          <p:cNvPr id="4" name="Slide Number Placeholder 3"/>
          <p:cNvSpPr>
            <a:spLocks noGrp="1"/>
          </p:cNvSpPr>
          <p:nvPr>
            <p:ph type="sldNum" sz="quarter" idx="10"/>
          </p:nvPr>
        </p:nvSpPr>
        <p:spPr/>
        <p:txBody>
          <a:bodyPr/>
          <a:lstStyle/>
          <a:p>
            <a:fld id="{2DCEF3D5-754E-4A96-A6F6-478D69050349}" type="slidenum">
              <a:rPr lang="en-IN" smtClean="0"/>
              <a:t>29</a:t>
            </a:fld>
            <a:endParaRPr lang="en-IN"/>
          </a:p>
        </p:txBody>
      </p:sp>
    </p:spTree>
    <p:extLst>
      <p:ext uri="{BB962C8B-B14F-4D97-AF65-F5344CB8AC3E}">
        <p14:creationId xmlns:p14="http://schemas.microsoft.com/office/powerpoint/2010/main" val="109723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30</a:t>
            </a:fld>
            <a:endParaRPr lang="en-IN"/>
          </a:p>
        </p:txBody>
      </p:sp>
    </p:spTree>
    <p:extLst>
      <p:ext uri="{BB962C8B-B14F-4D97-AF65-F5344CB8AC3E}">
        <p14:creationId xmlns:p14="http://schemas.microsoft.com/office/powerpoint/2010/main" val="2212970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31</a:t>
            </a:fld>
            <a:endParaRPr lang="en-IN"/>
          </a:p>
        </p:txBody>
      </p:sp>
    </p:spTree>
    <p:extLst>
      <p:ext uri="{BB962C8B-B14F-4D97-AF65-F5344CB8AC3E}">
        <p14:creationId xmlns:p14="http://schemas.microsoft.com/office/powerpoint/2010/main" val="905054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Drawbacks of old Date-Time API</a:t>
            </a:r>
          </a:p>
          <a:p>
            <a:pPr marL="171450" indent="-171450">
              <a:buFont typeface="Wingdings" panose="05000000000000000000" pitchFamily="2" charset="2"/>
              <a:buChar char="Ø"/>
            </a:pPr>
            <a:r>
              <a:rPr lang="en-IN" dirty="0" smtClean="0"/>
              <a:t>Before</a:t>
            </a:r>
            <a:r>
              <a:rPr lang="en-IN" baseline="0" dirty="0" smtClean="0"/>
              <a:t>  Java 8, the </a:t>
            </a:r>
            <a:r>
              <a:rPr lang="en-IN" baseline="0" dirty="0" err="1" smtClean="0"/>
              <a:t>java.util.date</a:t>
            </a:r>
            <a:r>
              <a:rPr lang="en-IN" baseline="0" dirty="0" smtClean="0"/>
              <a:t> is not thread safe, so developer had to deal with concurrency while using Date but the new Date/Time API is immutable and doesn’t have setter methods.</a:t>
            </a:r>
          </a:p>
          <a:p>
            <a:pPr marL="171450" indent="-171450">
              <a:buFont typeface="Wingdings" panose="05000000000000000000" pitchFamily="2" charset="2"/>
              <a:buChar char="Ø"/>
            </a:pPr>
            <a:r>
              <a:rPr lang="en-IN" baseline="0" dirty="0" smtClean="0"/>
              <a:t>Default year starts from 1900, month starts from 1 and date starts from 0.</a:t>
            </a:r>
          </a:p>
          <a:p>
            <a:pPr marL="171450" indent="-171450">
              <a:buFont typeface="Wingdings" panose="05000000000000000000" pitchFamily="2" charset="2"/>
              <a:buChar char="Ø"/>
            </a:pPr>
            <a:r>
              <a:rPr lang="en-IN" dirty="0" smtClean="0"/>
              <a:t>The old API had less predefined</a:t>
            </a:r>
            <a:r>
              <a:rPr lang="en-IN" baseline="0" dirty="0" smtClean="0"/>
              <a:t> methods for date Operations.</a:t>
            </a:r>
          </a:p>
          <a:p>
            <a:pPr marL="171450" indent="-171450">
              <a:buFont typeface="Wingdings" panose="05000000000000000000" pitchFamily="2" charset="2"/>
              <a:buChar char="Ø"/>
            </a:pPr>
            <a:r>
              <a:rPr lang="en-IN" baseline="0" dirty="0" smtClean="0"/>
              <a:t>Developer had to write a lot of code to deal with time zone issues.</a:t>
            </a:r>
          </a:p>
          <a:p>
            <a:pPr marL="171450" indent="-171450">
              <a:buFont typeface="Wingdings" panose="05000000000000000000" pitchFamily="2" charset="2"/>
              <a:buChar char="Ø"/>
            </a:pPr>
            <a:endParaRPr lang="en-IN" baseline="0" dirty="0" smtClean="0"/>
          </a:p>
          <a:p>
            <a:pPr marL="0" indent="0">
              <a:buFont typeface="Wingdings" panose="05000000000000000000" pitchFamily="2" charset="2"/>
              <a:buNone/>
            </a:pPr>
            <a:r>
              <a:rPr lang="en-IN" u="sng" baseline="0" dirty="0" smtClean="0"/>
              <a:t>Java 8 Date-Time API:</a:t>
            </a:r>
          </a:p>
          <a:p>
            <a:pPr marL="171450" indent="-171450">
              <a:buFont typeface="Wingdings" panose="05000000000000000000" pitchFamily="2" charset="2"/>
              <a:buChar char="Ø"/>
            </a:pPr>
            <a:r>
              <a:rPr lang="en-IN" u="none" baseline="0" dirty="0" smtClean="0"/>
              <a:t>It is under “java.time” package.</a:t>
            </a:r>
          </a:p>
          <a:p>
            <a:pPr marL="171450" indent="-171450">
              <a:buFont typeface="Wingdings" panose="05000000000000000000" pitchFamily="2" charset="2"/>
              <a:buChar char="Ø"/>
            </a:pPr>
            <a:r>
              <a:rPr lang="en-IN" u="none" baseline="0" dirty="0" smtClean="0"/>
              <a:t>Some of the classes under this package are:</a:t>
            </a:r>
          </a:p>
          <a:p>
            <a:pPr marL="0" indent="0">
              <a:buFont typeface="Wingdings" panose="05000000000000000000" pitchFamily="2" charset="2"/>
              <a:buNone/>
            </a:pPr>
            <a:r>
              <a:rPr lang="en-IN" u="none" baseline="0" dirty="0" smtClean="0"/>
              <a:t>  1. Local: It’s a simplified date-time API with no complexity of time zone handling.</a:t>
            </a:r>
          </a:p>
          <a:p>
            <a:pPr marL="0" indent="0">
              <a:buFont typeface="Wingdings" panose="05000000000000000000" pitchFamily="2" charset="2"/>
              <a:buNone/>
            </a:pPr>
            <a:r>
              <a:rPr lang="en-IN" u="none" baseline="0" dirty="0" smtClean="0"/>
              <a:t>   2.Zoned: It’s a specialized date-time API to deal with various </a:t>
            </a:r>
            <a:r>
              <a:rPr lang="en-IN" u="none" baseline="0" dirty="0" err="1" smtClean="0"/>
              <a:t>timezone</a:t>
            </a:r>
            <a:r>
              <a:rPr lang="en-IN" u="none" baseline="0" dirty="0" smtClean="0"/>
              <a:t>.</a:t>
            </a:r>
          </a:p>
        </p:txBody>
      </p:sp>
      <p:sp>
        <p:nvSpPr>
          <p:cNvPr id="4" name="Slide Number Placeholder 3"/>
          <p:cNvSpPr>
            <a:spLocks noGrp="1"/>
          </p:cNvSpPr>
          <p:nvPr>
            <p:ph type="sldNum" sz="quarter" idx="10"/>
          </p:nvPr>
        </p:nvSpPr>
        <p:spPr/>
        <p:txBody>
          <a:bodyPr/>
          <a:lstStyle/>
          <a:p>
            <a:fld id="{2DCEF3D5-754E-4A96-A6F6-478D69050349}" type="slidenum">
              <a:rPr lang="en-IN" smtClean="0"/>
              <a:t>32</a:t>
            </a:fld>
            <a:endParaRPr lang="en-IN"/>
          </a:p>
        </p:txBody>
      </p:sp>
    </p:spTree>
    <p:extLst>
      <p:ext uri="{BB962C8B-B14F-4D97-AF65-F5344CB8AC3E}">
        <p14:creationId xmlns:p14="http://schemas.microsoft.com/office/powerpoint/2010/main" val="2153801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33</a:t>
            </a:fld>
            <a:endParaRPr lang="en-IN"/>
          </a:p>
        </p:txBody>
      </p:sp>
    </p:spTree>
    <p:extLst>
      <p:ext uri="{BB962C8B-B14F-4D97-AF65-F5344CB8AC3E}">
        <p14:creationId xmlns:p14="http://schemas.microsoft.com/office/powerpoint/2010/main" val="182800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Functional interface</a:t>
            </a:r>
            <a:r>
              <a:rPr lang="en-IN" baseline="0" dirty="0" smtClean="0"/>
              <a:t> can contain more than one Object class  methods but only one user defined abstract method.</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4</a:t>
            </a:fld>
            <a:endParaRPr lang="en-IN"/>
          </a:p>
        </p:txBody>
      </p:sp>
    </p:spTree>
    <p:extLst>
      <p:ext uri="{BB962C8B-B14F-4D97-AF65-F5344CB8AC3E}">
        <p14:creationId xmlns:p14="http://schemas.microsoft.com/office/powerpoint/2010/main" val="2598881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Java.time.temporal.chroneUnit</a:t>
            </a:r>
            <a:r>
              <a:rPr lang="en-IN" baseline="0" dirty="0" smtClean="0"/>
              <a:t> enum is introduced in java 8 to replace the integer values used to add month, year, week in old API.</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34</a:t>
            </a:fld>
            <a:endParaRPr lang="en-IN"/>
          </a:p>
        </p:txBody>
      </p:sp>
    </p:spTree>
    <p:extLst>
      <p:ext uri="{BB962C8B-B14F-4D97-AF65-F5344CB8AC3E}">
        <p14:creationId xmlns:p14="http://schemas.microsoft.com/office/powerpoint/2010/main" val="245960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Up to</a:t>
            </a:r>
            <a:r>
              <a:rPr lang="en-IN" baseline="0" dirty="0" smtClean="0"/>
              <a:t> Java 7, all the methods inside interface are by default public abstract and we were unable to declare static method inside an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In java 8, we can pass reference of a method or a constructor by using  </a:t>
            </a:r>
            <a:r>
              <a:rPr lang="en-IN" sz="1200" b="1" kern="120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keyword.</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compact and mostly used in lambda expression.</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There are 3 types of method reference:</a:t>
            </a:r>
          </a:p>
          <a:p>
            <a:pPr marL="685800" lvl="1" indent="-228600">
              <a:buFont typeface="+mj-lt"/>
              <a:buAutoNum type="arabicPeriod"/>
            </a:pPr>
            <a:r>
              <a:rPr lang="en-IN" sz="1200" kern="1200" dirty="0" smtClean="0">
                <a:solidFill>
                  <a:schemeClr val="tx1"/>
                </a:solidFill>
                <a:effectLst/>
                <a:latin typeface="+mn-lt"/>
                <a:ea typeface="+mn-ea"/>
                <a:cs typeface="+mn-cs"/>
              </a:rPr>
              <a:t>Static Method Reference.</a:t>
            </a:r>
          </a:p>
          <a:p>
            <a:pPr marL="685800" lvl="1" indent="-228600">
              <a:buFont typeface="+mj-lt"/>
              <a:buAutoNum type="arabicPeriod"/>
            </a:pPr>
            <a:r>
              <a:rPr lang="en-IN" sz="1200" kern="1200" dirty="0" smtClean="0">
                <a:solidFill>
                  <a:schemeClr val="tx1"/>
                </a:solidFill>
                <a:effectLst/>
                <a:latin typeface="+mn-lt"/>
                <a:ea typeface="+mn-ea"/>
                <a:cs typeface="+mn-cs"/>
              </a:rPr>
              <a:t>Non-Static or instance method reference.</a:t>
            </a:r>
          </a:p>
          <a:p>
            <a:pPr marL="685800" lvl="1" indent="-228600">
              <a:buFont typeface="+mj-lt"/>
              <a:buAutoNum type="arabicPeriod"/>
            </a:pPr>
            <a:r>
              <a:rPr lang="en-IN" sz="1200" kern="1200" dirty="0" smtClean="0">
                <a:solidFill>
                  <a:schemeClr val="tx1"/>
                </a:solidFill>
                <a:effectLst/>
                <a:latin typeface="+mn-lt"/>
                <a:ea typeface="+mn-ea"/>
                <a:cs typeface="+mn-cs"/>
              </a:rPr>
              <a:t>Constructor Reference.</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5</a:t>
            </a:fld>
            <a:endParaRPr lang="en-IN"/>
          </a:p>
        </p:txBody>
      </p:sp>
    </p:spTree>
    <p:extLst>
      <p:ext uri="{BB962C8B-B14F-4D97-AF65-F5344CB8AC3E}">
        <p14:creationId xmlns:p14="http://schemas.microsoft.com/office/powerpoint/2010/main" val="222966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Syntax:</a:t>
            </a:r>
          </a:p>
          <a:p>
            <a:r>
              <a:rPr lang="en-IN" baseline="0" dirty="0" smtClean="0"/>
              <a:t>         objectName::instanceMethodName;</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6</a:t>
            </a:fld>
            <a:endParaRPr lang="en-IN"/>
          </a:p>
        </p:txBody>
      </p:sp>
    </p:spTree>
    <p:extLst>
      <p:ext uri="{BB962C8B-B14F-4D97-AF65-F5344CB8AC3E}">
        <p14:creationId xmlns:p14="http://schemas.microsoft.com/office/powerpoint/2010/main" val="257980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Syntax:</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        </a:t>
            </a:r>
            <a:r>
              <a:rPr lang="en-IN" sz="1200" kern="1200" dirty="0" smtClean="0">
                <a:solidFill>
                  <a:schemeClr val="tx1"/>
                </a:solidFill>
                <a:effectLst/>
                <a:latin typeface="+mn-lt"/>
                <a:ea typeface="+mn-ea"/>
                <a:cs typeface="+mn-cs"/>
              </a:rPr>
              <a:t>ClassName::new;</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7</a:t>
            </a:fld>
            <a:endParaRPr lang="en-IN"/>
          </a:p>
        </p:txBody>
      </p:sp>
    </p:spTree>
    <p:extLst>
      <p:ext uri="{BB962C8B-B14F-4D97-AF65-F5344CB8AC3E}">
        <p14:creationId xmlns:p14="http://schemas.microsoft.com/office/powerpoint/2010/main" val="404343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a concise way to represent one method interface using an expression.</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In case of lambda expression, we no need to define the method again to provide the implementation. Only we have to write the code.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helps to iterate, filter and extract data from any collection (Collections, Array etc.).</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implementation to functional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Using Lambda Expression, we can reduce the lines code.</a:t>
            </a:r>
          </a:p>
          <a:p>
            <a:r>
              <a:rPr lang="en-IN" sz="1200" b="1" kern="1200" dirty="0" smtClean="0">
                <a:solidFill>
                  <a:schemeClr val="tx1"/>
                </a:solidFill>
                <a:effectLst/>
                <a:latin typeface="+mn-lt"/>
                <a:ea typeface="+mn-ea"/>
                <a:cs typeface="+mn-cs"/>
              </a:rPr>
              <a:t>Syntax:</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(Argument-list)-&gt; {body}</a:t>
            </a:r>
          </a:p>
          <a:p>
            <a:r>
              <a:rPr lang="en-IN" sz="1200" kern="1200" dirty="0" smtClean="0">
                <a:solidFill>
                  <a:schemeClr val="tx1"/>
                </a:solidFill>
                <a:effectLst/>
                <a:latin typeface="+mn-lt"/>
                <a:ea typeface="+mn-ea"/>
                <a:cs typeface="+mn-cs"/>
              </a:rPr>
              <a:t>Argument-list can be empty or non-empty.</a:t>
            </a:r>
          </a:p>
          <a:p>
            <a:r>
              <a:rPr lang="en-IN" sz="1200" kern="1200" dirty="0" smtClean="0">
                <a:solidFill>
                  <a:schemeClr val="tx1"/>
                </a:solidFill>
                <a:effectLst/>
                <a:latin typeface="+mn-lt"/>
                <a:ea typeface="+mn-ea"/>
                <a:cs typeface="+mn-cs"/>
              </a:rPr>
              <a:t>{body}: it contains expressions and statements.</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8</a:t>
            </a:fld>
            <a:endParaRPr lang="en-IN"/>
          </a:p>
        </p:txBody>
      </p:sp>
    </p:spTree>
    <p:extLst>
      <p:ext uri="{BB962C8B-B14F-4D97-AF65-F5344CB8AC3E}">
        <p14:creationId xmlns:p14="http://schemas.microsoft.com/office/powerpoint/2010/main" val="68745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10</a:t>
            </a:fld>
            <a:endParaRPr lang="en-IN"/>
          </a:p>
        </p:txBody>
      </p:sp>
    </p:spTree>
    <p:extLst>
      <p:ext uri="{BB962C8B-B14F-4D97-AF65-F5344CB8AC3E}">
        <p14:creationId xmlns:p14="http://schemas.microsoft.com/office/powerpoint/2010/main" val="298874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11</a:t>
            </a:fld>
            <a:endParaRPr lang="en-IN"/>
          </a:p>
        </p:txBody>
      </p:sp>
    </p:spTree>
    <p:extLst>
      <p:ext uri="{BB962C8B-B14F-4D97-AF65-F5344CB8AC3E}">
        <p14:creationId xmlns:p14="http://schemas.microsoft.com/office/powerpoint/2010/main" val="268528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08-05-2019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420790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08-05-2019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9325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08-05-2019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47845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08-05-2019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96704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8AF4C-4B93-416F-9CA4-C8817752E86C}" type="datetimeFigureOut">
              <a:rPr lang="en-IN" smtClean="0"/>
              <a:t>08-05-2019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1311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18AF4C-4B93-416F-9CA4-C8817752E86C}" type="datetimeFigureOut">
              <a:rPr lang="en-IN" smtClean="0"/>
              <a:t>08-05-2019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69298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18AF4C-4B93-416F-9CA4-C8817752E86C}" type="datetimeFigureOut">
              <a:rPr lang="en-IN" smtClean="0"/>
              <a:t>08-05-2019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239283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18AF4C-4B93-416F-9CA4-C8817752E86C}" type="datetimeFigureOut">
              <a:rPr lang="en-IN" smtClean="0"/>
              <a:t>08-05-2019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9377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8AF4C-4B93-416F-9CA4-C8817752E86C}" type="datetimeFigureOut">
              <a:rPr lang="en-IN" smtClean="0"/>
              <a:t>08-05-2019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30685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8AF4C-4B93-416F-9CA4-C8817752E86C}" type="datetimeFigureOut">
              <a:rPr lang="en-IN" smtClean="0"/>
              <a:t>08-05-2019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24276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8AF4C-4B93-416F-9CA4-C8817752E86C}" type="datetimeFigureOut">
              <a:rPr lang="en-IN" smtClean="0"/>
              <a:t>08-05-2019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187397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8AF4C-4B93-416F-9CA4-C8817752E86C}" type="datetimeFigureOut">
              <a:rPr lang="en-IN" smtClean="0"/>
              <a:t>08-05-2019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98BCB-8002-46A1-A07B-F552ED1BB670}" type="slidenum">
              <a:rPr lang="en-IN" smtClean="0"/>
              <a:t>‹#›</a:t>
            </a:fld>
            <a:endParaRPr lang="en-IN"/>
          </a:p>
        </p:txBody>
      </p:sp>
    </p:spTree>
    <p:extLst>
      <p:ext uri="{BB962C8B-B14F-4D97-AF65-F5344CB8AC3E}">
        <p14:creationId xmlns:p14="http://schemas.microsoft.com/office/powerpoint/2010/main" val="222098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Yash Technologies</a:t>
            </a:r>
            <a:endParaRPr lang="en-IN" dirty="0"/>
          </a:p>
        </p:txBody>
      </p:sp>
      <p:sp>
        <p:nvSpPr>
          <p:cNvPr id="3" name="Subtitle 2"/>
          <p:cNvSpPr>
            <a:spLocks noGrp="1"/>
          </p:cNvSpPr>
          <p:nvPr>
            <p:ph type="subTitle" idx="1"/>
          </p:nvPr>
        </p:nvSpPr>
        <p:spPr/>
        <p:txBody>
          <a:bodyPr/>
          <a:lstStyle/>
          <a:p>
            <a:r>
              <a:rPr lang="en-IN" dirty="0" smtClean="0"/>
              <a:t>Java 8 </a:t>
            </a:r>
            <a:endParaRPr lang="en-IN" dirty="0"/>
          </a:p>
        </p:txBody>
      </p:sp>
    </p:spTree>
    <p:extLst>
      <p:ext uri="{BB962C8B-B14F-4D97-AF65-F5344CB8AC3E}">
        <p14:creationId xmlns:p14="http://schemas.microsoft.com/office/powerpoint/2010/main" val="338756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Lambda with forEach() method (iterate over elements)</a:t>
            </a:r>
            <a:endParaRPr lang="en-IN" sz="2400" u="sng" dirty="0"/>
          </a:p>
        </p:txBody>
      </p:sp>
      <p:sp>
        <p:nvSpPr>
          <p:cNvPr id="3" name="Text Placeholder 2"/>
          <p:cNvSpPr>
            <a:spLocks noGrp="1"/>
          </p:cNvSpPr>
          <p:nvPr>
            <p:ph type="body" idx="1"/>
          </p:nvPr>
        </p:nvSpPr>
        <p:spPr>
          <a:xfrm>
            <a:off x="457200" y="1124745"/>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484784"/>
            <a:ext cx="4040188" cy="4641379"/>
          </a:xfrm>
        </p:spPr>
        <p:txBody>
          <a:bodyPr>
            <a:noAutofit/>
          </a:bodyPr>
          <a:lstStyle/>
          <a:p>
            <a:pPr marL="0" indent="0">
              <a:buNone/>
            </a:pPr>
            <a:r>
              <a:rPr lang="en-IN" sz="1600" i="1" dirty="0" smtClean="0"/>
              <a:t>Import java.util.*;</a:t>
            </a:r>
          </a:p>
          <a:p>
            <a:pPr marL="0" indent="0">
              <a:buNone/>
            </a:pPr>
            <a:r>
              <a:rPr lang="en-IN" sz="1600" i="1" dirty="0" smtClean="0"/>
              <a:t>public </a:t>
            </a:r>
            <a:r>
              <a:rPr lang="en-IN" sz="1600" i="1" dirty="0"/>
              <a:t>class A {</a:t>
            </a:r>
            <a:endParaRPr lang="en-IN" sz="1600" dirty="0"/>
          </a:p>
          <a:p>
            <a:pPr marL="0" indent="0">
              <a:buNone/>
            </a:pPr>
            <a:r>
              <a:rPr lang="en-IN" sz="1600" i="1" dirty="0"/>
              <a:t>  public static void main(String[] args) {</a:t>
            </a:r>
            <a:endParaRPr lang="en-IN" sz="1600" dirty="0"/>
          </a:p>
          <a:p>
            <a:pPr marL="0" indent="0">
              <a:buNone/>
            </a:pPr>
            <a:r>
              <a:rPr lang="en-IN" sz="1600" i="1" dirty="0" smtClean="0"/>
              <a:t>List&lt;String</a:t>
            </a:r>
            <a:r>
              <a:rPr lang="en-IN" sz="1600" i="1" dirty="0"/>
              <a:t>&gt; list=new ArrayList&lt;String&gt;();</a:t>
            </a:r>
            <a:endParaRPr lang="en-IN" sz="1600" dirty="0"/>
          </a:p>
          <a:p>
            <a:pPr marL="0" indent="0">
              <a:buNone/>
            </a:pPr>
            <a:r>
              <a:rPr lang="en-IN" sz="1600" i="1" dirty="0" smtClean="0"/>
              <a:t>         list.add</a:t>
            </a:r>
            <a:r>
              <a:rPr lang="en-IN" sz="1600" i="1" dirty="0"/>
              <a:t>(“a”);</a:t>
            </a:r>
            <a:endParaRPr lang="en-IN" sz="1600" dirty="0"/>
          </a:p>
          <a:p>
            <a:pPr marL="0" indent="0">
              <a:buNone/>
            </a:pPr>
            <a:r>
              <a:rPr lang="en-IN" sz="1600" i="1" dirty="0" smtClean="0"/>
              <a:t>        list.add</a:t>
            </a:r>
            <a:r>
              <a:rPr lang="en-IN" sz="1600" i="1" dirty="0"/>
              <a:t>(“b”);</a:t>
            </a:r>
            <a:endParaRPr lang="en-IN" sz="1600" dirty="0"/>
          </a:p>
          <a:p>
            <a:pPr marL="0" indent="0">
              <a:buNone/>
            </a:pPr>
            <a:r>
              <a:rPr lang="en-IN" sz="1600" i="1" dirty="0" smtClean="0"/>
              <a:t>        list.add</a:t>
            </a:r>
            <a:r>
              <a:rPr lang="en-IN" sz="1600" i="1" dirty="0"/>
              <a:t>(“c</a:t>
            </a:r>
            <a:r>
              <a:rPr lang="en-IN" sz="1600" i="1" dirty="0" smtClean="0"/>
              <a:t>”);</a:t>
            </a:r>
            <a:r>
              <a:rPr lang="en-IN" sz="1600" i="1" dirty="0"/>
              <a:t> </a:t>
            </a:r>
            <a:endParaRPr lang="en-IN" sz="1600" dirty="0"/>
          </a:p>
          <a:p>
            <a:pPr marL="0" indent="0">
              <a:buNone/>
            </a:pPr>
            <a:r>
              <a:rPr lang="en-IN" sz="1600" i="1" dirty="0" smtClean="0"/>
              <a:t>       Iterator&lt;String&gt; itr= list.iterator();</a:t>
            </a:r>
          </a:p>
          <a:p>
            <a:pPr marL="0" indent="0">
              <a:buNone/>
            </a:pPr>
            <a:r>
              <a:rPr lang="en-IN" sz="1600" i="1" dirty="0" smtClean="0"/>
              <a:t>       while( itr.hasNext()) {</a:t>
            </a:r>
          </a:p>
          <a:p>
            <a:pPr marL="0" indent="0">
              <a:buNone/>
            </a:pPr>
            <a:r>
              <a:rPr lang="en-IN" sz="1600" i="1" dirty="0" smtClean="0"/>
              <a:t>                   System.out.println( itr.next());</a:t>
            </a:r>
            <a:endParaRPr lang="en-IN" sz="1600" i="1" dirty="0"/>
          </a:p>
          <a:p>
            <a:pPr marL="0" indent="0">
              <a:buNone/>
            </a:pPr>
            <a:r>
              <a:rPr lang="en-IN" sz="1600" dirty="0" smtClean="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a</a:t>
            </a:r>
          </a:p>
          <a:p>
            <a:pPr marL="0" indent="0">
              <a:buNone/>
            </a:pPr>
            <a:r>
              <a:rPr lang="en-IN" sz="1600" i="1" dirty="0"/>
              <a:t> </a:t>
            </a:r>
            <a:r>
              <a:rPr lang="en-IN" sz="1600" i="1" dirty="0" smtClean="0"/>
              <a:t>         b</a:t>
            </a:r>
          </a:p>
          <a:p>
            <a:pPr marL="0" indent="0">
              <a:buNone/>
            </a:pPr>
            <a:r>
              <a:rPr lang="en-IN" sz="1600" i="1" dirty="0"/>
              <a:t> </a:t>
            </a:r>
            <a:r>
              <a:rPr lang="en-IN" sz="1600" i="1" dirty="0" smtClean="0"/>
              <a:t>         c</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360000"/>
          </a:xfrm>
        </p:spPr>
        <p:txBody>
          <a:bodyPr>
            <a:normAutofit fontScale="85000" lnSpcReduction="20000"/>
          </a:bodyPr>
          <a:lstStyle/>
          <a:p>
            <a:r>
              <a:rPr lang="en-IN" dirty="0" smtClean="0"/>
              <a:t>Java 8:</a:t>
            </a:r>
            <a:endParaRPr lang="en-IN"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smtClean="0"/>
              <a:t>public </a:t>
            </a:r>
            <a:r>
              <a:rPr lang="en-IN" sz="1600" i="1" dirty="0"/>
              <a:t>class A {</a:t>
            </a:r>
            <a:endParaRPr lang="en-IN" sz="1600" dirty="0"/>
          </a:p>
          <a:p>
            <a:pPr marL="0" indent="0">
              <a:buNone/>
            </a:pPr>
            <a:r>
              <a:rPr lang="en-IN" sz="1600" i="1" dirty="0"/>
              <a:t>  public static void main(String[] args) {</a:t>
            </a:r>
            <a:endParaRPr lang="en-IN" sz="1600" dirty="0"/>
          </a:p>
          <a:p>
            <a:pPr marL="0" indent="0">
              <a:buNone/>
            </a:pPr>
            <a:r>
              <a:rPr lang="en-IN" sz="1600" i="1" dirty="0"/>
              <a:t> </a:t>
            </a:r>
            <a:r>
              <a:rPr lang="en-IN" sz="1600" i="1" dirty="0" smtClean="0"/>
              <a:t>         List&lt;String</a:t>
            </a:r>
            <a:r>
              <a:rPr lang="en-IN" sz="1600" i="1" dirty="0"/>
              <a:t>&gt; list=new ArrayList&lt;String&gt;();</a:t>
            </a:r>
            <a:endParaRPr lang="en-IN" sz="1600" dirty="0"/>
          </a:p>
          <a:p>
            <a:pPr marL="0" indent="0">
              <a:buNone/>
            </a:pPr>
            <a:r>
              <a:rPr lang="en-IN" sz="1600" i="1" dirty="0"/>
              <a:t> </a:t>
            </a:r>
            <a:r>
              <a:rPr lang="en-IN" sz="1600" i="1" dirty="0" smtClean="0"/>
              <a:t>         list.add</a:t>
            </a:r>
            <a:r>
              <a:rPr lang="en-IN" sz="1600" i="1" dirty="0"/>
              <a:t>(“a”);</a:t>
            </a:r>
            <a:endParaRPr lang="en-IN" sz="1600" dirty="0"/>
          </a:p>
          <a:p>
            <a:pPr marL="0" indent="0">
              <a:buNone/>
            </a:pPr>
            <a:r>
              <a:rPr lang="en-IN" sz="1600" i="1" dirty="0"/>
              <a:t> </a:t>
            </a:r>
            <a:r>
              <a:rPr lang="en-IN" sz="1600" i="1" dirty="0" smtClean="0"/>
              <a:t>         list.add</a:t>
            </a:r>
            <a:r>
              <a:rPr lang="en-IN" sz="1600" i="1" dirty="0"/>
              <a:t>(“b”);</a:t>
            </a:r>
            <a:endParaRPr lang="en-IN" sz="1600" dirty="0"/>
          </a:p>
          <a:p>
            <a:pPr marL="0" indent="0">
              <a:buNone/>
            </a:pPr>
            <a:r>
              <a:rPr lang="en-IN" sz="1600" i="1" dirty="0"/>
              <a:t> </a:t>
            </a:r>
            <a:r>
              <a:rPr lang="en-IN" sz="1600" i="1" dirty="0" smtClean="0"/>
              <a:t>         list.add</a:t>
            </a:r>
            <a:r>
              <a:rPr lang="en-IN" sz="1600" i="1" dirty="0"/>
              <a:t>(“c”);</a:t>
            </a:r>
            <a:endParaRPr lang="en-IN" sz="1600" dirty="0"/>
          </a:p>
          <a:p>
            <a:pPr marL="0" indent="0">
              <a:buNone/>
            </a:pPr>
            <a:r>
              <a:rPr lang="en-IN" sz="1600" i="1" dirty="0"/>
              <a:t> </a:t>
            </a:r>
            <a:r>
              <a:rPr lang="en-IN" sz="1600" dirty="0"/>
              <a:t> </a:t>
            </a:r>
            <a:r>
              <a:rPr lang="en-IN" sz="1600" dirty="0" smtClean="0"/>
              <a:t>        </a:t>
            </a:r>
            <a:r>
              <a:rPr lang="en-IN" sz="1600" i="1" dirty="0" smtClean="0"/>
              <a:t>list.forEach((</a:t>
            </a:r>
            <a:r>
              <a:rPr lang="en-IN" sz="1600" i="1" dirty="0"/>
              <a:t>x)-&gt;System.out.println(x));</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a</a:t>
            </a:r>
          </a:p>
          <a:p>
            <a:pPr marL="0" indent="0">
              <a:buNone/>
            </a:pPr>
            <a:r>
              <a:rPr lang="en-IN" sz="1600" i="1" dirty="0"/>
              <a:t> </a:t>
            </a:r>
            <a:r>
              <a:rPr lang="en-IN" sz="1600" i="1" dirty="0" smtClean="0"/>
              <a:t>         b</a:t>
            </a:r>
          </a:p>
          <a:p>
            <a:pPr marL="0" indent="0">
              <a:buNone/>
            </a:pPr>
            <a:r>
              <a:rPr lang="en-IN" sz="1600" i="1" dirty="0"/>
              <a:t> </a:t>
            </a:r>
            <a:r>
              <a:rPr lang="en-IN" sz="1600" i="1" dirty="0" smtClean="0"/>
              <a:t>         c</a:t>
            </a:r>
            <a:endParaRPr lang="en-IN" sz="1600" dirty="0"/>
          </a:p>
          <a:p>
            <a:pPr marL="0" indent="0">
              <a:buNone/>
            </a:pPr>
            <a:endParaRPr lang="en-IN" sz="1600" dirty="0"/>
          </a:p>
        </p:txBody>
      </p:sp>
    </p:spTree>
    <p:extLst>
      <p:ext uri="{BB962C8B-B14F-4D97-AF65-F5344CB8AC3E}">
        <p14:creationId xmlns:p14="http://schemas.microsoft.com/office/powerpoint/2010/main" val="5585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Creating Thread using Lambda Expression</a:t>
            </a:r>
            <a:endParaRPr lang="en-IN" sz="2400" u="sng" dirty="0"/>
          </a:p>
        </p:txBody>
      </p:sp>
      <p:sp>
        <p:nvSpPr>
          <p:cNvPr id="3" name="Text Placeholder 2"/>
          <p:cNvSpPr>
            <a:spLocks noGrp="1"/>
          </p:cNvSpPr>
          <p:nvPr>
            <p:ph type="body" idx="1"/>
          </p:nvPr>
        </p:nvSpPr>
        <p:spPr>
          <a:xfrm>
            <a:off x="457200" y="1124745"/>
            <a:ext cx="4040188" cy="432048"/>
          </a:xfrm>
        </p:spPr>
        <p:txBody>
          <a:bodyPr>
            <a:norm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556792"/>
            <a:ext cx="4040188" cy="4569371"/>
          </a:xfrm>
        </p:spPr>
        <p:txBody>
          <a:bodyPr>
            <a:normAutofit/>
          </a:bodyPr>
          <a:lstStyle/>
          <a:p>
            <a:pPr marL="0" indent="0">
              <a:buNone/>
            </a:pPr>
            <a:r>
              <a:rPr lang="en-IN" sz="1600" i="1" dirty="0"/>
              <a:t>public class A implements Runnable </a:t>
            </a:r>
            <a:r>
              <a:rPr lang="en-IN" sz="1600" i="1" dirty="0" smtClean="0"/>
              <a:t>{</a:t>
            </a:r>
          </a:p>
          <a:p>
            <a:pPr marL="0" indent="0">
              <a:buNone/>
            </a:pPr>
            <a:r>
              <a:rPr lang="en-IN" sz="1600" i="1" dirty="0" smtClean="0"/>
              <a:t>@Override</a:t>
            </a:r>
          </a:p>
          <a:p>
            <a:pPr marL="0" indent="0">
              <a:buNone/>
            </a:pPr>
            <a:r>
              <a:rPr lang="en-IN" sz="1600" i="1" dirty="0" smtClean="0"/>
              <a:t> public void run() {</a:t>
            </a:r>
          </a:p>
          <a:p>
            <a:pPr marL="0" indent="0">
              <a:buNone/>
            </a:pPr>
            <a:r>
              <a:rPr lang="en-IN" sz="1600" i="1" dirty="0" smtClean="0"/>
              <a:t>    System.out.println(“Thread is running”); </a:t>
            </a:r>
          </a:p>
          <a:p>
            <a:pPr marL="0" indent="0">
              <a:buNone/>
            </a:pPr>
            <a:r>
              <a:rPr lang="en-IN" sz="1600" i="1" dirty="0" smtClean="0"/>
              <a:t>}</a:t>
            </a:r>
            <a:endParaRPr lang="en-IN" sz="1600" dirty="0"/>
          </a:p>
          <a:p>
            <a:pPr marL="0" indent="0">
              <a:buNone/>
            </a:pPr>
            <a:r>
              <a:rPr lang="en-IN" sz="1600" i="1" dirty="0" smtClean="0"/>
              <a:t>public </a:t>
            </a:r>
            <a:r>
              <a:rPr lang="en-IN" sz="1600" i="1" dirty="0"/>
              <a:t>static void main(String[] args) </a:t>
            </a:r>
            <a:r>
              <a:rPr lang="en-IN" sz="1600" i="1" dirty="0" smtClean="0"/>
              <a:t>{</a:t>
            </a:r>
          </a:p>
          <a:p>
            <a:pPr marL="0" indent="0">
              <a:buNone/>
            </a:pPr>
            <a:r>
              <a:rPr lang="en-IN" sz="1600" i="1" dirty="0" smtClean="0"/>
              <a:t>                    A a1=new A();</a:t>
            </a:r>
            <a:endParaRPr lang="en-IN" sz="1600" i="1" dirty="0"/>
          </a:p>
          <a:p>
            <a:pPr marL="0" indent="0">
              <a:buNone/>
            </a:pPr>
            <a:r>
              <a:rPr lang="en-IN" sz="1600" i="1" dirty="0" smtClean="0"/>
              <a:t>                    Thread t=new Thread(a1) ;</a:t>
            </a:r>
          </a:p>
          <a:p>
            <a:pPr marL="0" indent="0">
              <a:buNone/>
            </a:pPr>
            <a:r>
              <a:rPr lang="en-IN" sz="1600" i="1" dirty="0" smtClean="0"/>
              <a:t>                    t.start</a:t>
            </a:r>
            <a:r>
              <a:rPr lang="en-IN" sz="1600" i="1" dirty="0"/>
              <a:t>();</a:t>
            </a:r>
            <a:endParaRPr lang="en-IN" sz="1600" dirty="0"/>
          </a:p>
          <a:p>
            <a:pPr marL="0" indent="0">
              <a:buNone/>
            </a:pPr>
            <a:r>
              <a:rPr lang="en-IN" sz="1600" dirty="0" smtClean="0"/>
              <a:t>         }</a:t>
            </a:r>
            <a:endParaRPr lang="en-IN" sz="1600" dirty="0"/>
          </a:p>
          <a:p>
            <a:pPr marL="0" indent="0">
              <a:buNone/>
            </a:pPr>
            <a:r>
              <a:rPr lang="en-IN" sz="1600" dirty="0"/>
              <a:t>}</a:t>
            </a:r>
          </a:p>
          <a:p>
            <a:pPr marL="0" indent="0">
              <a:buNone/>
            </a:pPr>
            <a:r>
              <a:rPr lang="en-IN" sz="1600" b="1" dirty="0"/>
              <a:t>O/p: </a:t>
            </a:r>
            <a:r>
              <a:rPr lang="en-IN" sz="1600" dirty="0" smtClean="0"/>
              <a:t>Thread is running</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432047"/>
          </a:xfrm>
        </p:spPr>
        <p:txBody>
          <a:bodyPr>
            <a:norm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556792"/>
            <a:ext cx="4041775" cy="4569371"/>
          </a:xfrm>
        </p:spPr>
        <p:txBody>
          <a:bodyPr>
            <a:normAutofit/>
          </a:bodyPr>
          <a:lstStyle/>
          <a:p>
            <a:pPr marL="0" indent="0">
              <a:buNone/>
            </a:pPr>
            <a:r>
              <a:rPr lang="en-IN" sz="1600" i="1" dirty="0"/>
              <a:t>public class A </a:t>
            </a:r>
            <a:r>
              <a:rPr lang="en-IN" sz="1600" i="1" dirty="0" smtClean="0"/>
              <a:t> </a:t>
            </a:r>
            <a:r>
              <a:rPr lang="en-IN" sz="1600" i="1" dirty="0"/>
              <a:t>{</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a:t> </a:t>
            </a:r>
            <a:r>
              <a:rPr lang="en-IN" sz="1600" i="1" dirty="0" smtClean="0"/>
              <a:t>             Runnable r = </a:t>
            </a:r>
            <a:r>
              <a:rPr lang="en-IN" sz="1600" i="1" dirty="0"/>
              <a:t>() -&gt; {</a:t>
            </a:r>
          </a:p>
          <a:p>
            <a:pPr marL="0" indent="0">
              <a:buNone/>
            </a:pPr>
            <a:r>
              <a:rPr lang="en-IN" sz="1600" i="1" dirty="0"/>
              <a:t> </a:t>
            </a:r>
            <a:r>
              <a:rPr lang="en-IN" sz="1600" i="1" dirty="0" smtClean="0"/>
              <a:t>                      System.out.println(“Thread is running”);</a:t>
            </a:r>
            <a:endParaRPr lang="en-IN" sz="1600" i="1" dirty="0"/>
          </a:p>
          <a:p>
            <a:pPr marL="0" indent="0">
              <a:buNone/>
            </a:pPr>
            <a:r>
              <a:rPr lang="en-IN" sz="1600" i="1" dirty="0"/>
              <a:t>};</a:t>
            </a:r>
          </a:p>
          <a:p>
            <a:pPr marL="0" indent="0">
              <a:buNone/>
            </a:pPr>
            <a:r>
              <a:rPr lang="en-IN" sz="1600" i="1" dirty="0" smtClean="0"/>
              <a:t>Thread </a:t>
            </a:r>
            <a:r>
              <a:rPr lang="en-IN" sz="1600" i="1" dirty="0"/>
              <a:t>t=new </a:t>
            </a:r>
            <a:r>
              <a:rPr lang="en-IN" sz="1600" i="1" dirty="0" smtClean="0"/>
              <a:t>Thread(r);</a:t>
            </a:r>
          </a:p>
          <a:p>
            <a:pPr marL="0" indent="0">
              <a:buNone/>
            </a:pPr>
            <a:r>
              <a:rPr lang="en-IN" sz="1600" i="1" dirty="0" smtClean="0"/>
              <a:t>t.start();</a:t>
            </a:r>
          </a:p>
          <a:p>
            <a:pPr marL="0" indent="0">
              <a:buNone/>
            </a:pPr>
            <a:r>
              <a:rPr lang="en-IN" sz="1600" i="1" dirty="0" smtClean="0"/>
              <a:t>}</a:t>
            </a:r>
            <a:endParaRPr lang="en-IN" sz="1600" i="1" dirty="0"/>
          </a:p>
          <a:p>
            <a:pPr marL="0" indent="0">
              <a:buNone/>
            </a:pPr>
            <a:r>
              <a:rPr lang="en-IN" sz="1600" i="1" dirty="0"/>
              <a:t>}</a:t>
            </a:r>
          </a:p>
          <a:p>
            <a:pPr marL="0" indent="0">
              <a:buNone/>
            </a:pPr>
            <a:r>
              <a:rPr lang="en-IN" sz="1600" b="1" i="1" dirty="0"/>
              <a:t>O/p: </a:t>
            </a:r>
            <a:r>
              <a:rPr lang="en-IN" sz="1600" i="1" dirty="0" smtClean="0"/>
              <a:t>Thread is running</a:t>
            </a:r>
            <a:endParaRPr lang="en-IN" sz="1600" i="1" dirty="0"/>
          </a:p>
          <a:p>
            <a:pPr marL="0" indent="0">
              <a:buNone/>
            </a:pPr>
            <a:endParaRPr lang="en-IN" sz="1600" i="1" dirty="0"/>
          </a:p>
        </p:txBody>
      </p:sp>
    </p:spTree>
    <p:extLst>
      <p:ext uri="{BB962C8B-B14F-4D97-AF65-F5344CB8AC3E}">
        <p14:creationId xmlns:p14="http://schemas.microsoft.com/office/powerpoint/2010/main" val="127549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smtClean="0"/>
              <a:t>Lambda Expression with Comparator</a:t>
            </a:r>
            <a:endParaRPr lang="en-IN" sz="2400" u="sng" dirty="0"/>
          </a:p>
        </p:txBody>
      </p:sp>
      <p:sp>
        <p:nvSpPr>
          <p:cNvPr id="3" name="Text Placeholder 2"/>
          <p:cNvSpPr>
            <a:spLocks noGrp="1"/>
          </p:cNvSpPr>
          <p:nvPr>
            <p:ph type="body" idx="1"/>
          </p:nvPr>
        </p:nvSpPr>
        <p:spPr>
          <a:xfrm>
            <a:off x="457200" y="836713"/>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268760"/>
            <a:ext cx="4040188" cy="4857403"/>
          </a:xfrm>
        </p:spPr>
        <p:txBody>
          <a:bodyPr>
            <a:noAutofit/>
          </a:bodyPr>
          <a:lstStyle/>
          <a:p>
            <a:pPr marL="0" indent="0">
              <a:buNone/>
            </a:pPr>
            <a:r>
              <a:rPr lang="en-IN" sz="1600" i="1" dirty="0"/>
              <a:t>class Employee </a:t>
            </a:r>
            <a:r>
              <a:rPr lang="en-IN" sz="1600" i="1" dirty="0" smtClean="0"/>
              <a:t>implements Comparator {</a:t>
            </a:r>
            <a:endParaRPr lang="en-IN" sz="1600" dirty="0"/>
          </a:p>
          <a:p>
            <a:pPr marL="0" indent="0">
              <a:buNone/>
            </a:pPr>
            <a:r>
              <a:rPr lang="en-IN" sz="1600" i="1" dirty="0"/>
              <a:t> </a:t>
            </a:r>
            <a:r>
              <a:rPr lang="en-IN" sz="1600" i="1" dirty="0" smtClean="0"/>
              <a:t>   private  </a:t>
            </a:r>
            <a:r>
              <a:rPr lang="en-IN" sz="1600" i="1" dirty="0"/>
              <a:t>int id;</a:t>
            </a:r>
            <a:endParaRPr lang="en-IN" sz="1600" dirty="0"/>
          </a:p>
          <a:p>
            <a:pPr marL="0" indent="0">
              <a:buNone/>
            </a:pPr>
            <a:r>
              <a:rPr lang="en-IN" sz="1600" i="1" dirty="0"/>
              <a:t> </a:t>
            </a:r>
            <a:r>
              <a:rPr lang="en-IN" sz="1600" i="1" dirty="0" smtClean="0"/>
              <a:t>   private  </a:t>
            </a:r>
            <a:r>
              <a:rPr lang="en-IN" sz="1600" i="1" dirty="0"/>
              <a:t>String name;</a:t>
            </a:r>
            <a:endParaRPr lang="en-IN" sz="1600" dirty="0"/>
          </a:p>
          <a:p>
            <a:pPr marL="0" indent="0">
              <a:buNone/>
            </a:pPr>
            <a:r>
              <a:rPr lang="en-IN" sz="1600" i="1" dirty="0"/>
              <a:t> </a:t>
            </a:r>
            <a:r>
              <a:rPr lang="en-IN" sz="1600" i="1" dirty="0" smtClean="0"/>
              <a:t>   private  </a:t>
            </a:r>
            <a:r>
              <a:rPr lang="en-IN" sz="1600" i="1" dirty="0"/>
              <a:t>float sal;</a:t>
            </a:r>
            <a:endParaRPr lang="en-IN" sz="1600" dirty="0"/>
          </a:p>
          <a:p>
            <a:pPr marL="0" indent="0">
              <a:buNone/>
            </a:pPr>
            <a:r>
              <a:rPr lang="en-IN" sz="1600" i="1" dirty="0" smtClean="0"/>
              <a:t>// </a:t>
            </a:r>
            <a:r>
              <a:rPr lang="en-IN" sz="1600" i="1" dirty="0"/>
              <a:t>getters and setters for above 3 variables.</a:t>
            </a:r>
            <a:endParaRPr lang="en-IN" sz="1600" dirty="0"/>
          </a:p>
          <a:p>
            <a:pPr marL="0" indent="0">
              <a:buNone/>
            </a:pPr>
            <a:r>
              <a:rPr lang="en-IN" sz="1600" i="1" dirty="0" smtClean="0"/>
              <a:t>Employee </a:t>
            </a:r>
            <a:r>
              <a:rPr lang="en-IN" sz="1600" i="1" dirty="0"/>
              <a:t>(int id, String name, float sal) {</a:t>
            </a:r>
            <a:endParaRPr lang="en-IN" sz="1600" dirty="0"/>
          </a:p>
          <a:p>
            <a:pPr marL="0" indent="0">
              <a:buNone/>
            </a:pPr>
            <a:r>
              <a:rPr lang="en-IN" sz="1600" i="1" dirty="0"/>
              <a:t> </a:t>
            </a:r>
            <a:r>
              <a:rPr lang="en-IN" sz="1600" i="1" dirty="0" smtClean="0"/>
              <a:t>   this.id=id</a:t>
            </a:r>
            <a:r>
              <a:rPr lang="en-IN" sz="1600" i="1" dirty="0"/>
              <a:t>;</a:t>
            </a:r>
            <a:endParaRPr lang="en-IN" sz="1600" dirty="0"/>
          </a:p>
          <a:p>
            <a:pPr marL="0" indent="0">
              <a:buNone/>
            </a:pPr>
            <a:r>
              <a:rPr lang="en-IN" sz="1600" i="1" dirty="0"/>
              <a:t> </a:t>
            </a:r>
            <a:r>
              <a:rPr lang="en-IN" sz="1600" i="1" dirty="0" smtClean="0"/>
              <a:t>   this.name=name</a:t>
            </a:r>
            <a:r>
              <a:rPr lang="en-IN" sz="1600" i="1" dirty="0"/>
              <a:t>;</a:t>
            </a:r>
            <a:endParaRPr lang="en-IN" sz="1600" dirty="0"/>
          </a:p>
          <a:p>
            <a:pPr marL="0" indent="0">
              <a:buNone/>
            </a:pPr>
            <a:r>
              <a:rPr lang="en-IN" sz="1600" i="1" dirty="0"/>
              <a:t> </a:t>
            </a:r>
            <a:r>
              <a:rPr lang="en-IN" sz="1600" i="1" dirty="0" smtClean="0"/>
              <a:t>   this.sal=sal</a:t>
            </a:r>
            <a:r>
              <a:rPr lang="en-IN" sz="1600" i="1" dirty="0"/>
              <a:t>;</a:t>
            </a:r>
            <a:endParaRPr lang="en-IN" sz="1600" dirty="0"/>
          </a:p>
          <a:p>
            <a:pPr marL="0" indent="0">
              <a:buNone/>
            </a:pPr>
            <a:r>
              <a:rPr lang="en-IN" sz="1600" i="1" dirty="0" smtClean="0"/>
              <a:t>}</a:t>
            </a:r>
          </a:p>
          <a:p>
            <a:pPr marL="0" indent="0">
              <a:buNone/>
            </a:pPr>
            <a:r>
              <a:rPr lang="en-IN" sz="1600" i="1" dirty="0" smtClean="0"/>
              <a:t>@Override</a:t>
            </a:r>
          </a:p>
          <a:p>
            <a:pPr marL="0" indent="0">
              <a:buNone/>
            </a:pPr>
            <a:r>
              <a:rPr lang="en-IN" sz="1600" i="1" dirty="0" smtClean="0"/>
              <a:t>public int compareTo(Object o1,Object o2) {</a:t>
            </a:r>
          </a:p>
          <a:p>
            <a:pPr marL="0" indent="0">
              <a:buNone/>
            </a:pPr>
            <a:r>
              <a:rPr lang="en-IN" sz="1600" i="1" dirty="0" smtClean="0"/>
              <a:t>          Employee e1=(Employee)o1;</a:t>
            </a:r>
          </a:p>
          <a:p>
            <a:pPr marL="0" indent="0">
              <a:buNone/>
            </a:pPr>
            <a:r>
              <a:rPr lang="en-IN" sz="1600" i="1" dirty="0"/>
              <a:t> </a:t>
            </a:r>
            <a:r>
              <a:rPr lang="en-IN" sz="1600" i="1" dirty="0" smtClean="0"/>
              <a:t>         Employee e2=(Employee)o2;</a:t>
            </a:r>
          </a:p>
          <a:p>
            <a:pPr marL="0" indent="0">
              <a:buNone/>
            </a:pPr>
            <a:r>
              <a:rPr lang="en-IN" sz="1600" i="1" dirty="0"/>
              <a:t> </a:t>
            </a:r>
            <a:r>
              <a:rPr lang="en-IN" sz="1600" i="1" dirty="0" smtClean="0"/>
              <a:t>        String name1=e1.getName();</a:t>
            </a:r>
          </a:p>
          <a:p>
            <a:pPr marL="0" indent="0">
              <a:buNone/>
            </a:pPr>
            <a:r>
              <a:rPr lang="en-IN" sz="1600" i="1" dirty="0"/>
              <a:t> </a:t>
            </a:r>
            <a:r>
              <a:rPr lang="en-IN" sz="1600" i="1" dirty="0" smtClean="0"/>
              <a:t>        String name2=e2.getName();</a:t>
            </a:r>
          </a:p>
          <a:p>
            <a:pPr marL="0" indent="0">
              <a:buNone/>
            </a:pPr>
            <a:r>
              <a:rPr lang="en-IN" sz="1600" i="1" dirty="0" smtClean="0"/>
              <a:t>} </a:t>
            </a:r>
          </a:p>
          <a:p>
            <a:pPr marL="0" indent="0">
              <a:buNone/>
            </a:pPr>
            <a:endParaRPr lang="en-IN" sz="1600" i="1" dirty="0" smtClean="0"/>
          </a:p>
          <a:p>
            <a:pPr marL="0" indent="0">
              <a:buNone/>
            </a:pPr>
            <a:endParaRPr lang="en-IN" sz="1600" i="1" dirty="0"/>
          </a:p>
          <a:p>
            <a:pPr marL="0" indent="0">
              <a:buNone/>
            </a:pP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836713"/>
            <a:ext cx="4041775" cy="360039"/>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716016" y="1268760"/>
            <a:ext cx="3970784" cy="4857403"/>
          </a:xfrm>
        </p:spPr>
        <p:txBody>
          <a:bodyPr>
            <a:noAutofit/>
          </a:bodyPr>
          <a:lstStyle/>
          <a:p>
            <a:pPr marL="0" indent="0">
              <a:buNone/>
            </a:pPr>
            <a:r>
              <a:rPr lang="en-IN" sz="1600" i="1" dirty="0"/>
              <a:t>class Employee {</a:t>
            </a:r>
            <a:endParaRPr lang="en-IN" sz="1600" dirty="0"/>
          </a:p>
          <a:p>
            <a:pPr marL="0" indent="0">
              <a:buNone/>
            </a:pPr>
            <a:r>
              <a:rPr lang="en-IN" sz="1600" i="1" dirty="0" smtClean="0"/>
              <a:t>private  </a:t>
            </a:r>
            <a:r>
              <a:rPr lang="en-IN" sz="1600" i="1" dirty="0"/>
              <a:t>int id;</a:t>
            </a:r>
            <a:endParaRPr lang="en-IN" sz="1600" dirty="0"/>
          </a:p>
          <a:p>
            <a:pPr marL="0" indent="0">
              <a:buNone/>
            </a:pPr>
            <a:r>
              <a:rPr lang="en-IN" sz="1600" i="1" dirty="0" smtClean="0"/>
              <a:t>private  </a:t>
            </a:r>
            <a:r>
              <a:rPr lang="en-IN" sz="1600" i="1" dirty="0"/>
              <a:t>String name;</a:t>
            </a:r>
            <a:endParaRPr lang="en-IN" sz="1600" dirty="0"/>
          </a:p>
          <a:p>
            <a:pPr marL="0" indent="0">
              <a:buNone/>
            </a:pPr>
            <a:r>
              <a:rPr lang="en-IN" sz="1600" i="1" dirty="0" smtClean="0"/>
              <a:t>private  </a:t>
            </a:r>
            <a:r>
              <a:rPr lang="en-IN" sz="1600" i="1" dirty="0"/>
              <a:t>float sal;</a:t>
            </a:r>
            <a:endParaRPr lang="en-IN" sz="1600" dirty="0"/>
          </a:p>
          <a:p>
            <a:pPr marL="0" indent="0">
              <a:buNone/>
            </a:pPr>
            <a:r>
              <a:rPr lang="en-IN" sz="1600" i="1" dirty="0" smtClean="0"/>
              <a:t>// </a:t>
            </a:r>
            <a:r>
              <a:rPr lang="en-IN" sz="1600" i="1" dirty="0"/>
              <a:t>getters and setters for above 3 variables.</a:t>
            </a:r>
            <a:endParaRPr lang="en-IN" sz="1600" dirty="0"/>
          </a:p>
          <a:p>
            <a:pPr marL="0" indent="0">
              <a:buNone/>
            </a:pPr>
            <a:r>
              <a:rPr lang="en-IN" sz="1600" i="1" dirty="0" smtClean="0"/>
              <a:t>Employee </a:t>
            </a:r>
            <a:r>
              <a:rPr lang="en-IN" sz="1600" i="1" dirty="0"/>
              <a:t>(int id, String name, float sal) {</a:t>
            </a:r>
            <a:endParaRPr lang="en-IN" sz="1600" dirty="0"/>
          </a:p>
          <a:p>
            <a:pPr marL="0" indent="0">
              <a:buNone/>
            </a:pPr>
            <a:r>
              <a:rPr lang="en-IN" sz="1600" i="1" dirty="0"/>
              <a:t>	this.id=id;</a:t>
            </a:r>
            <a:endParaRPr lang="en-IN" sz="1600" dirty="0"/>
          </a:p>
          <a:p>
            <a:pPr marL="0" indent="0">
              <a:buNone/>
            </a:pPr>
            <a:r>
              <a:rPr lang="en-IN" sz="1600" i="1" dirty="0"/>
              <a:t>	this.name=name;</a:t>
            </a:r>
            <a:endParaRPr lang="en-IN" sz="1600" dirty="0"/>
          </a:p>
          <a:p>
            <a:pPr marL="0" indent="0">
              <a:buNone/>
            </a:pPr>
            <a:r>
              <a:rPr lang="en-IN" sz="1600" i="1" dirty="0"/>
              <a:t>	this.sal=sal;</a:t>
            </a:r>
            <a:endParaRPr lang="en-IN" sz="1600" dirty="0"/>
          </a:p>
          <a:p>
            <a:pPr marL="0" indent="0">
              <a:buNone/>
            </a:pPr>
            <a:r>
              <a:rPr lang="en-IN" sz="1600" i="1" dirty="0"/>
              <a:t>}</a:t>
            </a:r>
            <a:endParaRPr lang="en-IN" sz="1600" dirty="0"/>
          </a:p>
          <a:p>
            <a:pPr marL="0" indent="0">
              <a:buNone/>
            </a:pPr>
            <a:r>
              <a:rPr lang="en-IN" sz="1600" i="1" dirty="0" smtClean="0"/>
              <a:t>@</a:t>
            </a:r>
            <a:r>
              <a:rPr lang="en-IN" sz="1600" i="1" dirty="0"/>
              <a:t>Override</a:t>
            </a:r>
            <a:endParaRPr lang="en-IN" sz="1600" dirty="0"/>
          </a:p>
          <a:p>
            <a:pPr marL="0" indent="0">
              <a:buNone/>
            </a:pPr>
            <a:r>
              <a:rPr lang="en-IN" sz="1600" i="1" dirty="0" smtClean="0"/>
              <a:t>public </a:t>
            </a:r>
            <a:r>
              <a:rPr lang="en-IN" sz="1600" i="1" dirty="0"/>
              <a:t>String toString() {</a:t>
            </a:r>
            <a:endParaRPr lang="en-IN" sz="1600" dirty="0"/>
          </a:p>
          <a:p>
            <a:pPr marL="0" indent="0">
              <a:buNone/>
            </a:pPr>
            <a:r>
              <a:rPr lang="en-IN" sz="1600" i="1" dirty="0"/>
              <a:t> </a:t>
            </a:r>
            <a:r>
              <a:rPr lang="en-IN" sz="1600" i="1" dirty="0" smtClean="0"/>
              <a:t>          return </a:t>
            </a:r>
            <a:r>
              <a:rPr lang="en-IN" sz="1600" i="1" dirty="0"/>
              <a:t>id+”:”+name+”:”+sal;</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10300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3528" y="260648"/>
            <a:ext cx="4173860" cy="6444000"/>
          </a:xfrm>
        </p:spPr>
        <p:txBody>
          <a:bodyPr>
            <a:noAutofit/>
          </a:bodyPr>
          <a:lstStyle/>
          <a:p>
            <a:pPr marL="0" indent="0">
              <a:buNone/>
            </a:pPr>
            <a:r>
              <a:rPr lang="en-IN" sz="1600" i="1" dirty="0" smtClean="0"/>
              <a:t>If(name1&lt;name2)</a:t>
            </a:r>
          </a:p>
          <a:p>
            <a:pPr marL="0" indent="0">
              <a:buNone/>
            </a:pPr>
            <a:r>
              <a:rPr lang="en-IN" sz="1600" i="1" dirty="0"/>
              <a:t> </a:t>
            </a:r>
            <a:r>
              <a:rPr lang="en-IN" sz="1600" i="1" dirty="0" smtClean="0"/>
              <a:t>       return -1;</a:t>
            </a:r>
          </a:p>
          <a:p>
            <a:pPr marL="0" indent="0">
              <a:buNone/>
            </a:pPr>
            <a:r>
              <a:rPr lang="en-IN" sz="1600" i="1" dirty="0" smtClean="0"/>
              <a:t>else if (name1&gt;name2)</a:t>
            </a:r>
          </a:p>
          <a:p>
            <a:pPr marL="0" indent="0">
              <a:buNone/>
            </a:pPr>
            <a:r>
              <a:rPr lang="en-IN" sz="1600" i="1" dirty="0" smtClean="0"/>
              <a:t>        return 1;</a:t>
            </a:r>
          </a:p>
          <a:p>
            <a:pPr marL="0" indent="0">
              <a:buNone/>
            </a:pPr>
            <a:r>
              <a:rPr lang="en-IN" sz="1600" i="1" dirty="0"/>
              <a:t>}</a:t>
            </a:r>
            <a:endParaRPr lang="en-IN" sz="1600" i="1" dirty="0" smtClean="0"/>
          </a:p>
          <a:p>
            <a:pPr marL="0" indent="0">
              <a:buNone/>
            </a:pPr>
            <a:r>
              <a:rPr lang="en-IN" sz="1600" i="1" dirty="0" smtClean="0"/>
              <a:t>@</a:t>
            </a:r>
            <a:r>
              <a:rPr lang="en-IN" sz="1600" i="1" dirty="0"/>
              <a:t>Override</a:t>
            </a:r>
            <a:endParaRPr lang="en-IN" sz="1600" dirty="0"/>
          </a:p>
          <a:p>
            <a:pPr marL="0" indent="0">
              <a:buNone/>
            </a:pPr>
            <a:r>
              <a:rPr lang="en-IN" sz="1600" i="1" dirty="0" smtClean="0"/>
              <a:t>public </a:t>
            </a:r>
            <a:r>
              <a:rPr lang="en-IN" sz="1600" i="1" dirty="0"/>
              <a:t>String toString() {</a:t>
            </a:r>
            <a:endParaRPr lang="en-IN" sz="1600" dirty="0"/>
          </a:p>
          <a:p>
            <a:pPr marL="0" indent="0">
              <a:buNone/>
            </a:pPr>
            <a:r>
              <a:rPr lang="en-IN" sz="1600" i="1" dirty="0"/>
              <a:t> return id+”:”+name+”:”+sal;</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r>
              <a:rPr lang="en-IN" sz="1600" i="1" dirty="0"/>
              <a:t>public class MainClass {</a:t>
            </a:r>
            <a:endParaRPr lang="en-IN" sz="1600" dirty="0"/>
          </a:p>
          <a:p>
            <a:pPr marL="0" indent="0">
              <a:buNone/>
            </a:pPr>
            <a:r>
              <a:rPr lang="en-IN" sz="1600" i="1" dirty="0" smtClean="0"/>
              <a:t>public </a:t>
            </a:r>
            <a:r>
              <a:rPr lang="en-IN" sz="1600" i="1" dirty="0"/>
              <a:t>static void main(String[] args) </a:t>
            </a:r>
            <a:r>
              <a:rPr lang="en-IN" sz="1600" i="1" dirty="0" smtClean="0"/>
              <a:t>{</a:t>
            </a:r>
            <a:endParaRPr lang="en-IN" sz="1600" dirty="0" smtClean="0"/>
          </a:p>
          <a:p>
            <a:pPr marL="0" indent="0">
              <a:buNone/>
            </a:pPr>
            <a:r>
              <a:rPr lang="en-IN" sz="1600" i="1" dirty="0" smtClean="0"/>
              <a:t>List&lt;Employee</a:t>
            </a:r>
            <a:r>
              <a:rPr lang="en-IN" sz="1600" i="1" dirty="0"/>
              <a:t>&gt; </a:t>
            </a:r>
            <a:r>
              <a:rPr lang="en-IN" sz="1600" i="1" dirty="0" smtClean="0"/>
              <a:t>list=new ArrayList&lt;Employee</a:t>
            </a:r>
            <a:r>
              <a:rPr lang="en-IN" sz="1600" i="1" dirty="0"/>
              <a:t>&gt;();</a:t>
            </a:r>
            <a:endParaRPr lang="en-IN" sz="1600" dirty="0"/>
          </a:p>
          <a:p>
            <a:pPr marL="0" indent="0">
              <a:buNone/>
            </a:pPr>
            <a:r>
              <a:rPr lang="en-IN" sz="1600" i="1" dirty="0" smtClean="0"/>
              <a:t>list.add(new </a:t>
            </a:r>
            <a:r>
              <a:rPr lang="en-IN" sz="1600" i="1" dirty="0"/>
              <a:t>Employee(1,”Ram”,25503.00f));</a:t>
            </a:r>
            <a:endParaRPr lang="en-IN" sz="1600" dirty="0"/>
          </a:p>
          <a:p>
            <a:pPr marL="0" indent="0">
              <a:buNone/>
            </a:pPr>
            <a:r>
              <a:rPr lang="en-IN" sz="1600" i="1" dirty="0" smtClean="0"/>
              <a:t>list.add(new </a:t>
            </a:r>
            <a:r>
              <a:rPr lang="en-IN" sz="1600" i="1" dirty="0"/>
              <a:t>Employee(2,”abc”,65254.05f));</a:t>
            </a:r>
            <a:endParaRPr lang="en-IN" sz="1600" dirty="0"/>
          </a:p>
          <a:p>
            <a:pPr marL="0" indent="0">
              <a:buNone/>
            </a:pPr>
            <a:r>
              <a:rPr lang="en-IN" sz="1600" i="1" dirty="0" smtClean="0"/>
              <a:t>list.add(new </a:t>
            </a:r>
            <a:r>
              <a:rPr lang="en-IN" sz="1600" i="1" dirty="0"/>
              <a:t>Employee(3,”Kumar”,32413.53f</a:t>
            </a:r>
            <a:r>
              <a:rPr lang="en-IN" sz="1600" i="1" dirty="0" smtClean="0"/>
              <a:t>));</a:t>
            </a:r>
          </a:p>
          <a:p>
            <a:pPr marL="0" indent="0">
              <a:buNone/>
            </a:pPr>
            <a:r>
              <a:rPr lang="en-IN" sz="1600" i="1" dirty="0" smtClean="0"/>
              <a:t>Iterator&lt;Employee&gt; itr = list.iterator();</a:t>
            </a:r>
          </a:p>
          <a:p>
            <a:pPr marL="0" indent="0">
              <a:buNone/>
            </a:pPr>
            <a:r>
              <a:rPr lang="en-IN" sz="1600" i="1" dirty="0" smtClean="0"/>
              <a:t>While( itr.hasNext()){</a:t>
            </a:r>
          </a:p>
          <a:p>
            <a:pPr marL="0" indent="0">
              <a:buNone/>
            </a:pPr>
            <a:r>
              <a:rPr lang="en-IN" sz="1600" i="1" dirty="0" smtClean="0"/>
              <a:t>      System.out.println( itr.next());  </a:t>
            </a:r>
          </a:p>
          <a:p>
            <a:pPr marL="0" indent="0">
              <a:buNone/>
            </a:pPr>
            <a:r>
              <a:rPr lang="en-IN" sz="1600" i="1" dirty="0" smtClean="0"/>
              <a:t>}</a:t>
            </a:r>
            <a:endParaRPr lang="en-IN" sz="1600" dirty="0"/>
          </a:p>
          <a:p>
            <a:pPr marL="0" indent="0">
              <a:buNone/>
            </a:pPr>
            <a:r>
              <a:rPr lang="en-IN" sz="1600" i="1" dirty="0"/>
              <a:t> </a:t>
            </a:r>
            <a:r>
              <a:rPr lang="en-IN" sz="1600" i="1" dirty="0" smtClean="0"/>
              <a:t>}</a:t>
            </a:r>
            <a:r>
              <a:rPr lang="en-IN" sz="1600" i="1" dirty="0"/>
              <a:t> </a:t>
            </a:r>
            <a:endParaRPr lang="en-IN" sz="1600" dirty="0"/>
          </a:p>
          <a:p>
            <a:pPr marL="0" indent="0">
              <a:buNone/>
            </a:pPr>
            <a:r>
              <a:rPr lang="en-IN" sz="1600" i="1" dirty="0"/>
              <a:t>}</a:t>
            </a:r>
            <a:endParaRPr lang="en-IN" sz="1600" dirty="0"/>
          </a:p>
        </p:txBody>
      </p:sp>
      <p:sp>
        <p:nvSpPr>
          <p:cNvPr id="6" name="Content Placeholder 5"/>
          <p:cNvSpPr>
            <a:spLocks noGrp="1"/>
          </p:cNvSpPr>
          <p:nvPr>
            <p:ph sz="quarter" idx="4"/>
          </p:nvPr>
        </p:nvSpPr>
        <p:spPr>
          <a:xfrm>
            <a:off x="4645025" y="260648"/>
            <a:ext cx="4247455" cy="5865515"/>
          </a:xfrm>
        </p:spPr>
        <p:txBody>
          <a:bodyPr>
            <a:noAutofit/>
          </a:bodyPr>
          <a:lstStyle/>
          <a:p>
            <a:pPr marL="0" indent="0">
              <a:buNone/>
            </a:pPr>
            <a:r>
              <a:rPr lang="en-IN" sz="1600" i="1" dirty="0"/>
              <a:t>public class MainClass {</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smtClean="0"/>
              <a:t>list&lt;Employee</a:t>
            </a:r>
            <a:r>
              <a:rPr lang="en-IN" sz="1600" i="1" dirty="0"/>
              <a:t>&gt; list=new ArrayList&lt;Employee&gt;();</a:t>
            </a:r>
            <a:endParaRPr lang="en-IN" sz="1600" dirty="0"/>
          </a:p>
          <a:p>
            <a:pPr marL="0" indent="0">
              <a:buNone/>
            </a:pPr>
            <a:r>
              <a:rPr lang="en-IN" sz="1600" i="1" dirty="0" smtClean="0"/>
              <a:t>list.add(new </a:t>
            </a:r>
            <a:r>
              <a:rPr lang="en-IN" sz="1600" i="1" dirty="0"/>
              <a:t>Employee(1,”Ram”,25503.00f));</a:t>
            </a:r>
            <a:endParaRPr lang="en-IN" sz="1600" dirty="0"/>
          </a:p>
          <a:p>
            <a:pPr marL="0" indent="0">
              <a:buNone/>
            </a:pPr>
            <a:r>
              <a:rPr lang="en-IN" sz="1600" i="1" dirty="0" smtClean="0"/>
              <a:t>list.add(new </a:t>
            </a:r>
            <a:r>
              <a:rPr lang="en-IN" sz="1600" i="1" dirty="0"/>
              <a:t>Employee(2,”abc”,65254.05f));</a:t>
            </a:r>
            <a:endParaRPr lang="en-IN" sz="1600" dirty="0"/>
          </a:p>
          <a:p>
            <a:pPr marL="0" indent="0">
              <a:buNone/>
            </a:pPr>
            <a:r>
              <a:rPr lang="en-IN" sz="1600" i="1" dirty="0" smtClean="0"/>
              <a:t>list.add(new </a:t>
            </a:r>
            <a:r>
              <a:rPr lang="en-IN" sz="1600" i="1" dirty="0"/>
              <a:t>Employee(3,”Kumar”,32413.53f));</a:t>
            </a:r>
            <a:endParaRPr lang="en-IN" sz="1600" dirty="0"/>
          </a:p>
          <a:p>
            <a:pPr marL="0" indent="0">
              <a:buNone/>
            </a:pPr>
            <a:r>
              <a:rPr lang="en-IN" sz="1600" i="1" dirty="0" smtClean="0"/>
              <a:t>Collections.sort(list</a:t>
            </a:r>
            <a:r>
              <a:rPr lang="en-IN" sz="1600" i="1" dirty="0"/>
              <a:t>,(e1,e2)-&gt;{</a:t>
            </a:r>
            <a:endParaRPr lang="en-IN" sz="1600" dirty="0"/>
          </a:p>
          <a:p>
            <a:pPr marL="0" indent="0">
              <a:buNone/>
            </a:pPr>
            <a:r>
              <a:rPr lang="en-IN" sz="1600" i="1" dirty="0" smtClean="0"/>
              <a:t> return </a:t>
            </a:r>
            <a:r>
              <a:rPr lang="en-IN" sz="1600" i="1" dirty="0"/>
              <a:t>e1.getName().compareTo(e2.getName());</a:t>
            </a:r>
            <a:endParaRPr lang="en-IN" sz="1600" dirty="0"/>
          </a:p>
          <a:p>
            <a:pPr marL="0" indent="0">
              <a:buNone/>
            </a:pPr>
            <a:r>
              <a:rPr lang="en-IN" sz="1600" i="1" dirty="0"/>
              <a:t>});</a:t>
            </a:r>
            <a:endParaRPr lang="en-IN" sz="1600" dirty="0"/>
          </a:p>
          <a:p>
            <a:pPr marL="0" indent="0">
              <a:buNone/>
            </a:pPr>
            <a:r>
              <a:rPr lang="en-IN" sz="1600" i="1" dirty="0" smtClean="0"/>
              <a:t>forEach(Employee </a:t>
            </a:r>
            <a:r>
              <a:rPr lang="en-IN" sz="1600" i="1" dirty="0"/>
              <a:t>e:list</a:t>
            </a:r>
            <a:r>
              <a:rPr lang="en-IN" sz="1600" i="1" dirty="0" smtClean="0"/>
              <a:t>){</a:t>
            </a:r>
            <a:r>
              <a:rPr lang="en-IN" sz="1600" i="1" dirty="0"/>
              <a:t> </a:t>
            </a:r>
            <a:endParaRPr lang="en-IN" sz="1600" dirty="0"/>
          </a:p>
          <a:p>
            <a:pPr marL="0" indent="0">
              <a:buNone/>
            </a:pPr>
            <a:r>
              <a:rPr lang="en-IN" sz="1600" i="1" dirty="0" smtClean="0"/>
              <a:t>                   System.out.println( e.toString());</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       }</a:t>
            </a:r>
            <a:endParaRPr lang="en-IN" sz="1600" dirty="0"/>
          </a:p>
          <a:p>
            <a:pPr marL="0" indent="0">
              <a:buNone/>
            </a:pPr>
            <a:r>
              <a:rPr lang="en-IN" sz="1600" i="1" dirty="0" smtClean="0"/>
              <a:t>}</a:t>
            </a:r>
            <a:endParaRPr lang="en-IN" sz="1600" dirty="0"/>
          </a:p>
        </p:txBody>
      </p:sp>
    </p:spTree>
    <p:extLst>
      <p:ext uri="{BB962C8B-B14F-4D97-AF65-F5344CB8AC3E}">
        <p14:creationId xmlns:p14="http://schemas.microsoft.com/office/powerpoint/2010/main" val="189399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Optional Class</a:t>
            </a:r>
            <a:endParaRPr lang="en-IN" sz="4000" u="sng" dirty="0"/>
          </a:p>
        </p:txBody>
      </p:sp>
      <p:sp>
        <p:nvSpPr>
          <p:cNvPr id="3" name="Text Placeholder 2"/>
          <p:cNvSpPr>
            <a:spLocks noGrp="1"/>
          </p:cNvSpPr>
          <p:nvPr>
            <p:ph type="body" idx="1"/>
          </p:nvPr>
        </p:nvSpPr>
        <p:spPr>
          <a:xfrm>
            <a:off x="457200" y="908721"/>
            <a:ext cx="4040188" cy="432048"/>
          </a:xfrm>
        </p:spPr>
        <p:txBody>
          <a:bodyPr>
            <a:noAutofit/>
          </a:bodyPr>
          <a:lstStyle/>
          <a:p>
            <a:r>
              <a:rPr lang="en-IN" dirty="0" smtClean="0"/>
              <a:t>Java 7: without Optional Class</a:t>
            </a:r>
            <a:endParaRPr lang="en-IN" dirty="0"/>
          </a:p>
        </p:txBody>
      </p:sp>
      <p:sp>
        <p:nvSpPr>
          <p:cNvPr id="4" name="Content Placeholder 3"/>
          <p:cNvSpPr>
            <a:spLocks noGrp="1"/>
          </p:cNvSpPr>
          <p:nvPr>
            <p:ph sz="half" idx="2"/>
          </p:nvPr>
        </p:nvSpPr>
        <p:spPr>
          <a:xfrm>
            <a:off x="457200" y="1340768"/>
            <a:ext cx="4040188" cy="5256584"/>
          </a:xfrm>
        </p:spPr>
        <p:txBody>
          <a:bodyPr>
            <a:normAutofit/>
          </a:bodyPr>
          <a:lstStyle/>
          <a:p>
            <a:pPr marL="0" indent="0">
              <a:buNone/>
            </a:pPr>
            <a:r>
              <a:rPr lang="en-IN" sz="1600" i="1" dirty="0"/>
              <a:t>public class A {</a:t>
            </a:r>
            <a:endParaRPr lang="en-IN" sz="1600" dirty="0"/>
          </a:p>
          <a:p>
            <a:pPr marL="0" indent="0">
              <a:buNone/>
            </a:pPr>
            <a:r>
              <a:rPr lang="en-IN" sz="1600" i="1" dirty="0" smtClean="0"/>
              <a:t>public </a:t>
            </a:r>
            <a:r>
              <a:rPr lang="en-IN" sz="1600" i="1" dirty="0"/>
              <a:t>static void main(String[] args) </a:t>
            </a:r>
            <a:r>
              <a:rPr lang="en-IN" sz="1600" i="1" dirty="0" smtClean="0"/>
              <a:t>throws Exception{</a:t>
            </a:r>
          </a:p>
          <a:p>
            <a:pPr marL="0" indent="0">
              <a:buNone/>
            </a:pPr>
            <a:r>
              <a:rPr lang="en-IN" sz="1600" i="1" dirty="0" smtClean="0"/>
              <a:t>          try {</a:t>
            </a:r>
          </a:p>
          <a:p>
            <a:pPr marL="0" indent="0">
              <a:buNone/>
            </a:pPr>
            <a:r>
              <a:rPr lang="en-IN" sz="1600" i="1" dirty="0" smtClean="0"/>
              <a:t>              String </a:t>
            </a:r>
            <a:r>
              <a:rPr lang="en-IN" sz="1600" i="1" dirty="0"/>
              <a:t>[] str = new String [10];</a:t>
            </a:r>
            <a:endParaRPr lang="en-IN" sz="1600" dirty="0"/>
          </a:p>
          <a:p>
            <a:pPr marL="0" indent="0">
              <a:buNone/>
            </a:pPr>
            <a:r>
              <a:rPr lang="en-IN" sz="1600" i="1" dirty="0" smtClean="0"/>
              <a:t>             String </a:t>
            </a:r>
            <a:r>
              <a:rPr lang="en-IN" sz="1600" i="1" dirty="0"/>
              <a:t>lowercase=str[5].toLowerCase();</a:t>
            </a:r>
            <a:endParaRPr lang="en-IN" sz="1600" i="1" dirty="0" smtClean="0"/>
          </a:p>
          <a:p>
            <a:pPr marL="0" indent="0">
              <a:buNone/>
            </a:pPr>
            <a:r>
              <a:rPr lang="en-IN" sz="1600" i="1" dirty="0" smtClean="0"/>
              <a:t>             } </a:t>
            </a:r>
          </a:p>
          <a:p>
            <a:pPr marL="0" indent="0">
              <a:buNone/>
            </a:pPr>
            <a:r>
              <a:rPr lang="en-IN" sz="1600" i="1" dirty="0"/>
              <a:t> </a:t>
            </a:r>
            <a:r>
              <a:rPr lang="en-IN" sz="1600" i="1" dirty="0" smtClean="0"/>
              <a:t>          catch(NullPointerException e)</a:t>
            </a:r>
          </a:p>
          <a:p>
            <a:pPr marL="0" indent="0">
              <a:buNone/>
            </a:pPr>
            <a:r>
              <a:rPr lang="en-IN" sz="1600" i="1" dirty="0" smtClean="0"/>
              <a:t>            {</a:t>
            </a:r>
          </a:p>
          <a:p>
            <a:pPr marL="0" indent="0">
              <a:buNone/>
            </a:pPr>
            <a:r>
              <a:rPr lang="en-IN" sz="1600" i="1" dirty="0"/>
              <a:t> </a:t>
            </a:r>
            <a:r>
              <a:rPr lang="en-IN" sz="1600" i="1" dirty="0" smtClean="0"/>
              <a:t>                   e.printStackTrace();</a:t>
            </a:r>
          </a:p>
          <a:p>
            <a:pPr marL="0" indent="0">
              <a:buNone/>
            </a:pPr>
            <a:r>
              <a:rPr lang="en-IN" sz="1600" i="1" dirty="0"/>
              <a:t> </a:t>
            </a:r>
            <a:r>
              <a:rPr lang="en-IN" sz="1600" i="1" dirty="0" smtClean="0"/>
              <a:t>            }</a:t>
            </a:r>
            <a:endParaRPr lang="en-IN" sz="1600" dirty="0" smtClean="0"/>
          </a:p>
          <a:p>
            <a:pPr marL="0" indent="0">
              <a:buNone/>
            </a:pPr>
            <a:r>
              <a:rPr lang="en-IN" sz="1600" i="1" dirty="0" smtClean="0"/>
              <a:t>    }</a:t>
            </a:r>
            <a:endParaRPr lang="en-IN" sz="1600" dirty="0"/>
          </a:p>
          <a:p>
            <a:pPr marL="0" indent="0">
              <a:buNone/>
            </a:pPr>
            <a:r>
              <a:rPr lang="en-IN" sz="1600" i="1" dirty="0"/>
              <a:t>}</a:t>
            </a:r>
            <a:endParaRPr lang="en-IN" sz="1600" b="1" dirty="0"/>
          </a:p>
          <a:p>
            <a:pPr marL="0" indent="0">
              <a:buNone/>
            </a:pPr>
            <a:r>
              <a:rPr lang="en-IN" sz="1600" b="1" dirty="0" smtClean="0"/>
              <a:t>O/p: </a:t>
            </a:r>
            <a:r>
              <a:rPr lang="en-IN" sz="1600" dirty="0" smtClean="0"/>
              <a:t>NullPointerException</a:t>
            </a:r>
            <a:endParaRPr lang="en-IN" sz="1600" b="1" dirty="0"/>
          </a:p>
        </p:txBody>
      </p:sp>
      <p:sp>
        <p:nvSpPr>
          <p:cNvPr id="5" name="Text Placeholder 4"/>
          <p:cNvSpPr>
            <a:spLocks noGrp="1"/>
          </p:cNvSpPr>
          <p:nvPr>
            <p:ph type="body" sz="quarter" idx="3"/>
          </p:nvPr>
        </p:nvSpPr>
        <p:spPr>
          <a:xfrm>
            <a:off x="4645025" y="980729"/>
            <a:ext cx="4041775" cy="360040"/>
          </a:xfrm>
        </p:spPr>
        <p:txBody>
          <a:bodyPr>
            <a:noAutofit/>
          </a:bodyPr>
          <a:lstStyle/>
          <a:p>
            <a:r>
              <a:rPr lang="en-IN" dirty="0" smtClean="0"/>
              <a:t>Java 8:</a:t>
            </a:r>
            <a:endParaRPr lang="en-IN" dirty="0"/>
          </a:p>
        </p:txBody>
      </p:sp>
      <p:sp>
        <p:nvSpPr>
          <p:cNvPr id="6" name="Content Placeholder 5"/>
          <p:cNvSpPr>
            <a:spLocks noGrp="1"/>
          </p:cNvSpPr>
          <p:nvPr>
            <p:ph sz="quarter" idx="4"/>
          </p:nvPr>
        </p:nvSpPr>
        <p:spPr>
          <a:xfrm>
            <a:off x="4645025" y="1340768"/>
            <a:ext cx="4319463" cy="5256584"/>
          </a:xfrm>
        </p:spPr>
        <p:txBody>
          <a:bodyPr>
            <a:noAutofit/>
          </a:bodyPr>
          <a:lstStyle/>
          <a:p>
            <a:pPr marL="0" indent="0">
              <a:buNone/>
            </a:pPr>
            <a:r>
              <a:rPr lang="en-IN" sz="1600" i="1" dirty="0"/>
              <a:t>Import java.util.*;</a:t>
            </a:r>
            <a:endParaRPr lang="en-IN" sz="1600" dirty="0"/>
          </a:p>
          <a:p>
            <a:pPr marL="0" indent="0">
              <a:buNone/>
            </a:pPr>
            <a:r>
              <a:rPr lang="en-IN" sz="1600" i="1" dirty="0"/>
              <a:t>public class A {</a:t>
            </a:r>
            <a:endParaRPr lang="en-IN" sz="1600" dirty="0"/>
          </a:p>
          <a:p>
            <a:pPr marL="0" indent="0">
              <a:buNone/>
            </a:pPr>
            <a:r>
              <a:rPr lang="en-IN" sz="1600" i="1" dirty="0" smtClean="0"/>
              <a:t>public </a:t>
            </a:r>
            <a:r>
              <a:rPr lang="en-IN" sz="1600" i="1" dirty="0"/>
              <a:t>static void main(String[] args){</a:t>
            </a:r>
            <a:endParaRPr lang="en-IN" sz="1600" dirty="0"/>
          </a:p>
          <a:p>
            <a:pPr marL="0" indent="0">
              <a:buNone/>
            </a:pPr>
            <a:r>
              <a:rPr lang="en-IN" sz="1600" i="1" dirty="0"/>
              <a:t> </a:t>
            </a:r>
            <a:r>
              <a:rPr lang="en-IN" sz="1600" i="1" dirty="0" smtClean="0"/>
              <a:t>String</a:t>
            </a:r>
            <a:r>
              <a:rPr lang="en-IN" sz="1600" i="1" dirty="0"/>
              <a:t>[] str=new String[10];</a:t>
            </a:r>
            <a:endParaRPr lang="en-IN" sz="1600" dirty="0"/>
          </a:p>
          <a:p>
            <a:pPr marL="0" indent="0">
              <a:buNone/>
            </a:pPr>
            <a:r>
              <a:rPr lang="en-IN" sz="1600" i="1" dirty="0" smtClean="0"/>
              <a:t> Optional&lt;String&gt;myStr=Optional.ofNullable(str[5</a:t>
            </a:r>
            <a:r>
              <a:rPr lang="en-IN" sz="1600" i="1" dirty="0"/>
              <a:t>]);</a:t>
            </a:r>
            <a:endParaRPr lang="en-IN" sz="1600" dirty="0"/>
          </a:p>
          <a:p>
            <a:pPr marL="0" indent="0">
              <a:buNone/>
            </a:pPr>
            <a:r>
              <a:rPr lang="en-IN" sz="1600" i="1" dirty="0" smtClean="0"/>
              <a:t>If(myStr.isPresent</a:t>
            </a:r>
            <a:r>
              <a:rPr lang="en-IN" sz="1600" i="1" dirty="0"/>
              <a:t>()) {</a:t>
            </a:r>
            <a:endParaRPr lang="en-IN" sz="1600" dirty="0"/>
          </a:p>
          <a:p>
            <a:pPr marL="0" indent="0">
              <a:buNone/>
            </a:pPr>
            <a:r>
              <a:rPr lang="en-IN" sz="1600" i="1" dirty="0"/>
              <a:t> </a:t>
            </a:r>
            <a:r>
              <a:rPr lang="en-IN" sz="1600" i="1" dirty="0" smtClean="0"/>
              <a:t>     String </a:t>
            </a:r>
            <a:r>
              <a:rPr lang="en-IN" sz="1600" i="1" dirty="0"/>
              <a:t>lowercase=myStr.toLowerCase();</a:t>
            </a:r>
            <a:endParaRPr lang="en-IN" sz="1600" dirty="0"/>
          </a:p>
          <a:p>
            <a:pPr marL="0" indent="0">
              <a:buNone/>
            </a:pPr>
            <a:r>
              <a:rPr lang="en-IN" sz="1600" i="1" dirty="0" smtClean="0"/>
              <a:t>      System.out.println</a:t>
            </a:r>
            <a:r>
              <a:rPr lang="en-IN" sz="1600" i="1" dirty="0"/>
              <a:t>(“Value is:”+myStr);</a:t>
            </a:r>
            <a:endParaRPr lang="en-IN" sz="1600" dirty="0"/>
          </a:p>
          <a:p>
            <a:pPr marL="0" indent="0">
              <a:buNone/>
            </a:pPr>
            <a:r>
              <a:rPr lang="en-IN" sz="1600" i="1" dirty="0" smtClean="0"/>
              <a:t>       }</a:t>
            </a:r>
            <a:endParaRPr lang="en-IN" sz="1600" dirty="0"/>
          </a:p>
          <a:p>
            <a:pPr marL="0" indent="0">
              <a:buNone/>
            </a:pPr>
            <a:r>
              <a:rPr lang="en-IN" sz="1600" i="1" dirty="0"/>
              <a:t>else {</a:t>
            </a:r>
            <a:endParaRPr lang="en-IN" sz="1600" dirty="0"/>
          </a:p>
          <a:p>
            <a:pPr marL="0" indent="0">
              <a:buNone/>
            </a:pPr>
            <a:r>
              <a:rPr lang="en-IN" sz="1600" i="1" dirty="0"/>
              <a:t> System.out.println(“Value not present”);</a:t>
            </a:r>
            <a:endParaRPr lang="en-IN" sz="1600" dirty="0"/>
          </a:p>
          <a:p>
            <a:pPr marL="0" indent="0">
              <a:buNone/>
            </a:pPr>
            <a:r>
              <a:rPr lang="en-IN" sz="1600" i="1" dirty="0" smtClean="0"/>
              <a:t>       }</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r>
              <a:rPr lang="en-IN" sz="1600" b="1" dirty="0" smtClean="0"/>
              <a:t>O/p: </a:t>
            </a:r>
            <a:r>
              <a:rPr lang="en-IN" sz="1600" dirty="0" smtClean="0"/>
              <a:t>Value not present</a:t>
            </a:r>
            <a:endParaRPr lang="en-IN" sz="1600" b="1" dirty="0"/>
          </a:p>
        </p:txBody>
      </p:sp>
    </p:spTree>
    <p:extLst>
      <p:ext uri="{BB962C8B-B14F-4D97-AF65-F5344CB8AC3E}">
        <p14:creationId xmlns:p14="http://schemas.microsoft.com/office/powerpoint/2010/main" val="405779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forEach() Method</a:t>
            </a:r>
            <a:endParaRPr lang="en-IN" sz="4000" u="sng" dirty="0"/>
          </a:p>
        </p:txBody>
      </p:sp>
      <p:sp>
        <p:nvSpPr>
          <p:cNvPr id="3" name="Text Placeholder 2"/>
          <p:cNvSpPr>
            <a:spLocks noGrp="1"/>
          </p:cNvSpPr>
          <p:nvPr>
            <p:ph type="body" idx="1"/>
          </p:nvPr>
        </p:nvSpPr>
        <p:spPr>
          <a:xfrm>
            <a:off x="323528" y="980729"/>
            <a:ext cx="4173860" cy="504056"/>
          </a:xfrm>
        </p:spPr>
        <p:txBody>
          <a:bodyPr>
            <a:normAutofit/>
          </a:bodyPr>
          <a:lstStyle/>
          <a:p>
            <a:r>
              <a:rPr lang="en-IN" sz="2000" dirty="0" smtClean="0"/>
              <a:t>Java 7: without forEach() Method</a:t>
            </a:r>
            <a:endParaRPr lang="en-IN" sz="2000" dirty="0"/>
          </a:p>
        </p:txBody>
      </p:sp>
      <p:sp>
        <p:nvSpPr>
          <p:cNvPr id="4" name="Content Placeholder 3"/>
          <p:cNvSpPr>
            <a:spLocks noGrp="1"/>
          </p:cNvSpPr>
          <p:nvPr>
            <p:ph sz="half" idx="2"/>
          </p:nvPr>
        </p:nvSpPr>
        <p:spPr>
          <a:xfrm>
            <a:off x="457200" y="1484784"/>
            <a:ext cx="4040188" cy="4641379"/>
          </a:xfrm>
        </p:spPr>
        <p:txBody>
          <a:bodyPr>
            <a:noAutofit/>
          </a:bodyPr>
          <a:lstStyle/>
          <a:p>
            <a:pPr marL="0" indent="0">
              <a:buNone/>
            </a:pPr>
            <a:r>
              <a:rPr lang="en-IN" sz="1600" i="1" dirty="0" smtClean="0"/>
              <a:t>Import java.util.*;</a:t>
            </a:r>
          </a:p>
          <a:p>
            <a:pPr marL="0" indent="0">
              <a:buNone/>
            </a:pPr>
            <a:r>
              <a:rPr lang="en-IN" sz="1600" i="1" dirty="0"/>
              <a:t>p</a:t>
            </a:r>
            <a:r>
              <a:rPr lang="en-IN" sz="1600" i="1" dirty="0" smtClean="0"/>
              <a:t>ublic  class A {</a:t>
            </a:r>
          </a:p>
          <a:p>
            <a:pPr marL="0" indent="0">
              <a:buNone/>
            </a:pPr>
            <a:r>
              <a:rPr lang="en-IN" sz="1600" i="1" dirty="0" smtClean="0"/>
              <a:t>public static void main() {</a:t>
            </a:r>
          </a:p>
          <a:p>
            <a:pPr marL="0" indent="0">
              <a:buNone/>
            </a:pPr>
            <a:r>
              <a:rPr lang="en-IN" sz="1600" i="1" dirty="0" smtClean="0"/>
              <a:t>List&lt;String&gt; list=new ArrayList&lt;String&gt;();</a:t>
            </a:r>
          </a:p>
          <a:p>
            <a:pPr marL="0" indent="0">
              <a:buNone/>
            </a:pPr>
            <a:r>
              <a:rPr lang="en-IN" sz="1600" i="1" dirty="0"/>
              <a:t>l</a:t>
            </a:r>
            <a:r>
              <a:rPr lang="en-IN" sz="1600" i="1" dirty="0" smtClean="0"/>
              <a:t>ist.add(“bcd”);</a:t>
            </a:r>
          </a:p>
          <a:p>
            <a:pPr marL="0" indent="0">
              <a:buNone/>
            </a:pPr>
            <a:r>
              <a:rPr lang="en-IN" sz="1600" i="1" dirty="0"/>
              <a:t>l</a:t>
            </a:r>
            <a:r>
              <a:rPr lang="en-IN" sz="1600" i="1" dirty="0" smtClean="0"/>
              <a:t>ist.add(“abd”);</a:t>
            </a:r>
          </a:p>
          <a:p>
            <a:pPr marL="0" indent="0">
              <a:buNone/>
            </a:pPr>
            <a:r>
              <a:rPr lang="en-IN" sz="1600" i="1" dirty="0"/>
              <a:t>l</a:t>
            </a:r>
            <a:r>
              <a:rPr lang="en-IN" sz="1600" i="1" dirty="0" smtClean="0"/>
              <a:t>ist.add(“prqs”);</a:t>
            </a:r>
          </a:p>
          <a:p>
            <a:pPr marL="0" indent="0">
              <a:buNone/>
            </a:pPr>
            <a:r>
              <a:rPr lang="en-IN" sz="1600" i="1" dirty="0" smtClean="0"/>
              <a:t>Iterator&lt;String&gt; itr =new iterator();</a:t>
            </a:r>
          </a:p>
          <a:p>
            <a:pPr marL="0" indent="0">
              <a:buNone/>
            </a:pPr>
            <a:r>
              <a:rPr lang="en-IN" sz="1600" i="1" dirty="0" smtClean="0"/>
              <a:t>While( itr.hasNext() ){</a:t>
            </a:r>
          </a:p>
          <a:p>
            <a:pPr marL="0" indent="0">
              <a:buNone/>
            </a:pPr>
            <a:r>
              <a:rPr lang="en-IN" sz="1600" i="1" dirty="0" smtClean="0"/>
              <a:t>System.out.println( itr.next() );</a:t>
            </a:r>
          </a:p>
          <a:p>
            <a:pPr marL="0" indent="0">
              <a:buNone/>
            </a:pPr>
            <a:r>
              <a:rPr lang="en-IN" sz="1600" i="1" dirty="0"/>
              <a:t>	</a:t>
            </a:r>
            <a:r>
              <a:rPr lang="en-IN" sz="1600" i="1" dirty="0" smtClean="0"/>
              <a:t>}</a:t>
            </a:r>
          </a:p>
          <a:p>
            <a:pPr marL="0" indent="0">
              <a:buNone/>
            </a:pPr>
            <a:r>
              <a:rPr lang="en-IN" sz="1600" i="1" dirty="0" smtClean="0"/>
              <a:t>        }</a:t>
            </a:r>
          </a:p>
          <a:p>
            <a:pPr marL="0" indent="0">
              <a:buNone/>
            </a:pPr>
            <a:r>
              <a:rPr lang="en-IN" sz="1600" i="1" dirty="0" smtClean="0"/>
              <a:t>}</a:t>
            </a:r>
            <a:endParaRPr lang="en-IN" sz="1600" b="1" i="1" dirty="0" smtClean="0"/>
          </a:p>
          <a:p>
            <a:pPr marL="0" indent="0">
              <a:buNone/>
            </a:pPr>
            <a:r>
              <a:rPr lang="en-IN" sz="1600" b="1" i="1" dirty="0" smtClean="0"/>
              <a:t>O/p: </a:t>
            </a:r>
            <a:r>
              <a:rPr lang="en-IN" sz="1600" i="1" dirty="0" smtClean="0"/>
              <a:t>bcd</a:t>
            </a:r>
          </a:p>
          <a:p>
            <a:pPr marL="0" indent="0">
              <a:buNone/>
            </a:pPr>
            <a:r>
              <a:rPr lang="en-IN" sz="1600" b="1" i="1" dirty="0"/>
              <a:t> </a:t>
            </a:r>
            <a:r>
              <a:rPr lang="en-IN" sz="1600" b="1" i="1" dirty="0" smtClean="0"/>
              <a:t>        </a:t>
            </a:r>
            <a:r>
              <a:rPr lang="en-IN" sz="1600" i="1" dirty="0" smtClean="0"/>
              <a:t>abd</a:t>
            </a:r>
          </a:p>
          <a:p>
            <a:pPr marL="0" indent="0">
              <a:buNone/>
            </a:pPr>
            <a:r>
              <a:rPr lang="en-IN" sz="1600" b="1" i="1" dirty="0"/>
              <a:t> </a:t>
            </a:r>
            <a:r>
              <a:rPr lang="en-IN" sz="1600" b="1" i="1" dirty="0" smtClean="0"/>
              <a:t>       </a:t>
            </a:r>
            <a:r>
              <a:rPr lang="en-IN" sz="1600" i="1" dirty="0" smtClean="0"/>
              <a:t>prqs</a:t>
            </a:r>
            <a:endParaRPr lang="en-IN" sz="1600" i="1" dirty="0"/>
          </a:p>
        </p:txBody>
      </p:sp>
      <p:sp>
        <p:nvSpPr>
          <p:cNvPr id="5" name="Text Placeholder 4"/>
          <p:cNvSpPr>
            <a:spLocks noGrp="1"/>
          </p:cNvSpPr>
          <p:nvPr>
            <p:ph type="body" sz="quarter" idx="3"/>
          </p:nvPr>
        </p:nvSpPr>
        <p:spPr>
          <a:xfrm>
            <a:off x="4645025" y="1124745"/>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smtClean="0"/>
              <a:t>Public class A {</a:t>
            </a:r>
          </a:p>
          <a:p>
            <a:pPr marL="0" indent="0">
              <a:buNone/>
            </a:pPr>
            <a:r>
              <a:rPr lang="en-IN" sz="1600" i="1" dirty="0" smtClean="0"/>
              <a:t>Public static void main(String[] args){</a:t>
            </a:r>
          </a:p>
          <a:p>
            <a:pPr marL="0" indent="0">
              <a:buNone/>
            </a:pPr>
            <a:r>
              <a:rPr lang="en-IN" sz="1600" i="1" dirty="0" smtClean="0"/>
              <a:t>List&lt;String&gt; list=new ArrayList&lt;String&gt;();</a:t>
            </a:r>
          </a:p>
          <a:p>
            <a:pPr marL="0" indent="0">
              <a:buNone/>
            </a:pPr>
            <a:r>
              <a:rPr lang="en-IN" sz="1600" i="1" dirty="0" smtClean="0"/>
              <a:t>list.add(“bcd”);</a:t>
            </a:r>
          </a:p>
          <a:p>
            <a:pPr marL="0" indent="0">
              <a:buNone/>
            </a:pPr>
            <a:r>
              <a:rPr lang="en-IN" sz="1600" i="1" dirty="0"/>
              <a:t>l</a:t>
            </a:r>
            <a:r>
              <a:rPr lang="en-IN" sz="1600" i="1" dirty="0" smtClean="0"/>
              <a:t>ist.add(“abd”);</a:t>
            </a:r>
          </a:p>
          <a:p>
            <a:pPr marL="0" indent="0">
              <a:buNone/>
            </a:pPr>
            <a:r>
              <a:rPr lang="en-IN" sz="1600" i="1" dirty="0"/>
              <a:t>l</a:t>
            </a:r>
            <a:r>
              <a:rPr lang="en-IN" sz="1600" i="1" dirty="0" smtClean="0"/>
              <a:t>ist.add(“prqs”);</a:t>
            </a:r>
          </a:p>
          <a:p>
            <a:pPr marL="0" indent="0">
              <a:buNone/>
            </a:pPr>
            <a:r>
              <a:rPr lang="en-IN" sz="1600" i="1" dirty="0" smtClean="0"/>
              <a:t>List.forEach((x)-&gt;System.out.println(x));</a:t>
            </a:r>
          </a:p>
          <a:p>
            <a:pPr marL="0" indent="0">
              <a:buNone/>
            </a:pPr>
            <a:r>
              <a:rPr lang="en-IN" sz="1600" i="1" dirty="0" smtClean="0"/>
              <a:t>Or </a:t>
            </a:r>
          </a:p>
          <a:p>
            <a:pPr marL="0" indent="0">
              <a:buNone/>
            </a:pPr>
            <a:r>
              <a:rPr lang="en-IN" sz="1600" i="1" dirty="0" smtClean="0"/>
              <a:t>List.forEach( </a:t>
            </a:r>
            <a:r>
              <a:rPr lang="en-IN" sz="1600" i="1" dirty="0" err="1" smtClean="0"/>
              <a:t>System.out</a:t>
            </a:r>
            <a:r>
              <a:rPr lang="en-IN" sz="1600" i="1" dirty="0" smtClean="0"/>
              <a:t>::println);</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bcd</a:t>
            </a:r>
          </a:p>
          <a:p>
            <a:pPr marL="0" indent="0">
              <a:buNone/>
            </a:pPr>
            <a:r>
              <a:rPr lang="en-IN" sz="1600" i="1" dirty="0"/>
              <a:t> </a:t>
            </a:r>
            <a:r>
              <a:rPr lang="en-IN" sz="1600" i="1" dirty="0" smtClean="0"/>
              <a:t>         abd</a:t>
            </a:r>
          </a:p>
          <a:p>
            <a:pPr marL="0" indent="0">
              <a:buNone/>
            </a:pPr>
            <a:r>
              <a:rPr lang="en-IN" sz="1600" i="1" dirty="0" smtClean="0"/>
              <a:t>          prqs</a:t>
            </a:r>
          </a:p>
          <a:p>
            <a:pPr marL="0" indent="0">
              <a:buNone/>
            </a:pPr>
            <a:endParaRPr lang="en-IN" sz="1600" i="1" dirty="0"/>
          </a:p>
        </p:txBody>
      </p:sp>
    </p:spTree>
    <p:extLst>
      <p:ext uri="{BB962C8B-B14F-4D97-AF65-F5344CB8AC3E}">
        <p14:creationId xmlns:p14="http://schemas.microsoft.com/office/powerpoint/2010/main" val="20231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Default Method</a:t>
            </a:r>
            <a:endParaRPr lang="en-IN" sz="4000" u="sng" dirty="0"/>
          </a:p>
        </p:txBody>
      </p:sp>
      <p:sp>
        <p:nvSpPr>
          <p:cNvPr id="3" name="Text Placeholder 2"/>
          <p:cNvSpPr>
            <a:spLocks noGrp="1"/>
          </p:cNvSpPr>
          <p:nvPr>
            <p:ph type="body" idx="1"/>
          </p:nvPr>
        </p:nvSpPr>
        <p:spPr>
          <a:xfrm>
            <a:off x="323528" y="980729"/>
            <a:ext cx="4173860" cy="612000"/>
          </a:xfrm>
        </p:spPr>
        <p:txBody>
          <a:bodyPr>
            <a:noAutofit/>
          </a:bodyPr>
          <a:lstStyle/>
          <a:p>
            <a:r>
              <a:rPr lang="en-IN" sz="2000" dirty="0" smtClean="0"/>
              <a:t>Java 7: only abstract methods are allowed inside interface</a:t>
            </a:r>
            <a:endParaRPr lang="en-IN" sz="2000" dirty="0"/>
          </a:p>
        </p:txBody>
      </p:sp>
      <p:sp>
        <p:nvSpPr>
          <p:cNvPr id="4" name="Content Placeholder 3"/>
          <p:cNvSpPr>
            <a:spLocks noGrp="1"/>
          </p:cNvSpPr>
          <p:nvPr>
            <p:ph sz="half" idx="2"/>
          </p:nvPr>
        </p:nvSpPr>
        <p:spPr>
          <a:xfrm>
            <a:off x="457200" y="1628800"/>
            <a:ext cx="4040188" cy="4497363"/>
          </a:xfrm>
        </p:spPr>
        <p:txBody>
          <a:bodyPr>
            <a:normAutofit/>
          </a:bodyPr>
          <a:lstStyle/>
          <a:p>
            <a:pPr marL="0" indent="0">
              <a:buNone/>
            </a:pPr>
            <a:r>
              <a:rPr lang="en-IN" sz="1600" i="1" dirty="0"/>
              <a:t>i</a:t>
            </a:r>
            <a:r>
              <a:rPr lang="en-IN" sz="1600" i="1" dirty="0" smtClean="0"/>
              <a:t>nterface A {</a:t>
            </a:r>
          </a:p>
          <a:p>
            <a:pPr marL="0" indent="0">
              <a:buNone/>
            </a:pPr>
            <a:r>
              <a:rPr lang="en-IN" sz="1600" i="1" dirty="0" smtClean="0"/>
              <a:t>void show();</a:t>
            </a:r>
          </a:p>
          <a:p>
            <a:pPr marL="0" indent="0">
              <a:buNone/>
            </a:pPr>
            <a:r>
              <a:rPr lang="en-IN" sz="1600" i="1" dirty="0" smtClean="0"/>
              <a:t>}</a:t>
            </a:r>
          </a:p>
          <a:p>
            <a:pPr marL="0" indent="0">
              <a:buNone/>
            </a:pPr>
            <a:r>
              <a:rPr lang="en-IN" sz="1600" i="1" dirty="0"/>
              <a:t>p</a:t>
            </a:r>
            <a:r>
              <a:rPr lang="en-IN" sz="1600" i="1" dirty="0" smtClean="0"/>
              <a:t>ublic class </a:t>
            </a:r>
            <a:r>
              <a:rPr lang="en-IN" sz="1600" i="1" dirty="0"/>
              <a:t>B</a:t>
            </a:r>
            <a:r>
              <a:rPr lang="en-IN" sz="1600" i="1" dirty="0" smtClean="0"/>
              <a:t> implements A {</a:t>
            </a:r>
          </a:p>
          <a:p>
            <a:pPr marL="0" indent="0">
              <a:buNone/>
            </a:pPr>
            <a:r>
              <a:rPr lang="en-IN" sz="1600" i="1" dirty="0" smtClean="0"/>
              <a:t>@Override</a:t>
            </a:r>
          </a:p>
          <a:p>
            <a:pPr marL="0" indent="0">
              <a:buNone/>
            </a:pPr>
            <a:r>
              <a:rPr lang="en-IN" sz="1600" i="1" dirty="0"/>
              <a:t>p</a:t>
            </a:r>
            <a:r>
              <a:rPr lang="en-IN" sz="1600" i="1" dirty="0" smtClean="0"/>
              <a:t>ublic void show() {</a:t>
            </a:r>
          </a:p>
          <a:p>
            <a:pPr marL="0" indent="0">
              <a:buNone/>
            </a:pPr>
            <a:r>
              <a:rPr lang="en-IN" sz="1600" i="1" dirty="0" smtClean="0"/>
              <a:t>        System.out.println(“show() overridden”);</a:t>
            </a:r>
          </a:p>
          <a:p>
            <a:pPr marL="0" indent="0">
              <a:buNone/>
            </a:pPr>
            <a:r>
              <a:rPr lang="en-IN" sz="1600" i="1" dirty="0" smtClean="0"/>
              <a:t>}</a:t>
            </a:r>
          </a:p>
          <a:p>
            <a:pPr marL="0" indent="0">
              <a:buNone/>
            </a:pPr>
            <a:r>
              <a:rPr lang="en-IN" sz="1600" i="1" dirty="0"/>
              <a:t>p</a:t>
            </a:r>
            <a:r>
              <a:rPr lang="en-IN" sz="1600" i="1" dirty="0" smtClean="0"/>
              <a:t>ublic static void main(String[] args){</a:t>
            </a:r>
          </a:p>
          <a:p>
            <a:pPr marL="0" indent="0">
              <a:buNone/>
            </a:pPr>
            <a:r>
              <a:rPr lang="en-IN" sz="1600" i="1" dirty="0" smtClean="0"/>
              <a:t>              A a1=new B();</a:t>
            </a:r>
          </a:p>
          <a:p>
            <a:pPr marL="0" indent="0">
              <a:buNone/>
            </a:pPr>
            <a:r>
              <a:rPr lang="en-IN" sz="1600" i="1" dirty="0" smtClean="0"/>
              <a:t>              a1.show();</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show() overridden</a:t>
            </a:r>
            <a:endParaRPr lang="en-IN" sz="1600" i="1" dirty="0"/>
          </a:p>
        </p:txBody>
      </p:sp>
      <p:sp>
        <p:nvSpPr>
          <p:cNvPr id="5" name="Text Placeholder 4"/>
          <p:cNvSpPr>
            <a:spLocks noGrp="1"/>
          </p:cNvSpPr>
          <p:nvPr>
            <p:ph type="body" sz="quarter" idx="3"/>
          </p:nvPr>
        </p:nvSpPr>
        <p:spPr>
          <a:xfrm>
            <a:off x="4645025" y="980729"/>
            <a:ext cx="4041775" cy="360039"/>
          </a:xfrm>
        </p:spPr>
        <p:txBody>
          <a:bodyPr>
            <a:noAutofit/>
          </a:bodyPr>
          <a:lstStyle/>
          <a:p>
            <a:r>
              <a:rPr lang="en-IN" sz="2000" dirty="0" smtClean="0"/>
              <a:t>Java 8: </a:t>
            </a:r>
            <a:endParaRPr lang="en-IN" sz="2000" dirty="0"/>
          </a:p>
        </p:txBody>
      </p:sp>
      <p:sp>
        <p:nvSpPr>
          <p:cNvPr id="6" name="Content Placeholder 5"/>
          <p:cNvSpPr>
            <a:spLocks noGrp="1"/>
          </p:cNvSpPr>
          <p:nvPr>
            <p:ph sz="quarter" idx="4"/>
          </p:nvPr>
        </p:nvSpPr>
        <p:spPr>
          <a:xfrm>
            <a:off x="4645025" y="1340768"/>
            <a:ext cx="4247455" cy="5328000"/>
          </a:xfrm>
        </p:spPr>
        <p:txBody>
          <a:bodyPr>
            <a:noAutofit/>
          </a:bodyPr>
          <a:lstStyle/>
          <a:p>
            <a:pPr marL="0" indent="0">
              <a:buNone/>
            </a:pPr>
            <a:r>
              <a:rPr lang="en-IN" sz="1600" i="1" dirty="0" smtClean="0"/>
              <a:t>@FunctionalInterface</a:t>
            </a:r>
          </a:p>
          <a:p>
            <a:pPr marL="0" indent="0">
              <a:buNone/>
            </a:pPr>
            <a:r>
              <a:rPr lang="en-IN" sz="1600" i="1" dirty="0" smtClean="0"/>
              <a:t>interface A {</a:t>
            </a:r>
          </a:p>
          <a:p>
            <a:pPr marL="0" indent="0">
              <a:buNone/>
            </a:pPr>
            <a:r>
              <a:rPr lang="en-IN" sz="1600" i="1" dirty="0" smtClean="0"/>
              <a:t>         void show();</a:t>
            </a:r>
          </a:p>
          <a:p>
            <a:pPr marL="0" indent="0">
              <a:buNone/>
            </a:pPr>
            <a:r>
              <a:rPr lang="en-IN" sz="1600" i="1" dirty="0" smtClean="0"/>
              <a:t>         default String display(String msg){</a:t>
            </a:r>
          </a:p>
          <a:p>
            <a:pPr marL="0" indent="0">
              <a:buNone/>
            </a:pPr>
            <a:r>
              <a:rPr lang="en-IN" sz="1600" i="1" dirty="0" smtClean="0"/>
              <a:t>                    System.out.println(“Message:”+msg);</a:t>
            </a:r>
          </a:p>
          <a:p>
            <a:pPr marL="0" indent="0">
              <a:buNone/>
            </a:pPr>
            <a:r>
              <a:rPr lang="en-IN" sz="1600" i="1" dirty="0" smtClean="0"/>
              <a:t>                     return msg;</a:t>
            </a:r>
          </a:p>
          <a:p>
            <a:pPr marL="0" indent="0">
              <a:buNone/>
            </a:pPr>
            <a:r>
              <a:rPr lang="en-IN" sz="1600" i="1" dirty="0" smtClean="0"/>
              <a:t>                    }</a:t>
            </a:r>
          </a:p>
          <a:p>
            <a:pPr marL="0" indent="0">
              <a:buNone/>
            </a:pPr>
            <a:r>
              <a:rPr lang="en-IN" sz="1600" i="1" dirty="0" smtClean="0"/>
              <a:t>}</a:t>
            </a:r>
          </a:p>
          <a:p>
            <a:pPr marL="0" indent="0">
              <a:buNone/>
            </a:pPr>
            <a:r>
              <a:rPr lang="en-IN" sz="1600" i="1" dirty="0" smtClean="0"/>
              <a:t>public class B implements A {</a:t>
            </a:r>
          </a:p>
          <a:p>
            <a:pPr marL="0" indent="0">
              <a:buNone/>
            </a:pPr>
            <a:r>
              <a:rPr lang="en-IN" sz="1600" i="1" dirty="0" smtClean="0"/>
              <a:t>public static void main(String[] args) {</a:t>
            </a:r>
          </a:p>
          <a:p>
            <a:pPr marL="0" indent="0">
              <a:buNone/>
            </a:pPr>
            <a:r>
              <a:rPr lang="en-IN" sz="1600" i="1" dirty="0" smtClean="0"/>
              <a:t>        A a1=() -&gt; {</a:t>
            </a:r>
          </a:p>
          <a:p>
            <a:pPr marL="0" indent="0">
              <a:buNone/>
            </a:pPr>
            <a:r>
              <a:rPr lang="en-IN" sz="1600" i="1" dirty="0" smtClean="0"/>
              <a:t>              System.out.println(“show() by lambda”)};</a:t>
            </a:r>
          </a:p>
          <a:p>
            <a:pPr marL="0" indent="0">
              <a:buNone/>
            </a:pPr>
            <a:r>
              <a:rPr lang="en-IN" sz="1600" i="1" dirty="0" smtClean="0"/>
              <a:t>        a1.display(“Hello”);</a:t>
            </a:r>
          </a:p>
          <a:p>
            <a:pPr marL="0" indent="0">
              <a:buNone/>
            </a:pPr>
            <a:r>
              <a:rPr lang="en-IN" sz="1600" i="1" dirty="0" smtClean="0"/>
              <a:t>        a1.show();</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Message: Hello</a:t>
            </a:r>
          </a:p>
          <a:p>
            <a:pPr marL="0" indent="0">
              <a:buNone/>
            </a:pPr>
            <a:r>
              <a:rPr lang="en-IN" sz="1600" i="1" dirty="0"/>
              <a:t> </a:t>
            </a:r>
            <a:r>
              <a:rPr lang="en-IN" sz="1600" i="1" dirty="0" smtClean="0"/>
              <a:t>        show() by lambda</a:t>
            </a:r>
            <a:endParaRPr lang="en-IN" sz="1600" i="1" dirty="0"/>
          </a:p>
        </p:txBody>
      </p:sp>
    </p:spTree>
    <p:extLst>
      <p:ext uri="{BB962C8B-B14F-4D97-AF65-F5344CB8AC3E}">
        <p14:creationId xmlns:p14="http://schemas.microsoft.com/office/powerpoint/2010/main" val="102553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pPr algn="l"/>
            <a:r>
              <a:rPr lang="en-IN" sz="2400" u="sng" dirty="0" smtClean="0"/>
              <a:t>Resolving ambiguity while using default method</a:t>
            </a:r>
            <a:endParaRPr lang="en-IN" sz="2400" u="sng" dirty="0"/>
          </a:p>
        </p:txBody>
      </p:sp>
      <p:sp>
        <p:nvSpPr>
          <p:cNvPr id="3" name="Text Placeholder 2"/>
          <p:cNvSpPr>
            <a:spLocks noGrp="1"/>
          </p:cNvSpPr>
          <p:nvPr>
            <p:ph type="body" idx="1"/>
          </p:nvPr>
        </p:nvSpPr>
        <p:spPr>
          <a:xfrm>
            <a:off x="457200" y="764705"/>
            <a:ext cx="4040188" cy="324000"/>
          </a:xfrm>
        </p:spPr>
        <p:txBody>
          <a:bodyPr>
            <a:noAutofit/>
          </a:bodyPr>
          <a:lstStyle/>
          <a:p>
            <a:r>
              <a:rPr lang="en-IN" sz="2000" dirty="0" smtClean="0"/>
              <a:t>Java 8:</a:t>
            </a:r>
            <a:endParaRPr lang="en-IN" sz="2000" dirty="0"/>
          </a:p>
        </p:txBody>
      </p:sp>
      <p:sp>
        <p:nvSpPr>
          <p:cNvPr id="4" name="Content Placeholder 3"/>
          <p:cNvSpPr>
            <a:spLocks noGrp="1"/>
          </p:cNvSpPr>
          <p:nvPr>
            <p:ph sz="half" idx="2"/>
          </p:nvPr>
        </p:nvSpPr>
        <p:spPr>
          <a:xfrm>
            <a:off x="457200" y="908720"/>
            <a:ext cx="8147248" cy="5904000"/>
          </a:xfrm>
        </p:spPr>
        <p:txBody>
          <a:bodyPr>
            <a:noAutofit/>
          </a:bodyPr>
          <a:lstStyle/>
          <a:p>
            <a:pPr marL="0" indent="0">
              <a:buNone/>
            </a:pPr>
            <a:r>
              <a:rPr lang="en-IN" sz="1600" i="1" dirty="0" smtClean="0"/>
              <a:t>interface A {</a:t>
            </a:r>
          </a:p>
          <a:p>
            <a:pPr marL="0" indent="0">
              <a:buNone/>
            </a:pPr>
            <a:r>
              <a:rPr lang="en-IN" sz="1600" i="1" dirty="0" smtClean="0"/>
              <a:t>               default void say() {</a:t>
            </a:r>
          </a:p>
          <a:p>
            <a:pPr marL="0" indent="0">
              <a:buNone/>
            </a:pPr>
            <a:r>
              <a:rPr lang="en-IN" sz="1600" i="1" dirty="0" smtClean="0"/>
              <a:t>                          System.out.println (“say() from A”);</a:t>
            </a:r>
          </a:p>
          <a:p>
            <a:pPr marL="0" indent="0">
              <a:buNone/>
            </a:pPr>
            <a:r>
              <a:rPr lang="en-IN" sz="1600" i="1" dirty="0" smtClean="0"/>
              <a:t>                      }</a:t>
            </a:r>
          </a:p>
          <a:p>
            <a:pPr marL="0" indent="0">
              <a:buNone/>
            </a:pPr>
            <a:r>
              <a:rPr lang="en-IN" sz="1600" i="1" dirty="0" smtClean="0"/>
              <a:t>}</a:t>
            </a:r>
          </a:p>
          <a:p>
            <a:pPr marL="0" indent="0">
              <a:buNone/>
            </a:pPr>
            <a:r>
              <a:rPr lang="en-IN" sz="1600" i="1" dirty="0" smtClean="0"/>
              <a:t>interface B extends A{</a:t>
            </a:r>
          </a:p>
          <a:p>
            <a:pPr marL="0" indent="0">
              <a:buNone/>
            </a:pPr>
            <a:r>
              <a:rPr lang="en-IN" sz="1600" i="1" dirty="0" smtClean="0"/>
              <a:t>                        default void say() {</a:t>
            </a:r>
          </a:p>
          <a:p>
            <a:pPr marL="0" indent="0">
              <a:buNone/>
            </a:pPr>
            <a:r>
              <a:rPr lang="en-IN" sz="1600" i="1" dirty="0" smtClean="0"/>
              <a:t>                               System.out.println(“say() from B”);</a:t>
            </a:r>
          </a:p>
          <a:p>
            <a:pPr marL="0" indent="0">
              <a:buNone/>
            </a:pPr>
            <a:r>
              <a:rPr lang="en-IN" sz="1600" i="1" dirty="0"/>
              <a:t>	</a:t>
            </a:r>
            <a:r>
              <a:rPr lang="en-IN" sz="1600" i="1" dirty="0" smtClean="0"/>
              <a:t>	}</a:t>
            </a:r>
          </a:p>
          <a:p>
            <a:pPr marL="0" indent="0">
              <a:buNone/>
            </a:pPr>
            <a:r>
              <a:rPr lang="en-IN" sz="1600" i="1" dirty="0" smtClean="0"/>
              <a:t>}</a:t>
            </a:r>
          </a:p>
          <a:p>
            <a:pPr marL="0" indent="0">
              <a:buNone/>
            </a:pPr>
            <a:r>
              <a:rPr lang="en-IN" sz="1600" i="1" dirty="0"/>
              <a:t>p</a:t>
            </a:r>
            <a:r>
              <a:rPr lang="en-IN" sz="1600" i="1" dirty="0" smtClean="0"/>
              <a:t>ublic class AmbiguityResolver implements A,B {</a:t>
            </a:r>
          </a:p>
          <a:p>
            <a:pPr marL="0" indent="0">
              <a:buNone/>
            </a:pPr>
            <a:r>
              <a:rPr lang="en-IN" sz="1600" i="1" dirty="0" smtClean="0"/>
              <a:t>       @Override</a:t>
            </a:r>
          </a:p>
          <a:p>
            <a:pPr marL="0" indent="0">
              <a:buNone/>
            </a:pPr>
            <a:r>
              <a:rPr lang="en-IN" sz="1600" i="1" dirty="0" smtClean="0"/>
              <a:t>       public void say(){</a:t>
            </a:r>
          </a:p>
          <a:p>
            <a:pPr marL="0" indent="0">
              <a:buNone/>
            </a:pPr>
            <a:r>
              <a:rPr lang="en-IN" sz="1600" i="1" dirty="0" smtClean="0"/>
              <a:t>                        System.out.println(“default method overridden inside class”);</a:t>
            </a:r>
          </a:p>
          <a:p>
            <a:pPr marL="0" indent="0">
              <a:buNone/>
            </a:pPr>
            <a:r>
              <a:rPr lang="en-IN" sz="1600" i="1" dirty="0" smtClean="0"/>
              <a:t>                      A.super.say();</a:t>
            </a:r>
          </a:p>
          <a:p>
            <a:pPr marL="0" indent="0">
              <a:buNone/>
            </a:pPr>
            <a:r>
              <a:rPr lang="en-IN" sz="1600" i="1" dirty="0" smtClean="0"/>
              <a:t>                     B.super.say();</a:t>
            </a:r>
          </a:p>
          <a:p>
            <a:pPr marL="0" indent="0">
              <a:buNone/>
            </a:pPr>
            <a:r>
              <a:rPr lang="en-IN" sz="1600" i="1" dirty="0" smtClean="0"/>
              <a:t>                    }</a:t>
            </a:r>
          </a:p>
          <a:p>
            <a:pPr marL="0" indent="0">
              <a:buNone/>
            </a:pPr>
            <a:r>
              <a:rPr lang="en-IN" sz="1600" i="1" dirty="0" smtClean="0"/>
              <a:t>Public static void main(String[] args) {</a:t>
            </a:r>
          </a:p>
          <a:p>
            <a:pPr marL="0" indent="0">
              <a:buNone/>
            </a:pPr>
            <a:r>
              <a:rPr lang="en-IN" sz="1600" i="1" dirty="0"/>
              <a:t> </a:t>
            </a:r>
            <a:r>
              <a:rPr lang="en-IN" sz="1600" i="1" dirty="0" smtClean="0"/>
              <a:t>AmbiguityResolver obj=new </a:t>
            </a:r>
            <a:r>
              <a:rPr lang="en-IN" sz="1600" i="1" dirty="0"/>
              <a:t>AmbiguityResolver </a:t>
            </a:r>
            <a:r>
              <a:rPr lang="en-IN" sz="1600" i="1" dirty="0" smtClean="0"/>
              <a:t>();</a:t>
            </a:r>
          </a:p>
          <a:p>
            <a:pPr marL="0" indent="0">
              <a:buNone/>
            </a:pPr>
            <a:r>
              <a:rPr lang="en-IN" sz="1600" i="1" dirty="0" smtClean="0"/>
              <a:t>Obj.say();}}</a:t>
            </a:r>
            <a:endParaRPr lang="en-IN" sz="1600" i="1" dirty="0"/>
          </a:p>
        </p:txBody>
      </p:sp>
    </p:spTree>
    <p:extLst>
      <p:ext uri="{BB962C8B-B14F-4D97-AF65-F5344CB8AC3E}">
        <p14:creationId xmlns:p14="http://schemas.microsoft.com/office/powerpoint/2010/main" val="44504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static Method</a:t>
            </a:r>
            <a:endParaRPr lang="en-IN" sz="4000" u="sng" dirty="0"/>
          </a:p>
        </p:txBody>
      </p:sp>
      <p:sp>
        <p:nvSpPr>
          <p:cNvPr id="3" name="Text Placeholder 2"/>
          <p:cNvSpPr>
            <a:spLocks noGrp="1"/>
          </p:cNvSpPr>
          <p:nvPr>
            <p:ph type="body" idx="1"/>
          </p:nvPr>
        </p:nvSpPr>
        <p:spPr>
          <a:xfrm>
            <a:off x="457200" y="836713"/>
            <a:ext cx="4040188" cy="216024"/>
          </a:xfrm>
        </p:spPr>
        <p:txBody>
          <a:bodyPr>
            <a:noAutofit/>
          </a:bodyPr>
          <a:lstStyle/>
          <a:p>
            <a:r>
              <a:rPr lang="en-IN" sz="2000" dirty="0" smtClean="0"/>
              <a:t>Java 8:</a:t>
            </a:r>
            <a:endParaRPr lang="en-IN" sz="2000" dirty="0"/>
          </a:p>
        </p:txBody>
      </p:sp>
      <p:sp>
        <p:nvSpPr>
          <p:cNvPr id="4" name="Content Placeholder 3"/>
          <p:cNvSpPr>
            <a:spLocks noGrp="1"/>
          </p:cNvSpPr>
          <p:nvPr>
            <p:ph sz="half" idx="2"/>
          </p:nvPr>
        </p:nvSpPr>
        <p:spPr>
          <a:xfrm>
            <a:off x="457200" y="980728"/>
            <a:ext cx="8219256" cy="5832000"/>
          </a:xfrm>
        </p:spPr>
        <p:txBody>
          <a:bodyPr>
            <a:noAutofit/>
          </a:bodyPr>
          <a:lstStyle/>
          <a:p>
            <a:pPr marL="0" indent="0">
              <a:buNone/>
            </a:pPr>
            <a:r>
              <a:rPr lang="en-IN" sz="1600" i="1" dirty="0"/>
              <a:t>i</a:t>
            </a:r>
            <a:r>
              <a:rPr lang="en-IN" sz="1600" i="1" dirty="0" smtClean="0"/>
              <a:t>nterface A {</a:t>
            </a:r>
          </a:p>
          <a:p>
            <a:pPr marL="0" indent="0">
              <a:buNone/>
            </a:pPr>
            <a:r>
              <a:rPr lang="en-IN" sz="1600" i="1" dirty="0" smtClean="0"/>
              <a:t>          default void show(String str){</a:t>
            </a:r>
          </a:p>
          <a:p>
            <a:pPr marL="0" indent="0">
              <a:buNone/>
            </a:pPr>
            <a:r>
              <a:rPr lang="en-IN" sz="1600" i="1" dirty="0" smtClean="0"/>
              <a:t>                       if(!nullCheck(str))</a:t>
            </a:r>
          </a:p>
          <a:p>
            <a:pPr marL="0" indent="0">
              <a:buNone/>
            </a:pPr>
            <a:r>
              <a:rPr lang="en-IN" sz="1600" i="1" dirty="0"/>
              <a:t> </a:t>
            </a:r>
            <a:r>
              <a:rPr lang="en-IN" sz="1600" i="1" dirty="0" smtClean="0"/>
              <a:t>                               System.out.println(“default method executed”);</a:t>
            </a:r>
          </a:p>
          <a:p>
            <a:pPr marL="0" indent="0">
              <a:buNone/>
            </a:pPr>
            <a:r>
              <a:rPr lang="en-IN" sz="1600" i="1" dirty="0" smtClean="0"/>
              <a:t>          static boolean nullCheck(String str){</a:t>
            </a:r>
          </a:p>
          <a:p>
            <a:pPr marL="0" indent="0">
              <a:buNone/>
            </a:pPr>
            <a:r>
              <a:rPr lang="en-IN" sz="1600" i="1" dirty="0" smtClean="0"/>
              <a:t>                               System.out.println(“Interface nullCheck() executed”);</a:t>
            </a:r>
          </a:p>
          <a:p>
            <a:pPr marL="0" indent="0">
              <a:buNone/>
            </a:pPr>
            <a:r>
              <a:rPr lang="en-IN" sz="1600" i="1" dirty="0" smtClean="0"/>
              <a:t>                               return str==null?true: ””.equals(str)?true:false;</a:t>
            </a:r>
          </a:p>
          <a:p>
            <a:pPr marL="0" indent="0">
              <a:buNone/>
            </a:pPr>
            <a:r>
              <a:rPr lang="en-IN" sz="1600" i="1" dirty="0" smtClean="0"/>
              <a:t>                            }</a:t>
            </a:r>
          </a:p>
          <a:p>
            <a:pPr marL="0" indent="0">
              <a:buNone/>
            </a:pPr>
            <a:r>
              <a:rPr lang="en-IN" sz="1600" i="1" dirty="0" smtClean="0"/>
              <a:t>}</a:t>
            </a:r>
          </a:p>
          <a:p>
            <a:pPr marL="0" indent="0">
              <a:buNone/>
            </a:pPr>
            <a:r>
              <a:rPr lang="en-IN" sz="1600" i="1" dirty="0" smtClean="0"/>
              <a:t>class B implements A {</a:t>
            </a:r>
          </a:p>
          <a:p>
            <a:pPr marL="0" indent="0">
              <a:buNone/>
            </a:pPr>
            <a:r>
              <a:rPr lang="en-IN" sz="1600" i="1" dirty="0" smtClean="0"/>
              <a:t>	public boolean nullCheck(String str) {</a:t>
            </a:r>
          </a:p>
          <a:p>
            <a:pPr marL="0" indent="0">
              <a:buNone/>
            </a:pPr>
            <a:r>
              <a:rPr lang="en-IN" sz="1600" i="1" dirty="0" smtClean="0"/>
              <a:t>		System.out.println(“instance nullCheck()  executed”);</a:t>
            </a:r>
            <a:endParaRPr lang="en-IN" sz="1600" i="1" dirty="0"/>
          </a:p>
          <a:p>
            <a:pPr marL="0" indent="0">
              <a:buNone/>
            </a:pPr>
            <a:r>
              <a:rPr lang="en-IN" sz="1600" i="1" dirty="0" smtClean="0"/>
              <a:t>	}</a:t>
            </a:r>
          </a:p>
          <a:p>
            <a:pPr marL="0" indent="0">
              <a:buNone/>
            </a:pPr>
            <a:r>
              <a:rPr lang="en-IN" sz="1600" i="1" dirty="0" smtClean="0"/>
              <a:t>	public static void main(String[] args) {</a:t>
            </a:r>
          </a:p>
          <a:p>
            <a:pPr marL="0" indent="0">
              <a:buNone/>
            </a:pPr>
            <a:r>
              <a:rPr lang="en-IN" sz="1600" i="1" dirty="0" smtClean="0"/>
              <a:t>		B obj=new B();</a:t>
            </a:r>
          </a:p>
          <a:p>
            <a:pPr marL="0" indent="0">
              <a:buNone/>
            </a:pPr>
            <a:r>
              <a:rPr lang="en-IN" sz="1600" i="1" dirty="0" smtClean="0"/>
              <a:t>		</a:t>
            </a:r>
            <a:r>
              <a:rPr lang="en-IN" sz="1600" i="1" dirty="0"/>
              <a:t>o</a:t>
            </a:r>
            <a:r>
              <a:rPr lang="en-IN" sz="1600" i="1" dirty="0" smtClean="0"/>
              <a:t>bj.show(“”);</a:t>
            </a:r>
          </a:p>
          <a:p>
            <a:pPr marL="0" indent="0">
              <a:buNone/>
            </a:pPr>
            <a:r>
              <a:rPr lang="en-IN" sz="1600" i="1" dirty="0" smtClean="0"/>
              <a:t>		</a:t>
            </a:r>
            <a:r>
              <a:rPr lang="en-IN" sz="1600" i="1" dirty="0"/>
              <a:t>o</a:t>
            </a:r>
            <a:r>
              <a:rPr lang="en-IN" sz="1600" i="1" dirty="0" smtClean="0"/>
              <a:t>bj.nullCheck(“abc”);</a:t>
            </a:r>
          </a:p>
          <a:p>
            <a:pPr marL="0" indent="0">
              <a:buNone/>
            </a:pPr>
            <a:r>
              <a:rPr lang="en-IN" sz="1600" i="1" dirty="0" smtClean="0"/>
              <a:t>	}}</a:t>
            </a:r>
          </a:p>
          <a:p>
            <a:pPr marL="0" indent="0">
              <a:buNone/>
            </a:pPr>
            <a:r>
              <a:rPr lang="en-IN" sz="1600" b="1" i="1" dirty="0" smtClean="0"/>
              <a:t>O/p: </a:t>
            </a:r>
            <a:r>
              <a:rPr lang="en-IN" sz="1600" i="1" dirty="0" smtClean="0"/>
              <a:t>Interface nullCheck() executed</a:t>
            </a:r>
          </a:p>
          <a:p>
            <a:pPr marL="0" indent="0">
              <a:buNone/>
            </a:pPr>
            <a:r>
              <a:rPr lang="en-IN" sz="1600" i="1" dirty="0"/>
              <a:t> </a:t>
            </a:r>
            <a:r>
              <a:rPr lang="en-IN" sz="1600" i="1" dirty="0" smtClean="0"/>
              <a:t>        instance nullCheck() executed</a:t>
            </a:r>
            <a:endParaRPr lang="en-IN" sz="1600" i="1" dirty="0"/>
          </a:p>
        </p:txBody>
      </p:sp>
    </p:spTree>
    <p:extLst>
      <p:ext uri="{BB962C8B-B14F-4D97-AF65-F5344CB8AC3E}">
        <p14:creationId xmlns:p14="http://schemas.microsoft.com/office/powerpoint/2010/main" val="200144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Stream API</a:t>
            </a:r>
            <a:endParaRPr lang="en-IN" sz="4000" u="sng" dirty="0"/>
          </a:p>
        </p:txBody>
      </p:sp>
      <p:sp>
        <p:nvSpPr>
          <p:cNvPr id="3" name="Text Placeholder 2"/>
          <p:cNvSpPr>
            <a:spLocks noGrp="1"/>
          </p:cNvSpPr>
          <p:nvPr>
            <p:ph type="body" idx="1"/>
          </p:nvPr>
        </p:nvSpPr>
        <p:spPr>
          <a:xfrm>
            <a:off x="457200" y="1124745"/>
            <a:ext cx="7787208" cy="360000"/>
          </a:xfrm>
        </p:spPr>
        <p:txBody>
          <a:bodyPr>
            <a:noAutofit/>
          </a:bodyPr>
          <a:lstStyle/>
          <a:p>
            <a:r>
              <a:rPr lang="en-IN" sz="2000" dirty="0" smtClean="0"/>
              <a:t>Java 8: Different ways to create a Stream</a:t>
            </a:r>
            <a:endParaRPr lang="en-IN" sz="2000" dirty="0"/>
          </a:p>
        </p:txBody>
      </p:sp>
      <p:sp>
        <p:nvSpPr>
          <p:cNvPr id="4" name="Content Placeholder 3"/>
          <p:cNvSpPr>
            <a:spLocks noGrp="1"/>
          </p:cNvSpPr>
          <p:nvPr>
            <p:ph sz="half" idx="2"/>
          </p:nvPr>
        </p:nvSpPr>
        <p:spPr>
          <a:xfrm>
            <a:off x="467544" y="1484784"/>
            <a:ext cx="8280920" cy="5256000"/>
          </a:xfrm>
        </p:spPr>
        <p:txBody>
          <a:bodyPr>
            <a:noAutofit/>
          </a:bodyPr>
          <a:lstStyle/>
          <a:p>
            <a:pPr marL="0" indent="0">
              <a:buNone/>
            </a:pPr>
            <a:r>
              <a:rPr lang="en-IN" sz="1600" i="1" dirty="0"/>
              <a:t> </a:t>
            </a:r>
            <a:r>
              <a:rPr lang="en-IN" sz="1800" b="1" i="1" dirty="0" smtClean="0"/>
              <a:t>Scenario 1: </a:t>
            </a:r>
          </a:p>
          <a:p>
            <a:pPr marL="0" indent="0">
              <a:buNone/>
            </a:pPr>
            <a:r>
              <a:rPr lang="en-IN" sz="1600" i="1" dirty="0"/>
              <a:t>i</a:t>
            </a:r>
            <a:r>
              <a:rPr lang="en-IN" sz="1600" i="1" dirty="0" smtClean="0"/>
              <a:t>mport java.util.stream.Stream;</a:t>
            </a:r>
          </a:p>
          <a:p>
            <a:pPr marL="0" indent="0">
              <a:buNone/>
            </a:pPr>
            <a:r>
              <a:rPr lang="en-IN" sz="1600" i="1" dirty="0"/>
              <a:t>p</a:t>
            </a:r>
            <a:r>
              <a:rPr lang="en-IN" sz="1600" i="1" dirty="0" smtClean="0"/>
              <a:t>ublic  class  StreamCreationDemo1 {</a:t>
            </a:r>
          </a:p>
          <a:p>
            <a:pPr marL="0" indent="0">
              <a:buNone/>
            </a:pPr>
            <a:r>
              <a:rPr lang="en-IN" sz="1600" i="1" dirty="0" smtClean="0"/>
              <a:t>	 public  static void main(String[] args) {</a:t>
            </a:r>
          </a:p>
          <a:p>
            <a:pPr marL="0" indent="0">
              <a:buNone/>
            </a:pPr>
            <a:r>
              <a:rPr lang="en-IN" sz="1600" i="1" dirty="0"/>
              <a:t> </a:t>
            </a:r>
            <a:r>
              <a:rPr lang="en-IN" sz="1600" i="1" dirty="0" smtClean="0"/>
              <a:t>     		Stream&lt;Integer&gt;  myStream = Stream.of(1,25,30,29,1267);</a:t>
            </a:r>
          </a:p>
          <a:p>
            <a:pPr marL="0" indent="0">
              <a:buNone/>
            </a:pPr>
            <a:r>
              <a:rPr lang="en-IN" sz="1600" i="1" dirty="0"/>
              <a:t> </a:t>
            </a:r>
            <a:r>
              <a:rPr lang="en-IN" sz="1600" i="1" dirty="0" smtClean="0"/>
              <a:t>     		myStream.forEach(x -&gt; System.out.print(x+”,”));</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1,25,30,29,1267</a:t>
            </a:r>
          </a:p>
          <a:p>
            <a:pPr marL="0" indent="0">
              <a:buNone/>
            </a:pPr>
            <a:r>
              <a:rPr lang="en-IN" sz="1800" b="1" i="1" dirty="0" smtClean="0"/>
              <a:t>Scenario 2 : </a:t>
            </a:r>
          </a:p>
          <a:p>
            <a:pPr marL="0" indent="0">
              <a:buNone/>
            </a:pPr>
            <a:r>
              <a:rPr lang="en-IN" sz="1600" i="1" dirty="0" smtClean="0"/>
              <a:t>import java.util.stream.Stream;</a:t>
            </a:r>
          </a:p>
          <a:p>
            <a:pPr marL="0" indent="0">
              <a:buNone/>
            </a:pPr>
            <a:r>
              <a:rPr lang="en-IN" sz="1600" i="1" dirty="0" smtClean="0"/>
              <a:t>Public class StreamCreationDemo2 {</a:t>
            </a:r>
          </a:p>
          <a:p>
            <a:pPr marL="0" indent="0">
              <a:buNone/>
            </a:pPr>
            <a:r>
              <a:rPr lang="en-IN" sz="1600" i="1" dirty="0" smtClean="0"/>
              <a:t>Public static void main (String[] args) {</a:t>
            </a:r>
          </a:p>
          <a:p>
            <a:pPr marL="0" indent="0">
              <a:buNone/>
            </a:pPr>
            <a:r>
              <a:rPr lang="en-IN" sz="1600" i="1" dirty="0" smtClean="0"/>
              <a:t>Stream&lt;String&gt; myStream=Stream.of(new String[]{“ag”,”</a:t>
            </a:r>
            <a:r>
              <a:rPr lang="en-IN" sz="1600" i="1" dirty="0" err="1" smtClean="0"/>
              <a:t>fsf</a:t>
            </a:r>
            <a:r>
              <a:rPr lang="en-IN" sz="1600" i="1" dirty="0" smtClean="0"/>
              <a:t>”,”b”});</a:t>
            </a:r>
          </a:p>
          <a:p>
            <a:pPr marL="0" indent="0">
              <a:buNone/>
            </a:pPr>
            <a:r>
              <a:rPr lang="en-IN" sz="1600" i="1" dirty="0" smtClean="0"/>
              <a:t>myStream.forEach(</a:t>
            </a:r>
            <a:r>
              <a:rPr lang="en-IN" sz="1600" i="1" dirty="0" err="1" smtClean="0"/>
              <a:t>System.out</a:t>
            </a:r>
            <a:r>
              <a:rPr lang="en-IN" sz="1600" i="1" dirty="0" smtClean="0"/>
              <a:t>::println);</a:t>
            </a:r>
          </a:p>
          <a:p>
            <a:pPr marL="0" indent="0">
              <a:buNone/>
            </a:pPr>
            <a:r>
              <a:rPr lang="en-IN" sz="1600" i="1" dirty="0" smtClean="0"/>
              <a:t>}</a:t>
            </a:r>
          </a:p>
          <a:p>
            <a:pPr marL="0" indent="0">
              <a:buNone/>
            </a:pPr>
            <a:r>
              <a:rPr lang="en-IN" sz="1600" i="1" dirty="0" smtClean="0"/>
              <a:t>}</a:t>
            </a:r>
          </a:p>
          <a:p>
            <a:pPr marL="0" indent="0">
              <a:buNone/>
            </a:pPr>
            <a:endParaRPr lang="en-IN" sz="1600" i="1" dirty="0"/>
          </a:p>
        </p:txBody>
      </p:sp>
    </p:spTree>
    <p:extLst>
      <p:ext uri="{BB962C8B-B14F-4D97-AF65-F5344CB8AC3E}">
        <p14:creationId xmlns:p14="http://schemas.microsoft.com/office/powerpoint/2010/main" val="73726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634082"/>
          </a:xfrm>
        </p:spPr>
        <p:txBody>
          <a:bodyPr>
            <a:normAutofit fontScale="90000"/>
          </a:bodyPr>
          <a:lstStyle/>
          <a:p>
            <a:r>
              <a:rPr lang="en-IN" sz="4000" b="1" u="sng" dirty="0" smtClean="0"/>
              <a:t>Functional </a:t>
            </a:r>
            <a:r>
              <a:rPr lang="en-IN" b="1" u="sng" dirty="0" smtClean="0"/>
              <a:t>Interface</a:t>
            </a:r>
            <a:endParaRPr lang="en-IN" b="1" u="sng" dirty="0"/>
          </a:p>
        </p:txBody>
      </p:sp>
      <p:sp>
        <p:nvSpPr>
          <p:cNvPr id="9" name="Text Placeholder 8"/>
          <p:cNvSpPr>
            <a:spLocks noGrp="1"/>
          </p:cNvSpPr>
          <p:nvPr>
            <p:ph type="body" idx="1"/>
          </p:nvPr>
        </p:nvSpPr>
        <p:spPr>
          <a:xfrm>
            <a:off x="457200" y="1124744"/>
            <a:ext cx="4040188" cy="5580000"/>
          </a:xfrm>
        </p:spPr>
        <p:txBody>
          <a:bodyPr>
            <a:noAutofit/>
          </a:bodyPr>
          <a:lstStyle/>
          <a:p>
            <a:pPr algn="just"/>
            <a:r>
              <a:rPr lang="en-IN" sz="2000" u="sng" dirty="0" smtClean="0"/>
              <a:t>Java 7: Without Functional Interface</a:t>
            </a:r>
          </a:p>
          <a:p>
            <a:r>
              <a:rPr lang="en-IN" sz="1600" b="0" i="1" dirty="0"/>
              <a:t> interface </a:t>
            </a:r>
            <a:r>
              <a:rPr lang="en-IN" sz="1600" b="0" i="1" dirty="0" smtClean="0"/>
              <a:t>Demo</a:t>
            </a:r>
            <a:r>
              <a:rPr lang="en-IN" sz="1600" b="0" i="1" dirty="0"/>
              <a:t>{</a:t>
            </a:r>
            <a:endParaRPr lang="en-IN" sz="1600" b="0" dirty="0"/>
          </a:p>
          <a:p>
            <a:r>
              <a:rPr lang="en-IN" sz="1600" b="0" i="1" dirty="0"/>
              <a:t>                </a:t>
            </a:r>
            <a:r>
              <a:rPr lang="en-IN" sz="1600" b="0" i="1" dirty="0" smtClean="0"/>
              <a:t>public </a:t>
            </a:r>
            <a:r>
              <a:rPr lang="en-IN" sz="1600" b="0" i="1" dirty="0"/>
              <a:t>void show</a:t>
            </a:r>
            <a:r>
              <a:rPr lang="en-IN" sz="1600" b="0" i="1" dirty="0" smtClean="0"/>
              <a:t>();</a:t>
            </a:r>
          </a:p>
          <a:p>
            <a:r>
              <a:rPr lang="en-IN" sz="1600" b="0" i="1" dirty="0" smtClean="0"/>
              <a:t>                public  void  display();             </a:t>
            </a:r>
            <a:endParaRPr lang="en-IN" sz="1600" b="0" dirty="0"/>
          </a:p>
          <a:p>
            <a:r>
              <a:rPr lang="en-IN" sz="1600" b="0" i="1" dirty="0"/>
              <a:t>                    }</a:t>
            </a:r>
            <a:endParaRPr lang="en-IN" sz="1600" b="0" dirty="0"/>
          </a:p>
          <a:p>
            <a:r>
              <a:rPr lang="en-IN" sz="1600" b="0" i="1" dirty="0" smtClean="0"/>
              <a:t>Public </a:t>
            </a:r>
            <a:r>
              <a:rPr lang="en-IN" sz="1600" b="0" i="1" dirty="0"/>
              <a:t>class MainClass implements </a:t>
            </a:r>
            <a:r>
              <a:rPr lang="en-IN" sz="1600" b="0" i="1" dirty="0" smtClean="0"/>
              <a:t>Demo</a:t>
            </a:r>
            <a:r>
              <a:rPr lang="en-IN" sz="1600" b="0" i="1" dirty="0"/>
              <a:t>{</a:t>
            </a:r>
            <a:endParaRPr lang="en-IN" sz="1600" b="0" dirty="0"/>
          </a:p>
          <a:p>
            <a:r>
              <a:rPr lang="en-IN" sz="1600" b="0" i="1" dirty="0" smtClean="0"/>
              <a:t>@</a:t>
            </a:r>
            <a:r>
              <a:rPr lang="en-IN" sz="1600" b="0" i="1" dirty="0"/>
              <a:t>Override</a:t>
            </a:r>
            <a:endParaRPr lang="en-IN" sz="1600" b="0" dirty="0"/>
          </a:p>
          <a:p>
            <a:r>
              <a:rPr lang="en-IN" sz="1600" b="0" i="1" dirty="0" smtClean="0"/>
              <a:t> </a:t>
            </a:r>
            <a:r>
              <a:rPr lang="en-IN" sz="1600" b="0" i="1" dirty="0"/>
              <a:t>public void show() </a:t>
            </a:r>
            <a:r>
              <a:rPr lang="en-IN" sz="1600" b="0" i="1" dirty="0" smtClean="0"/>
              <a:t>{                                         	System.out.println(“show()  overridden”);</a:t>
            </a:r>
            <a:endParaRPr lang="en-IN" sz="1600" b="0" dirty="0"/>
          </a:p>
          <a:p>
            <a:r>
              <a:rPr lang="en-IN" sz="1600" b="0" i="1" dirty="0"/>
              <a:t>             </a:t>
            </a:r>
            <a:r>
              <a:rPr lang="en-IN" sz="1600" b="0" i="1" dirty="0" smtClean="0"/>
              <a:t>}</a:t>
            </a:r>
          </a:p>
          <a:p>
            <a:r>
              <a:rPr lang="en-IN" sz="1600" b="0" i="1" dirty="0" smtClean="0"/>
              <a:t>@Override</a:t>
            </a:r>
          </a:p>
          <a:p>
            <a:r>
              <a:rPr lang="en-IN" sz="1600" b="0" i="1" dirty="0" smtClean="0"/>
              <a:t>Public void display(){</a:t>
            </a:r>
          </a:p>
          <a:p>
            <a:r>
              <a:rPr lang="en-IN" sz="1600" b="0" i="1" dirty="0"/>
              <a:t> </a:t>
            </a:r>
            <a:r>
              <a:rPr lang="en-IN" sz="1600" b="0" i="1" dirty="0" smtClean="0"/>
              <a:t>    System.out.println(“display() overridden”);}</a:t>
            </a:r>
            <a:endParaRPr lang="en-IN" sz="1600" b="0" dirty="0"/>
          </a:p>
          <a:p>
            <a:r>
              <a:rPr lang="en-IN" sz="1600" b="0" i="1" dirty="0" smtClean="0"/>
              <a:t>public </a:t>
            </a:r>
            <a:r>
              <a:rPr lang="en-IN" sz="1600" b="0" i="1" dirty="0"/>
              <a:t>static void main(String[] args) {</a:t>
            </a:r>
            <a:endParaRPr lang="en-IN" sz="1600" b="0" dirty="0"/>
          </a:p>
          <a:p>
            <a:r>
              <a:rPr lang="en-IN" sz="1600" b="0" i="1" dirty="0"/>
              <a:t>       </a:t>
            </a:r>
            <a:r>
              <a:rPr lang="en-IN" sz="1600" b="0" i="1" dirty="0" smtClean="0"/>
              <a:t>MainClass </a:t>
            </a:r>
            <a:r>
              <a:rPr lang="en-IN" sz="1600" b="0" i="1" dirty="0"/>
              <a:t>obj=new MainClass();</a:t>
            </a:r>
            <a:endParaRPr lang="en-IN" sz="1600" b="0" dirty="0"/>
          </a:p>
          <a:p>
            <a:r>
              <a:rPr lang="en-IN" sz="1600" b="0" i="1" dirty="0"/>
              <a:t> </a:t>
            </a:r>
            <a:r>
              <a:rPr lang="en-IN" sz="1600" b="0" i="1" dirty="0" smtClean="0"/>
              <a:t>      obj.show();</a:t>
            </a:r>
          </a:p>
          <a:p>
            <a:r>
              <a:rPr lang="en-IN" sz="1600" b="0" i="1" dirty="0"/>
              <a:t> </a:t>
            </a:r>
            <a:r>
              <a:rPr lang="en-IN" sz="1600" b="0" i="1" dirty="0" smtClean="0"/>
              <a:t>     obj.display();</a:t>
            </a:r>
            <a:endParaRPr lang="en-IN" sz="1600" b="0" dirty="0"/>
          </a:p>
          <a:p>
            <a:r>
              <a:rPr lang="en-IN" sz="1600" b="0" i="1" dirty="0"/>
              <a:t>}</a:t>
            </a:r>
            <a:endParaRPr lang="en-IN" sz="1600" b="0" dirty="0"/>
          </a:p>
          <a:p>
            <a:r>
              <a:rPr lang="en-IN" sz="1600" b="0" i="1" dirty="0"/>
              <a:t>}</a:t>
            </a:r>
            <a:endParaRPr lang="en-IN" sz="1600" b="0" u="sng" dirty="0" smtClean="0"/>
          </a:p>
        </p:txBody>
      </p:sp>
      <p:sp>
        <p:nvSpPr>
          <p:cNvPr id="10" name="Text Placeholder 9"/>
          <p:cNvSpPr>
            <a:spLocks noGrp="1"/>
          </p:cNvSpPr>
          <p:nvPr>
            <p:ph type="body" sz="quarter" idx="3"/>
          </p:nvPr>
        </p:nvSpPr>
        <p:spPr>
          <a:xfrm>
            <a:off x="4645025" y="980728"/>
            <a:ext cx="4041775" cy="4644000"/>
          </a:xfrm>
        </p:spPr>
        <p:txBody>
          <a:bodyPr>
            <a:normAutofit lnSpcReduction="10000"/>
          </a:bodyPr>
          <a:lstStyle/>
          <a:p>
            <a:r>
              <a:rPr lang="en-IN" sz="2000" u="sng" dirty="0" smtClean="0"/>
              <a:t>Java 8</a:t>
            </a:r>
          </a:p>
          <a:p>
            <a:r>
              <a:rPr lang="en-IN" sz="1600" b="0" i="1" dirty="0"/>
              <a:t>@FunctionalInterface</a:t>
            </a:r>
            <a:endParaRPr lang="en-IN" sz="1600" b="0" dirty="0"/>
          </a:p>
          <a:p>
            <a:r>
              <a:rPr lang="en-IN" sz="1600" b="0" i="1" dirty="0"/>
              <a:t>  </a:t>
            </a:r>
            <a:r>
              <a:rPr lang="en-IN" sz="1600" b="0" i="1" dirty="0" smtClean="0"/>
              <a:t> </a:t>
            </a:r>
            <a:r>
              <a:rPr lang="en-IN" sz="1600" b="0" i="1" dirty="0"/>
              <a:t>interface FunctionalDemo{</a:t>
            </a:r>
            <a:endParaRPr lang="en-IN" sz="1600" b="0" dirty="0"/>
          </a:p>
          <a:p>
            <a:r>
              <a:rPr lang="en-IN" sz="1600" b="0" i="1" dirty="0"/>
              <a:t>              </a:t>
            </a:r>
            <a:r>
              <a:rPr lang="en-IN" sz="1600" b="0" i="1" dirty="0" smtClean="0"/>
              <a:t>public </a:t>
            </a:r>
            <a:r>
              <a:rPr lang="en-IN" sz="1600" b="0" i="1" dirty="0"/>
              <a:t>void show();             </a:t>
            </a:r>
            <a:endParaRPr lang="en-IN" sz="1600" b="0" dirty="0"/>
          </a:p>
          <a:p>
            <a:r>
              <a:rPr lang="en-IN" sz="1600" b="0" i="1" dirty="0"/>
              <a:t>                    }</a:t>
            </a:r>
            <a:endParaRPr lang="en-IN" sz="1600" b="0" dirty="0"/>
          </a:p>
          <a:p>
            <a:r>
              <a:rPr lang="en-IN" sz="1600" b="0" i="1" dirty="0" smtClean="0"/>
              <a:t>Public </a:t>
            </a:r>
            <a:r>
              <a:rPr lang="en-IN" sz="1600" b="0" i="1" dirty="0"/>
              <a:t>class MainClass implements FunctionalDemo{</a:t>
            </a:r>
            <a:endParaRPr lang="en-IN" sz="1600" b="0" dirty="0"/>
          </a:p>
          <a:p>
            <a:r>
              <a:rPr lang="en-IN" sz="1600" b="0" i="1" dirty="0"/>
              <a:t>   </a:t>
            </a:r>
            <a:r>
              <a:rPr lang="en-IN" sz="1600" b="0" i="1" dirty="0" smtClean="0"/>
              <a:t>@</a:t>
            </a:r>
            <a:r>
              <a:rPr lang="en-IN" sz="1600" b="0" i="1" dirty="0"/>
              <a:t>Override</a:t>
            </a:r>
            <a:endParaRPr lang="en-IN" sz="1600" b="0" dirty="0"/>
          </a:p>
          <a:p>
            <a:r>
              <a:rPr lang="en-IN" sz="1600" b="0" i="1" dirty="0"/>
              <a:t>   </a:t>
            </a:r>
            <a:r>
              <a:rPr lang="en-IN" sz="1600" b="0" i="1" dirty="0" smtClean="0"/>
              <a:t> </a:t>
            </a:r>
            <a:r>
              <a:rPr lang="en-IN" sz="1600" b="0" i="1" dirty="0"/>
              <a:t>public void show() {</a:t>
            </a:r>
            <a:endParaRPr lang="en-IN" sz="1600" b="0" dirty="0"/>
          </a:p>
          <a:p>
            <a:r>
              <a:rPr lang="en-IN" sz="1600" b="0" i="1" dirty="0"/>
              <a:t>   </a:t>
            </a:r>
            <a:r>
              <a:rPr lang="en-IN" sz="1600" b="0" i="1" dirty="0" smtClean="0"/>
              <a:t>    System.out.println</a:t>
            </a:r>
            <a:r>
              <a:rPr lang="en-IN" sz="1600" b="0" i="1" dirty="0"/>
              <a:t>(“</a:t>
            </a:r>
            <a:r>
              <a:rPr lang="en-IN" sz="1600" b="0" i="1" dirty="0" smtClean="0"/>
              <a:t>Overridden”);</a:t>
            </a:r>
            <a:endParaRPr lang="en-IN" sz="1600" b="0" dirty="0"/>
          </a:p>
          <a:p>
            <a:r>
              <a:rPr lang="en-IN" sz="1600" b="0" i="1" dirty="0"/>
              <a:t>                             }</a:t>
            </a:r>
            <a:endParaRPr lang="en-IN" sz="1600" b="0" dirty="0"/>
          </a:p>
          <a:p>
            <a:r>
              <a:rPr lang="en-IN" sz="1600" b="0" i="1" dirty="0" smtClean="0"/>
              <a:t>public </a:t>
            </a:r>
            <a:r>
              <a:rPr lang="en-IN" sz="1600" b="0" i="1" dirty="0"/>
              <a:t>static void main(String[] args) {</a:t>
            </a:r>
            <a:endParaRPr lang="en-IN" sz="1600" b="0" dirty="0"/>
          </a:p>
          <a:p>
            <a:r>
              <a:rPr lang="en-IN" sz="1600" b="0" i="1" dirty="0" smtClean="0"/>
              <a:t>          MainClass </a:t>
            </a:r>
            <a:r>
              <a:rPr lang="en-IN" sz="1600" b="0" i="1" dirty="0"/>
              <a:t>obj=new MainClass();</a:t>
            </a:r>
            <a:endParaRPr lang="en-IN" sz="1600" b="0" dirty="0"/>
          </a:p>
          <a:p>
            <a:r>
              <a:rPr lang="en-IN" sz="1600" b="0" i="1" dirty="0"/>
              <a:t> </a:t>
            </a:r>
            <a:r>
              <a:rPr lang="en-IN" sz="1600" b="0" i="1" dirty="0" smtClean="0"/>
              <a:t>         obj.show</a:t>
            </a:r>
            <a:r>
              <a:rPr lang="en-IN" sz="1600" b="0" i="1" dirty="0"/>
              <a:t>();</a:t>
            </a:r>
            <a:endParaRPr lang="en-IN" sz="1600" b="0" dirty="0"/>
          </a:p>
          <a:p>
            <a:r>
              <a:rPr lang="en-IN" sz="1600" b="0" i="1" dirty="0"/>
              <a:t>}</a:t>
            </a:r>
            <a:endParaRPr lang="en-IN" sz="1600" b="0" dirty="0"/>
          </a:p>
          <a:p>
            <a:r>
              <a:rPr lang="en-IN" sz="1600" b="0" i="1" dirty="0"/>
              <a:t>}</a:t>
            </a:r>
            <a:endParaRPr lang="en-IN" sz="1600" b="0" dirty="0"/>
          </a:p>
          <a:p>
            <a:endParaRPr lang="en-IN" u="sng" dirty="0"/>
          </a:p>
        </p:txBody>
      </p:sp>
    </p:spTree>
    <p:extLst>
      <p:ext uri="{BB962C8B-B14F-4D97-AF65-F5344CB8AC3E}">
        <p14:creationId xmlns:p14="http://schemas.microsoft.com/office/powerpoint/2010/main" val="42108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404664"/>
            <a:ext cx="8291264" cy="6120680"/>
          </a:xfrm>
        </p:spPr>
        <p:txBody>
          <a:bodyPr>
            <a:normAutofit/>
          </a:bodyPr>
          <a:lstStyle/>
          <a:p>
            <a:pPr marL="0" indent="0">
              <a:buNone/>
            </a:pPr>
            <a:r>
              <a:rPr lang="en-IN" sz="1800" b="1" i="1" dirty="0" smtClean="0"/>
              <a:t>Scenario 3:</a:t>
            </a:r>
          </a:p>
          <a:p>
            <a:pPr marL="0" indent="0">
              <a:buNone/>
            </a:pPr>
            <a:r>
              <a:rPr lang="en-IN" sz="1800" b="1" i="1" dirty="0"/>
              <a:t> </a:t>
            </a:r>
            <a:r>
              <a:rPr lang="en-IN" sz="1600" i="1" dirty="0" smtClean="0"/>
              <a:t>import java.util.stream.Stream;</a:t>
            </a:r>
          </a:p>
          <a:p>
            <a:pPr marL="0" indent="0">
              <a:buNone/>
            </a:pPr>
            <a:r>
              <a:rPr lang="en-IN" sz="1600" i="1" dirty="0" smtClean="0"/>
              <a:t>import java.util.*;</a:t>
            </a:r>
          </a:p>
          <a:p>
            <a:pPr marL="0" indent="0">
              <a:buNone/>
            </a:pPr>
            <a:r>
              <a:rPr lang="en-IN" sz="1600" i="1" dirty="0"/>
              <a:t>p</a:t>
            </a:r>
            <a:r>
              <a:rPr lang="en-IN" sz="1600" i="1" dirty="0" smtClean="0"/>
              <a:t>ublic class StreamCreationDemo3 {</a:t>
            </a:r>
          </a:p>
          <a:p>
            <a:pPr marL="0" indent="0">
              <a:buNone/>
            </a:pPr>
            <a:r>
              <a:rPr lang="en-IN" sz="1600" i="1" dirty="0" smtClean="0"/>
              <a:t>	public static void main(String[] args) {</a:t>
            </a:r>
          </a:p>
          <a:p>
            <a:pPr marL="0" indent="0">
              <a:buNone/>
            </a:pPr>
            <a:r>
              <a:rPr lang="en-IN" sz="1600" i="1" dirty="0" smtClean="0"/>
              <a:t>		List&lt;Integer&gt; list=new ArrayList&lt;Integer&gt;();</a:t>
            </a:r>
          </a:p>
          <a:p>
            <a:pPr marL="0" indent="0">
              <a:buNone/>
            </a:pPr>
            <a:r>
              <a:rPr lang="en-IN" sz="1600" i="1" dirty="0" smtClean="0"/>
              <a:t>		for(</a:t>
            </a:r>
            <a:r>
              <a:rPr lang="en-IN" sz="1600" i="1" dirty="0" err="1" smtClean="0"/>
              <a:t>int</a:t>
            </a:r>
            <a:r>
              <a:rPr lang="en-IN" sz="1600" i="1" dirty="0" smtClean="0"/>
              <a:t>  </a:t>
            </a:r>
            <a:r>
              <a:rPr lang="en-IN" sz="1600" i="1" dirty="0" err="1" smtClean="0"/>
              <a:t>i</a:t>
            </a:r>
            <a:r>
              <a:rPr lang="en-IN" sz="1600" i="1" dirty="0" smtClean="0"/>
              <a:t>=0; </a:t>
            </a:r>
            <a:r>
              <a:rPr lang="en-IN" sz="1600" i="1" dirty="0" err="1" smtClean="0"/>
              <a:t>i</a:t>
            </a:r>
            <a:r>
              <a:rPr lang="en-IN" sz="1600" i="1" dirty="0" smtClean="0"/>
              <a:t>&lt;5;i++) {</a:t>
            </a:r>
          </a:p>
          <a:p>
            <a:pPr marL="0" indent="0">
              <a:buNone/>
            </a:pPr>
            <a:r>
              <a:rPr lang="en-IN" sz="1600" i="1" dirty="0"/>
              <a:t> </a:t>
            </a:r>
            <a:r>
              <a:rPr lang="en-IN" sz="1600" i="1" dirty="0" smtClean="0"/>
              <a:t>      			</a:t>
            </a:r>
            <a:r>
              <a:rPr lang="en-IN" sz="1600" i="1" dirty="0" err="1" smtClean="0"/>
              <a:t>list.add</a:t>
            </a:r>
            <a:r>
              <a:rPr lang="en-IN" sz="1600" i="1" dirty="0" smtClean="0"/>
              <a:t>(</a:t>
            </a:r>
            <a:r>
              <a:rPr lang="en-IN" sz="1600" i="1" dirty="0" err="1" smtClean="0"/>
              <a:t>i</a:t>
            </a:r>
            <a:r>
              <a:rPr lang="en-IN" sz="1600" i="1" dirty="0" smtClean="0"/>
              <a:t>);</a:t>
            </a:r>
          </a:p>
          <a:p>
            <a:pPr marL="0" indent="0">
              <a:buNone/>
            </a:pPr>
            <a:r>
              <a:rPr lang="en-IN" sz="1600" i="1" dirty="0" smtClean="0"/>
              <a:t>		}</a:t>
            </a:r>
          </a:p>
          <a:p>
            <a:pPr marL="0" indent="0">
              <a:buNone/>
            </a:pPr>
            <a:r>
              <a:rPr lang="en-IN" sz="1600" i="1" dirty="0" smtClean="0"/>
              <a:t>		Stream&lt;Integer&gt; myStream = list.stream();</a:t>
            </a:r>
          </a:p>
          <a:p>
            <a:pPr marL="0" indent="0">
              <a:buNone/>
            </a:pPr>
            <a:r>
              <a:rPr lang="en-IN" sz="1600" i="1" dirty="0" smtClean="0"/>
              <a:t>		long count=</a:t>
            </a:r>
            <a:r>
              <a:rPr lang="en-IN" sz="1600" i="1" dirty="0" err="1" smtClean="0"/>
              <a:t>myStream.count</a:t>
            </a:r>
            <a:r>
              <a:rPr lang="en-IN" sz="1600" i="1" dirty="0" smtClean="0"/>
              <a:t>();</a:t>
            </a:r>
          </a:p>
          <a:p>
            <a:pPr marL="0" indent="0">
              <a:buNone/>
            </a:pPr>
            <a:r>
              <a:rPr lang="en-IN" sz="1600" i="1" dirty="0" smtClean="0"/>
              <a:t>		System.out.println(count);</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5</a:t>
            </a:r>
          </a:p>
          <a:p>
            <a:pPr marL="0" indent="0">
              <a:buNone/>
            </a:pPr>
            <a:endParaRPr lang="en-IN" sz="1800" b="1" i="1" dirty="0" smtClean="0"/>
          </a:p>
          <a:p>
            <a:pPr marL="0" indent="0">
              <a:buNone/>
            </a:pPr>
            <a:endParaRPr lang="en-IN" sz="1800" i="1" dirty="0"/>
          </a:p>
        </p:txBody>
      </p:sp>
    </p:spTree>
    <p:extLst>
      <p:ext uri="{BB962C8B-B14F-4D97-AF65-F5344CB8AC3E}">
        <p14:creationId xmlns:p14="http://schemas.microsoft.com/office/powerpoint/2010/main" val="384911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51520" y="332656"/>
            <a:ext cx="8496944" cy="6192688"/>
          </a:xfrm>
        </p:spPr>
        <p:txBody>
          <a:bodyPr>
            <a:normAutofit/>
          </a:bodyPr>
          <a:lstStyle/>
          <a:p>
            <a:pPr marL="0" indent="0">
              <a:buNone/>
            </a:pPr>
            <a:r>
              <a:rPr lang="en-IN" sz="1800" b="1" i="1" dirty="0"/>
              <a:t>Scenario 4:</a:t>
            </a:r>
          </a:p>
          <a:p>
            <a:pPr marL="0" indent="0">
              <a:buNone/>
            </a:pPr>
            <a:r>
              <a:rPr lang="en-IN" sz="1600" i="1" dirty="0" smtClean="0"/>
              <a:t>import </a:t>
            </a:r>
            <a:r>
              <a:rPr lang="en-IN" sz="1600" i="1" dirty="0"/>
              <a:t>java.util.*;</a:t>
            </a:r>
          </a:p>
          <a:p>
            <a:pPr marL="0" indent="0">
              <a:buNone/>
            </a:pPr>
            <a:r>
              <a:rPr lang="en-IN" sz="1600" i="1" dirty="0" smtClean="0"/>
              <a:t>public </a:t>
            </a:r>
            <a:r>
              <a:rPr lang="en-IN" sz="1600" i="1" dirty="0"/>
              <a:t>class StreamCreationDemo4 {</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smtClean="0"/>
              <a:t>	Stream&lt;Date</a:t>
            </a:r>
            <a:r>
              <a:rPr lang="en-IN" sz="1600" i="1" dirty="0"/>
              <a:t>&gt; myStream= Stream.generate(() -&gt;{ </a:t>
            </a:r>
            <a:r>
              <a:rPr lang="en-IN" sz="1600" i="1" dirty="0" smtClean="0"/>
              <a:t>                                                                        					return </a:t>
            </a:r>
            <a:r>
              <a:rPr lang="en-IN" sz="1600" i="1" dirty="0"/>
              <a:t>new Date</a:t>
            </a:r>
            <a:r>
              <a:rPr lang="en-IN" sz="1600" i="1" dirty="0" smtClean="0"/>
              <a:t>();}).limit(2);</a:t>
            </a:r>
          </a:p>
          <a:p>
            <a:pPr marL="0" indent="0">
              <a:buNone/>
            </a:pPr>
            <a:r>
              <a:rPr lang="en-IN" sz="1600" i="1" dirty="0"/>
              <a:t>	</a:t>
            </a:r>
            <a:r>
              <a:rPr lang="en-IN" sz="1600" i="1" dirty="0" smtClean="0"/>
              <a:t>}</a:t>
            </a:r>
          </a:p>
          <a:p>
            <a:pPr marL="0" indent="0">
              <a:buNone/>
            </a:pPr>
            <a:r>
              <a:rPr lang="en-IN" sz="1600" i="1" dirty="0"/>
              <a:t>	</a:t>
            </a:r>
            <a:r>
              <a:rPr lang="en-IN" sz="1600" i="1" dirty="0" smtClean="0"/>
              <a:t>myStream.forEach(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b="1" i="1" dirty="0" smtClean="0"/>
              <a:t>O/p: </a:t>
            </a:r>
            <a:r>
              <a:rPr lang="de-DE" sz="1600" dirty="0"/>
              <a:t>Tue Jun 19 11:33:53 IST 2018</a:t>
            </a:r>
          </a:p>
          <a:p>
            <a:pPr marL="0" indent="0">
              <a:buNone/>
            </a:pPr>
            <a:r>
              <a:rPr lang="de-DE" sz="1600" dirty="0" smtClean="0"/>
              <a:t>          Tue </a:t>
            </a:r>
            <a:r>
              <a:rPr lang="de-DE" sz="1600" dirty="0"/>
              <a:t>Jun 19 11:33:53 IST </a:t>
            </a:r>
            <a:r>
              <a:rPr lang="de-DE" sz="1600" dirty="0" smtClean="0"/>
              <a:t>2018</a:t>
            </a:r>
          </a:p>
          <a:p>
            <a:pPr marL="0" indent="0">
              <a:buNone/>
            </a:pPr>
            <a:r>
              <a:rPr lang="de-DE" sz="1800" b="1" i="1" dirty="0" smtClean="0"/>
              <a:t>Scenario 5: </a:t>
            </a:r>
          </a:p>
          <a:p>
            <a:pPr marL="0" indent="0">
              <a:buNone/>
            </a:pPr>
            <a:r>
              <a:rPr lang="de-DE" sz="1800" b="1" i="1" dirty="0"/>
              <a:t> </a:t>
            </a:r>
            <a:r>
              <a:rPr lang="de-DE" sz="1600" i="1" dirty="0" smtClean="0"/>
              <a:t>import java.util.*;</a:t>
            </a:r>
          </a:p>
          <a:p>
            <a:pPr marL="0" indent="0">
              <a:buNone/>
            </a:pPr>
            <a:r>
              <a:rPr lang="de-DE" sz="1600" i="1" dirty="0" smtClean="0"/>
              <a:t>public class StreamCreationDemo5 {</a:t>
            </a:r>
          </a:p>
          <a:p>
            <a:pPr marL="0" indent="0">
              <a:buNone/>
            </a:pPr>
            <a:r>
              <a:rPr lang="de-DE" sz="1600" i="1" dirty="0" smtClean="0"/>
              <a:t>	public static void main(String[] args) {</a:t>
            </a:r>
          </a:p>
          <a:p>
            <a:pPr marL="0" indent="0">
              <a:buNone/>
            </a:pPr>
            <a:r>
              <a:rPr lang="de-DE" sz="1600" i="1" dirty="0" smtClean="0"/>
              <a:t>		Stream&lt;Character&gt; myStream= ‘‘abcd“.chars().mapToObj(x-&gt; (char) x );</a:t>
            </a:r>
          </a:p>
          <a:p>
            <a:pPr marL="0" indent="0">
              <a:buNone/>
            </a:pPr>
            <a:r>
              <a:rPr lang="de-DE" sz="1600" i="1" dirty="0" smtClean="0"/>
              <a:t>		myStream.forEach(x-&gt; System.out.print(x+‘‘ ,‘‘));</a:t>
            </a:r>
          </a:p>
          <a:p>
            <a:pPr marL="0" indent="0">
              <a:buNone/>
            </a:pPr>
            <a:r>
              <a:rPr lang="de-DE" sz="1600" i="1" dirty="0" smtClean="0"/>
              <a:t>	}</a:t>
            </a:r>
          </a:p>
          <a:p>
            <a:pPr marL="0" indent="0">
              <a:buNone/>
            </a:pPr>
            <a:r>
              <a:rPr lang="de-DE" sz="1600" i="1" dirty="0" smtClean="0"/>
              <a:t>}</a:t>
            </a:r>
          </a:p>
          <a:p>
            <a:pPr marL="0" indent="0">
              <a:buNone/>
            </a:pPr>
            <a:r>
              <a:rPr lang="de-DE" sz="1600" b="1" i="1" dirty="0" smtClean="0"/>
              <a:t>O/p:</a:t>
            </a:r>
            <a:r>
              <a:rPr lang="de-DE" sz="1600" i="1" dirty="0" smtClean="0"/>
              <a:t>a,b,c,d</a:t>
            </a:r>
            <a:endParaRPr lang="en-IN" sz="1800" i="1" dirty="0"/>
          </a:p>
          <a:p>
            <a:endParaRPr lang="en-IN" sz="1600" dirty="0"/>
          </a:p>
        </p:txBody>
      </p:sp>
    </p:spTree>
    <p:extLst>
      <p:ext uri="{BB962C8B-B14F-4D97-AF65-F5344CB8AC3E}">
        <p14:creationId xmlns:p14="http://schemas.microsoft.com/office/powerpoint/2010/main" val="13098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Intermediate Operations:</a:t>
            </a:r>
            <a:endParaRPr lang="en-IN" sz="2400" u="sng" dirty="0"/>
          </a:p>
        </p:txBody>
      </p:sp>
      <p:sp>
        <p:nvSpPr>
          <p:cNvPr id="3" name="Text Placeholder 2"/>
          <p:cNvSpPr>
            <a:spLocks noGrp="1"/>
          </p:cNvSpPr>
          <p:nvPr>
            <p:ph type="body" idx="1"/>
          </p:nvPr>
        </p:nvSpPr>
        <p:spPr>
          <a:xfrm>
            <a:off x="457200" y="1052737"/>
            <a:ext cx="4040188" cy="684000"/>
          </a:xfrm>
        </p:spPr>
        <p:txBody>
          <a:bodyPr>
            <a:noAutofit/>
          </a:bodyPr>
          <a:lstStyle/>
          <a:p>
            <a:r>
              <a:rPr lang="en-IN" sz="2000" u="sng" dirty="0"/>
              <a:t>m</a:t>
            </a:r>
            <a:r>
              <a:rPr lang="en-IN" sz="2000" u="sng" dirty="0" smtClean="0"/>
              <a:t>ap() method:</a:t>
            </a:r>
          </a:p>
          <a:p>
            <a:r>
              <a:rPr lang="en-IN" sz="2000" dirty="0" smtClean="0"/>
              <a:t>Java 7: without map() method</a:t>
            </a:r>
            <a:endParaRPr lang="en-IN" sz="2000" dirty="0"/>
          </a:p>
        </p:txBody>
      </p:sp>
      <p:sp>
        <p:nvSpPr>
          <p:cNvPr id="4" name="Content Placeholder 3"/>
          <p:cNvSpPr>
            <a:spLocks noGrp="1"/>
          </p:cNvSpPr>
          <p:nvPr>
            <p:ph sz="half" idx="2"/>
          </p:nvPr>
        </p:nvSpPr>
        <p:spPr>
          <a:xfrm>
            <a:off x="251520" y="1772816"/>
            <a:ext cx="4032448" cy="4353347"/>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Square {</a:t>
            </a:r>
          </a:p>
          <a:p>
            <a:pPr marL="0" indent="0">
              <a:buNone/>
            </a:pPr>
            <a:r>
              <a:rPr lang="en-IN" sz="1600" i="1" dirty="0" smtClean="0"/>
              <a:t>    public static void main(String[] args) {</a:t>
            </a:r>
          </a:p>
          <a:p>
            <a:pPr marL="0" indent="0">
              <a:buNone/>
            </a:pPr>
            <a:r>
              <a:rPr lang="en-IN" sz="1600" i="1" dirty="0"/>
              <a:t> </a:t>
            </a:r>
            <a:r>
              <a:rPr lang="en-IN" sz="1600" i="1" dirty="0" smtClean="0"/>
              <a:t>       int[] arr={1,2 3};</a:t>
            </a:r>
          </a:p>
          <a:p>
            <a:pPr marL="0" indent="0">
              <a:buNone/>
            </a:pPr>
            <a:r>
              <a:rPr lang="en-IN" sz="1600" i="1" dirty="0" smtClean="0"/>
              <a:t>      List&lt;Integer&gt; list=new ArrayList&lt;Integer&gt;();</a:t>
            </a:r>
          </a:p>
          <a:p>
            <a:pPr marL="0" indent="0">
              <a:buNone/>
            </a:pPr>
            <a:r>
              <a:rPr lang="en-IN" sz="1600" i="1" dirty="0" smtClean="0"/>
              <a:t>       for(Integer </a:t>
            </a:r>
            <a:r>
              <a:rPr lang="en-IN" sz="1600" i="1" dirty="0" err="1" smtClean="0"/>
              <a:t>i</a:t>
            </a:r>
            <a:r>
              <a:rPr lang="en-IN" sz="1600" i="1" dirty="0" smtClean="0"/>
              <a:t> : arr) {</a:t>
            </a:r>
          </a:p>
          <a:p>
            <a:pPr marL="0" indent="0">
              <a:buNone/>
            </a:pPr>
            <a:r>
              <a:rPr lang="en-IN" sz="1600" i="1" dirty="0" smtClean="0"/>
              <a:t>                     </a:t>
            </a:r>
            <a:r>
              <a:rPr lang="en-IN" sz="1600" i="1" dirty="0" err="1" smtClean="0"/>
              <a:t>list.add</a:t>
            </a:r>
            <a:r>
              <a:rPr lang="en-IN" sz="1600" i="1" dirty="0" smtClean="0"/>
              <a:t>(</a:t>
            </a:r>
            <a:r>
              <a:rPr lang="en-IN" sz="1600" i="1" dirty="0" err="1" smtClean="0"/>
              <a:t>i</a:t>
            </a:r>
            <a:r>
              <a:rPr lang="en-IN" sz="1600" i="1" dirty="0" smtClean="0"/>
              <a:t>*</a:t>
            </a:r>
            <a:r>
              <a:rPr lang="en-IN" sz="1600" i="1" dirty="0" err="1" smtClean="0"/>
              <a:t>i</a:t>
            </a:r>
            <a:r>
              <a:rPr lang="en-IN" sz="1600" i="1" dirty="0" smtClean="0"/>
              <a:t>);</a:t>
            </a:r>
          </a:p>
          <a:p>
            <a:pPr marL="0" indent="0">
              <a:buNone/>
            </a:pPr>
            <a:r>
              <a:rPr lang="en-IN" sz="1600" i="1" dirty="0"/>
              <a:t> </a:t>
            </a:r>
            <a:r>
              <a:rPr lang="en-IN" sz="1600" i="1" dirty="0" smtClean="0"/>
              <a:t>                  }</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1052736"/>
            <a:ext cx="4041775" cy="648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572000" y="1844824"/>
            <a:ext cx="4464495" cy="4353347"/>
          </a:xfrm>
        </p:spPr>
        <p:txBody>
          <a:bodyPr>
            <a:normAutofit/>
          </a:bodyPr>
          <a:lstStyle/>
          <a:p>
            <a:pPr marL="0" indent="0">
              <a:buNone/>
            </a:pPr>
            <a:r>
              <a:rPr lang="en-IN" sz="1600" i="1" dirty="0"/>
              <a:t>i</a:t>
            </a:r>
            <a:r>
              <a:rPr lang="en-IN" sz="1600" i="1" dirty="0" smtClean="0"/>
              <a:t>mport java.util.*;</a:t>
            </a:r>
          </a:p>
          <a:p>
            <a:pPr marL="0" indent="0">
              <a:buNone/>
            </a:pPr>
            <a:r>
              <a:rPr lang="en-IN" sz="1600" i="1" dirty="0" smtClean="0"/>
              <a:t>public class Square {</a:t>
            </a:r>
            <a:endParaRPr lang="en-IN" sz="1600" i="1" dirty="0"/>
          </a:p>
          <a:p>
            <a:pPr marL="0" indent="0">
              <a:buNone/>
            </a:pPr>
            <a:r>
              <a:rPr lang="en-IN" sz="1600" i="1" dirty="0" smtClean="0"/>
              <a:t>public static void main(String[] args) {</a:t>
            </a:r>
          </a:p>
          <a:p>
            <a:pPr marL="0" indent="0">
              <a:buNone/>
            </a:pPr>
            <a:r>
              <a:rPr lang="en-IN" sz="1600" i="1" dirty="0"/>
              <a:t>List&lt;Integer&gt; </a:t>
            </a:r>
            <a:r>
              <a:rPr lang="en-IN" sz="1600" i="1" dirty="0" smtClean="0"/>
              <a:t>arr = Arrays.asList(1,2,3);</a:t>
            </a:r>
          </a:p>
          <a:p>
            <a:pPr marL="0" indent="0">
              <a:buNone/>
            </a:pPr>
            <a:r>
              <a:rPr lang="en-IN" sz="1600" i="1" dirty="0" smtClean="0"/>
              <a:t>List square=</a:t>
            </a:r>
          </a:p>
          <a:p>
            <a:pPr marL="0" indent="0">
              <a:buNone/>
            </a:pPr>
            <a:r>
              <a:rPr lang="en-IN" sz="1600" i="1" dirty="0" smtClean="0"/>
              <a:t>arr.stream().map(x-&gt;x*x).collect(</a:t>
            </a:r>
            <a:r>
              <a:rPr lang="en-IN" sz="1600" i="1" dirty="0" err="1" smtClean="0"/>
              <a:t>Collectors.toList</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1140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a:t>f</a:t>
            </a:r>
            <a:r>
              <a:rPr lang="en-IN" sz="2400" b="1" u="sng" dirty="0" smtClean="0"/>
              <a:t>ilter() method</a:t>
            </a:r>
            <a:endParaRPr lang="en-IN" sz="2400" b="1" u="sng" dirty="0"/>
          </a:p>
        </p:txBody>
      </p:sp>
      <p:sp>
        <p:nvSpPr>
          <p:cNvPr id="3" name="Text Placeholder 2"/>
          <p:cNvSpPr>
            <a:spLocks noGrp="1"/>
          </p:cNvSpPr>
          <p:nvPr>
            <p:ph type="body" idx="1"/>
          </p:nvPr>
        </p:nvSpPr>
        <p:spPr>
          <a:xfrm>
            <a:off x="457200" y="1052737"/>
            <a:ext cx="4040188" cy="360040"/>
          </a:xfrm>
        </p:spPr>
        <p:txBody>
          <a:bodyPr>
            <a:noAutofit/>
          </a:bodyPr>
          <a:lstStyle/>
          <a:p>
            <a:r>
              <a:rPr lang="en-IN" sz="2000" dirty="0" smtClean="0"/>
              <a:t>Java 7: without filter() method</a:t>
            </a:r>
            <a:endParaRPr lang="en-IN" sz="2000" dirty="0"/>
          </a:p>
        </p:txBody>
      </p:sp>
      <p:sp>
        <p:nvSpPr>
          <p:cNvPr id="4" name="Content Placeholder 3"/>
          <p:cNvSpPr>
            <a:spLocks noGrp="1"/>
          </p:cNvSpPr>
          <p:nvPr>
            <p:ph sz="half" idx="2"/>
          </p:nvPr>
        </p:nvSpPr>
        <p:spPr>
          <a:xfrm>
            <a:off x="457200" y="1412776"/>
            <a:ext cx="4040188" cy="4713387"/>
          </a:xfrm>
        </p:spPr>
        <p:txBody>
          <a:bodyPr>
            <a:normAutofit/>
          </a:bodyPr>
          <a:lstStyle/>
          <a:p>
            <a:pPr marL="0" indent="0">
              <a:buNone/>
            </a:pPr>
            <a:r>
              <a:rPr lang="en-IN" sz="1600" i="1" dirty="0" smtClean="0"/>
              <a:t>Import java .util.*;</a:t>
            </a:r>
          </a:p>
          <a:p>
            <a:pPr marL="0" indent="0">
              <a:buNone/>
            </a:pPr>
            <a:r>
              <a:rPr lang="en-IN" sz="1600" i="1" dirty="0"/>
              <a:t>p</a:t>
            </a:r>
            <a:r>
              <a:rPr lang="en-IN" sz="1600" i="1" dirty="0" smtClean="0"/>
              <a:t>ublic  class  EvenNumber {</a:t>
            </a:r>
          </a:p>
          <a:p>
            <a:pPr marL="0" indent="0">
              <a:buNone/>
            </a:pPr>
            <a:r>
              <a:rPr lang="en-IN" sz="1600" i="1" dirty="0"/>
              <a:t>p</a:t>
            </a:r>
            <a:r>
              <a:rPr lang="en-IN" sz="1600" i="1" dirty="0" smtClean="0"/>
              <a:t>ublic  static  void main(String[] args) {</a:t>
            </a:r>
          </a:p>
          <a:p>
            <a:pPr marL="0" indent="0">
              <a:buNone/>
            </a:pPr>
            <a:r>
              <a:rPr lang="en-IN" sz="1600" i="1" dirty="0" smtClean="0"/>
              <a:t>        int[] arr= {2,3 1,6,7};</a:t>
            </a:r>
          </a:p>
          <a:p>
            <a:pPr marL="0" indent="0">
              <a:buNone/>
            </a:pPr>
            <a:r>
              <a:rPr lang="en-IN" sz="1600" i="1" dirty="0" smtClean="0"/>
              <a:t>       for(</a:t>
            </a:r>
            <a:r>
              <a:rPr lang="en-IN" sz="1600" i="1" dirty="0" err="1" smtClean="0"/>
              <a:t>int</a:t>
            </a:r>
            <a:r>
              <a:rPr lang="en-IN" sz="1600" i="1" dirty="0" smtClean="0"/>
              <a:t>  i: arr) {</a:t>
            </a:r>
          </a:p>
          <a:p>
            <a:pPr marL="0" indent="0">
              <a:buNone/>
            </a:pPr>
            <a:r>
              <a:rPr lang="en-IN" sz="1600" i="1" dirty="0" smtClean="0"/>
              <a:t>                   If (i%2==0) </a:t>
            </a:r>
          </a:p>
          <a:p>
            <a:pPr marL="0" indent="0">
              <a:buNone/>
            </a:pPr>
            <a:r>
              <a:rPr lang="en-IN" sz="1600" i="1" dirty="0" smtClean="0"/>
              <a:t>                           System.out.println(</a:t>
            </a:r>
            <a:r>
              <a:rPr lang="en-IN" sz="1600" i="1" dirty="0" err="1" smtClean="0"/>
              <a:t>i</a:t>
            </a:r>
            <a:r>
              <a:rPr lang="en-IN" sz="1600" i="1" dirty="0" smtClean="0"/>
              <a:t>);</a:t>
            </a:r>
          </a:p>
          <a:p>
            <a:pPr marL="0" indent="0">
              <a:buNone/>
            </a:pPr>
            <a:r>
              <a:rPr lang="en-IN" sz="1600" i="1" dirty="0" smtClean="0"/>
              <a:t>                        }</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980727"/>
            <a:ext cx="4041775" cy="432049"/>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3995936" y="1484784"/>
            <a:ext cx="4896543" cy="4641379"/>
          </a:xfrm>
        </p:spPr>
        <p:txBody>
          <a:bodyPr>
            <a:normAutofit/>
          </a:bodyPr>
          <a:lstStyle/>
          <a:p>
            <a:pPr marL="0" indent="0">
              <a:buNone/>
            </a:pPr>
            <a:r>
              <a:rPr lang="en-IN" sz="1600" dirty="0" smtClean="0"/>
              <a:t>import  java.util.*;</a:t>
            </a:r>
          </a:p>
          <a:p>
            <a:pPr marL="0" indent="0">
              <a:buNone/>
            </a:pPr>
            <a:r>
              <a:rPr lang="en-IN" sz="1600" dirty="0" smtClean="0"/>
              <a:t>Public  class  EvenNumber {</a:t>
            </a:r>
          </a:p>
          <a:p>
            <a:pPr marL="0" indent="0">
              <a:buNone/>
            </a:pPr>
            <a:r>
              <a:rPr lang="en-IN" sz="1600" dirty="0" smtClean="0"/>
              <a:t>Public  static void main(String[] args)  {</a:t>
            </a:r>
          </a:p>
          <a:p>
            <a:pPr marL="0" indent="0">
              <a:buNone/>
            </a:pPr>
            <a:r>
              <a:rPr lang="en-IN" sz="1600" dirty="0"/>
              <a:t> </a:t>
            </a:r>
            <a:r>
              <a:rPr lang="en-IN" sz="1600" dirty="0" smtClean="0"/>
              <a:t>   List&lt;Integer&gt;  number=Arrays.asList(2,3,1,6,7);</a:t>
            </a:r>
          </a:p>
          <a:p>
            <a:pPr marL="0" indent="0">
              <a:buNone/>
            </a:pPr>
            <a:r>
              <a:rPr lang="en-IN" sz="1600" dirty="0" smtClean="0"/>
              <a:t>    number.stream().filter(</a:t>
            </a:r>
          </a:p>
          <a:p>
            <a:pPr marL="0" indent="0">
              <a:buNone/>
            </a:pPr>
            <a:r>
              <a:rPr lang="en-IN" sz="1600" dirty="0"/>
              <a:t> </a:t>
            </a:r>
            <a:r>
              <a:rPr lang="en-IN" sz="1600" dirty="0" smtClean="0"/>
              <a:t>        x-&gt;x%2==0).forEach(</a:t>
            </a:r>
            <a:r>
              <a:rPr lang="en-IN" sz="1600" dirty="0" err="1" smtClean="0"/>
              <a:t>System.out</a:t>
            </a:r>
            <a:r>
              <a:rPr lang="en-IN" sz="1600" dirty="0" smtClean="0"/>
              <a:t>::</a:t>
            </a:r>
            <a:r>
              <a:rPr lang="en-IN" sz="1600" dirty="0" err="1" smtClean="0"/>
              <a:t>println</a:t>
            </a:r>
            <a:r>
              <a:rPr lang="en-IN" sz="1600" dirty="0" smtClean="0"/>
              <a:t>);</a:t>
            </a:r>
          </a:p>
          <a:p>
            <a:pPr marL="0" indent="0">
              <a:buNone/>
            </a:pPr>
            <a:r>
              <a:rPr lang="en-IN" sz="1600" dirty="0" smtClean="0"/>
              <a:t>}</a:t>
            </a:r>
          </a:p>
          <a:p>
            <a:pPr marL="0" indent="0">
              <a:buNone/>
            </a:pPr>
            <a:r>
              <a:rPr lang="en-IN" sz="1600" dirty="0" smtClean="0"/>
              <a:t>}</a:t>
            </a:r>
            <a:endParaRPr lang="en-IN" sz="1600" dirty="0"/>
          </a:p>
        </p:txBody>
      </p:sp>
    </p:spTree>
    <p:extLst>
      <p:ext uri="{BB962C8B-B14F-4D97-AF65-F5344CB8AC3E}">
        <p14:creationId xmlns:p14="http://schemas.microsoft.com/office/powerpoint/2010/main" val="89973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a:t>s</a:t>
            </a:r>
            <a:r>
              <a:rPr lang="en-IN" sz="2400" b="1" u="sng" dirty="0" smtClean="0"/>
              <a:t>orted() method</a:t>
            </a:r>
            <a:endParaRPr lang="en-IN" sz="2400" b="1" u="sng" dirty="0"/>
          </a:p>
        </p:txBody>
      </p:sp>
      <p:sp>
        <p:nvSpPr>
          <p:cNvPr id="3" name="Text Placeholder 2"/>
          <p:cNvSpPr>
            <a:spLocks noGrp="1"/>
          </p:cNvSpPr>
          <p:nvPr>
            <p:ph type="body" idx="1"/>
          </p:nvPr>
        </p:nvSpPr>
        <p:spPr>
          <a:xfrm>
            <a:off x="457200" y="1052737"/>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340768"/>
            <a:ext cx="4040188" cy="4785395"/>
          </a:xfrm>
        </p:spPr>
        <p:txBody>
          <a:bodyPr>
            <a:normAutofit/>
          </a:bodyPr>
          <a:lstStyle/>
          <a:p>
            <a:pPr marL="0" indent="0">
              <a:buNone/>
            </a:pPr>
            <a:r>
              <a:rPr lang="en-IN" sz="1600" i="1" dirty="0" smtClean="0"/>
              <a:t>import java.util.*;</a:t>
            </a:r>
          </a:p>
          <a:p>
            <a:pPr marL="0" indent="0">
              <a:buNone/>
            </a:pPr>
            <a:r>
              <a:rPr lang="en-IN" sz="1600" i="1" dirty="0" smtClean="0"/>
              <a:t>public  class ListSort {</a:t>
            </a:r>
          </a:p>
          <a:p>
            <a:pPr marL="0" indent="0">
              <a:buNone/>
            </a:pPr>
            <a:r>
              <a:rPr lang="en-IN" sz="1600" i="1" dirty="0" smtClean="0"/>
              <a:t>    public static void main (String[] args) {</a:t>
            </a:r>
          </a:p>
          <a:p>
            <a:pPr marL="0" indent="0">
              <a:buNone/>
            </a:pPr>
            <a:r>
              <a:rPr lang="en-IN" sz="1600" i="1" dirty="0" smtClean="0"/>
              <a:t>        List&lt;String&gt; list=new ArrayList&lt;String&gt;();</a:t>
            </a:r>
          </a:p>
          <a:p>
            <a:pPr marL="0" indent="0">
              <a:buNone/>
            </a:pPr>
            <a:r>
              <a:rPr lang="en-IN" sz="1600" i="1" dirty="0" smtClean="0"/>
              <a:t>        list.add(“gsjd”);</a:t>
            </a:r>
          </a:p>
          <a:p>
            <a:pPr marL="0" indent="0">
              <a:buNone/>
            </a:pPr>
            <a:r>
              <a:rPr lang="en-IN" sz="1600" i="1" dirty="0" smtClean="0"/>
              <a:t>        list.add(“thgda”);</a:t>
            </a:r>
          </a:p>
          <a:p>
            <a:pPr marL="0" indent="0">
              <a:buNone/>
            </a:pPr>
            <a:r>
              <a:rPr lang="en-IN" sz="1600" i="1" dirty="0" smtClean="0"/>
              <a:t>       list.add(“eh”);</a:t>
            </a:r>
          </a:p>
          <a:p>
            <a:pPr marL="0" indent="0">
              <a:buNone/>
            </a:pPr>
            <a:r>
              <a:rPr lang="en-IN" sz="1600" i="1" dirty="0" smtClean="0"/>
              <a:t>      Collections.sort(list);</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1052737"/>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355977" y="1412776"/>
            <a:ext cx="4330824" cy="4713387"/>
          </a:xfrm>
        </p:spPr>
        <p:txBody>
          <a:bodyPr>
            <a:normAutofit/>
          </a:bodyPr>
          <a:lstStyle/>
          <a:p>
            <a:pPr marL="0" indent="0">
              <a:buNone/>
            </a:pPr>
            <a:r>
              <a:rPr lang="en-IN" sz="1600" i="1" dirty="0" smtClean="0"/>
              <a:t>Import java.util.*;</a:t>
            </a:r>
          </a:p>
          <a:p>
            <a:pPr marL="0" indent="0">
              <a:buNone/>
            </a:pPr>
            <a:r>
              <a:rPr lang="en-IN" sz="1600" i="1" dirty="0" smtClean="0"/>
              <a:t>Public class ListSort {</a:t>
            </a:r>
          </a:p>
          <a:p>
            <a:pPr marL="0" indent="0">
              <a:buNone/>
            </a:pPr>
            <a:r>
              <a:rPr lang="en-IN" sz="1600" i="1" dirty="0" smtClean="0"/>
              <a:t>Public static void main(String[] args) {</a:t>
            </a:r>
          </a:p>
          <a:p>
            <a:pPr marL="0" indent="0">
              <a:buNone/>
            </a:pPr>
            <a:r>
              <a:rPr lang="en-IN" sz="1600" i="1" dirty="0" smtClean="0"/>
              <a:t>List&lt;String&gt;  list=Arrays.asList(“gsb”,”rsgs”,”htg”);</a:t>
            </a:r>
          </a:p>
          <a:p>
            <a:pPr marL="0" indent="0">
              <a:buNone/>
            </a:pPr>
            <a:r>
              <a:rPr lang="en-IN" sz="1600" i="1" dirty="0"/>
              <a:t>l</a:t>
            </a:r>
            <a:r>
              <a:rPr lang="en-IN" sz="1600" i="1" dirty="0" smtClean="0"/>
              <a:t>ist.stream().sorted().forEach(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102546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smtClean="0"/>
              <a:t>2.Terminal Methods</a:t>
            </a:r>
            <a:endParaRPr lang="en-IN" sz="2400" u="sng" dirty="0"/>
          </a:p>
        </p:txBody>
      </p:sp>
      <p:sp>
        <p:nvSpPr>
          <p:cNvPr id="3" name="Text Placeholder 2"/>
          <p:cNvSpPr>
            <a:spLocks noGrp="1"/>
          </p:cNvSpPr>
          <p:nvPr>
            <p:ph type="body" idx="1"/>
          </p:nvPr>
        </p:nvSpPr>
        <p:spPr>
          <a:xfrm>
            <a:off x="457200" y="836713"/>
            <a:ext cx="4040188" cy="684000"/>
          </a:xfrm>
        </p:spPr>
        <p:txBody>
          <a:bodyPr>
            <a:noAutofit/>
          </a:bodyPr>
          <a:lstStyle/>
          <a:p>
            <a:r>
              <a:rPr lang="en-IN" sz="2000" b="0" u="sng" dirty="0" smtClean="0"/>
              <a:t>collect() method</a:t>
            </a:r>
          </a:p>
          <a:p>
            <a:r>
              <a:rPr lang="en-IN" sz="2000" dirty="0" smtClean="0"/>
              <a:t>Java 7: without collect() method</a:t>
            </a:r>
            <a:endParaRPr lang="en-IN" sz="2000" dirty="0"/>
          </a:p>
        </p:txBody>
      </p:sp>
      <p:sp>
        <p:nvSpPr>
          <p:cNvPr id="4" name="Content Placeholder 3"/>
          <p:cNvSpPr>
            <a:spLocks noGrp="1"/>
          </p:cNvSpPr>
          <p:nvPr>
            <p:ph sz="half" idx="2"/>
          </p:nvPr>
        </p:nvSpPr>
        <p:spPr>
          <a:xfrm>
            <a:off x="251520" y="1556792"/>
            <a:ext cx="4245868" cy="4569371"/>
          </a:xfrm>
        </p:spPr>
        <p:txBody>
          <a:bodyPr>
            <a:normAutofit/>
          </a:bodyPr>
          <a:lstStyle/>
          <a:p>
            <a:pPr marL="0" indent="0">
              <a:buNone/>
            </a:pPr>
            <a:r>
              <a:rPr lang="en-IN" sz="1600" i="1" dirty="0"/>
              <a:t>i</a:t>
            </a:r>
            <a:r>
              <a:rPr lang="en-IN" sz="1600" i="1" dirty="0" smtClean="0"/>
              <a:t>mport java.util.*;</a:t>
            </a:r>
          </a:p>
          <a:p>
            <a:pPr marL="0" indent="0">
              <a:buNone/>
            </a:pPr>
            <a:r>
              <a:rPr lang="en-IN" sz="1600" i="1" dirty="0" smtClean="0"/>
              <a:t>public  class Test {</a:t>
            </a:r>
            <a:endParaRPr lang="en-IN" sz="1600" i="1" dirty="0"/>
          </a:p>
          <a:p>
            <a:pPr marL="0" indent="0">
              <a:buNone/>
            </a:pPr>
            <a:r>
              <a:rPr lang="en-IN" sz="1600" i="1" dirty="0" smtClean="0"/>
              <a:t>public static void main(String[] args) {</a:t>
            </a:r>
          </a:p>
          <a:p>
            <a:pPr marL="0" indent="0">
              <a:buNone/>
            </a:pPr>
            <a:r>
              <a:rPr lang="en-IN" sz="1600" i="1" dirty="0" smtClean="0"/>
              <a:t>List&lt;Integer&gt;  list1=new ArrayList&lt;Integer&gt;();</a:t>
            </a:r>
          </a:p>
          <a:p>
            <a:pPr marL="0" indent="0">
              <a:buNone/>
            </a:pPr>
            <a:r>
              <a:rPr lang="en-IN" sz="1600" i="1" dirty="0" smtClean="0"/>
              <a:t>List&lt;Integer&gt; evenList=new ArrayList&lt;Integer&gt;();</a:t>
            </a:r>
          </a:p>
          <a:p>
            <a:pPr marL="0" indent="0">
              <a:buNone/>
            </a:pPr>
            <a:r>
              <a:rPr lang="en-IN" sz="1600" i="1" dirty="0"/>
              <a:t>f</a:t>
            </a:r>
            <a:r>
              <a:rPr lang="en-IN" sz="1600" i="1" dirty="0" smtClean="0"/>
              <a:t>or(</a:t>
            </a:r>
            <a:r>
              <a:rPr lang="en-IN" sz="1600" i="1" dirty="0" err="1" smtClean="0"/>
              <a:t>int</a:t>
            </a:r>
            <a:r>
              <a:rPr lang="en-IN" sz="1600" i="1" dirty="0" smtClean="0"/>
              <a:t>  </a:t>
            </a:r>
            <a:r>
              <a:rPr lang="en-IN" sz="1600" i="1" dirty="0" err="1" smtClean="0"/>
              <a:t>i</a:t>
            </a:r>
            <a:r>
              <a:rPr lang="en-IN" sz="1600" i="1" dirty="0" smtClean="0"/>
              <a:t>=0;i&lt;10;i++) {</a:t>
            </a:r>
          </a:p>
          <a:p>
            <a:pPr marL="0" indent="0">
              <a:buNone/>
            </a:pPr>
            <a:r>
              <a:rPr lang="en-IN" sz="1600" i="1" dirty="0" smtClean="0"/>
              <a:t>            list.add(</a:t>
            </a:r>
            <a:r>
              <a:rPr lang="en-IN" sz="1600" i="1" dirty="0" err="1" smtClean="0"/>
              <a:t>i</a:t>
            </a:r>
            <a:r>
              <a:rPr lang="en-IN" sz="1600" i="1" dirty="0" smtClean="0"/>
              <a:t>);</a:t>
            </a:r>
            <a:endParaRPr lang="en-IN" sz="1600" i="1" dirty="0"/>
          </a:p>
          <a:p>
            <a:pPr marL="0" indent="0">
              <a:buNone/>
            </a:pPr>
            <a:r>
              <a:rPr lang="en-IN" sz="1600" i="1" dirty="0" smtClean="0"/>
              <a:t>	}</a:t>
            </a:r>
          </a:p>
          <a:p>
            <a:pPr marL="0" indent="0">
              <a:buNone/>
            </a:pPr>
            <a:r>
              <a:rPr lang="en-IN" sz="1600" i="1" dirty="0"/>
              <a:t>f</a:t>
            </a:r>
            <a:r>
              <a:rPr lang="en-IN" sz="1600" i="1" dirty="0" smtClean="0"/>
              <a:t>or(Integer i: list){ </a:t>
            </a:r>
          </a:p>
          <a:p>
            <a:pPr marL="0" indent="0">
              <a:buNone/>
            </a:pPr>
            <a:r>
              <a:rPr lang="en-IN" sz="1600" i="1" dirty="0"/>
              <a:t> </a:t>
            </a:r>
            <a:r>
              <a:rPr lang="en-IN" sz="1600" i="1" dirty="0" smtClean="0"/>
              <a:t>     if(i%2==0){</a:t>
            </a:r>
          </a:p>
          <a:p>
            <a:pPr marL="0" indent="0">
              <a:buNone/>
            </a:pPr>
            <a:r>
              <a:rPr lang="en-IN" sz="1600" i="1" dirty="0" smtClean="0"/>
              <a:t>	evenList.add(</a:t>
            </a:r>
            <a:r>
              <a:rPr lang="en-IN" sz="1600" i="1" dirty="0" err="1" smtClean="0"/>
              <a:t>i</a:t>
            </a:r>
            <a:r>
              <a:rPr lang="en-IN" sz="1600" i="1" dirty="0" smtClean="0"/>
              <a:t>);</a:t>
            </a:r>
          </a:p>
          <a:p>
            <a:pPr marL="0" indent="0">
              <a:buNone/>
            </a:pPr>
            <a:r>
              <a:rPr lang="en-IN" sz="1600" i="1" dirty="0" smtClean="0"/>
              <a:t>	}</a:t>
            </a:r>
            <a:endParaRPr lang="en-IN" sz="600" i="1" dirty="0" smtClean="0"/>
          </a:p>
          <a:p>
            <a:pPr marL="0" indent="0">
              <a:buNone/>
            </a:pPr>
            <a:r>
              <a:rPr lang="en-IN" sz="1600" i="1" dirty="0"/>
              <a:t> </a:t>
            </a:r>
            <a:r>
              <a:rPr lang="en-IN" sz="1600" i="1" dirty="0" smtClean="0"/>
              <a:t>       }</a:t>
            </a:r>
          </a:p>
          <a:p>
            <a:pPr marL="0" indent="0">
              <a:buNone/>
            </a:pPr>
            <a:r>
              <a:rPr lang="en-IN" sz="1600" i="1" dirty="0" smtClean="0"/>
              <a:t>}</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908720"/>
            <a:ext cx="4041775" cy="504056"/>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List&lt;Integer&gt;  list1=Arrays.asList(1,2,4,3,6,8);</a:t>
            </a:r>
          </a:p>
          <a:p>
            <a:pPr marL="0" indent="0">
              <a:buNone/>
            </a:pPr>
            <a:r>
              <a:rPr lang="en-IN" sz="1600" i="1" dirty="0" smtClean="0"/>
              <a:t>List&lt;Integer&gt;  evenList=list1.stream().</a:t>
            </a:r>
          </a:p>
          <a:p>
            <a:pPr marL="0" indent="0">
              <a:buNone/>
            </a:pPr>
            <a:r>
              <a:rPr lang="en-IN" sz="1600" i="1" dirty="0"/>
              <a:t> </a:t>
            </a:r>
            <a:r>
              <a:rPr lang="en-IN" sz="1600" i="1" dirty="0" smtClean="0"/>
              <a:t>    filter(x-&gt;x%2==0).collect(</a:t>
            </a:r>
            <a:r>
              <a:rPr lang="en-IN" sz="1600" i="1" dirty="0" err="1" smtClean="0"/>
              <a:t>Collectors.toList</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32551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a:t>r</a:t>
            </a:r>
            <a:r>
              <a:rPr lang="en-IN" sz="2400" u="sng" dirty="0" smtClean="0"/>
              <a:t>educe() method</a:t>
            </a:r>
            <a:endParaRPr lang="en-IN" sz="2400" u="sng" dirty="0"/>
          </a:p>
        </p:txBody>
      </p:sp>
      <p:sp>
        <p:nvSpPr>
          <p:cNvPr id="3" name="Text Placeholder 2"/>
          <p:cNvSpPr>
            <a:spLocks noGrp="1"/>
          </p:cNvSpPr>
          <p:nvPr>
            <p:ph type="body" idx="1"/>
          </p:nvPr>
        </p:nvSpPr>
        <p:spPr>
          <a:xfrm>
            <a:off x="457200" y="836713"/>
            <a:ext cx="4040188" cy="360040"/>
          </a:xfrm>
        </p:spPr>
        <p:txBody>
          <a:bodyPr>
            <a:noAutofit/>
          </a:bodyPr>
          <a:lstStyle/>
          <a:p>
            <a:r>
              <a:rPr lang="en-IN" sz="2000" dirty="0" smtClean="0"/>
              <a:t>Java 7: without reduce() method</a:t>
            </a:r>
            <a:endParaRPr lang="en-IN" sz="2000" dirty="0"/>
          </a:p>
        </p:txBody>
      </p:sp>
      <p:sp>
        <p:nvSpPr>
          <p:cNvPr id="4" name="Content Placeholder 3"/>
          <p:cNvSpPr>
            <a:spLocks noGrp="1"/>
          </p:cNvSpPr>
          <p:nvPr>
            <p:ph sz="half" idx="2"/>
          </p:nvPr>
        </p:nvSpPr>
        <p:spPr>
          <a:xfrm>
            <a:off x="457200" y="1196752"/>
            <a:ext cx="4040188" cy="4929411"/>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SumOf Values {</a:t>
            </a:r>
          </a:p>
          <a:p>
            <a:pPr marL="0" indent="0">
              <a:buNone/>
            </a:pPr>
            <a:r>
              <a:rPr lang="en-IN" sz="1600" i="1" dirty="0"/>
              <a:t>p</a:t>
            </a:r>
            <a:r>
              <a:rPr lang="en-IN" sz="1600" i="1" dirty="0" smtClean="0"/>
              <a:t>ublic static void main(String[] args) {</a:t>
            </a:r>
          </a:p>
          <a:p>
            <a:pPr marL="0" indent="0">
              <a:buNone/>
            </a:pPr>
            <a:r>
              <a:rPr lang="en-IN" sz="1600" i="1" dirty="0" smtClean="0"/>
              <a:t>List&lt;Integer&gt; list=new ArrayList&lt;Integer&gt;();</a:t>
            </a:r>
          </a:p>
          <a:p>
            <a:pPr marL="0" indent="0">
              <a:buNone/>
            </a:pPr>
            <a:r>
              <a:rPr lang="en-IN" sz="1600" i="1" dirty="0"/>
              <a:t>i</a:t>
            </a:r>
            <a:r>
              <a:rPr lang="en-IN" sz="1600" i="1" dirty="0" smtClean="0"/>
              <a:t>nt sum=0;</a:t>
            </a:r>
          </a:p>
          <a:p>
            <a:pPr marL="0" indent="0">
              <a:buNone/>
            </a:pPr>
            <a:r>
              <a:rPr lang="en-IN" sz="1600" i="1" dirty="0"/>
              <a:t>f</a:t>
            </a:r>
            <a:r>
              <a:rPr lang="en-IN" sz="1600" i="1" dirty="0" smtClean="0"/>
              <a:t>or( int  </a:t>
            </a:r>
            <a:r>
              <a:rPr lang="en-IN" sz="1600" i="1" dirty="0" err="1"/>
              <a:t>i</a:t>
            </a:r>
            <a:r>
              <a:rPr lang="en-IN" sz="1600" i="1" dirty="0" smtClean="0"/>
              <a:t>=0;i&lt;10;i++) {</a:t>
            </a:r>
          </a:p>
          <a:p>
            <a:pPr marL="0" indent="0">
              <a:buNone/>
            </a:pPr>
            <a:r>
              <a:rPr lang="en-IN" sz="1600" i="1" dirty="0" smtClean="0"/>
              <a:t>                 list.add(</a:t>
            </a:r>
            <a:r>
              <a:rPr lang="en-IN" sz="1600" i="1" dirty="0" err="1" smtClean="0"/>
              <a:t>i</a:t>
            </a:r>
            <a:r>
              <a:rPr lang="en-IN" sz="1600" i="1" dirty="0" smtClean="0"/>
              <a:t>);</a:t>
            </a:r>
          </a:p>
          <a:p>
            <a:pPr marL="0" indent="0">
              <a:buNone/>
            </a:pPr>
            <a:r>
              <a:rPr lang="en-IN" sz="1600" i="1" dirty="0"/>
              <a:t> </a:t>
            </a:r>
            <a:r>
              <a:rPr lang="en-IN" sz="1600" i="1" dirty="0" smtClean="0"/>
              <a:t>                if(i%2==0)</a:t>
            </a:r>
          </a:p>
          <a:p>
            <a:pPr marL="0" indent="0">
              <a:buNone/>
            </a:pPr>
            <a:r>
              <a:rPr lang="en-IN" sz="1600" i="1" dirty="0"/>
              <a:t> </a:t>
            </a:r>
            <a:r>
              <a:rPr lang="en-IN" sz="1600" i="1" dirty="0" smtClean="0"/>
              <a:t>                       sum=sum+1;</a:t>
            </a:r>
          </a:p>
          <a:p>
            <a:pPr marL="0" indent="0">
              <a:buNone/>
            </a:pPr>
            <a:r>
              <a:rPr lang="en-IN" sz="1600" i="1" dirty="0" smtClean="0"/>
              <a:t>	}</a:t>
            </a:r>
          </a:p>
          <a:p>
            <a:pPr marL="0" indent="0">
              <a:buNone/>
            </a:pPr>
            <a:r>
              <a:rPr lang="en-IN" sz="1600" i="1" dirty="0" smtClean="0"/>
              <a:t>System.out.println(sum);</a:t>
            </a:r>
          </a:p>
          <a:p>
            <a:pPr marL="0" indent="0">
              <a:buNone/>
            </a:pPr>
            <a:r>
              <a:rPr lang="en-IN" sz="1600" i="1" dirty="0"/>
              <a:t> </a:t>
            </a: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836713"/>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427985" y="1196752"/>
            <a:ext cx="4258816" cy="4929411"/>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SumOfValues {</a:t>
            </a:r>
          </a:p>
          <a:p>
            <a:pPr marL="0" indent="0">
              <a:buNone/>
            </a:pPr>
            <a:r>
              <a:rPr lang="en-IN" sz="1600" i="1" dirty="0"/>
              <a:t>p</a:t>
            </a:r>
            <a:r>
              <a:rPr lang="en-IN" sz="1600" i="1" dirty="0" smtClean="0"/>
              <a:t>ublic static void main(String[] args) {</a:t>
            </a:r>
          </a:p>
          <a:p>
            <a:pPr marL="0" indent="0">
              <a:buNone/>
            </a:pPr>
            <a:r>
              <a:rPr lang="en-IN" sz="1600" i="1" dirty="0" smtClean="0"/>
              <a:t>      List&lt;Integer&gt; list=Arrays.asList(2,1,3,5,4,6);</a:t>
            </a:r>
          </a:p>
          <a:p>
            <a:pPr marL="0" indent="0">
              <a:buNone/>
            </a:pPr>
            <a:r>
              <a:rPr lang="en-IN" sz="1600" i="1" dirty="0" smtClean="0"/>
              <a:t>       int sum= list.stream().</a:t>
            </a:r>
          </a:p>
          <a:p>
            <a:pPr marL="0" indent="0">
              <a:buNone/>
            </a:pPr>
            <a:r>
              <a:rPr lang="en-IN" sz="1600" i="1" dirty="0"/>
              <a:t> </a:t>
            </a:r>
            <a:r>
              <a:rPr lang="en-IN" sz="1600" i="1" dirty="0" smtClean="0"/>
              <a:t>        filter(x-&gt;x%2==0).reduce(0,(val,i)-&gt; val+i);</a:t>
            </a:r>
          </a:p>
          <a:p>
            <a:pPr marL="0" indent="0">
              <a:buNone/>
            </a:pPr>
            <a:r>
              <a:rPr lang="en-IN" sz="1600" i="1" dirty="0" smtClean="0"/>
              <a:t>System.out.println(sum);</a:t>
            </a:r>
          </a:p>
          <a:p>
            <a:pPr marL="0" indent="0">
              <a:buNone/>
            </a:pPr>
            <a:r>
              <a:rPr lang="en-IN" sz="1600" i="1" dirty="0" smtClean="0"/>
              <a:t>      }</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78501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pPr algn="l"/>
            <a:r>
              <a:rPr lang="en-IN" sz="2400" u="sng" dirty="0" smtClean="0"/>
              <a:t>Supplier Interface</a:t>
            </a:r>
            <a:endParaRPr lang="en-IN" sz="2400" u="sng" dirty="0"/>
          </a:p>
        </p:txBody>
      </p:sp>
      <p:sp>
        <p:nvSpPr>
          <p:cNvPr id="3" name="Text Placeholder 2"/>
          <p:cNvSpPr>
            <a:spLocks noGrp="1"/>
          </p:cNvSpPr>
          <p:nvPr>
            <p:ph type="body" idx="1"/>
          </p:nvPr>
        </p:nvSpPr>
        <p:spPr>
          <a:xfrm>
            <a:off x="457200" y="764705"/>
            <a:ext cx="4040188" cy="360000"/>
          </a:xfrm>
        </p:spPr>
        <p:txBody>
          <a:bodyPr>
            <a:normAutofit fontScale="85000" lnSpcReduction="20000"/>
          </a:bodyPr>
          <a:lstStyle/>
          <a:p>
            <a:r>
              <a:rPr lang="en-IN" dirty="0" smtClean="0"/>
              <a:t>Java 8: without Supplier Interface</a:t>
            </a:r>
            <a:endParaRPr lang="en-IN" dirty="0"/>
          </a:p>
        </p:txBody>
      </p:sp>
      <p:sp>
        <p:nvSpPr>
          <p:cNvPr id="4" name="Content Placeholder 3"/>
          <p:cNvSpPr>
            <a:spLocks noGrp="1"/>
          </p:cNvSpPr>
          <p:nvPr>
            <p:ph sz="half" idx="2"/>
          </p:nvPr>
        </p:nvSpPr>
        <p:spPr>
          <a:xfrm>
            <a:off x="251520" y="1124744"/>
            <a:ext cx="4245868" cy="5001419"/>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       String[] arr={“</a:t>
            </a:r>
            <a:r>
              <a:rPr lang="en-IN" sz="1600" i="1" dirty="0" err="1" smtClean="0"/>
              <a:t>a”,”b”,”c</a:t>
            </a:r>
            <a:r>
              <a:rPr lang="en-IN" sz="1600" i="1" dirty="0" smtClean="0"/>
              <a:t>”};</a:t>
            </a:r>
          </a:p>
          <a:p>
            <a:pPr marL="0" indent="0">
              <a:buNone/>
            </a:pPr>
            <a:r>
              <a:rPr lang="en-IN" sz="1600" i="1" dirty="0" smtClean="0"/>
              <a:t>    Stream&lt;String&gt; myStream=</a:t>
            </a:r>
            <a:r>
              <a:rPr lang="en-IN" sz="1600" i="1" dirty="0" err="1" smtClean="0"/>
              <a:t>Arrays.stream</a:t>
            </a:r>
            <a:r>
              <a:rPr lang="en-IN" sz="1600" i="1" dirty="0" smtClean="0"/>
              <a:t>(arr);</a:t>
            </a:r>
          </a:p>
          <a:p>
            <a:pPr marL="0" indent="0">
              <a:buNone/>
            </a:pPr>
            <a:r>
              <a:rPr lang="en-IN" sz="1600" i="1" dirty="0" smtClean="0"/>
              <a:t>    myStream.forEach(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myStream.filter(</a:t>
            </a:r>
          </a:p>
          <a:p>
            <a:pPr marL="0" indent="0">
              <a:buNone/>
            </a:pPr>
            <a:r>
              <a:rPr lang="en-IN" sz="1600" i="1" dirty="0"/>
              <a:t> </a:t>
            </a:r>
            <a:r>
              <a:rPr lang="en-IN" sz="1600" i="1" dirty="0" smtClean="0"/>
              <a:t>    x-&gt;</a:t>
            </a:r>
            <a:r>
              <a:rPr lang="en-IN" sz="1600" i="1" dirty="0"/>
              <a:t>x</a:t>
            </a:r>
            <a:r>
              <a:rPr lang="en-IN" sz="1600" i="1" dirty="0" smtClean="0"/>
              <a:t>.equals(“b”)).forEach(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i="1" dirty="0" smtClean="0"/>
              <a:t>}</a:t>
            </a:r>
            <a:endParaRPr lang="en-IN" sz="1600" b="1" i="1" dirty="0" smtClean="0"/>
          </a:p>
          <a:p>
            <a:pPr marL="0" indent="0">
              <a:buNone/>
            </a:pPr>
            <a:r>
              <a:rPr lang="en-IN" sz="1600" b="1" i="1" dirty="0" smtClean="0"/>
              <a:t>O/p: IllegalStateException: stream has already </a:t>
            </a:r>
          </a:p>
          <a:p>
            <a:pPr marL="0" indent="0">
              <a:buNone/>
            </a:pPr>
            <a:r>
              <a:rPr lang="en-IN" sz="1600" b="1" i="1" dirty="0"/>
              <a:t> </a:t>
            </a:r>
            <a:r>
              <a:rPr lang="en-IN" sz="1600" b="1" i="1" dirty="0" smtClean="0"/>
              <a:t>        been operated upon or closed</a:t>
            </a:r>
            <a:endParaRPr lang="en-IN" sz="1600" b="1" i="1" dirty="0"/>
          </a:p>
        </p:txBody>
      </p:sp>
      <p:sp>
        <p:nvSpPr>
          <p:cNvPr id="5" name="Text Placeholder 4"/>
          <p:cNvSpPr>
            <a:spLocks noGrp="1"/>
          </p:cNvSpPr>
          <p:nvPr>
            <p:ph type="body" sz="quarter" idx="3"/>
          </p:nvPr>
        </p:nvSpPr>
        <p:spPr>
          <a:xfrm>
            <a:off x="4645025" y="836713"/>
            <a:ext cx="4041775" cy="576000"/>
          </a:xfrm>
        </p:spPr>
        <p:txBody>
          <a:bodyPr>
            <a:noAutofit/>
          </a:bodyPr>
          <a:lstStyle/>
          <a:p>
            <a:r>
              <a:rPr lang="en-IN" sz="2000" dirty="0" smtClean="0"/>
              <a:t>Java 8: Reuse of Stream with Supplier Interface</a:t>
            </a:r>
            <a:endParaRPr lang="en-IN" sz="2000" dirty="0"/>
          </a:p>
        </p:txBody>
      </p:sp>
      <p:sp>
        <p:nvSpPr>
          <p:cNvPr id="6" name="Content Placeholder 5"/>
          <p:cNvSpPr>
            <a:spLocks noGrp="1"/>
          </p:cNvSpPr>
          <p:nvPr>
            <p:ph sz="quarter" idx="4"/>
          </p:nvPr>
        </p:nvSpPr>
        <p:spPr>
          <a:xfrm>
            <a:off x="4427985" y="1340768"/>
            <a:ext cx="4258816" cy="5256584"/>
          </a:xfrm>
        </p:spPr>
        <p:txBody>
          <a:bodyPr>
            <a:normAutofit/>
          </a:bodyPr>
          <a:lstStyle/>
          <a:p>
            <a:pPr marL="0" indent="0">
              <a:buNone/>
            </a:pPr>
            <a:r>
              <a:rPr lang="en-IN" sz="1600" i="1" dirty="0" smtClean="0"/>
              <a:t>import java.util.function.Supplier;</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           String[] arr={“a”,”b”,”c”};</a:t>
            </a:r>
          </a:p>
          <a:p>
            <a:pPr marL="0" indent="0">
              <a:buNone/>
            </a:pPr>
            <a:r>
              <a:rPr lang="en-IN" sz="1600" i="1" dirty="0" smtClean="0"/>
              <a:t>        Supplier&lt;Stream&lt;String&gt;&gt; mySupplier=</a:t>
            </a:r>
          </a:p>
          <a:p>
            <a:pPr marL="0" indent="0">
              <a:buNone/>
            </a:pPr>
            <a:r>
              <a:rPr lang="en-IN" sz="1600" i="1" dirty="0"/>
              <a:t> </a:t>
            </a:r>
            <a:r>
              <a:rPr lang="en-IN" sz="1600" i="1" dirty="0" smtClean="0"/>
              <a:t>                                                  ()-&gt;</a:t>
            </a:r>
            <a:r>
              <a:rPr lang="en-IN" sz="1600" i="1" dirty="0" err="1" smtClean="0"/>
              <a:t>Stream.of</a:t>
            </a:r>
            <a:r>
              <a:rPr lang="en-IN" sz="1600" i="1" dirty="0" smtClean="0"/>
              <a:t>(arr);</a:t>
            </a:r>
          </a:p>
          <a:p>
            <a:pPr marL="0" indent="0">
              <a:buNone/>
            </a:pPr>
            <a:r>
              <a:rPr lang="en-IN" sz="1600" i="1" dirty="0" smtClean="0"/>
              <a:t>mySupplier.get().forEach(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Long count=</a:t>
            </a:r>
            <a:r>
              <a:rPr lang="en-IN" sz="1600" i="1" dirty="0" err="1" smtClean="0"/>
              <a:t>mySupplier.get</a:t>
            </a:r>
            <a:r>
              <a:rPr lang="en-IN" sz="1600" i="1" dirty="0" smtClean="0"/>
              <a:t>().</a:t>
            </a:r>
          </a:p>
          <a:p>
            <a:pPr marL="0" indent="0">
              <a:buNone/>
            </a:pPr>
            <a:r>
              <a:rPr lang="en-IN" sz="1600" i="1" dirty="0"/>
              <a:t> </a:t>
            </a:r>
            <a:r>
              <a:rPr lang="en-IN" sz="1600" i="1" dirty="0" smtClean="0"/>
              <a:t>                   filter(x-&gt;x.equals(“a”)).count();</a:t>
            </a:r>
          </a:p>
          <a:p>
            <a:pPr marL="0" indent="0">
              <a:buNone/>
            </a:pPr>
            <a:r>
              <a:rPr lang="en-IN" sz="1600" i="1" dirty="0" smtClean="0"/>
              <a:t>         }</a:t>
            </a:r>
          </a:p>
          <a:p>
            <a:pPr marL="0" indent="0">
              <a:buNone/>
            </a:pPr>
            <a:r>
              <a:rPr lang="en-IN" sz="1600" i="1" dirty="0" smtClean="0"/>
              <a:t>}</a:t>
            </a:r>
          </a:p>
          <a:p>
            <a:pPr marL="0" indent="0">
              <a:buNone/>
            </a:pPr>
            <a:r>
              <a:rPr lang="en-IN" sz="1600" b="1" i="1" dirty="0" smtClean="0"/>
              <a:t>O/p: a</a:t>
            </a:r>
          </a:p>
          <a:p>
            <a:pPr marL="0" indent="0">
              <a:buNone/>
            </a:pPr>
            <a:r>
              <a:rPr lang="en-IN" sz="1600" b="1" i="1" dirty="0"/>
              <a:t> </a:t>
            </a:r>
            <a:r>
              <a:rPr lang="en-IN" sz="1600" b="1" i="1" dirty="0" smtClean="0"/>
              <a:t>         b</a:t>
            </a:r>
          </a:p>
          <a:p>
            <a:pPr marL="0" indent="0">
              <a:buNone/>
            </a:pPr>
            <a:r>
              <a:rPr lang="en-IN" sz="1600" b="1" i="1" dirty="0"/>
              <a:t> </a:t>
            </a:r>
            <a:r>
              <a:rPr lang="en-IN" sz="1600" b="1" i="1" dirty="0" smtClean="0"/>
              <a:t>         c</a:t>
            </a:r>
          </a:p>
          <a:p>
            <a:pPr marL="0" indent="0">
              <a:buNone/>
            </a:pPr>
            <a:r>
              <a:rPr lang="en-IN" sz="1600" b="1" i="1" dirty="0"/>
              <a:t> </a:t>
            </a:r>
            <a:r>
              <a:rPr lang="en-IN" sz="1600" b="1" i="1" dirty="0" smtClean="0"/>
              <a:t>         1</a:t>
            </a:r>
            <a:endParaRPr lang="en-IN" sz="1600" b="1" i="1" dirty="0"/>
          </a:p>
        </p:txBody>
      </p:sp>
    </p:spTree>
    <p:extLst>
      <p:ext uri="{BB962C8B-B14F-4D97-AF65-F5344CB8AC3E}">
        <p14:creationId xmlns:p14="http://schemas.microsoft.com/office/powerpoint/2010/main" val="407932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IN" sz="2400" u="sng" dirty="0" smtClean="0"/>
              <a:t>Parallel Stream:</a:t>
            </a:r>
            <a:endParaRPr lang="en-IN" sz="2400" u="sng" dirty="0"/>
          </a:p>
        </p:txBody>
      </p:sp>
      <p:sp>
        <p:nvSpPr>
          <p:cNvPr id="4" name="Content Placeholder 3"/>
          <p:cNvSpPr>
            <a:spLocks noGrp="1"/>
          </p:cNvSpPr>
          <p:nvPr>
            <p:ph sz="half" idx="2"/>
          </p:nvPr>
        </p:nvSpPr>
        <p:spPr>
          <a:xfrm>
            <a:off x="457200" y="1052736"/>
            <a:ext cx="7571184" cy="5073427"/>
          </a:xfrm>
        </p:spPr>
        <p:txBody>
          <a:bodyPr>
            <a:normAutofit/>
          </a:bodyPr>
          <a:lstStyle/>
          <a:p>
            <a:pPr marL="0" indent="0">
              <a:buNone/>
            </a:pPr>
            <a:r>
              <a:rPr lang="en-IN" sz="1800" i="1" dirty="0"/>
              <a:t>i</a:t>
            </a:r>
            <a:r>
              <a:rPr lang="en-IN" sz="1800" i="1" dirty="0" smtClean="0"/>
              <a:t>mport java .util.*;</a:t>
            </a:r>
          </a:p>
          <a:p>
            <a:pPr marL="0" indent="0">
              <a:buNone/>
            </a:pPr>
            <a:r>
              <a:rPr lang="en-IN" sz="1800" i="1" dirty="0" smtClean="0"/>
              <a:t>Public class ParallelStreamDemo {</a:t>
            </a:r>
          </a:p>
          <a:p>
            <a:pPr marL="0" indent="0">
              <a:buNone/>
            </a:pPr>
            <a:r>
              <a:rPr lang="en-IN" sz="1800" i="1" dirty="0" smtClean="0"/>
              <a:t>       public static void main(String[] args) {</a:t>
            </a:r>
          </a:p>
          <a:p>
            <a:pPr marL="0" indent="0">
              <a:buNone/>
            </a:pPr>
            <a:r>
              <a:rPr lang="en-IN" sz="1800" i="1" dirty="0" smtClean="0"/>
              <a:t>                    List&lt;Integer&gt; list=new ArrayList&lt;Integer&gt;();</a:t>
            </a:r>
          </a:p>
          <a:p>
            <a:pPr marL="0" indent="0">
              <a:buNone/>
            </a:pPr>
            <a:r>
              <a:rPr lang="en-IN" sz="1800" i="1" dirty="0" smtClean="0"/>
              <a:t>                      for( </a:t>
            </a:r>
            <a:r>
              <a:rPr lang="en-IN" sz="1800" i="1" dirty="0" err="1" smtClean="0"/>
              <a:t>int</a:t>
            </a:r>
            <a:r>
              <a:rPr lang="en-IN" sz="1800" i="1" dirty="0" smtClean="0"/>
              <a:t> </a:t>
            </a:r>
            <a:r>
              <a:rPr lang="en-IN" sz="1800" i="1" dirty="0" err="1"/>
              <a:t>i</a:t>
            </a:r>
            <a:r>
              <a:rPr lang="en-IN" sz="1800" i="1" dirty="0" smtClean="0"/>
              <a:t>=0;i&lt;100000;i++)</a:t>
            </a:r>
          </a:p>
          <a:p>
            <a:pPr marL="0" indent="0">
              <a:buNone/>
            </a:pPr>
            <a:r>
              <a:rPr lang="en-IN" sz="1800" i="1" dirty="0" smtClean="0"/>
              <a:t>                       {</a:t>
            </a:r>
          </a:p>
          <a:p>
            <a:pPr marL="0" indent="0">
              <a:buNone/>
            </a:pPr>
            <a:r>
              <a:rPr lang="en-IN" sz="1800" i="1" dirty="0" smtClean="0"/>
              <a:t>                                   list.add(</a:t>
            </a:r>
            <a:r>
              <a:rPr lang="en-IN" sz="1800" i="1" dirty="0" err="1" smtClean="0"/>
              <a:t>i</a:t>
            </a:r>
            <a:r>
              <a:rPr lang="en-IN" sz="1800" i="1" dirty="0" smtClean="0"/>
              <a:t>);</a:t>
            </a:r>
          </a:p>
          <a:p>
            <a:pPr marL="0" indent="0">
              <a:buNone/>
            </a:pPr>
            <a:r>
              <a:rPr lang="en-IN" sz="1800" i="1" dirty="0"/>
              <a:t> </a:t>
            </a:r>
            <a:r>
              <a:rPr lang="en-IN" sz="1800" i="1" dirty="0" smtClean="0"/>
              <a:t>                       }</a:t>
            </a:r>
          </a:p>
          <a:p>
            <a:pPr marL="0" indent="0">
              <a:buNone/>
            </a:pPr>
            <a:r>
              <a:rPr lang="en-IN" sz="1800" i="1" dirty="0" smtClean="0"/>
              <a:t>             int count= list.parallelstream().filter(x-&gt;x%2==0).count();</a:t>
            </a:r>
          </a:p>
          <a:p>
            <a:pPr marL="0" indent="0">
              <a:buNone/>
            </a:pPr>
            <a:r>
              <a:rPr lang="en-IN" sz="1800" i="1" dirty="0" smtClean="0"/>
              <a:t>              System.out.println(count);</a:t>
            </a:r>
          </a:p>
          <a:p>
            <a:pPr marL="0" indent="0">
              <a:buNone/>
            </a:pPr>
            <a:r>
              <a:rPr lang="en-IN" sz="1800" i="1" dirty="0" smtClean="0"/>
              <a:t>}</a:t>
            </a:r>
          </a:p>
          <a:p>
            <a:pPr marL="0" indent="0">
              <a:buNone/>
            </a:pPr>
            <a:r>
              <a:rPr lang="en-IN" sz="1800" i="1" dirty="0" smtClean="0"/>
              <a:t>}</a:t>
            </a:r>
            <a:endParaRPr lang="en-IN" sz="1800" i="1" dirty="0"/>
          </a:p>
        </p:txBody>
      </p:sp>
    </p:spTree>
    <p:extLst>
      <p:ext uri="{BB962C8B-B14F-4D97-AF65-F5344CB8AC3E}">
        <p14:creationId xmlns:p14="http://schemas.microsoft.com/office/powerpoint/2010/main" val="12294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u="sng" dirty="0" smtClean="0"/>
              <a:t>Nashorn</a:t>
            </a:r>
            <a:endParaRPr lang="en-IN" u="sng" dirty="0"/>
          </a:p>
        </p:txBody>
      </p:sp>
      <p:sp>
        <p:nvSpPr>
          <p:cNvPr id="4" name="Content Placeholder 3"/>
          <p:cNvSpPr>
            <a:spLocks noGrp="1"/>
          </p:cNvSpPr>
          <p:nvPr>
            <p:ph sz="half" idx="2"/>
          </p:nvPr>
        </p:nvSpPr>
        <p:spPr>
          <a:xfrm>
            <a:off x="457200" y="980728"/>
            <a:ext cx="7931224" cy="5145435"/>
          </a:xfrm>
        </p:spPr>
        <p:txBody>
          <a:bodyPr>
            <a:normAutofit/>
          </a:bodyPr>
          <a:lstStyle/>
          <a:p>
            <a:pPr marL="0" indent="0">
              <a:buNone/>
            </a:pPr>
            <a:r>
              <a:rPr lang="en-IN" sz="2000" u="sng" dirty="0"/>
              <a:t>h</a:t>
            </a:r>
            <a:r>
              <a:rPr lang="en-IN" sz="2000" u="sng" dirty="0" smtClean="0"/>
              <a:t>ello.js</a:t>
            </a:r>
          </a:p>
          <a:p>
            <a:pPr marL="0" indent="0">
              <a:buNone/>
            </a:pPr>
            <a:r>
              <a:rPr lang="en-IN" sz="2000" i="1" dirty="0" smtClean="0"/>
              <a:t>var myFun=function() {</a:t>
            </a:r>
          </a:p>
          <a:p>
            <a:pPr marL="0" indent="0">
              <a:buNone/>
            </a:pPr>
            <a:r>
              <a:rPr lang="en-IN" sz="2000" i="1" dirty="0" smtClean="0"/>
              <a:t>Print(“Welcome To Nashorn”);</a:t>
            </a:r>
          </a:p>
          <a:p>
            <a:pPr marL="0" indent="0">
              <a:buNone/>
            </a:pPr>
            <a:r>
              <a:rPr lang="en-IN" sz="2000" i="1" dirty="0" smtClean="0"/>
              <a:t>};</a:t>
            </a:r>
          </a:p>
          <a:p>
            <a:pPr marL="0" indent="0">
              <a:buNone/>
            </a:pPr>
            <a:r>
              <a:rPr lang="en-IN" sz="2000" i="1" dirty="0" smtClean="0"/>
              <a:t>myFun();</a:t>
            </a:r>
          </a:p>
          <a:p>
            <a:pPr marL="0" indent="0">
              <a:buNone/>
            </a:pPr>
            <a:endParaRPr lang="en-IN" sz="2000" i="1" dirty="0"/>
          </a:p>
          <a:p>
            <a:pPr marL="0" indent="0">
              <a:buNone/>
            </a:pPr>
            <a:endParaRPr lang="en-IN" sz="2000" i="1" dirty="0" smtClean="0"/>
          </a:p>
          <a:p>
            <a:pPr>
              <a:buFont typeface="Wingdings" panose="05000000000000000000" pitchFamily="2" charset="2"/>
              <a:buChar char="Ø"/>
            </a:pPr>
            <a:r>
              <a:rPr lang="en-IN" sz="2000" i="1" dirty="0" smtClean="0"/>
              <a:t>Go to the location, where the .js  file is saved.</a:t>
            </a:r>
          </a:p>
          <a:p>
            <a:pPr marL="0" indent="0">
              <a:buNone/>
            </a:pPr>
            <a:r>
              <a:rPr lang="en-IN" sz="2000" i="1" dirty="0" smtClean="0"/>
              <a:t>  </a:t>
            </a:r>
            <a:r>
              <a:rPr lang="en-IN" sz="2000" i="1" dirty="0" err="1" smtClean="0"/>
              <a:t>cmd</a:t>
            </a:r>
            <a:r>
              <a:rPr lang="en-IN" sz="2000" i="1" dirty="0" smtClean="0"/>
              <a:t>&gt;</a:t>
            </a:r>
            <a:r>
              <a:rPr lang="en-IN" sz="2000" i="1" dirty="0" err="1" smtClean="0"/>
              <a:t>jjs</a:t>
            </a:r>
            <a:r>
              <a:rPr lang="en-IN" sz="2000" i="1" dirty="0" smtClean="0"/>
              <a:t> Hello.js</a:t>
            </a:r>
          </a:p>
          <a:p>
            <a:pPr marL="0" indent="0">
              <a:buNone/>
            </a:pPr>
            <a:endParaRPr lang="en-IN" sz="2000" i="1" dirty="0"/>
          </a:p>
          <a:p>
            <a:pPr marL="0" indent="0">
              <a:buNone/>
            </a:pPr>
            <a:r>
              <a:rPr lang="en-IN" sz="2000" i="1" dirty="0" smtClean="0"/>
              <a:t>O/p: Welcome To Nashorn</a:t>
            </a:r>
            <a:endParaRPr lang="en-IN" sz="2000" i="1" dirty="0"/>
          </a:p>
        </p:txBody>
      </p:sp>
    </p:spTree>
    <p:extLst>
      <p:ext uri="{BB962C8B-B14F-4D97-AF65-F5344CB8AC3E}">
        <p14:creationId xmlns:p14="http://schemas.microsoft.com/office/powerpoint/2010/main" val="21018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u="sng" dirty="0" smtClean="0"/>
              <a:t>Invalid functional Interface declaration</a:t>
            </a:r>
            <a:endParaRPr lang="en-IN" sz="2800" u="sng" dirty="0"/>
          </a:p>
        </p:txBody>
      </p:sp>
      <p:sp>
        <p:nvSpPr>
          <p:cNvPr id="3" name="Text Placeholder 2"/>
          <p:cNvSpPr>
            <a:spLocks noGrp="1"/>
          </p:cNvSpPr>
          <p:nvPr>
            <p:ph type="body" idx="1"/>
          </p:nvPr>
        </p:nvSpPr>
        <p:spPr>
          <a:xfrm>
            <a:off x="457200" y="1268760"/>
            <a:ext cx="4040188" cy="504056"/>
          </a:xfrm>
        </p:spPr>
        <p:txBody>
          <a:bodyPr>
            <a:normAutofit/>
          </a:bodyPr>
          <a:lstStyle/>
          <a:p>
            <a:r>
              <a:rPr lang="en-IN" dirty="0" smtClean="0"/>
              <a:t>Invalid functional Interface</a:t>
            </a:r>
            <a:endParaRPr lang="en-IN" dirty="0"/>
          </a:p>
        </p:txBody>
      </p:sp>
      <p:sp>
        <p:nvSpPr>
          <p:cNvPr id="4" name="Content Placeholder 3"/>
          <p:cNvSpPr>
            <a:spLocks noGrp="1"/>
          </p:cNvSpPr>
          <p:nvPr>
            <p:ph sz="half" idx="2"/>
          </p:nvPr>
        </p:nvSpPr>
        <p:spPr>
          <a:xfrm>
            <a:off x="457200" y="1916832"/>
            <a:ext cx="4040188" cy="4209331"/>
          </a:xfrm>
        </p:spPr>
        <p:txBody>
          <a:bodyPr>
            <a:normAutofit/>
          </a:bodyPr>
          <a:lstStyle/>
          <a:p>
            <a:pPr marL="0" indent="0">
              <a:buNone/>
            </a:pPr>
            <a:r>
              <a:rPr lang="en-IN" sz="1800" i="1" dirty="0"/>
              <a:t>interface  A{</a:t>
            </a:r>
            <a:endParaRPr lang="en-IN" sz="1800" dirty="0"/>
          </a:p>
          <a:p>
            <a:pPr marL="0" indent="0">
              <a:buNone/>
            </a:pPr>
            <a:r>
              <a:rPr lang="en-IN" sz="1800" i="1" dirty="0"/>
              <a:t> </a:t>
            </a:r>
            <a:r>
              <a:rPr lang="en-IN" sz="1800" i="1" dirty="0" smtClean="0"/>
              <a:t>     public </a:t>
            </a:r>
            <a:r>
              <a:rPr lang="en-IN" sz="1800" i="1" dirty="0"/>
              <a:t>void show();</a:t>
            </a:r>
            <a:endParaRPr lang="en-IN" sz="1800" dirty="0"/>
          </a:p>
          <a:p>
            <a:pPr marL="0" indent="0">
              <a:buNone/>
            </a:pPr>
            <a:r>
              <a:rPr lang="en-IN" sz="1800" i="1" dirty="0"/>
              <a:t>}</a:t>
            </a:r>
            <a:endParaRPr lang="en-IN" sz="1800" dirty="0"/>
          </a:p>
          <a:p>
            <a:pPr marL="0" indent="0">
              <a:buNone/>
            </a:pPr>
            <a:r>
              <a:rPr lang="en-IN" sz="1800" i="1" dirty="0"/>
              <a:t>@FunctionalInterface</a:t>
            </a:r>
            <a:endParaRPr lang="en-IN" sz="1800" dirty="0"/>
          </a:p>
          <a:p>
            <a:pPr marL="0" indent="0">
              <a:buNone/>
            </a:pPr>
            <a:r>
              <a:rPr lang="en-IN" sz="1800" i="1" dirty="0"/>
              <a:t>interface B extends A {</a:t>
            </a:r>
            <a:endParaRPr lang="en-IN" sz="1800" dirty="0"/>
          </a:p>
          <a:p>
            <a:pPr marL="0" indent="0">
              <a:buNone/>
            </a:pPr>
            <a:r>
              <a:rPr lang="en-IN" sz="1800" i="1" dirty="0" smtClean="0"/>
              <a:t>       public </a:t>
            </a:r>
            <a:r>
              <a:rPr lang="en-IN" sz="1800" i="1" dirty="0"/>
              <a:t>int add(int a, int b);</a:t>
            </a:r>
            <a:endParaRPr lang="en-IN" sz="1800" dirty="0"/>
          </a:p>
          <a:p>
            <a:pPr marL="0" indent="0">
              <a:buNone/>
            </a:pPr>
            <a:r>
              <a:rPr lang="en-IN" sz="1800" i="1" dirty="0"/>
              <a:t>}</a:t>
            </a:r>
            <a:endParaRPr lang="en-IN" sz="1800" dirty="0"/>
          </a:p>
          <a:p>
            <a:pPr marL="0" indent="0">
              <a:buNone/>
            </a:pPr>
            <a:endParaRPr lang="en-IN" sz="1800" dirty="0"/>
          </a:p>
        </p:txBody>
      </p:sp>
      <p:sp>
        <p:nvSpPr>
          <p:cNvPr id="5" name="Text Placeholder 4"/>
          <p:cNvSpPr>
            <a:spLocks noGrp="1"/>
          </p:cNvSpPr>
          <p:nvPr>
            <p:ph type="body" sz="quarter" idx="3"/>
          </p:nvPr>
        </p:nvSpPr>
        <p:spPr>
          <a:xfrm>
            <a:off x="4645025" y="1340769"/>
            <a:ext cx="4041775" cy="432048"/>
          </a:xfrm>
        </p:spPr>
        <p:txBody>
          <a:bodyPr>
            <a:normAutofit lnSpcReduction="10000"/>
          </a:bodyPr>
          <a:lstStyle/>
          <a:p>
            <a:r>
              <a:rPr lang="en-IN" dirty="0" smtClean="0"/>
              <a:t>Valid functional Interface</a:t>
            </a:r>
            <a:endParaRPr lang="en-IN" dirty="0"/>
          </a:p>
        </p:txBody>
      </p:sp>
      <p:sp>
        <p:nvSpPr>
          <p:cNvPr id="6" name="Content Placeholder 5"/>
          <p:cNvSpPr>
            <a:spLocks noGrp="1"/>
          </p:cNvSpPr>
          <p:nvPr>
            <p:ph sz="quarter" idx="4"/>
          </p:nvPr>
        </p:nvSpPr>
        <p:spPr>
          <a:xfrm>
            <a:off x="4645025" y="1916832"/>
            <a:ext cx="4041775" cy="4209331"/>
          </a:xfrm>
        </p:spPr>
        <p:txBody>
          <a:bodyPr>
            <a:normAutofit/>
          </a:bodyPr>
          <a:lstStyle/>
          <a:p>
            <a:pPr marL="0" indent="0">
              <a:buNone/>
            </a:pPr>
            <a:r>
              <a:rPr lang="en-IN" sz="1800" i="1" dirty="0"/>
              <a:t>interface A{</a:t>
            </a:r>
            <a:endParaRPr lang="en-IN" sz="1800" dirty="0"/>
          </a:p>
          <a:p>
            <a:pPr marL="0" indent="0">
              <a:buNone/>
            </a:pPr>
            <a:r>
              <a:rPr lang="en-IN" sz="1800" i="1" dirty="0" smtClean="0"/>
              <a:t>default </a:t>
            </a:r>
            <a:r>
              <a:rPr lang="en-IN" sz="1800" i="1" dirty="0"/>
              <a:t>Public void show(){</a:t>
            </a:r>
            <a:endParaRPr lang="en-IN" sz="1800" dirty="0"/>
          </a:p>
          <a:p>
            <a:pPr marL="0" indent="0">
              <a:buNone/>
            </a:pPr>
            <a:r>
              <a:rPr lang="en-IN" sz="1800" i="1" dirty="0" smtClean="0"/>
              <a:t>System.out.println</a:t>
            </a:r>
            <a:r>
              <a:rPr lang="en-IN" sz="1800" i="1" dirty="0"/>
              <a:t>(“Default method </a:t>
            </a:r>
            <a:r>
              <a:rPr lang="en-IN" sz="1800" i="1" dirty="0" smtClean="0"/>
              <a:t>”);</a:t>
            </a:r>
            <a:endParaRPr lang="en-IN" sz="1800" dirty="0"/>
          </a:p>
          <a:p>
            <a:pPr marL="0" indent="0">
              <a:buNone/>
            </a:pPr>
            <a:r>
              <a:rPr lang="en-IN" sz="1800" i="1" dirty="0" smtClean="0"/>
              <a:t>	}</a:t>
            </a:r>
            <a:endParaRPr lang="en-IN" sz="1800" dirty="0"/>
          </a:p>
          <a:p>
            <a:pPr marL="0" indent="0">
              <a:buNone/>
            </a:pPr>
            <a:r>
              <a:rPr lang="en-IN" sz="1800" i="1" dirty="0"/>
              <a:t>}</a:t>
            </a:r>
            <a:endParaRPr lang="en-IN" sz="1800" dirty="0"/>
          </a:p>
          <a:p>
            <a:pPr marL="0" indent="0">
              <a:buNone/>
            </a:pPr>
            <a:r>
              <a:rPr lang="en-IN" sz="1800" i="1" dirty="0"/>
              <a:t>@FunctionalInterface</a:t>
            </a:r>
            <a:endParaRPr lang="en-IN" sz="1800" dirty="0"/>
          </a:p>
          <a:p>
            <a:pPr marL="0" indent="0">
              <a:buNone/>
            </a:pPr>
            <a:r>
              <a:rPr lang="en-IN" sz="1800" i="1" dirty="0"/>
              <a:t>interface B extends A {</a:t>
            </a:r>
            <a:endParaRPr lang="en-IN" sz="1800" dirty="0"/>
          </a:p>
          <a:p>
            <a:pPr marL="0" indent="0">
              <a:buNone/>
            </a:pPr>
            <a:r>
              <a:rPr lang="en-IN" sz="1800" i="1" dirty="0"/>
              <a:t>	Public int </a:t>
            </a:r>
            <a:r>
              <a:rPr lang="en-IN" sz="1800" i="1" dirty="0" smtClean="0"/>
              <a:t>add(int a </a:t>
            </a:r>
            <a:r>
              <a:rPr lang="en-IN" sz="1800" i="1" dirty="0"/>
              <a:t>,int b);</a:t>
            </a:r>
            <a:endParaRPr lang="en-IN" sz="1800" dirty="0"/>
          </a:p>
          <a:p>
            <a:pPr marL="0" indent="0">
              <a:buNone/>
            </a:pPr>
            <a:r>
              <a:rPr lang="en-IN" sz="1800" i="1" dirty="0"/>
              <a:t>}</a:t>
            </a:r>
            <a:endParaRPr lang="en-IN" sz="1800" dirty="0"/>
          </a:p>
          <a:p>
            <a:pPr marL="0" indent="0">
              <a:buNone/>
            </a:pPr>
            <a:endParaRPr lang="en-IN" dirty="0"/>
          </a:p>
        </p:txBody>
      </p:sp>
    </p:spTree>
    <p:extLst>
      <p:ext uri="{BB962C8B-B14F-4D97-AF65-F5344CB8AC3E}">
        <p14:creationId xmlns:p14="http://schemas.microsoft.com/office/powerpoint/2010/main" val="10928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Executing Java Script file in java Code</a:t>
            </a:r>
            <a:endParaRPr lang="en-IN" sz="2400" u="sng" dirty="0"/>
          </a:p>
        </p:txBody>
      </p:sp>
      <p:sp>
        <p:nvSpPr>
          <p:cNvPr id="4" name="Content Placeholder 3"/>
          <p:cNvSpPr>
            <a:spLocks noGrp="1"/>
          </p:cNvSpPr>
          <p:nvPr>
            <p:ph sz="half" idx="2"/>
          </p:nvPr>
        </p:nvSpPr>
        <p:spPr>
          <a:xfrm>
            <a:off x="457200" y="1124744"/>
            <a:ext cx="8291264" cy="5001419"/>
          </a:xfrm>
        </p:spPr>
        <p:txBody>
          <a:bodyPr>
            <a:normAutofit/>
          </a:bodyPr>
          <a:lstStyle/>
          <a:p>
            <a:pPr marL="0" indent="0">
              <a:buNone/>
            </a:pPr>
            <a:r>
              <a:rPr lang="en-IN" sz="1800" i="1" dirty="0"/>
              <a:t>i</a:t>
            </a:r>
            <a:r>
              <a:rPr lang="en-IN" sz="1800" i="1" dirty="0" smtClean="0"/>
              <a:t>mport javax.script.*;</a:t>
            </a:r>
          </a:p>
          <a:p>
            <a:pPr marL="0" indent="0">
              <a:buNone/>
            </a:pPr>
            <a:r>
              <a:rPr lang="en-IN" sz="1800" i="1" dirty="0"/>
              <a:t>i</a:t>
            </a:r>
            <a:r>
              <a:rPr lang="en-IN" sz="1800" i="1" dirty="0" smtClean="0"/>
              <a:t>mport java.io.*;</a:t>
            </a:r>
          </a:p>
          <a:p>
            <a:pPr marL="0" indent="0">
              <a:buNone/>
            </a:pPr>
            <a:r>
              <a:rPr lang="en-IN" sz="1800" i="1" dirty="0"/>
              <a:t>p</a:t>
            </a:r>
            <a:r>
              <a:rPr lang="en-IN" sz="1800" i="1" dirty="0" smtClean="0"/>
              <a:t>ublic class ScriptEngineDemo {</a:t>
            </a:r>
          </a:p>
          <a:p>
            <a:pPr marL="0" indent="0">
              <a:buNone/>
            </a:pPr>
            <a:r>
              <a:rPr lang="en-IN" sz="1800" i="1" dirty="0"/>
              <a:t>p</a:t>
            </a:r>
            <a:r>
              <a:rPr lang="en-IN" sz="1800" i="1" dirty="0" smtClean="0"/>
              <a:t>ublic static void main(String[] args) {</a:t>
            </a:r>
          </a:p>
          <a:p>
            <a:pPr marL="0" indent="0">
              <a:buNone/>
            </a:pPr>
            <a:r>
              <a:rPr lang="en-IN" sz="1800" i="1" dirty="0"/>
              <a:t> </a:t>
            </a:r>
            <a:r>
              <a:rPr lang="en-IN" sz="1800" i="1" dirty="0" smtClean="0"/>
              <a:t>     </a:t>
            </a:r>
            <a:r>
              <a:rPr lang="en-IN" sz="1600" i="1" dirty="0" smtClean="0">
                <a:solidFill>
                  <a:srgbClr val="00B050"/>
                </a:solidFill>
              </a:rPr>
              <a:t>//creating script Engine</a:t>
            </a:r>
          </a:p>
          <a:p>
            <a:pPr marL="0" indent="0">
              <a:buNone/>
            </a:pPr>
            <a:r>
              <a:rPr lang="en-IN" sz="1800" i="1" dirty="0" smtClean="0"/>
              <a:t>      ScriptEngine  </a:t>
            </a:r>
            <a:r>
              <a:rPr lang="en-IN" sz="1800" i="1" dirty="0" err="1" smtClean="0"/>
              <a:t>eng</a:t>
            </a:r>
            <a:r>
              <a:rPr lang="en-IN" sz="1800" i="1" dirty="0" smtClean="0"/>
              <a:t>=new ScriptEngineManager().getEngineByName(“Nashorn”);</a:t>
            </a:r>
          </a:p>
          <a:p>
            <a:pPr marL="0" indent="0">
              <a:buNone/>
            </a:pPr>
            <a:r>
              <a:rPr lang="en-IN" sz="1800" i="1" dirty="0" smtClean="0"/>
              <a:t>       eng.eval (new FileReader(“D:/hello.js”)); </a:t>
            </a:r>
            <a:r>
              <a:rPr lang="en-IN" sz="1600" i="1" dirty="0" smtClean="0">
                <a:solidFill>
                  <a:srgbClr val="00B050"/>
                </a:solidFill>
              </a:rPr>
              <a:t>// Reading Nashorn file</a:t>
            </a:r>
          </a:p>
          <a:p>
            <a:pPr marL="0" indent="0">
              <a:buNone/>
            </a:pPr>
            <a:r>
              <a:rPr lang="en-IN" sz="1800" i="1" dirty="0" smtClean="0"/>
              <a:t>}</a:t>
            </a:r>
          </a:p>
          <a:p>
            <a:pPr marL="0" indent="0">
              <a:buNone/>
            </a:pPr>
            <a:r>
              <a:rPr lang="en-IN" sz="1800" i="1" dirty="0" smtClean="0"/>
              <a:t>}</a:t>
            </a:r>
          </a:p>
          <a:p>
            <a:pPr marL="0" indent="0">
              <a:buNone/>
            </a:pPr>
            <a:r>
              <a:rPr lang="en-IN" sz="1800" b="1" i="1" dirty="0" smtClean="0"/>
              <a:t>O/p: </a:t>
            </a:r>
            <a:r>
              <a:rPr lang="en-IN" sz="1800" i="1" dirty="0" smtClean="0"/>
              <a:t>Welcome To Nashorn</a:t>
            </a:r>
            <a:endParaRPr lang="en-IN" sz="1800" i="1" dirty="0"/>
          </a:p>
        </p:txBody>
      </p:sp>
    </p:spTree>
    <p:extLst>
      <p:ext uri="{BB962C8B-B14F-4D97-AF65-F5344CB8AC3E}">
        <p14:creationId xmlns:p14="http://schemas.microsoft.com/office/powerpoint/2010/main" val="282942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pPr algn="l"/>
            <a:r>
              <a:rPr lang="en-IN" sz="2400" u="sng" dirty="0" smtClean="0"/>
              <a:t>Invoking Java Script function from Java</a:t>
            </a:r>
            <a:endParaRPr lang="en-IN" sz="2400" u="sng" dirty="0"/>
          </a:p>
        </p:txBody>
      </p:sp>
      <p:sp>
        <p:nvSpPr>
          <p:cNvPr id="3" name="Text Placeholder 2"/>
          <p:cNvSpPr>
            <a:spLocks noGrp="1"/>
          </p:cNvSpPr>
          <p:nvPr>
            <p:ph type="body" idx="1"/>
          </p:nvPr>
        </p:nvSpPr>
        <p:spPr>
          <a:xfrm>
            <a:off x="457200" y="836713"/>
            <a:ext cx="4040188" cy="288032"/>
          </a:xfrm>
        </p:spPr>
        <p:txBody>
          <a:bodyPr>
            <a:noAutofit/>
          </a:bodyPr>
          <a:lstStyle/>
          <a:p>
            <a:r>
              <a:rPr lang="en-IN" sz="1800" dirty="0"/>
              <a:t>h</a:t>
            </a:r>
            <a:r>
              <a:rPr lang="en-IN" sz="1800" dirty="0" smtClean="0"/>
              <a:t>ello.js</a:t>
            </a:r>
            <a:endParaRPr lang="en-IN" sz="1800" dirty="0"/>
          </a:p>
        </p:txBody>
      </p:sp>
      <p:sp>
        <p:nvSpPr>
          <p:cNvPr id="4" name="Content Placeholder 3"/>
          <p:cNvSpPr>
            <a:spLocks noGrp="1"/>
          </p:cNvSpPr>
          <p:nvPr>
            <p:ph sz="half" idx="2"/>
          </p:nvPr>
        </p:nvSpPr>
        <p:spPr>
          <a:xfrm>
            <a:off x="457200" y="1196752"/>
            <a:ext cx="4040188" cy="4929411"/>
          </a:xfrm>
        </p:spPr>
        <p:txBody>
          <a:bodyPr>
            <a:normAutofit/>
          </a:bodyPr>
          <a:lstStyle/>
          <a:p>
            <a:pPr marL="0" indent="0">
              <a:buNone/>
            </a:pPr>
            <a:r>
              <a:rPr lang="en-IN" sz="1600" i="1" dirty="0"/>
              <a:t>v</a:t>
            </a:r>
            <a:r>
              <a:rPr lang="en-IN" sz="1600" i="1" dirty="0" smtClean="0"/>
              <a:t>ar fun1=function(name) {</a:t>
            </a:r>
          </a:p>
          <a:p>
            <a:pPr marL="0" indent="0">
              <a:buNone/>
            </a:pPr>
            <a:r>
              <a:rPr lang="en-IN" sz="1600" i="1" dirty="0" smtClean="0"/>
              <a:t>                 print(“Hello ”+name);</a:t>
            </a:r>
          </a:p>
          <a:p>
            <a:pPr marL="0" indent="0">
              <a:buNone/>
            </a:pPr>
            <a:r>
              <a:rPr lang="en-IN" sz="1600" i="1" dirty="0" smtClean="0"/>
              <a:t>                return  “greetings from function1”;</a:t>
            </a:r>
          </a:p>
          <a:p>
            <a:pPr marL="0" indent="0">
              <a:buNone/>
            </a:pPr>
            <a:r>
              <a:rPr lang="en-IN" sz="1600" i="1" dirty="0" smtClean="0"/>
              <a:t>};</a:t>
            </a:r>
          </a:p>
        </p:txBody>
      </p:sp>
      <p:sp>
        <p:nvSpPr>
          <p:cNvPr id="5" name="Text Placeholder 4"/>
          <p:cNvSpPr>
            <a:spLocks noGrp="1"/>
          </p:cNvSpPr>
          <p:nvPr>
            <p:ph type="body" sz="quarter" idx="3"/>
          </p:nvPr>
        </p:nvSpPr>
        <p:spPr>
          <a:xfrm>
            <a:off x="4645025" y="764705"/>
            <a:ext cx="4041775" cy="288032"/>
          </a:xfrm>
        </p:spPr>
        <p:txBody>
          <a:bodyPr>
            <a:noAutofit/>
          </a:bodyPr>
          <a:lstStyle/>
          <a:p>
            <a:r>
              <a:rPr lang="en-IN" sz="1800" dirty="0" smtClean="0"/>
              <a:t>Java Code</a:t>
            </a:r>
            <a:endParaRPr lang="en-IN" sz="1800" dirty="0"/>
          </a:p>
        </p:txBody>
      </p:sp>
      <p:sp>
        <p:nvSpPr>
          <p:cNvPr id="6" name="Content Placeholder 5"/>
          <p:cNvSpPr>
            <a:spLocks noGrp="1"/>
          </p:cNvSpPr>
          <p:nvPr>
            <p:ph sz="quarter" idx="4"/>
          </p:nvPr>
        </p:nvSpPr>
        <p:spPr>
          <a:xfrm>
            <a:off x="4499992" y="1196752"/>
            <a:ext cx="4464495" cy="4929411"/>
          </a:xfrm>
        </p:spPr>
        <p:txBody>
          <a:bodyPr>
            <a:normAutofit/>
          </a:bodyPr>
          <a:lstStyle/>
          <a:p>
            <a:pPr marL="0" indent="0">
              <a:buNone/>
            </a:pPr>
            <a:r>
              <a:rPr lang="en-IN" sz="1600" i="1" dirty="0" smtClean="0"/>
              <a:t>import javax.script.*;</a:t>
            </a:r>
          </a:p>
          <a:p>
            <a:pPr marL="0" indent="0">
              <a:buNone/>
            </a:pPr>
            <a:r>
              <a:rPr lang="en-IN" sz="1600" i="1" dirty="0" smtClean="0"/>
              <a:t>Public  class  InvokeFunctionDemo {</a:t>
            </a:r>
          </a:p>
          <a:p>
            <a:pPr marL="0" indent="0">
              <a:buNone/>
            </a:pPr>
            <a:r>
              <a:rPr lang="en-IN" sz="1600" i="1" dirty="0"/>
              <a:t> </a:t>
            </a:r>
            <a:r>
              <a:rPr lang="en-IN" sz="1600" i="1" dirty="0" smtClean="0"/>
              <a:t>   public  static void main(String[] args) {</a:t>
            </a:r>
          </a:p>
          <a:p>
            <a:pPr marL="0" indent="0">
              <a:buNone/>
            </a:pPr>
            <a:r>
              <a:rPr lang="en-IN" sz="1600" i="1" dirty="0" smtClean="0"/>
              <a:t>     ScriptEngine  eng=new    ScriptEngineManager().getEngineByName(“Nashorn”);</a:t>
            </a:r>
          </a:p>
          <a:p>
            <a:pPr marL="0" indent="0">
              <a:buNone/>
            </a:pPr>
            <a:r>
              <a:rPr lang="en-IN" sz="1600" i="1" dirty="0" smtClean="0"/>
              <a:t>eng.eval(“hello.js”);</a:t>
            </a:r>
          </a:p>
          <a:p>
            <a:pPr marL="0" indent="0">
              <a:buNone/>
            </a:pPr>
            <a:r>
              <a:rPr lang="en-IN" sz="1600" i="1" dirty="0" smtClean="0"/>
              <a:t>Invocable inv=(Invocable)eng;</a:t>
            </a:r>
          </a:p>
          <a:p>
            <a:pPr marL="0" indent="0">
              <a:buNone/>
            </a:pPr>
            <a:r>
              <a:rPr lang="en-IN" sz="1600" i="1" dirty="0" smtClean="0"/>
              <a:t>Object obj= inv.invokeFunction(fun1, “Ram”);</a:t>
            </a:r>
          </a:p>
          <a:p>
            <a:pPr marL="0" indent="0">
              <a:buNone/>
            </a:pPr>
            <a:r>
              <a:rPr lang="en-IN" sz="1600" i="1" dirty="0" smtClean="0"/>
              <a:t>System.out.println( obj.getClass() );</a:t>
            </a:r>
          </a:p>
          <a:p>
            <a:pPr marL="0" indent="0">
              <a:buNone/>
            </a:pPr>
            <a:r>
              <a:rPr lang="en-IN" sz="1600" i="1" dirty="0" smtClean="0"/>
              <a:t>}</a:t>
            </a:r>
          </a:p>
          <a:p>
            <a:pPr marL="0" indent="0">
              <a:buNone/>
            </a:pPr>
            <a:r>
              <a:rPr lang="en-IN" sz="1600" i="1" dirty="0" smtClean="0"/>
              <a:t>}</a:t>
            </a:r>
          </a:p>
          <a:p>
            <a:pPr marL="0" indent="0">
              <a:buNone/>
            </a:pPr>
            <a:r>
              <a:rPr lang="en-IN" sz="1600" b="1" i="1" dirty="0" smtClean="0"/>
              <a:t>O/p: </a:t>
            </a:r>
            <a:r>
              <a:rPr lang="en-IN" sz="1600" i="1" dirty="0" smtClean="0"/>
              <a:t>Hello Ram</a:t>
            </a:r>
          </a:p>
          <a:p>
            <a:pPr marL="0" indent="0">
              <a:buNone/>
            </a:pPr>
            <a:r>
              <a:rPr lang="en-IN" sz="1600" i="1" dirty="0"/>
              <a:t> </a:t>
            </a:r>
            <a:r>
              <a:rPr lang="en-IN" sz="1600" i="1" dirty="0" smtClean="0"/>
              <a:t>        class java.lang.String</a:t>
            </a:r>
          </a:p>
          <a:p>
            <a:pPr marL="0" indent="0">
              <a:buNone/>
            </a:pPr>
            <a:r>
              <a:rPr lang="en-IN" sz="1600" b="1" i="1" dirty="0"/>
              <a:t> </a:t>
            </a:r>
            <a:r>
              <a:rPr lang="en-IN" sz="1600" b="1" i="1" dirty="0" smtClean="0"/>
              <a:t>        </a:t>
            </a:r>
            <a:endParaRPr lang="en-IN" sz="1600" b="1" i="1" dirty="0"/>
          </a:p>
        </p:txBody>
      </p:sp>
    </p:spTree>
    <p:extLst>
      <p:ext uri="{BB962C8B-B14F-4D97-AF65-F5344CB8AC3E}">
        <p14:creationId xmlns:p14="http://schemas.microsoft.com/office/powerpoint/2010/main" val="218464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u="sng" dirty="0" smtClean="0"/>
              <a:t>Date/Time API</a:t>
            </a:r>
            <a:endParaRPr lang="en-IN" u="sng" dirty="0"/>
          </a:p>
        </p:txBody>
      </p:sp>
      <p:sp>
        <p:nvSpPr>
          <p:cNvPr id="3" name="Text Placeholder 2"/>
          <p:cNvSpPr>
            <a:spLocks noGrp="1"/>
          </p:cNvSpPr>
          <p:nvPr>
            <p:ph type="body" idx="1"/>
          </p:nvPr>
        </p:nvSpPr>
        <p:spPr>
          <a:xfrm>
            <a:off x="251520" y="980728"/>
            <a:ext cx="4040188" cy="288032"/>
          </a:xfrm>
        </p:spPr>
        <p:txBody>
          <a:bodyPr>
            <a:noAutofit/>
          </a:bodyPr>
          <a:lstStyle/>
          <a:p>
            <a:r>
              <a:rPr lang="en-IN" sz="1800" dirty="0" smtClean="0"/>
              <a:t>Java 7:</a:t>
            </a:r>
            <a:endParaRPr lang="en-IN" sz="1800" dirty="0"/>
          </a:p>
        </p:txBody>
      </p:sp>
      <p:sp>
        <p:nvSpPr>
          <p:cNvPr id="4" name="Content Placeholder 3"/>
          <p:cNvSpPr>
            <a:spLocks noGrp="1"/>
          </p:cNvSpPr>
          <p:nvPr>
            <p:ph sz="half" idx="2"/>
          </p:nvPr>
        </p:nvSpPr>
        <p:spPr>
          <a:xfrm>
            <a:off x="323528" y="1268760"/>
            <a:ext cx="4173860" cy="4857403"/>
          </a:xfrm>
        </p:spPr>
        <p:txBody>
          <a:bodyPr>
            <a:normAutofit/>
          </a:bodyPr>
          <a:lstStyle/>
          <a:p>
            <a:pPr marL="0" indent="0">
              <a:buNone/>
            </a:pPr>
            <a:r>
              <a:rPr lang="en-IN" sz="1600" i="1" dirty="0"/>
              <a:t>i</a:t>
            </a:r>
            <a:r>
              <a:rPr lang="en-IN" sz="1600" i="1" dirty="0" smtClean="0"/>
              <a:t>mport java.util.*;</a:t>
            </a:r>
          </a:p>
          <a:p>
            <a:pPr marL="0" indent="0">
              <a:buNone/>
            </a:pPr>
            <a:r>
              <a:rPr lang="en-IN" sz="1600" i="1" dirty="0"/>
              <a:t>p</a:t>
            </a:r>
            <a:r>
              <a:rPr lang="en-IN" sz="1600" i="1" dirty="0" smtClean="0"/>
              <a:t>ublic  class  CurrentDate {</a:t>
            </a:r>
          </a:p>
          <a:p>
            <a:pPr marL="0" indent="0">
              <a:buNone/>
            </a:pPr>
            <a:r>
              <a:rPr lang="en-IN" sz="1600" i="1" dirty="0" smtClean="0"/>
              <a:t> public  static void main(String[] args) {</a:t>
            </a:r>
          </a:p>
          <a:p>
            <a:pPr marL="0" indent="0">
              <a:buNone/>
            </a:pPr>
            <a:r>
              <a:rPr lang="en-IN" sz="1600" i="1" dirty="0" smtClean="0"/>
              <a:t>     DateFormat  </a:t>
            </a:r>
            <a:r>
              <a:rPr lang="en-IN" sz="1600" i="1" dirty="0" err="1" smtClean="0"/>
              <a:t>df</a:t>
            </a:r>
            <a:r>
              <a:rPr lang="en-IN" sz="1600" i="1" dirty="0" smtClean="0"/>
              <a:t> =new         SimpleDateFormat(“yyyy-MM-</a:t>
            </a:r>
            <a:r>
              <a:rPr lang="en-IN" sz="1600" i="1" dirty="0" err="1" smtClean="0"/>
              <a:t>dd</a:t>
            </a:r>
            <a:r>
              <a:rPr lang="en-IN" sz="1600" i="1" dirty="0" smtClean="0"/>
              <a:t> ”);</a:t>
            </a:r>
          </a:p>
          <a:p>
            <a:pPr marL="0" indent="0">
              <a:buNone/>
            </a:pPr>
            <a:r>
              <a:rPr lang="en-IN" sz="1600" i="1" dirty="0" smtClean="0"/>
              <a:t>Date date=new Date();</a:t>
            </a:r>
          </a:p>
          <a:p>
            <a:pPr marL="0" indent="0">
              <a:buNone/>
            </a:pPr>
            <a:r>
              <a:rPr lang="en-IN" sz="1600" i="1" dirty="0" smtClean="0"/>
              <a:t>System.out.println( </a:t>
            </a:r>
            <a:r>
              <a:rPr lang="en-IN" sz="1600" i="1" dirty="0" err="1" smtClean="0"/>
              <a:t>df.format</a:t>
            </a:r>
            <a:r>
              <a:rPr lang="en-IN" sz="1600" i="1" dirty="0" smtClean="0"/>
              <a:t>(date));</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2018-06-20</a:t>
            </a:r>
            <a:endParaRPr lang="en-IN" sz="1600" i="1" dirty="0"/>
          </a:p>
        </p:txBody>
      </p:sp>
      <p:sp>
        <p:nvSpPr>
          <p:cNvPr id="5" name="Text Placeholder 4"/>
          <p:cNvSpPr>
            <a:spLocks noGrp="1"/>
          </p:cNvSpPr>
          <p:nvPr>
            <p:ph type="body" sz="quarter" idx="3"/>
          </p:nvPr>
        </p:nvSpPr>
        <p:spPr>
          <a:xfrm>
            <a:off x="4645025" y="980729"/>
            <a:ext cx="4041775" cy="288032"/>
          </a:xfrm>
        </p:spPr>
        <p:txBody>
          <a:bodyPr>
            <a:noAutofit/>
          </a:bodyPr>
          <a:lstStyle/>
          <a:p>
            <a:r>
              <a:rPr lang="en-IN" sz="1600" dirty="0" smtClean="0"/>
              <a:t>Java 8:</a:t>
            </a:r>
            <a:endParaRPr lang="en-IN" sz="1600" dirty="0"/>
          </a:p>
        </p:txBody>
      </p:sp>
      <p:sp>
        <p:nvSpPr>
          <p:cNvPr id="6" name="Content Placeholder 5"/>
          <p:cNvSpPr>
            <a:spLocks noGrp="1"/>
          </p:cNvSpPr>
          <p:nvPr>
            <p:ph sz="quarter" idx="4"/>
          </p:nvPr>
        </p:nvSpPr>
        <p:spPr>
          <a:xfrm>
            <a:off x="4499992" y="1268760"/>
            <a:ext cx="4392487" cy="4857403"/>
          </a:xfrm>
        </p:spPr>
        <p:txBody>
          <a:bodyPr>
            <a:normAutofit/>
          </a:bodyPr>
          <a:lstStyle/>
          <a:p>
            <a:pPr marL="0" indent="0">
              <a:buNone/>
            </a:pPr>
            <a:r>
              <a:rPr lang="en-IN" sz="1600" i="1" dirty="0"/>
              <a:t>i</a:t>
            </a:r>
            <a:r>
              <a:rPr lang="en-IN" sz="1600" i="1" dirty="0" smtClean="0"/>
              <a:t>mport java.time.*;</a:t>
            </a:r>
          </a:p>
          <a:p>
            <a:pPr marL="0" indent="0">
              <a:buNone/>
            </a:pPr>
            <a:r>
              <a:rPr lang="en-IN" sz="1600" i="1" dirty="0"/>
              <a:t>p</a:t>
            </a:r>
            <a:r>
              <a:rPr lang="en-IN" sz="1600" i="1" dirty="0" smtClean="0"/>
              <a:t>ublic  class  CurrentDate {</a:t>
            </a:r>
          </a:p>
          <a:p>
            <a:pPr marL="0" indent="0">
              <a:buNone/>
            </a:pPr>
            <a:r>
              <a:rPr lang="en-IN" sz="1600" i="1" dirty="0" smtClean="0"/>
              <a:t> LocalDateTime   currDateTime =   LocalDateTime.now();</a:t>
            </a:r>
          </a:p>
          <a:p>
            <a:pPr marL="0" indent="0">
              <a:buNone/>
            </a:pPr>
            <a:r>
              <a:rPr lang="en-IN" sz="1600" i="1" dirty="0" smtClean="0"/>
              <a:t>System.out.println( currDateTime.toLocalDate());</a:t>
            </a:r>
          </a:p>
          <a:p>
            <a:pPr marL="0" indent="0">
              <a:buNone/>
            </a:pPr>
            <a:r>
              <a:rPr lang="en-IN" sz="1600" i="1" dirty="0" smtClean="0"/>
              <a:t>}</a:t>
            </a:r>
          </a:p>
          <a:p>
            <a:pPr marL="0" indent="0">
              <a:buNone/>
            </a:pPr>
            <a:r>
              <a:rPr lang="en-IN" sz="1600" i="1" dirty="0" smtClean="0"/>
              <a:t>}</a:t>
            </a:r>
          </a:p>
          <a:p>
            <a:pPr marL="0" indent="0">
              <a:buNone/>
            </a:pPr>
            <a:endParaRPr lang="en-IN" sz="1600" i="1" dirty="0"/>
          </a:p>
          <a:p>
            <a:pPr marL="0" indent="0">
              <a:buNone/>
            </a:pPr>
            <a:r>
              <a:rPr lang="en-IN" sz="1600" b="1" i="1" dirty="0" smtClean="0"/>
              <a:t>O/p: </a:t>
            </a:r>
            <a:r>
              <a:rPr lang="en-IN" sz="1600" i="1" dirty="0" smtClean="0"/>
              <a:t>2018-06-20</a:t>
            </a:r>
            <a:endParaRPr lang="en-IN" sz="1600" i="1" dirty="0"/>
          </a:p>
        </p:txBody>
      </p:sp>
    </p:spTree>
    <p:extLst>
      <p:ext uri="{BB962C8B-B14F-4D97-AF65-F5344CB8AC3E}">
        <p14:creationId xmlns:p14="http://schemas.microsoft.com/office/powerpoint/2010/main" val="98506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u="sng" dirty="0" smtClean="0"/>
              <a:t>Zoned API </a:t>
            </a:r>
            <a:endParaRPr lang="en-IN" sz="2400" u="sng" dirty="0"/>
          </a:p>
        </p:txBody>
      </p:sp>
      <p:sp>
        <p:nvSpPr>
          <p:cNvPr id="4" name="Content Placeholder 3"/>
          <p:cNvSpPr>
            <a:spLocks noGrp="1"/>
          </p:cNvSpPr>
          <p:nvPr>
            <p:ph sz="half" idx="2"/>
          </p:nvPr>
        </p:nvSpPr>
        <p:spPr>
          <a:xfrm>
            <a:off x="457200" y="692696"/>
            <a:ext cx="8147248" cy="5433467"/>
          </a:xfrm>
        </p:spPr>
        <p:txBody>
          <a:bodyPr>
            <a:normAutofit/>
          </a:bodyPr>
          <a:lstStyle/>
          <a:p>
            <a:pPr marL="0" indent="0">
              <a:buNone/>
            </a:pPr>
            <a:r>
              <a:rPr lang="en-IN" sz="1600" i="1" dirty="0" smtClean="0"/>
              <a:t>Import java.util.*;</a:t>
            </a:r>
          </a:p>
          <a:p>
            <a:pPr marL="0" indent="0">
              <a:buNone/>
            </a:pPr>
            <a:r>
              <a:rPr lang="en-IN" sz="1600" i="1" dirty="0"/>
              <a:t>public class ZonedTest </a:t>
            </a:r>
            <a:r>
              <a:rPr lang="en-IN" sz="1600" i="1" dirty="0" smtClean="0"/>
              <a:t>{</a:t>
            </a:r>
          </a:p>
          <a:p>
            <a:pPr marL="0" indent="0">
              <a:buNone/>
            </a:pPr>
            <a:r>
              <a:rPr lang="en-IN" sz="1600" i="1" dirty="0" smtClean="0"/>
              <a:t>public </a:t>
            </a:r>
            <a:r>
              <a:rPr lang="en-IN" sz="1600" i="1" dirty="0"/>
              <a:t>static void main(String[] args</a:t>
            </a:r>
            <a:r>
              <a:rPr lang="en-IN" sz="1600" i="1" dirty="0" smtClean="0"/>
              <a:t>){</a:t>
            </a:r>
          </a:p>
          <a:p>
            <a:pPr marL="0" indent="0">
              <a:buNone/>
            </a:pPr>
            <a:r>
              <a:rPr lang="en-IN" sz="1600" i="1" dirty="0" smtClean="0"/>
              <a:t>ZonedDateTime dateTime = ZonedDateTime.parse</a:t>
            </a:r>
            <a:r>
              <a:rPr lang="en-IN" sz="1600" i="1" dirty="0"/>
              <a:t>("</a:t>
            </a:r>
            <a:r>
              <a:rPr lang="en-IN" sz="1600" i="1" dirty="0" smtClean="0"/>
              <a:t>2008-03-    12T10:25:33+05:30[Asia/Karachi</a:t>
            </a:r>
            <a:r>
              <a:rPr lang="en-IN" sz="1600" i="1" dirty="0"/>
              <a:t>]");</a:t>
            </a:r>
          </a:p>
          <a:p>
            <a:pPr marL="0" indent="0">
              <a:buNone/>
            </a:pPr>
            <a:r>
              <a:rPr lang="en-IN" sz="1600" i="1" dirty="0"/>
              <a:t>System.out.println</a:t>
            </a:r>
            <a:r>
              <a:rPr lang="en-IN" sz="1600" i="1" dirty="0" smtClean="0"/>
              <a:t>( dateTime</a:t>
            </a:r>
            <a:r>
              <a:rPr lang="en-IN" sz="1600" i="1" dirty="0"/>
              <a:t>);</a:t>
            </a:r>
          </a:p>
          <a:p>
            <a:pPr marL="0" indent="0">
              <a:buNone/>
            </a:pPr>
            <a:endParaRPr lang="en-IN" sz="1600" i="1" dirty="0"/>
          </a:p>
          <a:p>
            <a:pPr marL="0" indent="0">
              <a:buNone/>
            </a:pPr>
            <a:r>
              <a:rPr lang="en-IN" sz="1600" i="1" dirty="0"/>
              <a:t>ZoneId </a:t>
            </a:r>
            <a:r>
              <a:rPr lang="en-IN" sz="1600" i="1" dirty="0" smtClean="0"/>
              <a:t>id = ZoneId.of ("</a:t>
            </a:r>
            <a:r>
              <a:rPr lang="en-IN" sz="1600" i="1" dirty="0"/>
              <a:t>Europe/Paris");</a:t>
            </a:r>
          </a:p>
          <a:p>
            <a:pPr marL="0" indent="0">
              <a:buNone/>
            </a:pPr>
            <a:r>
              <a:rPr lang="en-IN" sz="1600" i="1" dirty="0"/>
              <a:t>System.out.println(id);</a:t>
            </a:r>
          </a:p>
          <a:p>
            <a:pPr marL="0" indent="0">
              <a:buNone/>
            </a:pPr>
            <a:endParaRPr lang="en-IN" sz="1600" i="1" dirty="0"/>
          </a:p>
          <a:p>
            <a:pPr marL="0" indent="0">
              <a:buNone/>
            </a:pPr>
            <a:r>
              <a:rPr lang="en-IN" sz="1600" i="1" dirty="0"/>
              <a:t>ZoneId </a:t>
            </a:r>
            <a:r>
              <a:rPr lang="en-IN" sz="1600" i="1" dirty="0" smtClean="0"/>
              <a:t>currZone = ZoneId.systemDefault</a:t>
            </a:r>
            <a:r>
              <a:rPr lang="en-IN" sz="1600" i="1" dirty="0"/>
              <a:t>();</a:t>
            </a:r>
          </a:p>
          <a:p>
            <a:pPr marL="0" indent="0">
              <a:buNone/>
            </a:pPr>
            <a:r>
              <a:rPr lang="en-IN" sz="1600" i="1" dirty="0"/>
              <a:t>System.out.print("Current Zone:"+currZone);</a:t>
            </a:r>
          </a:p>
          <a:p>
            <a:pPr marL="0" indent="0">
              <a:buNone/>
            </a:pPr>
            <a:r>
              <a:rPr lang="en-IN" sz="1600" i="1" dirty="0"/>
              <a:t>}</a:t>
            </a:r>
          </a:p>
          <a:p>
            <a:pPr marL="0" indent="0">
              <a:buNone/>
            </a:pPr>
            <a:endParaRPr lang="en-IN" sz="1600" i="1" dirty="0"/>
          </a:p>
          <a:p>
            <a:pPr marL="0" indent="0">
              <a:buNone/>
            </a:pPr>
            <a:r>
              <a:rPr lang="en-IN" sz="1600" i="1" dirty="0"/>
              <a:t>}</a:t>
            </a:r>
          </a:p>
        </p:txBody>
      </p:sp>
    </p:spTree>
    <p:extLst>
      <p:ext uri="{BB962C8B-B14F-4D97-AF65-F5344CB8AC3E}">
        <p14:creationId xmlns:p14="http://schemas.microsoft.com/office/powerpoint/2010/main" val="1696984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u="sng" dirty="0" smtClean="0"/>
              <a:t>ChroneUnit Enum:</a:t>
            </a:r>
            <a:endParaRPr lang="en-IN" sz="2400" u="sng" dirty="0"/>
          </a:p>
        </p:txBody>
      </p:sp>
      <p:sp>
        <p:nvSpPr>
          <p:cNvPr id="3" name="Text Placeholder 2"/>
          <p:cNvSpPr>
            <a:spLocks noGrp="1"/>
          </p:cNvSpPr>
          <p:nvPr>
            <p:ph type="body" idx="1"/>
          </p:nvPr>
        </p:nvSpPr>
        <p:spPr>
          <a:xfrm>
            <a:off x="457200" y="764705"/>
            <a:ext cx="4040188" cy="288032"/>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196752"/>
            <a:ext cx="4040188" cy="4929411"/>
          </a:xfrm>
        </p:spPr>
        <p:txBody>
          <a:bodyPr/>
          <a:lstStyle/>
          <a:p>
            <a:pPr marL="0" indent="0">
              <a:buNone/>
            </a:pPr>
            <a:r>
              <a:rPr lang="en-IN" sz="1600" i="1" dirty="0"/>
              <a:t>i</a:t>
            </a:r>
            <a:r>
              <a:rPr lang="en-IN" sz="1600" i="1" dirty="0" smtClean="0"/>
              <a:t>mport java.util.*;</a:t>
            </a:r>
          </a:p>
          <a:p>
            <a:pPr marL="0" indent="0">
              <a:buNone/>
            </a:pPr>
            <a:r>
              <a:rPr lang="en-IN" sz="1600" i="1" dirty="0"/>
              <a:t>p</a:t>
            </a:r>
            <a:r>
              <a:rPr lang="en-IN" sz="1600" i="1" dirty="0" smtClean="0"/>
              <a:t>ublic class  AddMonth {</a:t>
            </a:r>
          </a:p>
          <a:p>
            <a:pPr marL="0" indent="0">
              <a:buNone/>
            </a:pPr>
            <a:r>
              <a:rPr lang="en-IN" sz="1600" i="1" dirty="0"/>
              <a:t>p</a:t>
            </a:r>
            <a:r>
              <a:rPr lang="en-IN" sz="1600" i="1" dirty="0" smtClean="0"/>
              <a:t>ublic static void main(String[] args) {</a:t>
            </a:r>
          </a:p>
          <a:p>
            <a:pPr marL="0" indent="0">
              <a:buNone/>
            </a:pPr>
            <a:r>
              <a:rPr lang="en-IN" sz="1600" i="1" dirty="0" smtClean="0"/>
              <a:t>Date date=new Date();</a:t>
            </a:r>
          </a:p>
          <a:p>
            <a:pPr marL="0" indent="0">
              <a:buNone/>
            </a:pPr>
            <a:r>
              <a:rPr lang="en-IN" sz="1600" i="1" dirty="0" smtClean="0"/>
              <a:t>Calendar  myCal = Calendar.getInstance();</a:t>
            </a:r>
          </a:p>
          <a:p>
            <a:pPr marL="0" indent="0">
              <a:buNone/>
            </a:pPr>
            <a:r>
              <a:rPr lang="en-IN" sz="1600" i="1" dirty="0" smtClean="0"/>
              <a:t>myCal.setTime(date);</a:t>
            </a:r>
          </a:p>
          <a:p>
            <a:pPr marL="0" indent="0">
              <a:buNone/>
            </a:pPr>
            <a:r>
              <a:rPr lang="en-IN" sz="1600" i="1" dirty="0" smtClean="0"/>
              <a:t>myCal.add(Calendar.MONTH,+1);</a:t>
            </a:r>
          </a:p>
          <a:p>
            <a:pPr marL="0" indent="0">
              <a:buNone/>
            </a:pPr>
            <a:r>
              <a:rPr lang="en-IN" sz="1600" i="1" dirty="0" smtClean="0"/>
              <a:t>}</a:t>
            </a:r>
          </a:p>
          <a:p>
            <a:pPr marL="0" indent="0">
              <a:buNone/>
            </a:pPr>
            <a:r>
              <a:rPr lang="en-IN" sz="1600" i="1" dirty="0" smtClean="0"/>
              <a:t>}</a:t>
            </a:r>
          </a:p>
          <a:p>
            <a:pPr marL="0" indent="0">
              <a:buNone/>
            </a:pPr>
            <a:endParaRPr lang="en-IN" i="1" dirty="0"/>
          </a:p>
        </p:txBody>
      </p:sp>
      <p:sp>
        <p:nvSpPr>
          <p:cNvPr id="5" name="Text Placeholder 4"/>
          <p:cNvSpPr>
            <a:spLocks noGrp="1"/>
          </p:cNvSpPr>
          <p:nvPr>
            <p:ph type="body" sz="quarter" idx="3"/>
          </p:nvPr>
        </p:nvSpPr>
        <p:spPr>
          <a:xfrm>
            <a:off x="4645025" y="692697"/>
            <a:ext cx="4041775" cy="360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572000" y="1340768"/>
            <a:ext cx="4320479" cy="4785395"/>
          </a:xfrm>
        </p:spPr>
        <p:txBody>
          <a:bodyPr>
            <a:normAutofit/>
          </a:bodyPr>
          <a:lstStyle/>
          <a:p>
            <a:pPr marL="0" indent="0">
              <a:buNone/>
            </a:pPr>
            <a:r>
              <a:rPr lang="en-IN" sz="1600" i="1" dirty="0" smtClean="0"/>
              <a:t>Import java.time.*;</a:t>
            </a:r>
          </a:p>
          <a:p>
            <a:pPr marL="0" indent="0">
              <a:buNone/>
            </a:pPr>
            <a:r>
              <a:rPr lang="en-IN" sz="1600" i="1" dirty="0"/>
              <a:t>p</a:t>
            </a:r>
            <a:r>
              <a:rPr lang="en-IN" sz="1600" i="1" dirty="0" smtClean="0"/>
              <a:t>ublic class AddMonth{</a:t>
            </a:r>
          </a:p>
          <a:p>
            <a:pPr marL="0" indent="0">
              <a:buNone/>
            </a:pPr>
            <a:r>
              <a:rPr lang="en-IN" sz="1600" i="1" dirty="0" smtClean="0"/>
              <a:t>    public static void main(String[] args) {</a:t>
            </a:r>
          </a:p>
          <a:p>
            <a:pPr marL="0" indent="0">
              <a:buNone/>
            </a:pPr>
            <a:r>
              <a:rPr lang="en-IN" sz="1600" i="1" dirty="0" smtClean="0"/>
              <a:t>             LocalDate today = LocalDate.now();</a:t>
            </a:r>
          </a:p>
          <a:p>
            <a:pPr marL="0" indent="0">
              <a:buNone/>
            </a:pPr>
            <a:r>
              <a:rPr lang="en-IN" sz="1600" i="1" dirty="0" smtClean="0"/>
              <a:t>              LocalDate nextMonth = today.plus(1</a:t>
            </a:r>
            <a:r>
              <a:rPr lang="en-IN" sz="1600" i="1" dirty="0"/>
              <a:t>, </a:t>
            </a:r>
            <a:r>
              <a:rPr lang="en-IN" sz="1600" i="1" dirty="0" smtClean="0"/>
              <a:t>           ChroneUnit.MONTHS</a:t>
            </a:r>
            <a:r>
              <a:rPr lang="en-IN" sz="1600" b="1" i="1" dirty="0" smtClean="0"/>
              <a:t>);</a:t>
            </a:r>
          </a:p>
          <a:p>
            <a:pPr marL="0" indent="0">
              <a:buNone/>
            </a:pPr>
            <a:r>
              <a:rPr lang="en-IN" sz="1600" i="1" dirty="0" smtClean="0"/>
              <a:t>     }</a:t>
            </a:r>
          </a:p>
          <a:p>
            <a:pPr marL="0" indent="0">
              <a:buNone/>
            </a:pPr>
            <a:r>
              <a:rPr lang="en-IN" sz="1600" i="1" dirty="0" smtClean="0"/>
              <a:t>}</a:t>
            </a:r>
            <a:endParaRPr lang="en-IN" sz="1600" i="1" dirty="0"/>
          </a:p>
        </p:txBody>
      </p:sp>
    </p:spTree>
    <p:extLst>
      <p:ext uri="{BB962C8B-B14F-4D97-AF65-F5344CB8AC3E}">
        <p14:creationId xmlns:p14="http://schemas.microsoft.com/office/powerpoint/2010/main" val="21791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u="sng" dirty="0" smtClean="0"/>
              <a:t>Functional Interface containing Object Class Methods</a:t>
            </a:r>
            <a:endParaRPr lang="en-IN" sz="2800" u="sng" dirty="0"/>
          </a:p>
        </p:txBody>
      </p:sp>
      <p:sp>
        <p:nvSpPr>
          <p:cNvPr id="4" name="Content Placeholder 3"/>
          <p:cNvSpPr>
            <a:spLocks noGrp="1"/>
          </p:cNvSpPr>
          <p:nvPr>
            <p:ph sz="half" idx="2"/>
          </p:nvPr>
        </p:nvSpPr>
        <p:spPr>
          <a:xfrm>
            <a:off x="457200" y="1484785"/>
            <a:ext cx="6995120" cy="4608512"/>
          </a:xfrm>
        </p:spPr>
        <p:txBody>
          <a:bodyPr>
            <a:normAutofit lnSpcReduction="10000"/>
          </a:bodyPr>
          <a:lstStyle/>
          <a:p>
            <a:pPr marL="0" indent="0">
              <a:buNone/>
            </a:pPr>
            <a:r>
              <a:rPr lang="en-IN" sz="1800" i="1" dirty="0"/>
              <a:t>@FunctionalInterface</a:t>
            </a:r>
            <a:endParaRPr lang="en-IN" sz="1800" dirty="0"/>
          </a:p>
          <a:p>
            <a:pPr marL="0" indent="0">
              <a:buNone/>
            </a:pPr>
            <a:r>
              <a:rPr lang="en-IN" sz="1800" i="1" dirty="0" smtClean="0"/>
              <a:t>interface </a:t>
            </a:r>
            <a:r>
              <a:rPr lang="en-IN" sz="1800" i="1" dirty="0"/>
              <a:t>A{</a:t>
            </a:r>
            <a:endParaRPr lang="en-IN" sz="1800" dirty="0"/>
          </a:p>
          <a:p>
            <a:pPr marL="0" indent="0">
              <a:buNone/>
            </a:pPr>
            <a:r>
              <a:rPr lang="en-IN" sz="1800" i="1" dirty="0"/>
              <a:t> 	</a:t>
            </a:r>
            <a:r>
              <a:rPr lang="en-IN" sz="1800" i="1" dirty="0" smtClean="0"/>
              <a:t> public </a:t>
            </a:r>
            <a:r>
              <a:rPr lang="en-IN" sz="1800" i="1" dirty="0"/>
              <a:t>void show();</a:t>
            </a:r>
            <a:endParaRPr lang="en-IN" sz="1800" dirty="0"/>
          </a:p>
          <a:p>
            <a:pPr marL="0" indent="0">
              <a:buNone/>
            </a:pPr>
            <a:r>
              <a:rPr lang="en-IN" sz="1800" i="1" dirty="0"/>
              <a:t>	</a:t>
            </a:r>
            <a:r>
              <a:rPr lang="en-IN" sz="1800" i="1" dirty="0" smtClean="0"/>
              <a:t>int </a:t>
            </a:r>
            <a:r>
              <a:rPr lang="en-IN" sz="1800" i="1" dirty="0"/>
              <a:t>hashCode();</a:t>
            </a:r>
            <a:endParaRPr lang="en-IN" sz="1800" dirty="0"/>
          </a:p>
          <a:p>
            <a:pPr marL="0" indent="0">
              <a:buNone/>
            </a:pPr>
            <a:r>
              <a:rPr lang="en-IN" sz="1800" i="1" dirty="0"/>
              <a:t>	</a:t>
            </a:r>
            <a:r>
              <a:rPr lang="en-IN" sz="1800" i="1" dirty="0" smtClean="0"/>
              <a:t>boolean </a:t>
            </a:r>
            <a:r>
              <a:rPr lang="en-IN" sz="1800" i="1" dirty="0"/>
              <a:t>equals(Object obj);</a:t>
            </a:r>
            <a:endParaRPr lang="en-IN" sz="1800" dirty="0"/>
          </a:p>
          <a:p>
            <a:pPr marL="0" indent="0">
              <a:buNone/>
            </a:pPr>
            <a:r>
              <a:rPr lang="en-IN" sz="1800" i="1" dirty="0"/>
              <a:t>	</a:t>
            </a:r>
            <a:r>
              <a:rPr lang="en-IN" sz="1800" i="1" dirty="0" smtClean="0"/>
              <a:t>String </a:t>
            </a:r>
            <a:r>
              <a:rPr lang="en-IN" sz="1800" i="1" dirty="0"/>
              <a:t>toString();</a:t>
            </a:r>
            <a:endParaRPr lang="en-IN" sz="1800" dirty="0"/>
          </a:p>
          <a:p>
            <a:pPr marL="0" indent="0">
              <a:buNone/>
            </a:pPr>
            <a:r>
              <a:rPr lang="en-IN" sz="1800" i="1" dirty="0" smtClean="0"/>
              <a:t>                 }</a:t>
            </a:r>
            <a:endParaRPr lang="en-IN" sz="1800" dirty="0"/>
          </a:p>
          <a:p>
            <a:pPr marL="0" indent="0">
              <a:buNone/>
            </a:pPr>
            <a:r>
              <a:rPr lang="en-IN" sz="1800" i="1" dirty="0" smtClean="0"/>
              <a:t>Public class MyClass Implements A{</a:t>
            </a:r>
          </a:p>
          <a:p>
            <a:pPr marL="0" indent="0">
              <a:buNone/>
            </a:pPr>
            <a:r>
              <a:rPr lang="en-IN" sz="1800" i="1" dirty="0" smtClean="0"/>
              <a:t>            Public static void main(String[] args){</a:t>
            </a:r>
          </a:p>
          <a:p>
            <a:pPr marL="0" indent="0">
              <a:buNone/>
            </a:pPr>
            <a:r>
              <a:rPr lang="en-IN" sz="1800" i="1" dirty="0" smtClean="0"/>
              <a:t>                       @Override</a:t>
            </a:r>
          </a:p>
          <a:p>
            <a:pPr marL="0" indent="0">
              <a:buNone/>
            </a:pPr>
            <a:r>
              <a:rPr lang="en-IN" sz="1800" i="1" dirty="0" smtClean="0"/>
              <a:t>                        Public void show() {</a:t>
            </a:r>
          </a:p>
          <a:p>
            <a:pPr marL="0" indent="0">
              <a:buNone/>
            </a:pPr>
            <a:r>
              <a:rPr lang="en-IN" sz="1800" i="1" dirty="0"/>
              <a:t> </a:t>
            </a:r>
            <a:r>
              <a:rPr lang="en-IN" sz="1800" i="1" dirty="0" smtClean="0"/>
              <a:t>                                 System.out.println(“Only show() overridden”);}</a:t>
            </a:r>
          </a:p>
          <a:p>
            <a:pPr marL="0" indent="0">
              <a:buNone/>
            </a:pPr>
            <a:r>
              <a:rPr lang="en-IN" sz="1800" i="1" dirty="0" smtClean="0"/>
              <a:t>                            }</a:t>
            </a:r>
          </a:p>
          <a:p>
            <a:pPr marL="0" indent="0">
              <a:buNone/>
            </a:pPr>
            <a:r>
              <a:rPr lang="en-IN" sz="1800" i="1" dirty="0" smtClean="0"/>
              <a:t>          }</a:t>
            </a:r>
          </a:p>
          <a:p>
            <a:pPr marL="0" indent="0">
              <a:buNone/>
            </a:pPr>
            <a:r>
              <a:rPr lang="en-IN" sz="1800" i="1" dirty="0"/>
              <a:t>}</a:t>
            </a:r>
          </a:p>
        </p:txBody>
      </p:sp>
    </p:spTree>
    <p:extLst>
      <p:ext uri="{BB962C8B-B14F-4D97-AF65-F5344CB8AC3E}">
        <p14:creationId xmlns:p14="http://schemas.microsoft.com/office/powerpoint/2010/main" val="5304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2000"/>
          </a:xfrm>
        </p:spPr>
        <p:txBody>
          <a:bodyPr>
            <a:normAutofit fontScale="90000"/>
          </a:bodyPr>
          <a:lstStyle/>
          <a:p>
            <a:r>
              <a:rPr lang="en-IN" u="sng" dirty="0" smtClean="0"/>
              <a:t>Method Reference</a:t>
            </a:r>
            <a:br>
              <a:rPr lang="en-IN" u="sng" dirty="0" smtClean="0"/>
            </a:br>
            <a:endParaRPr lang="en-IN" u="sng" dirty="0"/>
          </a:p>
        </p:txBody>
      </p:sp>
      <p:sp>
        <p:nvSpPr>
          <p:cNvPr id="3" name="Text Placeholder 2"/>
          <p:cNvSpPr>
            <a:spLocks noGrp="1"/>
          </p:cNvSpPr>
          <p:nvPr>
            <p:ph type="body" idx="1"/>
          </p:nvPr>
        </p:nvSpPr>
        <p:spPr>
          <a:xfrm>
            <a:off x="457200" y="836712"/>
            <a:ext cx="4040188" cy="1080000"/>
          </a:xfrm>
        </p:spPr>
        <p:txBody>
          <a:bodyPr>
            <a:noAutofit/>
          </a:bodyPr>
          <a:lstStyle/>
          <a:p>
            <a:r>
              <a:rPr lang="en-IN" sz="2000" u="sng" dirty="0" smtClean="0"/>
              <a:t>1.Static Method Reference</a:t>
            </a:r>
          </a:p>
          <a:p>
            <a:r>
              <a:rPr lang="en-IN" sz="2000" dirty="0"/>
              <a:t>Java 7: Static Method call</a:t>
            </a:r>
          </a:p>
          <a:p>
            <a:endParaRPr lang="en-IN" sz="2000" dirty="0"/>
          </a:p>
        </p:txBody>
      </p:sp>
      <p:sp>
        <p:nvSpPr>
          <p:cNvPr id="4" name="Content Placeholder 3"/>
          <p:cNvSpPr>
            <a:spLocks noGrp="1"/>
          </p:cNvSpPr>
          <p:nvPr>
            <p:ph sz="half" idx="2"/>
          </p:nvPr>
        </p:nvSpPr>
        <p:spPr>
          <a:xfrm>
            <a:off x="457200" y="1628800"/>
            <a:ext cx="4040188" cy="4896544"/>
          </a:xfrm>
        </p:spPr>
        <p:txBody>
          <a:bodyPr>
            <a:normAutofit/>
          </a:bodyPr>
          <a:lstStyle/>
          <a:p>
            <a:pPr marL="0" indent="0">
              <a:buNone/>
            </a:pPr>
            <a:r>
              <a:rPr lang="en-IN" sz="1600" i="1" dirty="0"/>
              <a:t>interface A {</a:t>
            </a:r>
            <a:endParaRPr lang="en-IN" sz="1600" dirty="0"/>
          </a:p>
          <a:p>
            <a:pPr marL="0" indent="0">
              <a:buNone/>
            </a:pPr>
            <a:r>
              <a:rPr lang="en-IN" sz="1600" i="1" dirty="0"/>
              <a:t>public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implements A{</a:t>
            </a:r>
          </a:p>
          <a:p>
            <a:pPr marL="0" indent="0">
              <a:buNone/>
            </a:pPr>
            <a:r>
              <a:rPr lang="en-IN" sz="1600" i="1" dirty="0" smtClean="0"/>
              <a:t>@Override</a:t>
            </a:r>
          </a:p>
          <a:p>
            <a:pPr marL="0" indent="0">
              <a:buNone/>
            </a:pPr>
            <a:r>
              <a:rPr lang="en-IN" sz="1600" i="1" dirty="0" smtClean="0"/>
              <a:t>Public class show(){</a:t>
            </a:r>
          </a:p>
          <a:p>
            <a:pPr marL="0" indent="0">
              <a:buNone/>
            </a:pPr>
            <a:r>
              <a:rPr lang="en-IN" sz="1600" i="1" dirty="0" smtClean="0"/>
              <a:t>System.out.println(“Overridden show()”);</a:t>
            </a:r>
          </a:p>
          <a:p>
            <a:pPr marL="0" indent="0">
              <a:buNone/>
            </a:pPr>
            <a:r>
              <a:rPr lang="en-IN" sz="1600" i="1" dirty="0"/>
              <a:t>	</a:t>
            </a:r>
            <a:r>
              <a:rPr lang="en-IN" sz="1600" i="1" dirty="0" smtClean="0"/>
              <a:t>}</a:t>
            </a:r>
            <a:endParaRPr lang="en-IN" sz="1600" dirty="0"/>
          </a:p>
          <a:p>
            <a:pPr marL="0" indent="0">
              <a:buNone/>
            </a:pPr>
            <a:r>
              <a:rPr lang="en-IN" sz="1600" i="1" dirty="0"/>
              <a:t>public static void showInClass() </a:t>
            </a:r>
            <a:r>
              <a:rPr lang="en-IN" sz="1600" i="1" dirty="0" smtClean="0"/>
              <a:t>{</a:t>
            </a:r>
            <a:r>
              <a:rPr lang="en-IN" sz="1600" i="1" dirty="0"/>
              <a:t> </a:t>
            </a:r>
            <a:r>
              <a:rPr lang="en-IN" sz="1600" i="1" dirty="0" smtClean="0"/>
              <a:t>        System.out.println</a:t>
            </a:r>
            <a:r>
              <a:rPr lang="en-IN" sz="1600" i="1" dirty="0"/>
              <a:t>(“Method of </a:t>
            </a:r>
            <a:r>
              <a:rPr lang="en-IN" sz="1600" i="1" dirty="0" smtClean="0"/>
              <a:t>	class </a:t>
            </a:r>
            <a:r>
              <a:rPr lang="en-IN" sz="1600" i="1" dirty="0"/>
              <a:t>B”);</a:t>
            </a:r>
            <a:endParaRPr lang="en-IN" sz="1600" dirty="0"/>
          </a:p>
          <a:p>
            <a:pPr marL="0" indent="0">
              <a:buNone/>
            </a:pPr>
            <a:r>
              <a:rPr lang="en-IN" sz="1600" i="1" dirty="0" smtClean="0"/>
              <a:t>	}</a:t>
            </a:r>
            <a:endParaRPr lang="en-IN" sz="1600" dirty="0"/>
          </a:p>
          <a:p>
            <a:pPr marL="0" indent="0">
              <a:buNone/>
            </a:pPr>
            <a:r>
              <a:rPr lang="en-IN" sz="1600" i="1" dirty="0"/>
              <a:t>public static void main(String[] args) {</a:t>
            </a:r>
            <a:endParaRPr lang="en-IN" sz="1600" dirty="0"/>
          </a:p>
          <a:p>
            <a:pPr marL="0" indent="0">
              <a:buNone/>
            </a:pPr>
            <a:r>
              <a:rPr lang="en-IN" sz="1600" i="1" dirty="0"/>
              <a:t>	</a:t>
            </a:r>
            <a:r>
              <a:rPr lang="en-IN" sz="1600" i="1" dirty="0" smtClean="0"/>
              <a:t>B.showInClass();</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Method of class B</a:t>
            </a:r>
          </a:p>
          <a:p>
            <a:pPr marL="0" indent="0">
              <a:buNone/>
            </a:pPr>
            <a:endParaRPr lang="en-IN" sz="1600" dirty="0"/>
          </a:p>
          <a:p>
            <a:endParaRPr lang="en-IN" dirty="0"/>
          </a:p>
        </p:txBody>
      </p:sp>
      <p:sp>
        <p:nvSpPr>
          <p:cNvPr id="5" name="Text Placeholder 4"/>
          <p:cNvSpPr>
            <a:spLocks noGrp="1"/>
          </p:cNvSpPr>
          <p:nvPr>
            <p:ph type="body" sz="quarter" idx="3"/>
          </p:nvPr>
        </p:nvSpPr>
        <p:spPr>
          <a:xfrm>
            <a:off x="4645025" y="1124744"/>
            <a:ext cx="4041775" cy="432048"/>
          </a:xfrm>
        </p:spPr>
        <p:txBody>
          <a:bodyPr>
            <a:noAutofit/>
          </a:bodyPr>
          <a:lstStyle/>
          <a:p>
            <a:r>
              <a:rPr lang="en-IN" sz="2000" dirty="0" smtClean="0"/>
              <a:t>Java 8: Static Method Reference</a:t>
            </a:r>
            <a:endParaRPr lang="en-IN" sz="2000"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a:t>public static void showInClass</a:t>
            </a:r>
            <a:r>
              <a:rPr lang="en-IN" sz="1600" i="1" dirty="0" smtClean="0"/>
              <a:t>(){   System.out.println(“ Static Method </a:t>
            </a:r>
            <a:r>
              <a:rPr lang="en-IN" sz="1600" i="1" dirty="0"/>
              <a:t>of class B”);</a:t>
            </a:r>
            <a:endParaRPr lang="en-IN" sz="1600" dirty="0"/>
          </a:p>
          <a:p>
            <a:pPr marL="0" indent="0">
              <a:buNone/>
            </a:pPr>
            <a:r>
              <a:rPr lang="en-IN" sz="1600" i="1" dirty="0"/>
              <a:t>}</a:t>
            </a:r>
            <a:endParaRPr lang="en-IN" sz="1600" dirty="0"/>
          </a:p>
          <a:p>
            <a:pPr marL="0" indent="0">
              <a:buNone/>
            </a:pPr>
            <a:r>
              <a:rPr lang="en-IN" sz="1600" i="1" dirty="0"/>
              <a:t>public static void main(String[] args) {</a:t>
            </a:r>
            <a:endParaRPr lang="en-IN" sz="1600" dirty="0"/>
          </a:p>
          <a:p>
            <a:pPr marL="0" indent="0">
              <a:buNone/>
            </a:pPr>
            <a:r>
              <a:rPr lang="en-IN" sz="1600" i="1" dirty="0"/>
              <a:t>	A a1=B::showInClass;</a:t>
            </a:r>
            <a:endParaRPr lang="en-IN" sz="1600" dirty="0"/>
          </a:p>
          <a:p>
            <a:pPr marL="0" indent="0">
              <a:buNone/>
            </a:pPr>
            <a:r>
              <a:rPr lang="en-IN" sz="1600" i="1" dirty="0"/>
              <a:t>	a1.show();</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Static Method of class B</a:t>
            </a:r>
            <a:endParaRPr lang="en-IN" sz="1600" dirty="0"/>
          </a:p>
          <a:p>
            <a:pPr marL="0" indent="0">
              <a:buNone/>
            </a:pPr>
            <a:endParaRPr lang="en-IN" dirty="0"/>
          </a:p>
        </p:txBody>
      </p:sp>
    </p:spTree>
    <p:extLst>
      <p:ext uri="{BB962C8B-B14F-4D97-AF65-F5344CB8AC3E}">
        <p14:creationId xmlns:p14="http://schemas.microsoft.com/office/powerpoint/2010/main" val="395849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smtClean="0"/>
              <a:t>2.Instance Method Reference</a:t>
            </a:r>
            <a:endParaRPr lang="en-IN" sz="2400" b="1" u="sng" dirty="0"/>
          </a:p>
        </p:txBody>
      </p:sp>
      <p:sp>
        <p:nvSpPr>
          <p:cNvPr id="3" name="Text Placeholder 2"/>
          <p:cNvSpPr>
            <a:spLocks noGrp="1"/>
          </p:cNvSpPr>
          <p:nvPr>
            <p:ph type="body" idx="1"/>
          </p:nvPr>
        </p:nvSpPr>
        <p:spPr>
          <a:xfrm>
            <a:off x="457200" y="1124745"/>
            <a:ext cx="4040188" cy="432048"/>
          </a:xfrm>
        </p:spPr>
        <p:txBody>
          <a:bodyPr>
            <a:normAutofit/>
          </a:bodyPr>
          <a:lstStyle/>
          <a:p>
            <a:r>
              <a:rPr lang="en-IN" sz="2000" dirty="0" smtClean="0"/>
              <a:t>Java 7: Instance method call</a:t>
            </a:r>
            <a:endParaRPr lang="en-IN" sz="2000" dirty="0"/>
          </a:p>
        </p:txBody>
      </p:sp>
      <p:sp>
        <p:nvSpPr>
          <p:cNvPr id="4" name="Content Placeholder 3"/>
          <p:cNvSpPr>
            <a:spLocks noGrp="1"/>
          </p:cNvSpPr>
          <p:nvPr>
            <p:ph sz="half" idx="2"/>
          </p:nvPr>
        </p:nvSpPr>
        <p:spPr>
          <a:xfrm>
            <a:off x="457200" y="1628800"/>
            <a:ext cx="4040188" cy="5004000"/>
          </a:xfrm>
        </p:spPr>
        <p:txBody>
          <a:bodyPr>
            <a:noAutofit/>
          </a:bodyPr>
          <a:lstStyle/>
          <a:p>
            <a:pPr marL="0" indent="0">
              <a:buNone/>
            </a:pPr>
            <a:r>
              <a:rPr lang="en-IN" sz="1600" i="1" dirty="0"/>
              <a:t>interface A {</a:t>
            </a:r>
            <a:endParaRPr lang="en-IN" sz="1600" dirty="0"/>
          </a:p>
          <a:p>
            <a:pPr marL="0" indent="0">
              <a:buNone/>
            </a:pPr>
            <a:r>
              <a:rPr lang="en-IN" sz="1600" i="1" dirty="0"/>
              <a:t>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implements A{</a:t>
            </a:r>
          </a:p>
          <a:p>
            <a:pPr marL="0" indent="0">
              <a:buNone/>
            </a:pPr>
            <a:r>
              <a:rPr lang="en-IN" sz="1600" i="1" dirty="0" smtClean="0"/>
              <a:t>@Override</a:t>
            </a:r>
          </a:p>
          <a:p>
            <a:pPr marL="0" indent="0">
              <a:buNone/>
            </a:pPr>
            <a:r>
              <a:rPr lang="en-IN" sz="1600" i="1" dirty="0" smtClean="0"/>
              <a:t>Public void show() {</a:t>
            </a:r>
          </a:p>
          <a:p>
            <a:pPr marL="0" indent="0">
              <a:buNone/>
            </a:pPr>
            <a:r>
              <a:rPr lang="en-IN" sz="1600" i="1" dirty="0" smtClean="0"/>
              <a:t>System.out.println(“Show() Overridden”);</a:t>
            </a:r>
          </a:p>
          <a:p>
            <a:pPr marL="0" indent="0">
              <a:buNone/>
            </a:pPr>
            <a:r>
              <a:rPr lang="en-IN" sz="1600" i="1" dirty="0" smtClean="0"/>
              <a:t>}</a:t>
            </a:r>
            <a:endParaRPr lang="en-IN" sz="1600" dirty="0"/>
          </a:p>
          <a:p>
            <a:pPr marL="0" indent="0">
              <a:buNone/>
            </a:pPr>
            <a:r>
              <a:rPr lang="en-IN" sz="1600" i="1" dirty="0"/>
              <a:t>public void myShow() {</a:t>
            </a:r>
            <a:endParaRPr lang="en-IN" sz="1600" dirty="0"/>
          </a:p>
          <a:p>
            <a:pPr marL="0" indent="0">
              <a:buNone/>
            </a:pPr>
            <a:r>
              <a:rPr lang="en-IN" sz="1600" i="1" dirty="0" smtClean="0"/>
              <a:t>System.out.println</a:t>
            </a:r>
            <a:r>
              <a:rPr lang="en-IN" sz="1600" i="1" dirty="0"/>
              <a:t>(“Instance method called”);</a:t>
            </a:r>
            <a:endParaRPr lang="en-IN" sz="1600" dirty="0"/>
          </a:p>
          <a:p>
            <a:pPr marL="0" indent="0">
              <a:buNone/>
            </a:pPr>
            <a:r>
              <a:rPr lang="en-IN" sz="1600" i="1" dirty="0"/>
              <a:t>}</a:t>
            </a:r>
            <a:endParaRPr lang="en-IN" sz="1600" dirty="0"/>
          </a:p>
          <a:p>
            <a:pPr marL="0" indent="0">
              <a:buNone/>
            </a:pPr>
            <a:r>
              <a:rPr lang="en-IN" sz="1600" i="1" dirty="0"/>
              <a:t>public static void main(String[] args) {</a:t>
            </a:r>
            <a:endParaRPr lang="en-IN" sz="1600" dirty="0"/>
          </a:p>
          <a:p>
            <a:pPr marL="0" indent="0">
              <a:buNone/>
            </a:pPr>
            <a:r>
              <a:rPr lang="en-IN" sz="1600" i="1" dirty="0" smtClean="0"/>
              <a:t>	A a1=new </a:t>
            </a:r>
            <a:r>
              <a:rPr lang="en-IN" sz="1600" i="1" dirty="0"/>
              <a:t>B();</a:t>
            </a:r>
            <a:endParaRPr lang="en-IN" sz="1600" dirty="0"/>
          </a:p>
          <a:p>
            <a:pPr marL="0" indent="0">
              <a:buNone/>
            </a:pPr>
            <a:r>
              <a:rPr lang="en-IN" sz="1600" i="1" dirty="0" smtClean="0"/>
              <a:t>	a1.show();</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dirty="0" smtClean="0"/>
              <a:t>O/p: </a:t>
            </a:r>
            <a:r>
              <a:rPr lang="en-IN" sz="1600" dirty="0" smtClean="0"/>
              <a:t>show() Overridden</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052737"/>
            <a:ext cx="4041775" cy="504056"/>
          </a:xfrm>
        </p:spPr>
        <p:txBody>
          <a:bodyPr>
            <a:norm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a:t>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a:t>
            </a:r>
            <a:endParaRPr lang="en-IN" sz="1600" dirty="0"/>
          </a:p>
          <a:p>
            <a:pPr marL="0" indent="0">
              <a:buNone/>
            </a:pPr>
            <a:r>
              <a:rPr lang="en-IN" sz="1600" i="1" dirty="0"/>
              <a:t> </a:t>
            </a:r>
            <a:r>
              <a:rPr lang="en-IN" sz="1600" i="1" dirty="0" smtClean="0"/>
              <a:t>     public </a:t>
            </a:r>
            <a:r>
              <a:rPr lang="en-IN" sz="1600" i="1" dirty="0"/>
              <a:t>void myShow() {</a:t>
            </a:r>
            <a:endParaRPr lang="en-IN" sz="1600" dirty="0"/>
          </a:p>
          <a:p>
            <a:pPr marL="0" indent="0">
              <a:buNone/>
            </a:pPr>
            <a:r>
              <a:rPr lang="en-IN" sz="1600" i="1" dirty="0"/>
              <a:t>	System.out.println(“Instance </a:t>
            </a:r>
            <a:r>
              <a:rPr lang="en-IN" sz="1600" i="1" dirty="0" smtClean="0"/>
              <a:t>	method </a:t>
            </a:r>
            <a:r>
              <a:rPr lang="en-IN" sz="1600" i="1" dirty="0"/>
              <a:t>called”);</a:t>
            </a:r>
            <a:endParaRPr lang="en-IN" sz="1600" dirty="0"/>
          </a:p>
          <a:p>
            <a:pPr marL="0" indent="0">
              <a:buNone/>
            </a:pPr>
            <a:r>
              <a:rPr lang="en-IN" sz="1600" i="1" dirty="0" smtClean="0"/>
              <a:t>	}</a:t>
            </a:r>
            <a:endParaRPr lang="en-IN" sz="1600" dirty="0"/>
          </a:p>
          <a:p>
            <a:pPr marL="0" indent="0">
              <a:buNone/>
            </a:pPr>
            <a:r>
              <a:rPr lang="en-IN" sz="1600" i="1" dirty="0"/>
              <a:t>public static void main(String[] args) {</a:t>
            </a:r>
            <a:endParaRPr lang="en-IN" sz="1600" dirty="0"/>
          </a:p>
          <a:p>
            <a:pPr marL="0" indent="0">
              <a:buNone/>
            </a:pPr>
            <a:r>
              <a:rPr lang="en-IN" sz="1600" i="1" dirty="0" smtClean="0"/>
              <a:t>	B </a:t>
            </a:r>
            <a:r>
              <a:rPr lang="en-IN" sz="1600" i="1" dirty="0"/>
              <a:t>obj=new B();</a:t>
            </a:r>
            <a:endParaRPr lang="en-IN" sz="1600" dirty="0"/>
          </a:p>
          <a:p>
            <a:pPr marL="0" indent="0">
              <a:buNone/>
            </a:pPr>
            <a:r>
              <a:rPr lang="en-IN" sz="1600" i="1" dirty="0" smtClean="0"/>
              <a:t>	A </a:t>
            </a:r>
            <a:r>
              <a:rPr lang="en-IN" sz="1600" i="1" dirty="0"/>
              <a:t>a1=obj::myShow;</a:t>
            </a:r>
            <a:endParaRPr lang="en-IN" sz="1600" dirty="0"/>
          </a:p>
          <a:p>
            <a:pPr marL="0" indent="0">
              <a:buNone/>
            </a:pPr>
            <a:r>
              <a:rPr lang="en-IN" sz="1600" i="1" dirty="0" smtClean="0"/>
              <a:t>	a1.show();</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Instance method called</a:t>
            </a:r>
            <a:endParaRPr lang="en-IN" sz="1600" dirty="0"/>
          </a:p>
          <a:p>
            <a:pPr marL="0" indent="0">
              <a:buNone/>
            </a:pPr>
            <a:endParaRPr lang="en-IN" sz="1600" dirty="0"/>
          </a:p>
        </p:txBody>
      </p:sp>
    </p:spTree>
    <p:extLst>
      <p:ext uri="{BB962C8B-B14F-4D97-AF65-F5344CB8AC3E}">
        <p14:creationId xmlns:p14="http://schemas.microsoft.com/office/powerpoint/2010/main" val="55565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b="1" u="sng" dirty="0" smtClean="0"/>
              <a:t>3.Constructor Reference</a:t>
            </a:r>
            <a:endParaRPr lang="en-IN" sz="2400" b="1" u="sng" dirty="0"/>
          </a:p>
        </p:txBody>
      </p:sp>
      <p:sp>
        <p:nvSpPr>
          <p:cNvPr id="3" name="Text Placeholder 2"/>
          <p:cNvSpPr>
            <a:spLocks noGrp="1"/>
          </p:cNvSpPr>
          <p:nvPr>
            <p:ph type="body" idx="1"/>
          </p:nvPr>
        </p:nvSpPr>
        <p:spPr>
          <a:xfrm>
            <a:off x="457200" y="692697"/>
            <a:ext cx="4040188" cy="360039"/>
          </a:xfrm>
        </p:spPr>
        <p:txBody>
          <a:bodyPr>
            <a:noAutofit/>
          </a:bodyPr>
          <a:lstStyle/>
          <a:p>
            <a:r>
              <a:rPr lang="en-IN" sz="1800" dirty="0" smtClean="0"/>
              <a:t>Java 7:without Constructor Reference</a:t>
            </a:r>
            <a:endParaRPr lang="en-IN" sz="1800" dirty="0"/>
          </a:p>
        </p:txBody>
      </p:sp>
      <p:sp>
        <p:nvSpPr>
          <p:cNvPr id="4" name="Content Placeholder 3"/>
          <p:cNvSpPr>
            <a:spLocks noGrp="1"/>
          </p:cNvSpPr>
          <p:nvPr>
            <p:ph sz="half" idx="2"/>
          </p:nvPr>
        </p:nvSpPr>
        <p:spPr>
          <a:xfrm>
            <a:off x="323528" y="1052736"/>
            <a:ext cx="4173860" cy="5616032"/>
          </a:xfrm>
        </p:spPr>
        <p:txBody>
          <a:bodyPr>
            <a:noAutofit/>
          </a:bodyPr>
          <a:lstStyle/>
          <a:p>
            <a:pPr marL="0" indent="0">
              <a:buNone/>
            </a:pPr>
            <a:r>
              <a:rPr lang="en-IN" sz="1600" i="1" dirty="0"/>
              <a:t>interface MessageInterface{</a:t>
            </a:r>
          </a:p>
          <a:p>
            <a:pPr marL="0" indent="0">
              <a:buNone/>
            </a:pPr>
            <a:r>
              <a:rPr lang="en-IN" sz="1600" i="1" dirty="0" smtClean="0"/>
              <a:t>Message  </a:t>
            </a:r>
            <a:r>
              <a:rPr lang="en-IN" sz="1600" i="1" dirty="0"/>
              <a:t>showMsg(String msg);</a:t>
            </a:r>
          </a:p>
          <a:p>
            <a:pPr marL="0" indent="0">
              <a:buNone/>
            </a:pPr>
            <a:r>
              <a:rPr lang="en-IN" sz="1600" i="1" dirty="0"/>
              <a:t>}</a:t>
            </a:r>
          </a:p>
          <a:p>
            <a:pPr marL="0" indent="0">
              <a:buNone/>
            </a:pPr>
            <a:r>
              <a:rPr lang="en-IN" sz="1600" i="1" dirty="0"/>
              <a:t>class </a:t>
            </a:r>
            <a:r>
              <a:rPr lang="en-IN" sz="1600" i="1" dirty="0" smtClean="0"/>
              <a:t>Message{</a:t>
            </a:r>
            <a:endParaRPr lang="en-IN" sz="1600" i="1" dirty="0"/>
          </a:p>
          <a:p>
            <a:pPr marL="0" indent="0">
              <a:buNone/>
            </a:pPr>
            <a:r>
              <a:rPr lang="en-IN" sz="1600" i="1" dirty="0"/>
              <a:t> </a:t>
            </a:r>
            <a:r>
              <a:rPr lang="en-IN" sz="1600" i="1" dirty="0" smtClean="0"/>
              <a:t>     String </a:t>
            </a:r>
            <a:r>
              <a:rPr lang="en-IN" sz="1600" i="1" dirty="0"/>
              <a:t>msg;</a:t>
            </a:r>
          </a:p>
          <a:p>
            <a:pPr marL="0" indent="0">
              <a:buNone/>
            </a:pPr>
            <a:r>
              <a:rPr lang="en-IN" sz="1600" i="1" dirty="0"/>
              <a:t> </a:t>
            </a:r>
            <a:r>
              <a:rPr lang="en-IN" sz="1600" i="1" dirty="0" smtClean="0"/>
              <a:t>    Message(String </a:t>
            </a:r>
            <a:r>
              <a:rPr lang="en-IN" sz="1600" i="1" dirty="0"/>
              <a:t>msg){</a:t>
            </a:r>
          </a:p>
          <a:p>
            <a:pPr marL="0" indent="0">
              <a:buNone/>
            </a:pPr>
            <a:r>
              <a:rPr lang="en-IN" sz="1600" i="1" dirty="0"/>
              <a:t> </a:t>
            </a:r>
            <a:r>
              <a:rPr lang="en-IN" sz="1600" i="1" dirty="0" smtClean="0"/>
              <a:t>         System.out.println</a:t>
            </a:r>
            <a:r>
              <a:rPr lang="en-IN" sz="1600" i="1" dirty="0"/>
              <a:t>("Constructor referenced");</a:t>
            </a:r>
          </a:p>
          <a:p>
            <a:pPr marL="0" indent="0">
              <a:buNone/>
            </a:pPr>
            <a:r>
              <a:rPr lang="en-IN" sz="1600" i="1" dirty="0" smtClean="0"/>
              <a:t>	}</a:t>
            </a:r>
            <a:endParaRPr lang="en-IN" sz="1600" i="1" dirty="0"/>
          </a:p>
          <a:p>
            <a:pPr marL="0" indent="0">
              <a:buNone/>
            </a:pPr>
            <a:r>
              <a:rPr lang="en-IN" sz="1600" i="1" dirty="0" smtClean="0"/>
              <a:t>}</a:t>
            </a:r>
            <a:endParaRPr lang="en-IN" sz="1600" i="1" dirty="0"/>
          </a:p>
          <a:p>
            <a:pPr marL="0" indent="0">
              <a:buNone/>
            </a:pPr>
            <a:r>
              <a:rPr lang="en-IN" sz="1600" i="1" dirty="0"/>
              <a:t>public class  </a:t>
            </a:r>
            <a:r>
              <a:rPr lang="en-IN" sz="1600" i="1" dirty="0" smtClean="0"/>
              <a:t>Test </a:t>
            </a:r>
            <a:r>
              <a:rPr lang="en-IN" sz="1600" i="1" dirty="0"/>
              <a:t>implements MessageInterface{</a:t>
            </a:r>
          </a:p>
          <a:p>
            <a:pPr marL="0" indent="0">
              <a:buNone/>
            </a:pPr>
            <a:r>
              <a:rPr lang="en-IN" sz="1600" i="1" dirty="0" smtClean="0"/>
              <a:t>@</a:t>
            </a:r>
            <a:r>
              <a:rPr lang="en-IN" sz="1600" i="1" dirty="0"/>
              <a:t>Override</a:t>
            </a:r>
          </a:p>
          <a:p>
            <a:pPr marL="0" indent="0">
              <a:buNone/>
            </a:pPr>
            <a:r>
              <a:rPr lang="en-IN" sz="1600" i="1" dirty="0"/>
              <a:t>public </a:t>
            </a:r>
            <a:r>
              <a:rPr lang="en-IN" sz="1600" i="1" dirty="0" smtClean="0"/>
              <a:t>Message </a:t>
            </a:r>
            <a:r>
              <a:rPr lang="en-IN" sz="1600" i="1" dirty="0"/>
              <a:t>showMsg(String msg) </a:t>
            </a:r>
            <a:r>
              <a:rPr lang="en-IN" sz="1600" i="1" dirty="0" smtClean="0"/>
              <a:t>{</a:t>
            </a:r>
            <a:endParaRPr lang="en-IN" sz="1600" i="1" dirty="0"/>
          </a:p>
          <a:p>
            <a:pPr marL="0" indent="0">
              <a:buNone/>
            </a:pPr>
            <a:r>
              <a:rPr lang="en-IN" sz="1600" i="1" dirty="0" smtClean="0"/>
              <a:t>	return </a:t>
            </a:r>
            <a:r>
              <a:rPr lang="en-IN" sz="1600" i="1" dirty="0"/>
              <a:t>new </a:t>
            </a:r>
            <a:r>
              <a:rPr lang="en-IN" sz="1600" i="1" dirty="0" smtClean="0"/>
              <a:t>Message(msg);</a:t>
            </a:r>
          </a:p>
          <a:p>
            <a:pPr marL="0" indent="0">
              <a:buNone/>
            </a:pPr>
            <a:r>
              <a:rPr lang="en-IN" sz="1600" i="1" dirty="0" smtClean="0"/>
              <a:t>}</a:t>
            </a:r>
            <a:endParaRPr lang="en-IN" sz="1600" i="1" dirty="0"/>
          </a:p>
          <a:p>
            <a:pPr marL="0" indent="0">
              <a:buNone/>
            </a:pPr>
            <a:r>
              <a:rPr lang="en-IN" sz="1600" i="1" dirty="0"/>
              <a:t>public static void main(String[] args) {</a:t>
            </a:r>
          </a:p>
          <a:p>
            <a:pPr marL="0" indent="0">
              <a:buNone/>
            </a:pPr>
            <a:r>
              <a:rPr lang="en-IN" sz="1600" i="1" dirty="0"/>
              <a:t> </a:t>
            </a:r>
            <a:r>
              <a:rPr lang="en-IN" sz="1600" i="1" dirty="0" smtClean="0"/>
              <a:t>     MessageInterface  obj=new  Test();</a:t>
            </a:r>
            <a:endParaRPr lang="en-IN" sz="1600" i="1" dirty="0"/>
          </a:p>
          <a:p>
            <a:pPr marL="0" indent="0">
              <a:buNone/>
            </a:pPr>
            <a:r>
              <a:rPr lang="en-IN" sz="1600" i="1" dirty="0" smtClean="0"/>
              <a:t>      Message  msgObj= </a:t>
            </a:r>
            <a:r>
              <a:rPr lang="en-IN" sz="1600" i="1" dirty="0" err="1" smtClean="0"/>
              <a:t>obj.showMsg</a:t>
            </a:r>
            <a:r>
              <a:rPr lang="en-IN" sz="1600" i="1" dirty="0"/>
              <a:t>("Hello</a:t>
            </a:r>
            <a:r>
              <a:rPr lang="en-IN" sz="1600" i="1" dirty="0" smtClean="0"/>
              <a:t>");</a:t>
            </a:r>
          </a:p>
          <a:p>
            <a:pPr marL="0" indent="0">
              <a:buNone/>
            </a:pPr>
            <a:r>
              <a:rPr lang="en-IN" sz="1600" i="1" dirty="0" smtClean="0"/>
              <a:t>         }</a:t>
            </a:r>
            <a:endParaRPr lang="en-IN" sz="1600" i="1" dirty="0"/>
          </a:p>
          <a:p>
            <a:pPr marL="0" indent="0">
              <a:buNone/>
            </a:pPr>
            <a:r>
              <a:rPr lang="en-IN" sz="1600" i="1" dirty="0"/>
              <a:t>}</a:t>
            </a:r>
          </a:p>
        </p:txBody>
      </p:sp>
      <p:sp>
        <p:nvSpPr>
          <p:cNvPr id="5" name="Text Placeholder 4"/>
          <p:cNvSpPr>
            <a:spLocks noGrp="1"/>
          </p:cNvSpPr>
          <p:nvPr>
            <p:ph type="body" sz="quarter" idx="3"/>
          </p:nvPr>
        </p:nvSpPr>
        <p:spPr>
          <a:xfrm>
            <a:off x="4645025" y="692697"/>
            <a:ext cx="4041775" cy="360040"/>
          </a:xfrm>
        </p:spPr>
        <p:txBody>
          <a:bodyPr>
            <a:noAutofit/>
          </a:bodyPr>
          <a:lstStyle/>
          <a:p>
            <a:r>
              <a:rPr lang="en-IN" sz="1800" dirty="0" smtClean="0"/>
              <a:t>Java 8: with Constructor Reference</a:t>
            </a:r>
            <a:endParaRPr lang="en-IN" sz="1800" dirty="0"/>
          </a:p>
        </p:txBody>
      </p:sp>
      <p:sp>
        <p:nvSpPr>
          <p:cNvPr id="6" name="Content Placeholder 5"/>
          <p:cNvSpPr>
            <a:spLocks noGrp="1"/>
          </p:cNvSpPr>
          <p:nvPr>
            <p:ph sz="quarter" idx="4"/>
          </p:nvPr>
        </p:nvSpPr>
        <p:spPr>
          <a:xfrm>
            <a:off x="4932040" y="1412776"/>
            <a:ext cx="3754760" cy="4713387"/>
          </a:xfrm>
        </p:spPr>
        <p:txBody>
          <a:bodyPr>
            <a:normAutofit/>
          </a:bodyPr>
          <a:lstStyle/>
          <a:p>
            <a:pPr marL="0" indent="0">
              <a:buNone/>
            </a:pPr>
            <a:r>
              <a:rPr lang="en-IN" sz="1600" i="1" dirty="0" smtClean="0"/>
              <a:t>interface </a:t>
            </a:r>
            <a:r>
              <a:rPr lang="en-IN" sz="1600" i="1" dirty="0"/>
              <a:t>MessageDemo{</a:t>
            </a:r>
          </a:p>
          <a:p>
            <a:pPr marL="0" indent="0">
              <a:buNone/>
            </a:pPr>
            <a:r>
              <a:rPr lang="en-IN" sz="1600" i="1" dirty="0" smtClean="0"/>
              <a:t>	Message </a:t>
            </a:r>
            <a:r>
              <a:rPr lang="en-IN" sz="1600" i="1" dirty="0"/>
              <a:t>showMsg(String msg);</a:t>
            </a:r>
          </a:p>
          <a:p>
            <a:pPr marL="0" indent="0">
              <a:buNone/>
            </a:pPr>
            <a:r>
              <a:rPr lang="en-IN" sz="1600" i="1" dirty="0"/>
              <a:t>}</a:t>
            </a:r>
          </a:p>
          <a:p>
            <a:pPr marL="0" indent="0">
              <a:buNone/>
            </a:pPr>
            <a:r>
              <a:rPr lang="en-IN" sz="1600" i="1" dirty="0"/>
              <a:t>class Message{</a:t>
            </a:r>
          </a:p>
          <a:p>
            <a:pPr marL="0" indent="0">
              <a:buNone/>
            </a:pPr>
            <a:r>
              <a:rPr lang="en-IN" sz="1600" i="1" dirty="0"/>
              <a:t> </a:t>
            </a:r>
            <a:r>
              <a:rPr lang="en-IN" sz="1600" i="1" dirty="0" smtClean="0"/>
              <a:t>     String </a:t>
            </a:r>
            <a:r>
              <a:rPr lang="en-IN" sz="1600" i="1" dirty="0"/>
              <a:t>msg;</a:t>
            </a:r>
          </a:p>
          <a:p>
            <a:pPr marL="0" indent="0">
              <a:buNone/>
            </a:pPr>
            <a:r>
              <a:rPr lang="en-IN" sz="1600" i="1" dirty="0" smtClean="0"/>
              <a:t>      Message(String </a:t>
            </a:r>
            <a:r>
              <a:rPr lang="en-IN" sz="1600" i="1" dirty="0"/>
              <a:t>msg){</a:t>
            </a:r>
          </a:p>
          <a:p>
            <a:pPr marL="0" indent="0">
              <a:buNone/>
            </a:pPr>
            <a:r>
              <a:rPr lang="en-IN" sz="1600" i="1" dirty="0" smtClean="0"/>
              <a:t>        System.out.println</a:t>
            </a:r>
            <a:r>
              <a:rPr lang="en-IN" sz="1600" i="1" dirty="0"/>
              <a:t>("Constructor referenced");</a:t>
            </a:r>
          </a:p>
          <a:p>
            <a:pPr marL="0" indent="0">
              <a:buNone/>
            </a:pPr>
            <a:r>
              <a:rPr lang="en-IN" sz="1600" i="1" dirty="0" smtClean="0"/>
              <a:t>            }</a:t>
            </a:r>
            <a:endParaRPr lang="en-IN" sz="1600" i="1" dirty="0"/>
          </a:p>
          <a:p>
            <a:pPr marL="0" indent="0">
              <a:buNone/>
            </a:pPr>
            <a:r>
              <a:rPr lang="en-IN" sz="1600" i="1" dirty="0" smtClean="0"/>
              <a:t>}</a:t>
            </a:r>
            <a:endParaRPr lang="en-IN" sz="1600" i="1" dirty="0"/>
          </a:p>
          <a:p>
            <a:pPr marL="0" indent="0">
              <a:buNone/>
            </a:pPr>
            <a:r>
              <a:rPr lang="en-IN" sz="1600" i="1" dirty="0"/>
              <a:t>public class ConstructorReference {</a:t>
            </a:r>
          </a:p>
          <a:p>
            <a:pPr marL="0" indent="0">
              <a:buNone/>
            </a:pPr>
            <a:r>
              <a:rPr lang="en-IN" sz="1600" i="1" dirty="0" smtClean="0"/>
              <a:t>     public </a:t>
            </a:r>
            <a:r>
              <a:rPr lang="en-IN" sz="1600" i="1" dirty="0"/>
              <a:t>static void main(String[] args){</a:t>
            </a:r>
          </a:p>
          <a:p>
            <a:pPr marL="0" indent="0">
              <a:buNone/>
            </a:pPr>
            <a:r>
              <a:rPr lang="en-IN" sz="1600" i="1" dirty="0" smtClean="0"/>
              <a:t>              MessageDemo </a:t>
            </a:r>
            <a:r>
              <a:rPr lang="en-IN" sz="1600" i="1" dirty="0"/>
              <a:t>md=Message::new;</a:t>
            </a:r>
          </a:p>
          <a:p>
            <a:pPr marL="0" indent="0">
              <a:buNone/>
            </a:pPr>
            <a:r>
              <a:rPr lang="en-IN" sz="1600" i="1" dirty="0" smtClean="0"/>
              <a:t>                }</a:t>
            </a:r>
            <a:endParaRPr lang="en-IN" sz="1600" i="1" dirty="0"/>
          </a:p>
          <a:p>
            <a:pPr marL="0" indent="0">
              <a:buNone/>
            </a:pPr>
            <a:r>
              <a:rPr lang="en-IN" sz="1600" i="1" dirty="0"/>
              <a:t>}</a:t>
            </a:r>
          </a:p>
          <a:p>
            <a:pPr marL="0" indent="0">
              <a:buNone/>
            </a:pPr>
            <a:endParaRPr lang="en-IN" sz="1600" i="1" dirty="0"/>
          </a:p>
        </p:txBody>
      </p:sp>
    </p:spTree>
    <p:extLst>
      <p:ext uri="{BB962C8B-B14F-4D97-AF65-F5344CB8AC3E}">
        <p14:creationId xmlns:p14="http://schemas.microsoft.com/office/powerpoint/2010/main" val="160046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u="sng" dirty="0" smtClean="0"/>
              <a:t>Lambda Expression</a:t>
            </a:r>
            <a:endParaRPr lang="en-IN" sz="4000" u="sng" dirty="0"/>
          </a:p>
        </p:txBody>
      </p:sp>
      <p:sp>
        <p:nvSpPr>
          <p:cNvPr id="3" name="Text Placeholder 2"/>
          <p:cNvSpPr>
            <a:spLocks noGrp="1"/>
          </p:cNvSpPr>
          <p:nvPr>
            <p:ph type="body" idx="1"/>
          </p:nvPr>
        </p:nvSpPr>
        <p:spPr>
          <a:xfrm>
            <a:off x="457200" y="1268761"/>
            <a:ext cx="4040188" cy="324000"/>
          </a:xfrm>
        </p:spPr>
        <p:txBody>
          <a:bodyPr>
            <a:normAutofit fontScale="77500" lnSpcReduction="20000"/>
          </a:bodyPr>
          <a:lstStyle/>
          <a:p>
            <a:r>
              <a:rPr lang="en-IN" dirty="0" smtClean="0"/>
              <a:t>Java 7:without Lambda Expression</a:t>
            </a:r>
            <a:endParaRPr lang="en-IN" dirty="0"/>
          </a:p>
        </p:txBody>
      </p:sp>
      <p:sp>
        <p:nvSpPr>
          <p:cNvPr id="4" name="Content Placeholder 3"/>
          <p:cNvSpPr>
            <a:spLocks noGrp="1"/>
          </p:cNvSpPr>
          <p:nvPr>
            <p:ph sz="half" idx="2"/>
          </p:nvPr>
        </p:nvSpPr>
        <p:spPr>
          <a:xfrm>
            <a:off x="457200" y="1628800"/>
            <a:ext cx="4040188" cy="4497363"/>
          </a:xfrm>
        </p:spPr>
        <p:txBody>
          <a:bodyPr>
            <a:normAutofit/>
          </a:bodyPr>
          <a:lstStyle/>
          <a:p>
            <a:pPr marL="0" indent="0">
              <a:buNone/>
            </a:pPr>
            <a:r>
              <a:rPr lang="en-IN" sz="1600" i="1" dirty="0"/>
              <a:t>interface A {</a:t>
            </a:r>
            <a:endParaRPr lang="en-IN" sz="1600" dirty="0"/>
          </a:p>
          <a:p>
            <a:pPr marL="0" indent="0">
              <a:buNone/>
            </a:pPr>
            <a:r>
              <a:rPr lang="en-IN" sz="1600" i="1" dirty="0"/>
              <a:t> </a:t>
            </a: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a:t> </a:t>
            </a:r>
            <a:r>
              <a:rPr lang="en-IN" sz="1600" i="1" dirty="0" smtClean="0"/>
              <a:t>    A </a:t>
            </a:r>
            <a:r>
              <a:rPr lang="en-IN" sz="1600" i="1" dirty="0"/>
              <a:t>a1=new A() {</a:t>
            </a:r>
            <a:endParaRPr lang="en-IN" sz="1600" dirty="0"/>
          </a:p>
          <a:p>
            <a:pPr marL="0" indent="0">
              <a:buNone/>
            </a:pPr>
            <a:r>
              <a:rPr lang="en-IN" sz="1600" i="1" dirty="0"/>
              <a:t>	public void show() {</a:t>
            </a:r>
            <a:endParaRPr lang="en-IN" sz="1600" dirty="0"/>
          </a:p>
          <a:p>
            <a:pPr marL="0" indent="0">
              <a:buNone/>
            </a:pPr>
            <a:r>
              <a:rPr lang="en-IN" sz="1600" i="1" dirty="0" smtClean="0"/>
              <a:t>                  System.out.println </a:t>
            </a:r>
            <a:r>
              <a:rPr lang="en-IN" sz="1600" i="1" dirty="0"/>
              <a:t>(“Overridden by </a:t>
            </a:r>
            <a:r>
              <a:rPr lang="en-IN" sz="1600" i="1" dirty="0" smtClean="0"/>
              <a:t>      anonymous </a:t>
            </a:r>
            <a:r>
              <a:rPr lang="en-IN" sz="1600" i="1" dirty="0"/>
              <a:t>class”);</a:t>
            </a:r>
            <a:endParaRPr lang="en-IN" sz="1600" dirty="0"/>
          </a:p>
          <a:p>
            <a:pPr marL="0" indent="0">
              <a:buNone/>
            </a:pPr>
            <a:r>
              <a:rPr lang="en-IN" sz="1600" i="1" dirty="0"/>
              <a:t>}</a:t>
            </a:r>
            <a:endParaRPr lang="en-IN" sz="1600" dirty="0"/>
          </a:p>
          <a:p>
            <a:pPr marL="0" indent="0">
              <a:buNone/>
            </a:pPr>
            <a:r>
              <a:rPr lang="en-IN" sz="1600" i="1" dirty="0" smtClean="0"/>
              <a:t>};</a:t>
            </a:r>
            <a:endParaRPr lang="en-IN" sz="1600" dirty="0"/>
          </a:p>
          <a:p>
            <a:pPr marL="0" indent="0">
              <a:buNone/>
            </a:pPr>
            <a:r>
              <a:rPr lang="en-IN" sz="1600" i="1" dirty="0"/>
              <a:t>a1.show();</a:t>
            </a:r>
            <a:endParaRPr lang="en-IN" sz="1600" dirty="0"/>
          </a:p>
          <a:p>
            <a:pPr marL="0" indent="0">
              <a:buNone/>
            </a:pPr>
            <a:r>
              <a:rPr lang="en-IN" sz="1600" i="1" dirty="0" smtClean="0"/>
              <a:t>}</a:t>
            </a:r>
          </a:p>
          <a:p>
            <a:pPr marL="0" indent="0">
              <a:buNone/>
            </a:pPr>
            <a:r>
              <a:rPr lang="en-IN" sz="1600" i="1" dirty="0"/>
              <a:t>}</a:t>
            </a:r>
            <a:endParaRPr lang="en-IN" sz="1600" i="1" dirty="0" smtClean="0"/>
          </a:p>
          <a:p>
            <a:pPr marL="0" indent="0">
              <a:buNone/>
            </a:pPr>
            <a:r>
              <a:rPr lang="en-IN" sz="1600" b="1" i="1" dirty="0" smtClean="0"/>
              <a:t>O/p: </a:t>
            </a:r>
            <a:r>
              <a:rPr lang="en-IN" sz="1600" i="1" dirty="0" smtClean="0"/>
              <a:t>Overridden by anonymous class</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268759"/>
            <a:ext cx="4041775" cy="324000"/>
          </a:xfrm>
        </p:spPr>
        <p:txBody>
          <a:bodyPr>
            <a:normAutofit fontScale="77500" lnSpcReduction="20000"/>
          </a:bodyPr>
          <a:lstStyle/>
          <a:p>
            <a:r>
              <a:rPr lang="en-IN" dirty="0" smtClean="0"/>
              <a:t>Java 8</a:t>
            </a:r>
            <a:endParaRPr lang="en-IN"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a:t> </a:t>
            </a: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a:t> </a:t>
            </a:r>
            <a:r>
              <a:rPr lang="en-IN" sz="1600" i="1" dirty="0" smtClean="0"/>
              <a:t>  public </a:t>
            </a:r>
            <a:r>
              <a:rPr lang="en-IN" sz="1600" i="1" dirty="0"/>
              <a:t>static void main(String[] args) {</a:t>
            </a:r>
            <a:endParaRPr lang="en-IN" sz="1600" dirty="0"/>
          </a:p>
          <a:p>
            <a:pPr marL="0" indent="0">
              <a:buNone/>
            </a:pPr>
            <a:r>
              <a:rPr lang="en-IN" sz="1600" i="1" dirty="0"/>
              <a:t> </a:t>
            </a:r>
            <a:r>
              <a:rPr lang="en-IN" sz="1600" i="1" dirty="0" smtClean="0"/>
              <a:t>     A </a:t>
            </a:r>
            <a:r>
              <a:rPr lang="en-IN" sz="1600" i="1" dirty="0"/>
              <a:t>a1= ()-&gt;{</a:t>
            </a:r>
            <a:endParaRPr lang="en-IN" sz="1600" dirty="0"/>
          </a:p>
          <a:p>
            <a:pPr marL="0" indent="0">
              <a:buNone/>
            </a:pPr>
            <a:r>
              <a:rPr lang="en-IN" sz="1600" i="1" dirty="0" smtClean="0"/>
              <a:t>                          System.out.println</a:t>
            </a:r>
            <a:r>
              <a:rPr lang="en-IN" sz="1600" i="1" dirty="0"/>
              <a:t>(“Method overridden using lambda”);</a:t>
            </a:r>
            <a:endParaRPr lang="en-IN" sz="1600" dirty="0"/>
          </a:p>
          <a:p>
            <a:pPr marL="0" indent="0">
              <a:buNone/>
            </a:pPr>
            <a:r>
              <a:rPr lang="en-IN" sz="1600" i="1" dirty="0" smtClean="0"/>
              <a:t>                      };</a:t>
            </a:r>
            <a:endParaRPr lang="en-IN" sz="1600" dirty="0"/>
          </a:p>
          <a:p>
            <a:pPr marL="0" indent="0">
              <a:buNone/>
            </a:pPr>
            <a:r>
              <a:rPr lang="en-IN" sz="1600" i="1" dirty="0"/>
              <a:t>a1.show();</a:t>
            </a:r>
            <a:endParaRPr lang="en-IN" sz="1600" dirty="0"/>
          </a:p>
          <a:p>
            <a:pPr marL="0" indent="0">
              <a:buNone/>
            </a:pPr>
            <a:r>
              <a:rPr lang="en-IN" sz="1600" i="1" dirty="0" smtClean="0"/>
              <a:t>}</a:t>
            </a:r>
          </a:p>
          <a:p>
            <a:pPr marL="0" indent="0">
              <a:buNone/>
            </a:pPr>
            <a:r>
              <a:rPr lang="en-IN" sz="1600" i="1" dirty="0" smtClean="0"/>
              <a:t>}</a:t>
            </a:r>
          </a:p>
          <a:p>
            <a:pPr marL="0" indent="0">
              <a:buNone/>
            </a:pPr>
            <a:r>
              <a:rPr lang="en-IN" sz="1600" b="1" i="1" dirty="0" smtClean="0"/>
              <a:t>O/p: </a:t>
            </a:r>
            <a:r>
              <a:rPr lang="en-IN" sz="1600" i="1" dirty="0" smtClean="0"/>
              <a:t>Method Overridden using lambda</a:t>
            </a:r>
            <a:endParaRPr lang="en-IN" sz="1600" dirty="0"/>
          </a:p>
          <a:p>
            <a:pPr marL="0" indent="0">
              <a:buNone/>
            </a:pPr>
            <a:endParaRPr lang="en-IN" sz="1600" dirty="0"/>
          </a:p>
        </p:txBody>
      </p:sp>
    </p:spTree>
    <p:extLst>
      <p:ext uri="{BB962C8B-B14F-4D97-AF65-F5344CB8AC3E}">
        <p14:creationId xmlns:p14="http://schemas.microsoft.com/office/powerpoint/2010/main" val="396105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IN" sz="2400" u="sng" dirty="0" smtClean="0"/>
              <a:t>Lambda Expression: Method with multiple parameter and return statement</a:t>
            </a:r>
            <a:endParaRPr lang="en-IN" sz="2400" u="sng" dirty="0"/>
          </a:p>
        </p:txBody>
      </p:sp>
      <p:sp>
        <p:nvSpPr>
          <p:cNvPr id="3" name="Text Placeholder 2"/>
          <p:cNvSpPr>
            <a:spLocks noGrp="1"/>
          </p:cNvSpPr>
          <p:nvPr>
            <p:ph type="body" idx="1"/>
          </p:nvPr>
        </p:nvSpPr>
        <p:spPr>
          <a:xfrm>
            <a:off x="457200" y="1124745"/>
            <a:ext cx="4040188" cy="32400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412776"/>
            <a:ext cx="4040188" cy="4713387"/>
          </a:xfrm>
        </p:spPr>
        <p:txBody>
          <a:bodyPr>
            <a:normAutofit/>
          </a:bodyPr>
          <a:lstStyle/>
          <a:p>
            <a:pPr marL="0" indent="0">
              <a:buNone/>
            </a:pPr>
            <a:r>
              <a:rPr lang="en-IN" sz="1600" i="1" dirty="0"/>
              <a:t> interface A {</a:t>
            </a:r>
            <a:endParaRPr lang="en-IN" sz="1600" dirty="0"/>
          </a:p>
          <a:p>
            <a:pPr marL="0" indent="0">
              <a:buNone/>
            </a:pPr>
            <a:r>
              <a:rPr lang="en-IN" sz="1600" i="1" dirty="0"/>
              <a:t> 	int add(int a, int b);</a:t>
            </a:r>
            <a:endParaRPr lang="en-IN" sz="1600" dirty="0"/>
          </a:p>
          <a:p>
            <a:pPr marL="0" indent="0">
              <a:buNone/>
            </a:pPr>
            <a:r>
              <a:rPr lang="en-IN" sz="1600" i="1" dirty="0"/>
              <a:t>}</a:t>
            </a:r>
            <a:endParaRPr lang="en-IN" sz="1600" dirty="0"/>
          </a:p>
          <a:p>
            <a:pPr marL="0" indent="0">
              <a:buNone/>
            </a:pPr>
            <a:r>
              <a:rPr lang="en-IN" sz="1600" i="1" dirty="0"/>
              <a:t>p</a:t>
            </a:r>
            <a:r>
              <a:rPr lang="en-IN" sz="1600" i="1" dirty="0" smtClean="0"/>
              <a:t>ublic </a:t>
            </a:r>
            <a:r>
              <a:rPr lang="en-IN" sz="1600" i="1" dirty="0"/>
              <a:t>class MainClass </a:t>
            </a:r>
            <a:r>
              <a:rPr lang="en-IN" sz="1600" i="1" dirty="0" smtClean="0"/>
              <a:t> implements A{</a:t>
            </a:r>
          </a:p>
          <a:p>
            <a:pPr marL="0" indent="0">
              <a:buNone/>
            </a:pPr>
            <a:r>
              <a:rPr lang="en-IN" sz="1600" i="1" dirty="0" smtClean="0"/>
              <a:t>@Override</a:t>
            </a:r>
          </a:p>
          <a:p>
            <a:pPr marL="0" indent="0">
              <a:buNone/>
            </a:pPr>
            <a:r>
              <a:rPr lang="en-IN" sz="1600" i="1" dirty="0"/>
              <a:t>p</a:t>
            </a:r>
            <a:r>
              <a:rPr lang="en-IN" sz="1600" i="1" dirty="0" smtClean="0"/>
              <a:t>ublic int add(int a ,int b) {</a:t>
            </a:r>
          </a:p>
          <a:p>
            <a:pPr marL="0" indent="0">
              <a:buNone/>
            </a:pPr>
            <a:r>
              <a:rPr lang="en-IN" sz="1600" i="1" dirty="0" smtClean="0"/>
              <a:t>        return a+b;	</a:t>
            </a:r>
          </a:p>
          <a:p>
            <a:pPr marL="0" indent="0">
              <a:buNone/>
            </a:pPr>
            <a:r>
              <a:rPr lang="en-IN" sz="1600" i="1" dirty="0" smtClean="0"/>
              <a:t>}</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smtClean="0"/>
              <a:t>         A a1=new MainClass();      </a:t>
            </a:r>
          </a:p>
          <a:p>
            <a:pPr marL="0" indent="0">
              <a:buNone/>
            </a:pPr>
            <a:r>
              <a:rPr lang="en-IN" sz="1600" i="1" dirty="0" smtClean="0"/>
              <a:t>System.out.println </a:t>
            </a:r>
            <a:r>
              <a:rPr lang="en-IN" sz="1600" i="1" dirty="0"/>
              <a:t>(a1.add (21, 39));</a:t>
            </a:r>
            <a:endParaRPr lang="en-IN" sz="1600" dirty="0"/>
          </a:p>
          <a:p>
            <a:pPr marL="0" indent="0">
              <a:buNone/>
            </a:pPr>
            <a:r>
              <a:rPr lang="en-IN" sz="1600" i="1" dirty="0"/>
              <a:t> </a:t>
            </a:r>
            <a:r>
              <a:rPr lang="en-IN" sz="1600" i="1" dirty="0" smtClean="0"/>
              <a:t> }</a:t>
            </a:r>
            <a:endParaRPr lang="en-IN" sz="1600" dirty="0"/>
          </a:p>
          <a:p>
            <a:pPr marL="0" indent="0">
              <a:buNone/>
            </a:pPr>
            <a:r>
              <a:rPr lang="en-IN" sz="1600" i="1" dirty="0"/>
              <a:t>}</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324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12776"/>
            <a:ext cx="4041775" cy="4713387"/>
          </a:xfrm>
        </p:spPr>
        <p:txBody>
          <a:bodyPr>
            <a:normAutofit/>
          </a:bodyPr>
          <a:lstStyle/>
          <a:p>
            <a:pPr marL="0" indent="0">
              <a:buNone/>
            </a:pPr>
            <a:r>
              <a:rPr lang="en-IN" sz="1600" i="1" dirty="0"/>
              <a:t>interface A {</a:t>
            </a:r>
          </a:p>
          <a:p>
            <a:pPr marL="0" indent="0">
              <a:buNone/>
            </a:pPr>
            <a:r>
              <a:rPr lang="en-IN" sz="1600" i="1" dirty="0"/>
              <a:t> </a:t>
            </a:r>
            <a:r>
              <a:rPr lang="en-IN" sz="1600" i="1" dirty="0" smtClean="0"/>
              <a:t>      int </a:t>
            </a:r>
            <a:r>
              <a:rPr lang="en-IN" sz="1600" i="1" dirty="0"/>
              <a:t>add(int a, int b);</a:t>
            </a:r>
          </a:p>
          <a:p>
            <a:pPr marL="0" indent="0">
              <a:buNone/>
            </a:pPr>
            <a:r>
              <a:rPr lang="en-IN" sz="1600" i="1" dirty="0"/>
              <a:t>}</a:t>
            </a:r>
          </a:p>
          <a:p>
            <a:pPr marL="0" indent="0">
              <a:buNone/>
            </a:pPr>
            <a:r>
              <a:rPr lang="en-IN" sz="1600" i="1" dirty="0"/>
              <a:t>p</a:t>
            </a:r>
            <a:r>
              <a:rPr lang="en-IN" sz="1600" i="1" dirty="0" smtClean="0"/>
              <a:t>ublic </a:t>
            </a:r>
            <a:r>
              <a:rPr lang="en-IN" sz="1600" i="1" dirty="0"/>
              <a:t>class MainClass {</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smtClean="0"/>
              <a:t>         A </a:t>
            </a:r>
            <a:r>
              <a:rPr lang="en-IN" sz="1600" i="1" dirty="0"/>
              <a:t>a1= (a, b) -&gt; {</a:t>
            </a:r>
          </a:p>
          <a:p>
            <a:pPr marL="0" indent="0">
              <a:buNone/>
            </a:pPr>
            <a:r>
              <a:rPr lang="en-IN" sz="1600" i="1" dirty="0" smtClean="0"/>
              <a:t>              System.out.println </a:t>
            </a:r>
            <a:r>
              <a:rPr lang="en-IN" sz="1600" i="1" dirty="0"/>
              <a:t>(“Addition using </a:t>
            </a:r>
            <a:r>
              <a:rPr lang="en-IN" sz="1600" i="1" dirty="0" smtClean="0"/>
              <a:t>      lambda</a:t>
            </a:r>
            <a:r>
              <a:rPr lang="en-IN" sz="1600" i="1" dirty="0"/>
              <a:t>”);</a:t>
            </a:r>
          </a:p>
          <a:p>
            <a:pPr marL="0" indent="0">
              <a:buNone/>
            </a:pPr>
            <a:r>
              <a:rPr lang="en-IN" sz="1600" i="1" dirty="0"/>
              <a:t>	</a:t>
            </a:r>
            <a:r>
              <a:rPr lang="en-IN" sz="1600" i="1" dirty="0" smtClean="0"/>
              <a:t>return </a:t>
            </a:r>
            <a:r>
              <a:rPr lang="en-IN" sz="1600" i="1" dirty="0"/>
              <a:t>a+b;</a:t>
            </a:r>
          </a:p>
          <a:p>
            <a:pPr marL="0" indent="0">
              <a:buNone/>
            </a:pPr>
            <a:r>
              <a:rPr lang="en-IN" sz="1600" i="1" dirty="0" smtClean="0"/>
              <a:t>              };</a:t>
            </a:r>
            <a:endParaRPr lang="en-IN" sz="1600" i="1" dirty="0"/>
          </a:p>
          <a:p>
            <a:pPr marL="0" indent="0">
              <a:buNone/>
            </a:pPr>
            <a:r>
              <a:rPr lang="en-IN" sz="1600" i="1" dirty="0"/>
              <a:t>System.out.println (a1.add (21, 39));</a:t>
            </a:r>
          </a:p>
          <a:p>
            <a:pPr marL="0" indent="0">
              <a:buNone/>
            </a:pPr>
            <a:r>
              <a:rPr lang="en-IN" sz="1600" i="1" dirty="0"/>
              <a:t> </a:t>
            </a:r>
            <a:r>
              <a:rPr lang="en-IN" sz="1600" i="1" dirty="0" smtClean="0"/>
              <a:t>      }</a:t>
            </a:r>
            <a:endParaRPr lang="en-IN" sz="1600" i="1" dirty="0"/>
          </a:p>
          <a:p>
            <a:pPr marL="0" indent="0">
              <a:buNone/>
            </a:pPr>
            <a:r>
              <a:rPr lang="en-IN" sz="1600" i="1" dirty="0" smtClean="0"/>
              <a:t>}</a:t>
            </a:r>
          </a:p>
          <a:p>
            <a:pPr marL="0" indent="0">
              <a:buNone/>
            </a:pPr>
            <a:r>
              <a:rPr lang="en-IN" sz="1600" b="1" i="1" dirty="0" smtClean="0"/>
              <a:t>O/p: </a:t>
            </a:r>
            <a:r>
              <a:rPr lang="en-IN" sz="1600" i="1" dirty="0" smtClean="0"/>
              <a:t>Addition using lambda</a:t>
            </a:r>
          </a:p>
          <a:p>
            <a:pPr marL="0" indent="0">
              <a:buNone/>
            </a:pPr>
            <a:r>
              <a:rPr lang="en-IN" sz="1600" i="1" dirty="0"/>
              <a:t> </a:t>
            </a:r>
            <a:r>
              <a:rPr lang="en-IN" sz="1600" i="1" dirty="0" smtClean="0"/>
              <a:t>        60</a:t>
            </a:r>
            <a:endParaRPr lang="en-IN" sz="1600" i="1" dirty="0"/>
          </a:p>
        </p:txBody>
      </p:sp>
    </p:spTree>
    <p:extLst>
      <p:ext uri="{BB962C8B-B14F-4D97-AF65-F5344CB8AC3E}">
        <p14:creationId xmlns:p14="http://schemas.microsoft.com/office/powerpoint/2010/main" val="266036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2604</TotalTime>
  <Words>3811</Words>
  <Application>Microsoft Office PowerPoint</Application>
  <PresentationFormat>On-screen Show (4:3)</PresentationFormat>
  <Paragraphs>952</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Yash Technologies</vt:lpstr>
      <vt:lpstr>Functional Interface</vt:lpstr>
      <vt:lpstr>Invalid functional Interface declaration</vt:lpstr>
      <vt:lpstr>Functional Interface containing Object Class Methods</vt:lpstr>
      <vt:lpstr>Method Reference </vt:lpstr>
      <vt:lpstr>2.Instance Method Reference</vt:lpstr>
      <vt:lpstr>3.Constructor Reference</vt:lpstr>
      <vt:lpstr>Lambda Expression</vt:lpstr>
      <vt:lpstr>Lambda Expression: Method with multiple parameter and return statement</vt:lpstr>
      <vt:lpstr>Lambda with forEach() method (iterate over elements)</vt:lpstr>
      <vt:lpstr>Creating Thread using Lambda Expression</vt:lpstr>
      <vt:lpstr>Lambda Expression with Comparator</vt:lpstr>
      <vt:lpstr>PowerPoint Presentation</vt:lpstr>
      <vt:lpstr>Optional Class</vt:lpstr>
      <vt:lpstr>forEach() Method</vt:lpstr>
      <vt:lpstr>Default Method</vt:lpstr>
      <vt:lpstr>Resolving ambiguity while using default method</vt:lpstr>
      <vt:lpstr>static Method</vt:lpstr>
      <vt:lpstr>Stream API</vt:lpstr>
      <vt:lpstr>PowerPoint Presentation</vt:lpstr>
      <vt:lpstr>PowerPoint Presentation</vt:lpstr>
      <vt:lpstr>Intermediate Operations:</vt:lpstr>
      <vt:lpstr>filter() method</vt:lpstr>
      <vt:lpstr>sorted() method</vt:lpstr>
      <vt:lpstr>2.Terminal Methods</vt:lpstr>
      <vt:lpstr>reduce() method</vt:lpstr>
      <vt:lpstr>Supplier Interface</vt:lpstr>
      <vt:lpstr>Parallel Stream:</vt:lpstr>
      <vt:lpstr>Nashorn</vt:lpstr>
      <vt:lpstr>Executing Java Script file in java Code</vt:lpstr>
      <vt:lpstr>Invoking Java Script function from Java</vt:lpstr>
      <vt:lpstr>Date/Time API</vt:lpstr>
      <vt:lpstr>Zoned API </vt:lpstr>
      <vt:lpstr>ChroneUnit Enum: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Dharmendra Biswal</dc:creator>
  <cp:lastModifiedBy>Priyatama Rohit Borse</cp:lastModifiedBy>
  <cp:revision>463</cp:revision>
  <dcterms:created xsi:type="dcterms:W3CDTF">2018-06-18T06:24:23Z</dcterms:created>
  <dcterms:modified xsi:type="dcterms:W3CDTF">2019-05-08T11:54:21Z</dcterms:modified>
</cp:coreProperties>
</file>