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6"/>
  </p:notesMasterIdLst>
  <p:sldIdLst>
    <p:sldId id="256" r:id="rId2"/>
    <p:sldId id="268" r:id="rId3"/>
    <p:sldId id="257" r:id="rId4"/>
    <p:sldId id="266" r:id="rId5"/>
    <p:sldId id="296" r:id="rId6"/>
    <p:sldId id="297" r:id="rId7"/>
    <p:sldId id="298" r:id="rId8"/>
    <p:sldId id="267" r:id="rId9"/>
    <p:sldId id="275" r:id="rId10"/>
    <p:sldId id="299" r:id="rId11"/>
    <p:sldId id="258" r:id="rId12"/>
    <p:sldId id="280" r:id="rId13"/>
    <p:sldId id="269" r:id="rId14"/>
    <p:sldId id="281" r:id="rId15"/>
    <p:sldId id="282" r:id="rId16"/>
    <p:sldId id="270" r:id="rId17"/>
    <p:sldId id="300" r:id="rId18"/>
    <p:sldId id="283" r:id="rId19"/>
    <p:sldId id="301" r:id="rId20"/>
    <p:sldId id="302" r:id="rId21"/>
    <p:sldId id="304" r:id="rId22"/>
    <p:sldId id="289" r:id="rId23"/>
    <p:sldId id="284" r:id="rId24"/>
    <p:sldId id="285" r:id="rId25"/>
    <p:sldId id="286" r:id="rId26"/>
    <p:sldId id="305" r:id="rId27"/>
    <p:sldId id="287" r:id="rId28"/>
    <p:sldId id="288" r:id="rId29"/>
    <p:sldId id="291" r:id="rId30"/>
    <p:sldId id="292" r:id="rId31"/>
    <p:sldId id="293" r:id="rId32"/>
    <p:sldId id="294" r:id="rId33"/>
    <p:sldId id="295" r:id="rId34"/>
    <p:sldId id="265" r:id="rId35"/>
  </p:sldIdLst>
  <p:sldSz cx="9144000" cy="6858000" type="screen4x3"/>
  <p:notesSz cx="6858000" cy="9144000"/>
  <p:embeddedFontLst>
    <p:embeddedFont>
      <p:font typeface="Cambria Math" panose="02040503050406030204" pitchFamily="18" charset="0"/>
      <p:regular r:id="rId37"/>
    </p:embeddedFont>
    <p:embeddedFont>
      <p:font typeface="Roboto" panose="020B0604020202020204" charset="0"/>
      <p:regular r:id="rId38"/>
      <p:bold r:id="rId39"/>
      <p:italic r:id="rId40"/>
      <p:boldItalic r:id="rId41"/>
    </p:embeddedFont>
    <p:embeddedFont>
      <p:font typeface="Calibri" panose="020F0502020204030204" pitchFamily="3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06" autoAdjust="0"/>
    <p:restoredTop sz="95411" autoAdjust="0"/>
  </p:normalViewPr>
  <p:slideViewPr>
    <p:cSldViewPr snapToGrid="0">
      <p:cViewPr>
        <p:scale>
          <a:sx n="68" d="100"/>
          <a:sy n="68" d="100"/>
        </p:scale>
        <p:origin x="1266" y="3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14526767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17148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28375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38234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25817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p:nvPr/>
        </p:nvSpPr>
        <p:spPr>
          <a:xfrm flipH="1">
            <a:off x="8246400" y="5661233"/>
            <a:ext cx="897600" cy="1196700"/>
          </a:xfrm>
          <a:prstGeom prst="rtTriangle">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11" name="Shape 11"/>
          <p:cNvSpPr/>
          <p:nvPr/>
        </p:nvSpPr>
        <p:spPr>
          <a:xfrm flipH="1">
            <a:off x="8246400" y="5661166"/>
            <a:ext cx="897600" cy="1196700"/>
          </a:xfrm>
          <a:prstGeom prst="round1Rect">
            <a:avLst>
              <a:gd name="adj" fmla="val 16667"/>
            </a:avLst>
          </a:prstGeom>
          <a:solidFill>
            <a:schemeClr val="lt1">
              <a:alpha val="68080"/>
            </a:schemeClr>
          </a:solidFill>
          <a:ln>
            <a:noFill/>
          </a:ln>
        </p:spPr>
        <p:txBody>
          <a:bodyPr lIns="91425" tIns="91425" rIns="91425" bIns="91425" anchor="ctr" anchorCtr="0">
            <a:noAutofit/>
          </a:bodyPr>
          <a:lstStyle/>
          <a:p>
            <a:pPr lvl="0">
              <a:spcBef>
                <a:spcPts val="0"/>
              </a:spcBef>
              <a:buNone/>
            </a:pPr>
            <a:endParaRPr/>
          </a:p>
        </p:txBody>
      </p:sp>
      <p:sp>
        <p:nvSpPr>
          <p:cNvPr id="12" name="Shape 12"/>
          <p:cNvSpPr txBox="1">
            <a:spLocks noGrp="1"/>
          </p:cNvSpPr>
          <p:nvPr>
            <p:ph type="ctrTitle"/>
          </p:nvPr>
        </p:nvSpPr>
        <p:spPr>
          <a:xfrm>
            <a:off x="390525" y="2425700"/>
            <a:ext cx="8222100" cy="1244700"/>
          </a:xfrm>
          <a:prstGeom prst="rect">
            <a:avLst/>
          </a:prstGeom>
        </p:spPr>
        <p:txBody>
          <a:bodyPr lIns="91425" tIns="91425" rIns="91425" bIns="91425" anchor="b"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13" name="Shape 13"/>
          <p:cNvSpPr txBox="1">
            <a:spLocks noGrp="1"/>
          </p:cNvSpPr>
          <p:nvPr>
            <p:ph type="subTitle" idx="1"/>
          </p:nvPr>
        </p:nvSpPr>
        <p:spPr>
          <a:xfrm>
            <a:off x="390525" y="3718840"/>
            <a:ext cx="8222100" cy="577200"/>
          </a:xfrm>
          <a:prstGeom prst="rect">
            <a:avLst/>
          </a:prstGeom>
        </p:spPr>
        <p:txBody>
          <a:bodyPr lIns="91425" tIns="91425" rIns="91425" bIns="91425" anchor="t" anchorCtr="0"/>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a:endParaRPr/>
          </a:p>
        </p:txBody>
      </p:sp>
      <p:sp>
        <p:nvSpPr>
          <p:cNvPr id="14" name="Shape 14"/>
          <p:cNvSpPr txBox="1">
            <a:spLocks noGrp="1"/>
          </p:cNvSpPr>
          <p:nvPr>
            <p:ph type="sldNum" idx="12"/>
          </p:nvPr>
        </p:nvSpPr>
        <p:spPr>
          <a:xfrm>
            <a:off x="8523541" y="6260830"/>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460950" y="2753800"/>
            <a:ext cx="8222100" cy="1350300"/>
          </a:xfrm>
          <a:prstGeom prst="rect">
            <a:avLst/>
          </a:prstGeom>
        </p:spPr>
        <p:txBody>
          <a:bodyPr lIns="91425" tIns="91425" rIns="91425" bIns="91425" anchor="ctr" anchorCtr="0"/>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a:endParaRPr/>
          </a:p>
        </p:txBody>
      </p:sp>
      <p:sp>
        <p:nvSpPr>
          <p:cNvPr id="17" name="Shape 17"/>
          <p:cNvSpPr txBox="1">
            <a:spLocks noGrp="1"/>
          </p:cNvSpPr>
          <p:nvPr>
            <p:ph type="sldNum" idx="12"/>
          </p:nvPr>
        </p:nvSpPr>
        <p:spPr>
          <a:xfrm>
            <a:off x="8523541" y="6260830"/>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8"/>
        <p:cNvGrpSpPr/>
        <p:nvPr/>
      </p:nvGrpSpPr>
      <p:grpSpPr>
        <a:xfrm>
          <a:off x="0" y="0"/>
          <a:ext cx="0" cy="0"/>
          <a:chOff x="0" y="0"/>
          <a:chExt cx="0" cy="0"/>
        </a:xfrm>
      </p:grpSpPr>
      <p:sp>
        <p:nvSpPr>
          <p:cNvPr id="19" name="Shape 19"/>
          <p:cNvSpPr/>
          <p:nvPr/>
        </p:nvSpPr>
        <p:spPr>
          <a:xfrm rot="10800000" flipH="1">
            <a:off x="0" y="2247900"/>
            <a:ext cx="9144000" cy="46101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0" name="Shape 20"/>
          <p:cNvSpPr/>
          <p:nvPr/>
        </p:nvSpPr>
        <p:spPr>
          <a:xfrm>
            <a:off x="0" y="2248000"/>
            <a:ext cx="9144000" cy="1449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21" name="Shape 21"/>
          <p:cNvSpPr txBox="1">
            <a:spLocks noGrp="1"/>
          </p:cNvSpPr>
          <p:nvPr>
            <p:ph type="title"/>
          </p:nvPr>
        </p:nvSpPr>
        <p:spPr>
          <a:xfrm>
            <a:off x="471900" y="984966"/>
            <a:ext cx="8222100" cy="10236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471900" y="2558766"/>
            <a:ext cx="8222100" cy="36135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sldNum" idx="12"/>
          </p:nvPr>
        </p:nvSpPr>
        <p:spPr>
          <a:xfrm>
            <a:off x="8523541" y="6260830"/>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1"/>
        <p:cNvGrpSpPr/>
        <p:nvPr/>
      </p:nvGrpSpPr>
      <p:grpSpPr>
        <a:xfrm>
          <a:off x="0" y="0"/>
          <a:ext cx="0" cy="0"/>
          <a:chOff x="0" y="0"/>
          <a:chExt cx="0" cy="0"/>
        </a:xfrm>
      </p:grpSpPr>
      <p:sp>
        <p:nvSpPr>
          <p:cNvPr id="32" name="Shape 32"/>
          <p:cNvSpPr/>
          <p:nvPr/>
        </p:nvSpPr>
        <p:spPr>
          <a:xfrm rot="10800000" flipH="1">
            <a:off x="0" y="875100"/>
            <a:ext cx="9144000" cy="5982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a:off x="0" y="875133"/>
            <a:ext cx="9144000" cy="1449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34" name="Shape 34"/>
          <p:cNvSpPr txBox="1">
            <a:spLocks noGrp="1"/>
          </p:cNvSpPr>
          <p:nvPr>
            <p:ph type="title"/>
          </p:nvPr>
        </p:nvSpPr>
        <p:spPr>
          <a:xfrm>
            <a:off x="98250" y="21800"/>
            <a:ext cx="8826600" cy="803700"/>
          </a:xfrm>
          <a:prstGeom prst="rect">
            <a:avLst/>
          </a:prstGeom>
        </p:spPr>
        <p:txBody>
          <a:bodyPr lIns="91425" tIns="91425" rIns="91425" bIns="91425" anchor="ctr" anchorCtr="0"/>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a:endParaRPr/>
          </a:p>
        </p:txBody>
      </p:sp>
      <p:sp>
        <p:nvSpPr>
          <p:cNvPr id="35" name="Shape 35"/>
          <p:cNvSpPr txBox="1">
            <a:spLocks noGrp="1"/>
          </p:cNvSpPr>
          <p:nvPr>
            <p:ph type="sldNum" idx="12"/>
          </p:nvPr>
        </p:nvSpPr>
        <p:spPr>
          <a:xfrm>
            <a:off x="8523541" y="6260830"/>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Main point">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651000"/>
            <a:ext cx="6227100" cy="5454300"/>
          </a:xfrm>
          <a:prstGeom prst="rect">
            <a:avLst/>
          </a:prstGeom>
        </p:spPr>
        <p:txBody>
          <a:bodyPr lIns="91425" tIns="91425" rIns="91425" bIns="91425" anchor="ctr" anchorCtr="0"/>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a:endParaRPr/>
          </a:p>
        </p:txBody>
      </p:sp>
      <p:sp>
        <p:nvSpPr>
          <p:cNvPr id="44" name="Shape 44"/>
          <p:cNvSpPr txBox="1">
            <a:spLocks noGrp="1"/>
          </p:cNvSpPr>
          <p:nvPr>
            <p:ph type="sldNum" idx="12"/>
          </p:nvPr>
        </p:nvSpPr>
        <p:spPr>
          <a:xfrm>
            <a:off x="8523541" y="6260830"/>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5"/>
        <p:cNvGrpSpPr/>
        <p:nvPr/>
      </p:nvGrpSpPr>
      <p:grpSpPr>
        <a:xfrm>
          <a:off x="0" y="0"/>
          <a:ext cx="0" cy="0"/>
          <a:chOff x="0" y="0"/>
          <a:chExt cx="0" cy="0"/>
        </a:xfrm>
      </p:grpSpPr>
      <p:sp>
        <p:nvSpPr>
          <p:cNvPr id="46" name="Shape 46"/>
          <p:cNvSpPr/>
          <p:nvPr/>
        </p:nvSpPr>
        <p:spPr>
          <a:xfrm flipH="1">
            <a:off x="0" y="0"/>
            <a:ext cx="4572000" cy="68580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47" name="Shape 47"/>
          <p:cNvSpPr/>
          <p:nvPr/>
        </p:nvSpPr>
        <p:spPr>
          <a:xfrm rot="5400000">
            <a:off x="1089325" y="3375050"/>
            <a:ext cx="68571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48" name="Shape 48"/>
          <p:cNvSpPr txBox="1">
            <a:spLocks noGrp="1"/>
          </p:cNvSpPr>
          <p:nvPr>
            <p:ph type="title"/>
          </p:nvPr>
        </p:nvSpPr>
        <p:spPr>
          <a:xfrm>
            <a:off x="265500" y="1644233"/>
            <a:ext cx="4045200" cy="1976400"/>
          </a:xfrm>
          <a:prstGeom prst="rect">
            <a:avLst/>
          </a:prstGeom>
        </p:spPr>
        <p:txBody>
          <a:bodyPr lIns="91425" tIns="91425" rIns="91425" bIns="91425" anchor="b" anchorCtr="0"/>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a:endParaRPr/>
          </a:p>
        </p:txBody>
      </p:sp>
      <p:sp>
        <p:nvSpPr>
          <p:cNvPr id="49" name="Shape 49"/>
          <p:cNvSpPr txBox="1">
            <a:spLocks noGrp="1"/>
          </p:cNvSpPr>
          <p:nvPr>
            <p:ph type="subTitle" idx="1"/>
          </p:nvPr>
        </p:nvSpPr>
        <p:spPr>
          <a:xfrm>
            <a:off x="265500" y="3705955"/>
            <a:ext cx="4045200" cy="16467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50" name="Shape 50"/>
          <p:cNvSpPr txBox="1">
            <a:spLocks noGrp="1"/>
          </p:cNvSpPr>
          <p:nvPr>
            <p:ph type="body" idx="2"/>
          </p:nvPr>
        </p:nvSpPr>
        <p:spPr>
          <a:xfrm>
            <a:off x="4939500" y="965600"/>
            <a:ext cx="3837000" cy="49269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51" name="Shape 51"/>
          <p:cNvSpPr txBox="1">
            <a:spLocks noGrp="1"/>
          </p:cNvSpPr>
          <p:nvPr>
            <p:ph type="sldNum" idx="12"/>
          </p:nvPr>
        </p:nvSpPr>
        <p:spPr>
          <a:xfrm>
            <a:off x="8523541" y="6260830"/>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aption">
    <p:spTree>
      <p:nvGrpSpPr>
        <p:cNvPr id="1" name="Shape 52"/>
        <p:cNvGrpSpPr/>
        <p:nvPr/>
      </p:nvGrpSpPr>
      <p:grpSpPr>
        <a:xfrm>
          <a:off x="0" y="0"/>
          <a:ext cx="0" cy="0"/>
          <a:chOff x="0" y="0"/>
          <a:chExt cx="0" cy="0"/>
        </a:xfrm>
      </p:grpSpPr>
      <p:sp>
        <p:nvSpPr>
          <p:cNvPr id="53" name="Shape 53"/>
          <p:cNvSpPr txBox="1"/>
          <p:nvPr/>
        </p:nvSpPr>
        <p:spPr>
          <a:xfrm rot="10800000" flipH="1">
            <a:off x="0" y="-100"/>
            <a:ext cx="9144000" cy="62613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rot="10800000" flipH="1">
            <a:off x="0" y="6163733"/>
            <a:ext cx="9144000" cy="987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55" name="Shape 55"/>
          <p:cNvSpPr txBox="1">
            <a:spLocks noGrp="1"/>
          </p:cNvSpPr>
          <p:nvPr>
            <p:ph type="body" idx="1"/>
          </p:nvPr>
        </p:nvSpPr>
        <p:spPr>
          <a:xfrm>
            <a:off x="57150" y="6262433"/>
            <a:ext cx="8382000" cy="595500"/>
          </a:xfrm>
          <a:prstGeom prst="rect">
            <a:avLst/>
          </a:prstGeom>
        </p:spPr>
        <p:txBody>
          <a:bodyPr lIns="91425" tIns="91425" rIns="91425" bIns="91425" anchor="ctr" anchorCtr="0"/>
          <a:lstStyle>
            <a:lvl1pPr lvl="0">
              <a:lnSpc>
                <a:spcPct val="100000"/>
              </a:lnSpc>
              <a:spcBef>
                <a:spcPts val="0"/>
              </a:spcBef>
              <a:spcAft>
                <a:spcPts val="0"/>
              </a:spcAft>
              <a:buClr>
                <a:schemeClr val="lt1"/>
              </a:buClr>
              <a:buSzPct val="100000"/>
              <a:buNone/>
              <a:defRPr sz="1200">
                <a:solidFill>
                  <a:schemeClr val="lt1"/>
                </a:solidFill>
              </a:defRPr>
            </a:lvl1pPr>
          </a:lstStyle>
          <a:p>
            <a:endParaRPr/>
          </a:p>
        </p:txBody>
      </p:sp>
      <p:sp>
        <p:nvSpPr>
          <p:cNvPr id="56" name="Shape 56"/>
          <p:cNvSpPr txBox="1">
            <a:spLocks noGrp="1"/>
          </p:cNvSpPr>
          <p:nvPr>
            <p:ph type="sldNum" idx="12"/>
          </p:nvPr>
        </p:nvSpPr>
        <p:spPr>
          <a:xfrm>
            <a:off x="8523541" y="6260830"/>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ig number">
    <p:bg>
      <p:bgPr>
        <a:solidFill>
          <a:schemeClr val="accent4"/>
        </a:solidFill>
        <a:effectLst/>
      </p:bgPr>
    </p:bg>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475500" y="1678033"/>
            <a:ext cx="8222100" cy="2618100"/>
          </a:xfrm>
          <a:prstGeom prst="rect">
            <a:avLst/>
          </a:prstGeom>
        </p:spPr>
        <p:txBody>
          <a:bodyPr lIns="91425" tIns="91425" rIns="91425" bIns="91425" anchor="b" anchorCtr="0"/>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a:endParaRPr/>
          </a:p>
        </p:txBody>
      </p:sp>
      <p:sp>
        <p:nvSpPr>
          <p:cNvPr id="59" name="Shape 59"/>
          <p:cNvSpPr txBox="1">
            <a:spLocks noGrp="1"/>
          </p:cNvSpPr>
          <p:nvPr>
            <p:ph type="body" idx="1"/>
          </p:nvPr>
        </p:nvSpPr>
        <p:spPr>
          <a:xfrm>
            <a:off x="475500" y="4406166"/>
            <a:ext cx="8222100" cy="17343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60" name="Shape 60"/>
          <p:cNvSpPr txBox="1">
            <a:spLocks noGrp="1"/>
          </p:cNvSpPr>
          <p:nvPr>
            <p:ph type="sldNum" idx="12"/>
          </p:nvPr>
        </p:nvSpPr>
        <p:spPr>
          <a:xfrm>
            <a:off x="8523541" y="6260830"/>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Shape 62"/>
          <p:cNvSpPr txBox="1">
            <a:spLocks noGrp="1"/>
          </p:cNvSpPr>
          <p:nvPr>
            <p:ph type="sldNum" idx="12"/>
          </p:nvPr>
        </p:nvSpPr>
        <p:spPr>
          <a:xfrm>
            <a:off x="8523541" y="6260830"/>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984966"/>
            <a:ext cx="8222100" cy="1023600"/>
          </a:xfrm>
          <a:prstGeom prst="rect">
            <a:avLst/>
          </a:prstGeom>
          <a:noFill/>
          <a:ln>
            <a:noFill/>
          </a:ln>
        </p:spPr>
        <p:txBody>
          <a:bodyPr lIns="91425" tIns="91425" rIns="91425" bIns="91425" anchor="b" anchorCtr="0"/>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2558766"/>
            <a:ext cx="8222100" cy="36135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523541" y="6260830"/>
            <a:ext cx="548700" cy="5247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lt2"/>
                </a:solidFill>
                <a:latin typeface="Roboto"/>
                <a:ea typeface="Roboto"/>
                <a:cs typeface="Roboto"/>
                <a:sym typeface="Roboto"/>
              </a:rPr>
              <a:t>‹#›</a:t>
            </a:fld>
            <a:endParaRPr lang="en" sz="1000">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biometrics.sabanciuniv.edu/susig.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hyperlink" Target="http://biometrics.sabanciuniv.edu/susig.html" TargetMode="Externa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emf"/><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ctrTitle"/>
          </p:nvPr>
        </p:nvSpPr>
        <p:spPr>
          <a:xfrm>
            <a:off x="246748" y="1586313"/>
            <a:ext cx="8498700" cy="1403700"/>
          </a:xfrm>
          <a:prstGeom prst="rect">
            <a:avLst/>
          </a:prstGeom>
        </p:spPr>
        <p:txBody>
          <a:bodyPr lIns="91425" tIns="91425" rIns="91425" bIns="91425" anchor="b" anchorCtr="0">
            <a:noAutofit/>
          </a:bodyPr>
          <a:lstStyle/>
          <a:p>
            <a:pPr lvl="0" algn="ctr">
              <a:spcBef>
                <a:spcPts val="0"/>
              </a:spcBef>
              <a:buNone/>
            </a:pPr>
            <a:r>
              <a:rPr lang="en" sz="4000" b="1" dirty="0" smtClean="0">
                <a:latin typeface="Calibri" panose="020F0502020204030204" pitchFamily="34" charset="0"/>
              </a:rPr>
              <a:t>Online </a:t>
            </a:r>
            <a:r>
              <a:rPr lang="en" sz="4000" b="1" dirty="0">
                <a:latin typeface="Calibri" panose="020F0502020204030204" pitchFamily="34" charset="0"/>
              </a:rPr>
              <a:t>Signature </a:t>
            </a:r>
            <a:r>
              <a:rPr lang="en" sz="4000" b="1" dirty="0" smtClean="0">
                <a:latin typeface="Calibri" panose="020F0502020204030204" pitchFamily="34" charset="0"/>
              </a:rPr>
              <a:t>Verification</a:t>
            </a:r>
            <a:endParaRPr lang="en" sz="4000" b="1" dirty="0">
              <a:latin typeface="Calibri" panose="020F0502020204030204" pitchFamily="34" charset="0"/>
            </a:endParaRPr>
          </a:p>
        </p:txBody>
      </p:sp>
      <p:sp>
        <p:nvSpPr>
          <p:cNvPr id="68" name="Shape 68"/>
          <p:cNvSpPr txBox="1">
            <a:spLocks noGrp="1"/>
          </p:cNvSpPr>
          <p:nvPr>
            <p:ph type="subTitle" idx="1"/>
          </p:nvPr>
        </p:nvSpPr>
        <p:spPr>
          <a:xfrm>
            <a:off x="2476542" y="5299153"/>
            <a:ext cx="3404100" cy="1403700"/>
          </a:xfrm>
          <a:prstGeom prst="rect">
            <a:avLst/>
          </a:prstGeom>
        </p:spPr>
        <p:txBody>
          <a:bodyPr lIns="91425" tIns="91425" rIns="91425" bIns="91425" anchor="t" anchorCtr="0">
            <a:noAutofit/>
          </a:bodyPr>
          <a:lstStyle/>
          <a:p>
            <a:pPr lvl="0" algn="just">
              <a:spcBef>
                <a:spcPts val="0"/>
              </a:spcBef>
              <a:buNone/>
            </a:pPr>
            <a:r>
              <a:rPr lang="en" sz="2000" b="1" dirty="0" smtClean="0">
                <a:latin typeface="Calibri" panose="020F0502020204030204" pitchFamily="34" charset="0"/>
              </a:rPr>
              <a:t>Lavan Kumar        </a:t>
            </a:r>
            <a:r>
              <a:rPr lang="en" sz="2000" dirty="0" smtClean="0">
                <a:latin typeface="Calibri" panose="020F0502020204030204" pitchFamily="34" charset="0"/>
              </a:rPr>
              <a:t>- IIT2014078</a:t>
            </a:r>
            <a:endParaRPr lang="en" sz="2000" dirty="0">
              <a:latin typeface="Calibri" panose="020F0502020204030204" pitchFamily="34" charset="0"/>
            </a:endParaRPr>
          </a:p>
          <a:p>
            <a:pPr lvl="0" algn="just">
              <a:spcBef>
                <a:spcPts val="0"/>
              </a:spcBef>
              <a:buNone/>
            </a:pPr>
            <a:r>
              <a:rPr lang="en" sz="2000" b="1" dirty="0" smtClean="0">
                <a:latin typeface="Calibri" panose="020F0502020204030204" pitchFamily="34" charset="0"/>
              </a:rPr>
              <a:t>Sharath Chandra </a:t>
            </a:r>
            <a:r>
              <a:rPr lang="en" sz="2000" dirty="0" smtClean="0">
                <a:latin typeface="Calibri" panose="020F0502020204030204" pitchFamily="34" charset="0"/>
              </a:rPr>
              <a:t>- IIT2014056</a:t>
            </a:r>
            <a:endParaRPr lang="en" sz="2000" dirty="0">
              <a:latin typeface="Calibri" panose="020F0502020204030204" pitchFamily="34" charset="0"/>
            </a:endParaRPr>
          </a:p>
          <a:p>
            <a:pPr lvl="0" algn="just">
              <a:spcBef>
                <a:spcPts val="0"/>
              </a:spcBef>
              <a:buNone/>
            </a:pPr>
            <a:r>
              <a:rPr lang="en" sz="2000" b="1" dirty="0" smtClean="0">
                <a:latin typeface="Calibri" panose="020F0502020204030204" pitchFamily="34" charset="0"/>
              </a:rPr>
              <a:t>Priyatham</a:t>
            </a:r>
            <a:r>
              <a:rPr lang="en" sz="2000" dirty="0" smtClean="0">
                <a:latin typeface="Calibri" panose="020F0502020204030204" pitchFamily="34" charset="0"/>
              </a:rPr>
              <a:t>             - IIT2014057</a:t>
            </a:r>
            <a:endParaRPr lang="en" sz="2000" dirty="0">
              <a:latin typeface="Calibri" panose="020F0502020204030204" pitchFamily="34" charset="0"/>
            </a:endParaRPr>
          </a:p>
        </p:txBody>
      </p:sp>
      <p:sp>
        <p:nvSpPr>
          <p:cNvPr id="69" name="Shape 69"/>
          <p:cNvSpPr txBox="1">
            <a:spLocks noGrp="1"/>
          </p:cNvSpPr>
          <p:nvPr>
            <p:ph type="subTitle" idx="1"/>
          </p:nvPr>
        </p:nvSpPr>
        <p:spPr>
          <a:xfrm>
            <a:off x="2153948" y="3441244"/>
            <a:ext cx="4314600" cy="1205400"/>
          </a:xfrm>
          <a:prstGeom prst="rect">
            <a:avLst/>
          </a:prstGeom>
        </p:spPr>
        <p:txBody>
          <a:bodyPr lIns="91425" tIns="91425" rIns="91425" bIns="91425" anchor="t" anchorCtr="0">
            <a:noAutofit/>
          </a:bodyPr>
          <a:lstStyle/>
          <a:p>
            <a:pPr lvl="0">
              <a:spcBef>
                <a:spcPts val="0"/>
              </a:spcBef>
              <a:buNone/>
            </a:pPr>
            <a:r>
              <a:rPr lang="en" sz="2000" dirty="0">
                <a:latin typeface="Calibri" panose="020F0502020204030204" pitchFamily="34" charset="0"/>
              </a:rPr>
              <a:t>Under </a:t>
            </a:r>
            <a:r>
              <a:rPr lang="en" sz="2000" dirty="0" smtClean="0">
                <a:latin typeface="Calibri" panose="020F0502020204030204" pitchFamily="34" charset="0"/>
              </a:rPr>
              <a:t>the </a:t>
            </a:r>
            <a:r>
              <a:rPr lang="en" sz="2000" dirty="0">
                <a:latin typeface="Calibri" panose="020F0502020204030204" pitchFamily="34" charset="0"/>
              </a:rPr>
              <a:t>guidance and supervision of:</a:t>
            </a:r>
          </a:p>
          <a:p>
            <a:pPr lvl="0" algn="ctr" rtl="0">
              <a:spcBef>
                <a:spcPts val="0"/>
              </a:spcBef>
              <a:buNone/>
            </a:pPr>
            <a:r>
              <a:rPr lang="en" sz="2000" b="1" dirty="0">
                <a:latin typeface="Calibri" panose="020F0502020204030204" pitchFamily="34" charset="0"/>
              </a:rPr>
              <a:t>Dr. </a:t>
            </a:r>
            <a:r>
              <a:rPr lang="en" sz="2000" b="1" dirty="0" smtClean="0">
                <a:latin typeface="Calibri" panose="020F0502020204030204" pitchFamily="34" charset="0"/>
              </a:rPr>
              <a:t>Sonali Agarwal</a:t>
            </a:r>
            <a:endParaRPr lang="en" sz="2000" b="1" dirty="0">
              <a:latin typeface="Calibri" panose="020F0502020204030204" pitchFamily="34" charset="0"/>
            </a:endParaRPr>
          </a:p>
          <a:p>
            <a:pPr lvl="0" algn="ctr">
              <a:spcBef>
                <a:spcPts val="0"/>
              </a:spcBef>
              <a:buNone/>
            </a:pPr>
            <a:r>
              <a:rPr lang="en" sz="2000" dirty="0">
                <a:latin typeface="Calibri" panose="020F0502020204030204" pitchFamily="34" charset="0"/>
              </a:rPr>
              <a:t>IIIT - Allahabad</a:t>
            </a:r>
          </a:p>
          <a:p>
            <a:pPr lvl="0" rtl="0">
              <a:spcBef>
                <a:spcPts val="0"/>
              </a:spcBef>
              <a:buNone/>
            </a:pPr>
            <a:endParaRPr sz="2000" dirty="0">
              <a:latin typeface="Calibri" panose="020F0502020204030204" pitchFamily="34" charset="0"/>
            </a:endParaRPr>
          </a:p>
        </p:txBody>
      </p:sp>
      <p:pic>
        <p:nvPicPr>
          <p:cNvPr id="70" name="Shape 70" descr="Image result for iiita logo"/>
          <p:cNvPicPr preferRelativeResize="0"/>
          <p:nvPr/>
        </p:nvPicPr>
        <p:blipFill>
          <a:blip r:embed="rId3">
            <a:alphaModFix/>
          </a:blip>
          <a:stretch>
            <a:fillRect/>
          </a:stretch>
        </p:blipFill>
        <p:spPr>
          <a:xfrm>
            <a:off x="7924874" y="265433"/>
            <a:ext cx="820574" cy="8696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sz="2800" dirty="0" smtClean="0">
                <a:latin typeface="Calibri" panose="020F0502020204030204" pitchFamily="34" charset="0"/>
              </a:rPr>
              <a:t>Data Acquisition</a:t>
            </a:r>
            <a:endParaRPr lang="en-GB" sz="2800" dirty="0">
              <a:latin typeface="Calibri" panose="020F0502020204030204" pitchFamily="34" charset="0"/>
            </a:endParaRPr>
          </a:p>
        </p:txBody>
      </p:sp>
      <p:sp>
        <p:nvSpPr>
          <p:cNvPr id="3" name="TextBox 2"/>
          <p:cNvSpPr txBox="1"/>
          <p:nvPr/>
        </p:nvSpPr>
        <p:spPr>
          <a:xfrm>
            <a:off x="604911" y="1519311"/>
            <a:ext cx="6077243" cy="1429622"/>
          </a:xfrm>
          <a:prstGeom prst="rect">
            <a:avLst/>
          </a:prstGeom>
          <a:noFill/>
        </p:spPr>
        <p:txBody>
          <a:bodyPr wrap="square" rtlCol="0">
            <a:spAutoFit/>
          </a:bodyPr>
          <a:lstStyle/>
          <a:p>
            <a:pPr>
              <a:lnSpc>
                <a:spcPct val="150000"/>
              </a:lnSpc>
            </a:pPr>
            <a:r>
              <a:rPr lang="en-GB" sz="2000" dirty="0" smtClean="0">
                <a:latin typeface="Calibri" panose="020F0502020204030204" pitchFamily="34" charset="0"/>
                <a:cs typeface="Times New Roman" panose="02020603050405020304" pitchFamily="18" charset="0"/>
              </a:rPr>
              <a:t>We did our process on two datasets :</a:t>
            </a:r>
          </a:p>
          <a:p>
            <a:pPr marL="342900" indent="-342900">
              <a:lnSpc>
                <a:spcPct val="150000"/>
              </a:lnSpc>
              <a:buAutoNum type="arabicParenR"/>
            </a:pPr>
            <a:r>
              <a:rPr lang="en-GB" sz="2000" dirty="0" smtClean="0">
                <a:latin typeface="Calibri" panose="020F0502020204030204" pitchFamily="34" charset="0"/>
                <a:cs typeface="Times New Roman" panose="02020603050405020304" pitchFamily="18" charset="0"/>
              </a:rPr>
              <a:t>SUSIG online dataset</a:t>
            </a:r>
          </a:p>
          <a:p>
            <a:pPr marL="342900" indent="-342900">
              <a:lnSpc>
                <a:spcPct val="150000"/>
              </a:lnSpc>
              <a:buAutoNum type="arabicParenR"/>
            </a:pPr>
            <a:r>
              <a:rPr lang="en-GB" sz="2000" dirty="0" smtClean="0">
                <a:latin typeface="Calibri" panose="020F0502020204030204" pitchFamily="34" charset="0"/>
                <a:cs typeface="Times New Roman" panose="02020603050405020304" pitchFamily="18" charset="0"/>
              </a:rPr>
              <a:t>Data collected from Android Application</a:t>
            </a:r>
            <a:endParaRPr lang="en-GB" sz="20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61499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98250" y="21800"/>
            <a:ext cx="8826600" cy="803700"/>
          </a:xfrm>
          <a:prstGeom prst="rect">
            <a:avLst/>
          </a:prstGeom>
        </p:spPr>
        <p:txBody>
          <a:bodyPr lIns="91425" tIns="91425" rIns="91425" bIns="91425" anchor="ctr" anchorCtr="0">
            <a:noAutofit/>
          </a:bodyPr>
          <a:lstStyle/>
          <a:p>
            <a:pPr lvl="0" algn="ctr" rtl="0">
              <a:spcBef>
                <a:spcPts val="0"/>
              </a:spcBef>
              <a:buNone/>
            </a:pPr>
            <a:r>
              <a:rPr lang="en" sz="2400" b="1" dirty="0">
                <a:latin typeface="Calibri" panose="020F0502020204030204" pitchFamily="34" charset="0"/>
              </a:rPr>
              <a:t>Information of Dataset Acquired </a:t>
            </a:r>
          </a:p>
          <a:p>
            <a:pPr lvl="0" algn="ctr">
              <a:spcBef>
                <a:spcPts val="0"/>
              </a:spcBef>
              <a:buNone/>
            </a:pPr>
            <a:r>
              <a:rPr lang="en" sz="2400" b="1" dirty="0">
                <a:latin typeface="Calibri" panose="020F0502020204030204" pitchFamily="34" charset="0"/>
              </a:rPr>
              <a:t>(SUSIG Online Signature Dataset)</a:t>
            </a:r>
          </a:p>
        </p:txBody>
      </p:sp>
      <p:sp>
        <p:nvSpPr>
          <p:cNvPr id="85" name="Shape 85"/>
          <p:cNvSpPr txBox="1">
            <a:spLocks noGrp="1"/>
          </p:cNvSpPr>
          <p:nvPr>
            <p:ph type="title"/>
          </p:nvPr>
        </p:nvSpPr>
        <p:spPr>
          <a:xfrm>
            <a:off x="536399" y="1080350"/>
            <a:ext cx="7995061" cy="2075226"/>
          </a:xfrm>
          <a:prstGeom prst="rect">
            <a:avLst/>
          </a:prstGeom>
        </p:spPr>
        <p:txBody>
          <a:bodyPr lIns="91425" tIns="91425" rIns="91425" bIns="91425" anchor="t" anchorCtr="0">
            <a:noAutofit/>
          </a:bodyPr>
          <a:lstStyle/>
          <a:p>
            <a:pPr marL="457200" lvl="0" indent="-381000" algn="l" rtl="0">
              <a:spcBef>
                <a:spcPts val="0"/>
              </a:spcBef>
              <a:buClr>
                <a:schemeClr val="dk2"/>
              </a:buClr>
              <a:buSzPct val="100000"/>
              <a:buFont typeface="Arial" panose="020B0604020202020204" pitchFamily="34" charset="0"/>
              <a:buChar char="•"/>
            </a:pPr>
            <a:r>
              <a:rPr lang="en" sz="2000" dirty="0" smtClean="0">
                <a:solidFill>
                  <a:schemeClr val="bg2">
                    <a:lumMod val="50000"/>
                  </a:schemeClr>
                </a:solidFill>
                <a:latin typeface="Calibri" panose="020F0502020204030204" pitchFamily="34" charset="0"/>
              </a:rPr>
              <a:t>100 </a:t>
            </a:r>
            <a:r>
              <a:rPr lang="en" sz="2000" dirty="0">
                <a:solidFill>
                  <a:schemeClr val="bg2">
                    <a:lumMod val="50000"/>
                  </a:schemeClr>
                </a:solidFill>
                <a:latin typeface="Calibri" panose="020F0502020204030204" pitchFamily="34" charset="0"/>
              </a:rPr>
              <a:t>people - </a:t>
            </a:r>
            <a:r>
              <a:rPr lang="en" sz="2000" dirty="0" smtClean="0">
                <a:solidFill>
                  <a:schemeClr val="bg2">
                    <a:lumMod val="50000"/>
                  </a:schemeClr>
                </a:solidFill>
                <a:latin typeface="Calibri" panose="020F0502020204030204" pitchFamily="34" charset="0"/>
              </a:rPr>
              <a:t>2000 </a:t>
            </a:r>
            <a:r>
              <a:rPr lang="en" sz="2000" dirty="0">
                <a:solidFill>
                  <a:schemeClr val="bg2">
                    <a:lumMod val="50000"/>
                  </a:schemeClr>
                </a:solidFill>
                <a:latin typeface="Calibri" panose="020F0502020204030204" pitchFamily="34" charset="0"/>
              </a:rPr>
              <a:t>genuine and </a:t>
            </a:r>
            <a:r>
              <a:rPr lang="en" sz="2000" dirty="0" smtClean="0">
                <a:solidFill>
                  <a:schemeClr val="bg2">
                    <a:lumMod val="50000"/>
                  </a:schemeClr>
                </a:solidFill>
                <a:latin typeface="Calibri" panose="020F0502020204030204" pitchFamily="34" charset="0"/>
              </a:rPr>
              <a:t>1000 </a:t>
            </a:r>
            <a:r>
              <a:rPr lang="en" sz="2000" dirty="0">
                <a:solidFill>
                  <a:schemeClr val="bg2">
                    <a:lumMod val="50000"/>
                  </a:schemeClr>
                </a:solidFill>
                <a:latin typeface="Calibri" panose="020F0502020204030204" pitchFamily="34" charset="0"/>
              </a:rPr>
              <a:t>skilled forgery signatures</a:t>
            </a:r>
            <a:r>
              <a:rPr lang="en" sz="2000" dirty="0" smtClean="0">
                <a:solidFill>
                  <a:schemeClr val="bg2">
                    <a:lumMod val="50000"/>
                  </a:schemeClr>
                </a:solidFill>
                <a:latin typeface="Calibri" panose="020F0502020204030204" pitchFamily="34" charset="0"/>
              </a:rPr>
              <a:t>.</a:t>
            </a:r>
            <a:endParaRPr lang="en" sz="2000" dirty="0">
              <a:solidFill>
                <a:schemeClr val="bg2">
                  <a:lumMod val="50000"/>
                </a:schemeClr>
              </a:solidFill>
              <a:latin typeface="Calibri" panose="020F0502020204030204" pitchFamily="34" charset="0"/>
            </a:endParaRPr>
          </a:p>
          <a:p>
            <a:pPr marL="457200" lvl="0" indent="-381000" algn="l" rtl="0">
              <a:spcBef>
                <a:spcPts val="0"/>
              </a:spcBef>
              <a:buClr>
                <a:schemeClr val="dk2"/>
              </a:buClr>
              <a:buSzPct val="100000"/>
              <a:buFont typeface="Arial" panose="020B0604020202020204" pitchFamily="34" charset="0"/>
              <a:buChar char="•"/>
            </a:pPr>
            <a:r>
              <a:rPr lang="en" sz="2000" b="1" dirty="0" smtClean="0">
                <a:solidFill>
                  <a:schemeClr val="bg2">
                    <a:lumMod val="50000"/>
                  </a:schemeClr>
                </a:solidFill>
                <a:latin typeface="Calibri" panose="020F0502020204030204" pitchFamily="34" charset="0"/>
                <a:ea typeface="Arial"/>
                <a:cs typeface="Arial"/>
                <a:sym typeface="Arial"/>
              </a:rPr>
              <a:t>Visual</a:t>
            </a:r>
            <a:r>
              <a:rPr lang="en" sz="2000" dirty="0" smtClean="0">
                <a:solidFill>
                  <a:schemeClr val="bg2">
                    <a:lumMod val="50000"/>
                  </a:schemeClr>
                </a:solidFill>
                <a:latin typeface="Calibri" panose="020F0502020204030204" pitchFamily="34" charset="0"/>
                <a:ea typeface="Arial"/>
                <a:cs typeface="Arial"/>
                <a:sym typeface="Arial"/>
              </a:rPr>
              <a:t> </a:t>
            </a:r>
            <a:r>
              <a:rPr lang="en" sz="2000" dirty="0">
                <a:solidFill>
                  <a:schemeClr val="bg2">
                    <a:lumMod val="50000"/>
                  </a:schemeClr>
                </a:solidFill>
                <a:latin typeface="Calibri" panose="020F0502020204030204" pitchFamily="34" charset="0"/>
                <a:ea typeface="Arial"/>
                <a:cs typeface="Arial"/>
                <a:sym typeface="Arial"/>
              </a:rPr>
              <a:t>and </a:t>
            </a:r>
            <a:r>
              <a:rPr lang="en" sz="2000" b="1" dirty="0">
                <a:solidFill>
                  <a:schemeClr val="bg2">
                    <a:lumMod val="50000"/>
                  </a:schemeClr>
                </a:solidFill>
                <a:latin typeface="Calibri" panose="020F0502020204030204" pitchFamily="34" charset="0"/>
                <a:ea typeface="Arial"/>
                <a:cs typeface="Arial"/>
                <a:sym typeface="Arial"/>
              </a:rPr>
              <a:t>Blind</a:t>
            </a:r>
            <a:r>
              <a:rPr lang="en" sz="2000" dirty="0">
                <a:solidFill>
                  <a:schemeClr val="bg2">
                    <a:lumMod val="50000"/>
                  </a:schemeClr>
                </a:solidFill>
                <a:latin typeface="Calibri" panose="020F0502020204030204" pitchFamily="34" charset="0"/>
                <a:ea typeface="Arial"/>
                <a:cs typeface="Arial"/>
                <a:sym typeface="Arial"/>
              </a:rPr>
              <a:t> subcorpus.</a:t>
            </a:r>
          </a:p>
          <a:p>
            <a:pPr marL="457200" lvl="0" indent="-381000" algn="l" rtl="0">
              <a:spcBef>
                <a:spcPts val="0"/>
              </a:spcBef>
              <a:buClr>
                <a:srgbClr val="000000"/>
              </a:buClr>
              <a:buSzPct val="100000"/>
              <a:buFont typeface="Arial" panose="020B0604020202020204" pitchFamily="34" charset="0"/>
              <a:buChar char="•"/>
            </a:pPr>
            <a:r>
              <a:rPr lang="en" sz="2000" dirty="0">
                <a:solidFill>
                  <a:schemeClr val="bg2">
                    <a:lumMod val="50000"/>
                  </a:schemeClr>
                </a:solidFill>
                <a:latin typeface="Calibri" panose="020F0502020204030204" pitchFamily="34" charset="0"/>
                <a:ea typeface="Arial"/>
                <a:cs typeface="Arial"/>
                <a:sym typeface="Arial"/>
              </a:rPr>
              <a:t>X, Y, TStamp, </a:t>
            </a:r>
            <a:r>
              <a:rPr lang="en" sz="2000" dirty="0" smtClean="0">
                <a:solidFill>
                  <a:schemeClr val="bg2">
                    <a:lumMod val="50000"/>
                  </a:schemeClr>
                </a:solidFill>
                <a:latin typeface="Calibri" panose="020F0502020204030204" pitchFamily="34" charset="0"/>
                <a:ea typeface="Arial"/>
                <a:cs typeface="Arial"/>
                <a:sym typeface="Arial"/>
              </a:rPr>
              <a:t>Pressure, </a:t>
            </a:r>
            <a:r>
              <a:rPr lang="en" sz="2000" dirty="0">
                <a:solidFill>
                  <a:schemeClr val="bg2">
                    <a:lumMod val="50000"/>
                  </a:schemeClr>
                </a:solidFill>
                <a:latin typeface="Calibri" panose="020F0502020204030204" pitchFamily="34" charset="0"/>
                <a:ea typeface="Arial"/>
                <a:cs typeface="Arial"/>
                <a:sym typeface="Arial"/>
              </a:rPr>
              <a:t>Pen </a:t>
            </a:r>
            <a:r>
              <a:rPr lang="en" sz="2000" dirty="0" smtClean="0">
                <a:solidFill>
                  <a:schemeClr val="bg2">
                    <a:lumMod val="50000"/>
                  </a:schemeClr>
                </a:solidFill>
                <a:latin typeface="Calibri" panose="020F0502020204030204" pitchFamily="34" charset="0"/>
                <a:ea typeface="Arial"/>
                <a:cs typeface="Arial"/>
                <a:sym typeface="Arial"/>
              </a:rPr>
              <a:t>Up/Down</a:t>
            </a:r>
            <a:endParaRPr sz="2000" dirty="0">
              <a:solidFill>
                <a:srgbClr val="000000"/>
              </a:solidFill>
              <a:latin typeface="Calibri" panose="020F0502020204030204" pitchFamily="34" charset="0"/>
              <a:ea typeface="Arial"/>
              <a:cs typeface="Arial"/>
              <a:sym typeface="Arial"/>
            </a:endParaRPr>
          </a:p>
          <a:p>
            <a:pPr lvl="0" algn="l" rtl="0">
              <a:spcBef>
                <a:spcPts val="0"/>
              </a:spcBef>
              <a:buNone/>
            </a:pPr>
            <a:endParaRPr sz="2000" dirty="0">
              <a:solidFill>
                <a:srgbClr val="000000"/>
              </a:solidFill>
              <a:latin typeface="Calibri" panose="020F0502020204030204" pitchFamily="34" charset="0"/>
              <a:ea typeface="Arial"/>
              <a:cs typeface="Arial"/>
              <a:sym typeface="Arial"/>
            </a:endParaRPr>
          </a:p>
          <a:p>
            <a:pPr lvl="0" rtl="0">
              <a:spcBef>
                <a:spcPts val="0"/>
              </a:spcBef>
              <a:buNone/>
            </a:pPr>
            <a:endParaRPr sz="2000" dirty="0">
              <a:latin typeface="Calibri" panose="020F0502020204030204" pitchFamily="34" charset="0"/>
            </a:endParaRPr>
          </a:p>
        </p:txBody>
      </p:sp>
      <p:pic>
        <p:nvPicPr>
          <p:cNvPr id="86" name="Shape 86"/>
          <p:cNvPicPr preferRelativeResize="0"/>
          <p:nvPr/>
        </p:nvPicPr>
        <p:blipFill>
          <a:blip r:embed="rId3">
            <a:alphaModFix/>
          </a:blip>
          <a:stretch>
            <a:fillRect/>
          </a:stretch>
        </p:blipFill>
        <p:spPr>
          <a:xfrm>
            <a:off x="491637" y="2454237"/>
            <a:ext cx="8039824" cy="3366325"/>
          </a:xfrm>
          <a:prstGeom prst="rect">
            <a:avLst/>
          </a:prstGeom>
          <a:noFill/>
          <a:ln>
            <a:noFill/>
          </a:ln>
        </p:spPr>
      </p:pic>
      <p:sp>
        <p:nvSpPr>
          <p:cNvPr id="2" name="Rectangle 1"/>
          <p:cNvSpPr/>
          <p:nvPr/>
        </p:nvSpPr>
        <p:spPr>
          <a:xfrm>
            <a:off x="746280" y="6180726"/>
            <a:ext cx="6198530" cy="338554"/>
          </a:xfrm>
          <a:prstGeom prst="rect">
            <a:avLst/>
          </a:prstGeom>
        </p:spPr>
        <p:txBody>
          <a:bodyPr wrap="square">
            <a:spAutoFit/>
          </a:bodyPr>
          <a:lstStyle/>
          <a:p>
            <a:pPr lvl="0"/>
            <a:r>
              <a:rPr lang="fi-FI" sz="1600" dirty="0">
                <a:latin typeface="Calibri" panose="020F0502020204030204" pitchFamily="34" charset="0"/>
              </a:rPr>
              <a:t>Dataset Link      :        </a:t>
            </a:r>
            <a:r>
              <a:rPr lang="fi-FI" sz="1600" u="sng" dirty="0">
                <a:latin typeface="Calibri" panose="020F0502020204030204" pitchFamily="34" charset="0"/>
                <a:hlinkClick r:id="rId4"/>
              </a:rPr>
              <a:t>http://biometrics.sabanciuniv.edu/susig.html</a:t>
            </a:r>
            <a:r>
              <a:rPr lang="fi-FI" sz="1600" baseline="30000" dirty="0">
                <a:latin typeface="Calibri" panose="020F0502020204030204" pitchFamily="34" charset="0"/>
                <a:ea typeface="Times New Roman" panose="02020603050405020304" pitchFamily="18" charset="0"/>
              </a:rPr>
              <a:t> [17]</a:t>
            </a:r>
            <a:endParaRPr lang="fi-FI" sz="1600" dirty="0">
              <a:latin typeface="Calibri" panose="020F0502020204030204" pitchFamily="34" charset="0"/>
            </a:endParaRPr>
          </a:p>
        </p:txBody>
      </p:sp>
      <p:sp>
        <p:nvSpPr>
          <p:cNvPr id="7" name="Rectangle 6"/>
          <p:cNvSpPr/>
          <p:nvPr/>
        </p:nvSpPr>
        <p:spPr>
          <a:xfrm>
            <a:off x="3806869" y="5835485"/>
            <a:ext cx="1380506" cy="307777"/>
          </a:xfrm>
          <a:prstGeom prst="rect">
            <a:avLst/>
          </a:prstGeom>
        </p:spPr>
        <p:txBody>
          <a:bodyPr wrap="none">
            <a:spAutoFit/>
          </a:bodyPr>
          <a:lstStyle/>
          <a:p>
            <a:r>
              <a:rPr lang="en-GB" dirty="0" err="1">
                <a:latin typeface="Calibri" panose="020F0502020204030204" pitchFamily="34" charset="0"/>
                <a:ea typeface="Times New Roman" panose="02020603050405020304" pitchFamily="18" charset="0"/>
              </a:rPr>
              <a:t>ImageSource</a:t>
            </a:r>
            <a:r>
              <a:rPr lang="en-GB" dirty="0">
                <a:latin typeface="Calibri" panose="020F0502020204030204" pitchFamily="34" charset="0"/>
                <a:ea typeface="Times New Roman" panose="02020603050405020304" pitchFamily="18" charset="0"/>
              </a:rPr>
              <a:t>:</a:t>
            </a:r>
            <a:r>
              <a:rPr lang="en-US" baseline="30000" dirty="0">
                <a:latin typeface="Calibri" panose="020F0502020204030204" pitchFamily="34" charset="0"/>
                <a:ea typeface="Times New Roman" panose="02020603050405020304" pitchFamily="18" charset="0"/>
              </a:rPr>
              <a:t>[</a:t>
            </a:r>
            <a:r>
              <a:rPr lang="en-US" baseline="30000" dirty="0" smtClean="0">
                <a:latin typeface="Calibri" panose="020F0502020204030204" pitchFamily="34" charset="0"/>
                <a:ea typeface="Times New Roman" panose="02020603050405020304" pitchFamily="18" charset="0"/>
              </a:rPr>
              <a:t>17]</a:t>
            </a:r>
            <a:endParaRPr lang="en-GB" baseline="30000" dirty="0">
              <a:latin typeface="Calibri" panose="020F050202020403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2800" dirty="0" smtClean="0">
                <a:latin typeface="Calibri" panose="020F0502020204030204" pitchFamily="34" charset="0"/>
              </a:rPr>
              <a:t>Signature </a:t>
            </a:r>
            <a:r>
              <a:rPr lang="en-IN" sz="2800" dirty="0" smtClean="0">
                <a:latin typeface="Calibri" panose="020F0502020204030204" pitchFamily="34" charset="0"/>
              </a:rPr>
              <a:t>Representation</a:t>
            </a:r>
            <a:endParaRPr lang="en-IN" sz="2800" dirty="0">
              <a:latin typeface="Calibri" panose="020F0502020204030204" pitchFamily="34" charset="0"/>
            </a:endParaRPr>
          </a:p>
        </p:txBody>
      </p:sp>
      <p:sp>
        <p:nvSpPr>
          <p:cNvPr id="3" name="Rectangle 2"/>
          <p:cNvSpPr/>
          <p:nvPr/>
        </p:nvSpPr>
        <p:spPr>
          <a:xfrm>
            <a:off x="397291" y="1392523"/>
            <a:ext cx="7133062" cy="6001643"/>
          </a:xfrm>
          <a:prstGeom prst="rect">
            <a:avLst/>
          </a:prstGeom>
        </p:spPr>
        <p:txBody>
          <a:bodyPr wrap="square">
            <a:spAutoFit/>
          </a:bodyPr>
          <a:lstStyle/>
          <a:p>
            <a:r>
              <a:rPr lang="en-IN" sz="1800" i="1" dirty="0">
                <a:latin typeface="+mj-lt"/>
              </a:rPr>
              <a:t>X </a:t>
            </a:r>
            <a:r>
              <a:rPr lang="en-IN" sz="1800" dirty="0">
                <a:latin typeface="+mj-lt"/>
              </a:rPr>
              <a:t>= {</a:t>
            </a:r>
            <a:r>
              <a:rPr lang="en-IN" sz="1800" i="1" dirty="0">
                <a:latin typeface="+mj-lt"/>
              </a:rPr>
              <a:t>x</a:t>
            </a:r>
            <a:r>
              <a:rPr lang="en-IN" sz="1800" dirty="0">
                <a:latin typeface="+mj-lt"/>
              </a:rPr>
              <a:t>1</a:t>
            </a:r>
            <a:r>
              <a:rPr lang="en-IN" sz="1800" i="1" dirty="0">
                <a:latin typeface="+mj-lt"/>
              </a:rPr>
              <a:t>, x</a:t>
            </a:r>
            <a:r>
              <a:rPr lang="en-IN" sz="1800" dirty="0">
                <a:latin typeface="+mj-lt"/>
              </a:rPr>
              <a:t>2</a:t>
            </a:r>
            <a:r>
              <a:rPr lang="en-IN" sz="1800" i="1" dirty="0">
                <a:latin typeface="+mj-lt"/>
              </a:rPr>
              <a:t>, . . . , </a:t>
            </a:r>
            <a:r>
              <a:rPr lang="en-IN" sz="1800" i="1" dirty="0" err="1">
                <a:latin typeface="+mj-lt"/>
              </a:rPr>
              <a:t>xn</a:t>
            </a:r>
            <a:r>
              <a:rPr lang="en-IN" sz="1800" dirty="0" smtClean="0">
                <a:latin typeface="+mj-lt"/>
              </a:rPr>
              <a:t>},</a:t>
            </a:r>
          </a:p>
          <a:p>
            <a:endParaRPr lang="en-IN" sz="2000" dirty="0" smtClean="0">
              <a:latin typeface="Calibri" panose="020F0502020204030204" pitchFamily="34" charset="0"/>
            </a:endParaRPr>
          </a:p>
          <a:p>
            <a:r>
              <a:rPr lang="en-IN" sz="1800" i="1" dirty="0">
                <a:latin typeface="+mj-lt"/>
              </a:rPr>
              <a:t>Y </a:t>
            </a:r>
            <a:r>
              <a:rPr lang="en-IN" sz="1800" dirty="0">
                <a:latin typeface="+mj-lt"/>
              </a:rPr>
              <a:t>= {</a:t>
            </a:r>
            <a:r>
              <a:rPr lang="en-IN" sz="1800" i="1" dirty="0">
                <a:latin typeface="+mj-lt"/>
              </a:rPr>
              <a:t>y</a:t>
            </a:r>
            <a:r>
              <a:rPr lang="en-IN" sz="1800" dirty="0">
                <a:latin typeface="+mj-lt"/>
              </a:rPr>
              <a:t>1</a:t>
            </a:r>
            <a:r>
              <a:rPr lang="en-IN" sz="1800" i="1" dirty="0">
                <a:latin typeface="+mj-lt"/>
              </a:rPr>
              <a:t>, y</a:t>
            </a:r>
            <a:r>
              <a:rPr lang="en-IN" sz="1800" dirty="0">
                <a:latin typeface="+mj-lt"/>
              </a:rPr>
              <a:t>2</a:t>
            </a:r>
            <a:r>
              <a:rPr lang="en-IN" sz="1800" i="1" dirty="0">
                <a:latin typeface="+mj-lt"/>
              </a:rPr>
              <a:t>, . . . , </a:t>
            </a:r>
            <a:r>
              <a:rPr lang="en-IN" sz="1800" i="1" dirty="0" err="1">
                <a:latin typeface="+mj-lt"/>
              </a:rPr>
              <a:t>yn</a:t>
            </a:r>
            <a:r>
              <a:rPr lang="en-IN" sz="1800" dirty="0" smtClean="0">
                <a:latin typeface="+mj-lt"/>
              </a:rPr>
              <a:t>},</a:t>
            </a:r>
          </a:p>
          <a:p>
            <a:endParaRPr lang="en-IN" sz="1800" dirty="0">
              <a:latin typeface="+mj-lt"/>
            </a:endParaRPr>
          </a:p>
          <a:p>
            <a:r>
              <a:rPr lang="en-IN" sz="1800" i="1" dirty="0">
                <a:latin typeface="+mj-lt"/>
              </a:rPr>
              <a:t>P </a:t>
            </a:r>
            <a:r>
              <a:rPr lang="en-IN" sz="1800" dirty="0">
                <a:latin typeface="+mj-lt"/>
              </a:rPr>
              <a:t>= {</a:t>
            </a:r>
            <a:r>
              <a:rPr lang="en-IN" sz="1800" i="1" dirty="0">
                <a:latin typeface="+mj-lt"/>
              </a:rPr>
              <a:t>p</a:t>
            </a:r>
            <a:r>
              <a:rPr lang="en-IN" sz="1800" dirty="0">
                <a:latin typeface="+mj-lt"/>
              </a:rPr>
              <a:t>1</a:t>
            </a:r>
            <a:r>
              <a:rPr lang="en-IN" sz="1800" i="1" dirty="0">
                <a:latin typeface="+mj-lt"/>
              </a:rPr>
              <a:t>, p</a:t>
            </a:r>
            <a:r>
              <a:rPr lang="en-IN" sz="1800" dirty="0">
                <a:latin typeface="+mj-lt"/>
              </a:rPr>
              <a:t>2</a:t>
            </a:r>
            <a:r>
              <a:rPr lang="en-IN" sz="1800" i="1" dirty="0">
                <a:latin typeface="+mj-lt"/>
              </a:rPr>
              <a:t>, . . . , </a:t>
            </a:r>
            <a:r>
              <a:rPr lang="en-IN" sz="1800" i="1" dirty="0" err="1">
                <a:latin typeface="+mj-lt"/>
              </a:rPr>
              <a:t>pn</a:t>
            </a:r>
            <a:r>
              <a:rPr lang="en-IN" sz="1800" dirty="0" smtClean="0">
                <a:latin typeface="+mj-lt"/>
              </a:rPr>
              <a:t>}</a:t>
            </a:r>
          </a:p>
          <a:p>
            <a:endParaRPr lang="en-IN" sz="1800" dirty="0">
              <a:latin typeface="+mj-lt"/>
            </a:endParaRPr>
          </a:p>
          <a:p>
            <a:r>
              <a:rPr lang="en-IN" sz="1800" dirty="0" smtClean="0">
                <a:latin typeface="+mj-lt"/>
              </a:rPr>
              <a:t>X , Y represents </a:t>
            </a:r>
            <a:r>
              <a:rPr lang="en-IN" sz="1800" dirty="0" smtClean="0">
                <a:latin typeface="+mj-lt"/>
              </a:rPr>
              <a:t>coordinates </a:t>
            </a:r>
            <a:r>
              <a:rPr lang="en-IN" sz="1800" dirty="0" smtClean="0">
                <a:latin typeface="+mj-lt"/>
              </a:rPr>
              <a:t>of a signature at n instances.</a:t>
            </a:r>
          </a:p>
          <a:p>
            <a:endParaRPr lang="en-IN" sz="1800" dirty="0">
              <a:latin typeface="+mj-lt"/>
            </a:endParaRPr>
          </a:p>
          <a:p>
            <a:r>
              <a:rPr lang="en-IN" sz="1800" dirty="0" smtClean="0">
                <a:latin typeface="+mj-lt"/>
              </a:rPr>
              <a:t>P represents pressure values at n instances of a signature.</a:t>
            </a:r>
          </a:p>
          <a:p>
            <a:r>
              <a:rPr lang="en-IN" sz="1800" dirty="0">
                <a:latin typeface="+mj-lt"/>
              </a:rPr>
              <a:t> </a:t>
            </a:r>
            <a:endParaRPr lang="en-IN" sz="1800" dirty="0" smtClean="0">
              <a:latin typeface="+mj-lt"/>
            </a:endParaRPr>
          </a:p>
          <a:p>
            <a:r>
              <a:rPr lang="en-IN" sz="1800" dirty="0" smtClean="0">
                <a:latin typeface="+mj-lt"/>
              </a:rPr>
              <a:t>X ,  Y , P collectively represent a users signature</a:t>
            </a:r>
          </a:p>
          <a:p>
            <a:endParaRPr lang="en-IN" sz="1800"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p:txBody>
      </p:sp>
    </p:spTree>
    <p:extLst>
      <p:ext uri="{BB962C8B-B14F-4D97-AF65-F5344CB8AC3E}">
        <p14:creationId xmlns:p14="http://schemas.microsoft.com/office/powerpoint/2010/main" val="2156544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2800" dirty="0" smtClean="0">
                <a:latin typeface="Calibri" panose="020F0502020204030204" pitchFamily="34" charset="0"/>
              </a:rPr>
              <a:t>Data Pre-processing</a:t>
            </a:r>
            <a:endParaRPr lang="en-IN" sz="2800" dirty="0">
              <a:latin typeface="Calibri" panose="020F0502020204030204" pitchFamily="34" charset="0"/>
            </a:endParaRPr>
          </a:p>
        </p:txBody>
      </p:sp>
      <p:sp>
        <p:nvSpPr>
          <p:cNvPr id="3" name="TextBox 2"/>
          <p:cNvSpPr txBox="1"/>
          <p:nvPr/>
        </p:nvSpPr>
        <p:spPr>
          <a:xfrm>
            <a:off x="660399" y="1676400"/>
            <a:ext cx="7977163" cy="280506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IN" sz="2400" dirty="0" smtClean="0">
                <a:latin typeface="Calibri" panose="020F0502020204030204" pitchFamily="34" charset="0"/>
              </a:rPr>
              <a:t>The following are the steps in data pre-processing </a:t>
            </a:r>
            <a:r>
              <a:rPr lang="en-IN" sz="2400" dirty="0" smtClean="0">
                <a:latin typeface="Calibri" panose="020F0502020204030204" pitchFamily="34" charset="0"/>
              </a:rPr>
              <a:t>:-</a:t>
            </a:r>
            <a:endParaRPr lang="en-IN" sz="2400" dirty="0" smtClean="0">
              <a:latin typeface="Calibri" panose="020F0502020204030204" pitchFamily="34" charset="0"/>
            </a:endParaRPr>
          </a:p>
          <a:p>
            <a:pPr lvl="7">
              <a:lnSpc>
                <a:spcPct val="150000"/>
              </a:lnSpc>
            </a:pPr>
            <a:r>
              <a:rPr lang="en-IN" sz="2400" dirty="0" smtClean="0">
                <a:latin typeface="Calibri" panose="020F0502020204030204" pitchFamily="34" charset="0"/>
              </a:rPr>
              <a:t>         1) </a:t>
            </a:r>
            <a:r>
              <a:rPr lang="en-IN" sz="2400" dirty="0" smtClean="0">
                <a:latin typeface="Calibri" panose="020F0502020204030204" pitchFamily="34" charset="0"/>
              </a:rPr>
              <a:t>Filtering</a:t>
            </a:r>
            <a:endParaRPr lang="en-IN" sz="2400" dirty="0" smtClean="0">
              <a:latin typeface="Calibri" panose="020F0502020204030204" pitchFamily="34" charset="0"/>
            </a:endParaRPr>
          </a:p>
          <a:p>
            <a:pPr lvl="7">
              <a:lnSpc>
                <a:spcPct val="150000"/>
              </a:lnSpc>
            </a:pPr>
            <a:r>
              <a:rPr lang="en-IN" sz="2400" dirty="0" smtClean="0">
                <a:latin typeface="Calibri" panose="020F0502020204030204" pitchFamily="34" charset="0"/>
              </a:rPr>
              <a:t>         2) Linear </a:t>
            </a:r>
            <a:r>
              <a:rPr lang="en-IN" sz="2400" dirty="0" smtClean="0">
                <a:latin typeface="Calibri" panose="020F0502020204030204" pitchFamily="34" charset="0"/>
              </a:rPr>
              <a:t>Interpolation</a:t>
            </a:r>
            <a:endParaRPr lang="en-IN" sz="2400" dirty="0" smtClean="0">
              <a:latin typeface="Calibri" panose="020F0502020204030204" pitchFamily="34" charset="0"/>
            </a:endParaRPr>
          </a:p>
          <a:p>
            <a:pPr lvl="7">
              <a:lnSpc>
                <a:spcPct val="150000"/>
              </a:lnSpc>
            </a:pPr>
            <a:r>
              <a:rPr lang="en-IN" sz="2400" dirty="0" smtClean="0">
                <a:latin typeface="Calibri" panose="020F0502020204030204" pitchFamily="34" charset="0"/>
              </a:rPr>
              <a:t>         3) </a:t>
            </a:r>
            <a:r>
              <a:rPr lang="en-IN" sz="2400" dirty="0" smtClean="0">
                <a:latin typeface="Calibri" panose="020F0502020204030204" pitchFamily="34" charset="0"/>
              </a:rPr>
              <a:t>Size Normalization</a:t>
            </a:r>
            <a:endParaRPr lang="en-IN" sz="2400" dirty="0" smtClean="0">
              <a:latin typeface="Calibri" panose="020F0502020204030204" pitchFamily="34" charset="0"/>
            </a:endParaRPr>
          </a:p>
          <a:p>
            <a:pPr marL="342900" indent="-342900">
              <a:lnSpc>
                <a:spcPct val="150000"/>
              </a:lnSpc>
              <a:buAutoNum type="arabicParenR"/>
            </a:pPr>
            <a:endParaRPr lang="en-IN" sz="2400" dirty="0" smtClean="0">
              <a:latin typeface="Calibri" panose="020F0502020204030204" pitchFamily="34" charset="0"/>
            </a:endParaRPr>
          </a:p>
        </p:txBody>
      </p:sp>
    </p:spTree>
    <p:extLst>
      <p:ext uri="{BB962C8B-B14F-4D97-AF65-F5344CB8AC3E}">
        <p14:creationId xmlns:p14="http://schemas.microsoft.com/office/powerpoint/2010/main" val="2183385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200" dirty="0">
                <a:latin typeface="Calibri" panose="020F0502020204030204" pitchFamily="34" charset="0"/>
              </a:rPr>
              <a:t>Data Pre-processing</a:t>
            </a:r>
          </a:p>
        </p:txBody>
      </p:sp>
      <p:sp>
        <p:nvSpPr>
          <p:cNvPr id="3" name="TextBox 2"/>
          <p:cNvSpPr txBox="1"/>
          <p:nvPr/>
        </p:nvSpPr>
        <p:spPr>
          <a:xfrm>
            <a:off x="457476" y="994312"/>
            <a:ext cx="7422776" cy="7109639"/>
          </a:xfrm>
          <a:prstGeom prst="rect">
            <a:avLst/>
          </a:prstGeom>
          <a:noFill/>
        </p:spPr>
        <p:txBody>
          <a:bodyPr wrap="square" rtlCol="0">
            <a:spAutoFit/>
          </a:bodyPr>
          <a:lstStyle/>
          <a:p>
            <a:pPr>
              <a:lnSpc>
                <a:spcPct val="150000"/>
              </a:lnSpc>
            </a:pPr>
            <a:r>
              <a:rPr lang="en-IN" sz="2400" b="1" dirty="0" smtClean="0">
                <a:latin typeface="Calibri" panose="020F0502020204030204" pitchFamily="34" charset="0"/>
              </a:rPr>
              <a:t>Filtering:</a:t>
            </a:r>
          </a:p>
          <a:p>
            <a:pPr marL="285750" indent="-285750">
              <a:lnSpc>
                <a:spcPct val="150000"/>
              </a:lnSpc>
              <a:buFont typeface="Arial" panose="020B0604020202020204" pitchFamily="34" charset="0"/>
              <a:buChar char="•"/>
            </a:pPr>
            <a:r>
              <a:rPr lang="en-IN" sz="2000" dirty="0" smtClean="0">
                <a:latin typeface="Calibri" panose="020F0502020204030204" pitchFamily="34" charset="0"/>
              </a:rPr>
              <a:t>Filtering is done to </a:t>
            </a:r>
            <a:r>
              <a:rPr lang="en-IN" sz="2000" dirty="0" smtClean="0">
                <a:latin typeface="Calibri" panose="020F0502020204030204" pitchFamily="34" charset="0"/>
              </a:rPr>
              <a:t>remove </a:t>
            </a:r>
            <a:r>
              <a:rPr lang="en-IN" sz="2000" dirty="0" smtClean="0">
                <a:latin typeface="Calibri" panose="020F0502020204030204" pitchFamily="34" charset="0"/>
              </a:rPr>
              <a:t>noise from signature</a:t>
            </a:r>
          </a:p>
          <a:p>
            <a:pPr marL="285750" indent="-285750">
              <a:lnSpc>
                <a:spcPct val="150000"/>
              </a:lnSpc>
              <a:buFont typeface="Arial" panose="020B0604020202020204" pitchFamily="34" charset="0"/>
              <a:buChar char="•"/>
            </a:pPr>
            <a:r>
              <a:rPr lang="en-IN" sz="2000" dirty="0" smtClean="0">
                <a:latin typeface="Calibri" panose="020F0502020204030204" pitchFamily="34" charset="0"/>
              </a:rPr>
              <a:t>Ramer-Douglas-</a:t>
            </a:r>
            <a:r>
              <a:rPr lang="en-IN" sz="2000" dirty="0" err="1" smtClean="0">
                <a:latin typeface="Calibri" panose="020F0502020204030204" pitchFamily="34" charset="0"/>
              </a:rPr>
              <a:t>Peucker</a:t>
            </a:r>
            <a:r>
              <a:rPr lang="en-IN" sz="2000" dirty="0" smtClean="0">
                <a:latin typeface="Calibri" panose="020F0502020204030204" pitchFamily="34" charset="0"/>
              </a:rPr>
              <a:t>  algorithm is used for filtering</a:t>
            </a:r>
          </a:p>
          <a:p>
            <a:pPr marL="285750" indent="-285750">
              <a:lnSpc>
                <a:spcPct val="150000"/>
              </a:lnSpc>
              <a:buFont typeface="Arial" panose="020B0604020202020204" pitchFamily="34" charset="0"/>
              <a:buChar char="•"/>
            </a:pPr>
            <a:r>
              <a:rPr lang="en-IN" sz="2000" dirty="0" smtClean="0">
                <a:latin typeface="Calibri" panose="020F0502020204030204" pitchFamily="34" charset="0"/>
              </a:rPr>
              <a:t>After applying number of coordinates decreased  in signature</a:t>
            </a:r>
          </a:p>
          <a:p>
            <a:pPr marL="285750" indent="-285750">
              <a:lnSpc>
                <a:spcPct val="150000"/>
              </a:lnSpc>
              <a:buFont typeface="Arial" panose="020B0604020202020204" pitchFamily="34" charset="0"/>
              <a:buChar char="•"/>
            </a:pPr>
            <a:r>
              <a:rPr lang="en-IN" sz="2000" dirty="0" smtClean="0">
                <a:latin typeface="Calibri" panose="020F0502020204030204" pitchFamily="34" charset="0"/>
              </a:rPr>
              <a:t>Signature looks crisp and noise is removed</a:t>
            </a:r>
          </a:p>
          <a:p>
            <a:pPr marL="285750" indent="-285750">
              <a:lnSpc>
                <a:spcPct val="150000"/>
              </a:lnSpc>
              <a:buFont typeface="Arial" panose="020B0604020202020204" pitchFamily="34" charset="0"/>
              <a:buChar char="•"/>
            </a:pPr>
            <a:endParaRPr lang="en-IN" sz="2000" dirty="0">
              <a:latin typeface="Calibri" panose="020F0502020204030204" pitchFamily="34" charset="0"/>
            </a:endParaRPr>
          </a:p>
          <a:p>
            <a:pPr marL="285750" indent="-285750">
              <a:lnSpc>
                <a:spcPct val="150000"/>
              </a:lnSpc>
              <a:buFont typeface="Arial" panose="020B0604020202020204" pitchFamily="34" charset="0"/>
              <a:buChar char="•"/>
            </a:pPr>
            <a:endParaRPr lang="en-IN" sz="2000" dirty="0" smtClean="0">
              <a:latin typeface="Calibri" panose="020F0502020204030204" pitchFamily="34" charset="0"/>
            </a:endParaRPr>
          </a:p>
          <a:p>
            <a:pPr marL="285750" indent="-285750">
              <a:lnSpc>
                <a:spcPct val="150000"/>
              </a:lnSpc>
              <a:buFont typeface="Arial" panose="020B0604020202020204" pitchFamily="34" charset="0"/>
              <a:buChar char="•"/>
            </a:pPr>
            <a:endParaRPr lang="en-IN" sz="2000" dirty="0">
              <a:latin typeface="Calibri" panose="020F0502020204030204" pitchFamily="34" charset="0"/>
            </a:endParaRPr>
          </a:p>
          <a:p>
            <a:pPr marL="285750" indent="-285750">
              <a:lnSpc>
                <a:spcPct val="150000"/>
              </a:lnSpc>
              <a:buFont typeface="Arial" panose="020B0604020202020204" pitchFamily="34" charset="0"/>
              <a:buChar char="•"/>
            </a:pPr>
            <a:endParaRPr lang="en-IN" sz="2000" dirty="0" smtClean="0">
              <a:latin typeface="Calibri" panose="020F0502020204030204" pitchFamily="34" charset="0"/>
            </a:endParaRPr>
          </a:p>
          <a:p>
            <a:pPr>
              <a:lnSpc>
                <a:spcPct val="150000"/>
              </a:lnSpc>
            </a:pPr>
            <a:endParaRPr lang="en-IN" sz="2000" dirty="0">
              <a:latin typeface="Calibri" panose="020F0502020204030204" pitchFamily="34" charset="0"/>
            </a:endParaRPr>
          </a:p>
          <a:p>
            <a:pPr>
              <a:lnSpc>
                <a:spcPct val="150000"/>
              </a:lnSpc>
            </a:pPr>
            <a:endParaRPr lang="en-IN" sz="2000" dirty="0" smtClean="0">
              <a:latin typeface="Calibri" panose="020F0502020204030204" pitchFamily="34" charset="0"/>
            </a:endParaRPr>
          </a:p>
          <a:p>
            <a:pPr>
              <a:lnSpc>
                <a:spcPct val="150000"/>
              </a:lnSpc>
            </a:pPr>
            <a:endParaRPr lang="en-IN" sz="2000" dirty="0" smtClean="0">
              <a:latin typeface="Calibri" panose="020F0502020204030204" pitchFamily="34" charset="0"/>
            </a:endParaRPr>
          </a:p>
          <a:p>
            <a:pPr>
              <a:lnSpc>
                <a:spcPct val="150000"/>
              </a:lnSpc>
            </a:pPr>
            <a:endParaRPr lang="en-IN" sz="2000" dirty="0" smtClean="0">
              <a:latin typeface="Calibri" panose="020F0502020204030204" pitchFamily="34" charset="0"/>
            </a:endParaRPr>
          </a:p>
          <a:p>
            <a:pPr>
              <a:lnSpc>
                <a:spcPct val="150000"/>
              </a:lnSpc>
            </a:pPr>
            <a:r>
              <a:rPr lang="en-IN" sz="2000" dirty="0" smtClean="0">
                <a:latin typeface="Calibri" panose="020F0502020204030204" pitchFamily="34" charset="0"/>
              </a:rPr>
              <a:t>  </a:t>
            </a:r>
            <a:endParaRPr lang="en-IN" sz="2000" dirty="0">
              <a:latin typeface="Calibri" panose="020F0502020204030204" pitchFamily="34" charset="0"/>
            </a:endParaRPr>
          </a:p>
          <a:p>
            <a:pPr marL="285750" indent="-285750">
              <a:lnSpc>
                <a:spcPct val="150000"/>
              </a:lnSpc>
              <a:buFont typeface="Arial" panose="020B0604020202020204" pitchFamily="34" charset="0"/>
              <a:buChar char="•"/>
            </a:pPr>
            <a:endParaRPr lang="en-IN" sz="2000" dirty="0">
              <a:latin typeface="Calibri" panose="020F0502020204030204" pitchFamily="34" charset="0"/>
            </a:endParaRPr>
          </a:p>
        </p:txBody>
      </p:sp>
      <p:sp>
        <p:nvSpPr>
          <p:cNvPr id="5" name="Rectangle 4"/>
          <p:cNvSpPr/>
          <p:nvPr/>
        </p:nvSpPr>
        <p:spPr>
          <a:xfrm>
            <a:off x="809773" y="5317588"/>
            <a:ext cx="7180676" cy="738664"/>
          </a:xfrm>
          <a:prstGeom prst="rect">
            <a:avLst/>
          </a:prstGeom>
        </p:spPr>
        <p:txBody>
          <a:bodyPr wrap="square">
            <a:spAutoFit/>
          </a:bodyPr>
          <a:lstStyle/>
          <a:p>
            <a:pPr marL="457200" algn="just">
              <a:lnSpc>
                <a:spcPct val="150000"/>
              </a:lnSpc>
            </a:pPr>
            <a:r>
              <a:rPr lang="en-IN" dirty="0">
                <a:latin typeface="Times New Roman" panose="02020603050405020304" pitchFamily="18" charset="0"/>
                <a:ea typeface="Calibri" panose="020F0502020204030204" pitchFamily="34" charset="0"/>
                <a:cs typeface="Calibri" panose="020F0502020204030204" pitchFamily="34" charset="0"/>
              </a:rPr>
              <a:t> Fig. 5 (Left) Curve before applying Ramer-Douglas-</a:t>
            </a:r>
            <a:r>
              <a:rPr lang="en-IN" dirty="0" err="1">
                <a:latin typeface="Times New Roman" panose="02020603050405020304" pitchFamily="18" charset="0"/>
                <a:ea typeface="Calibri" panose="020F0502020204030204" pitchFamily="34" charset="0"/>
                <a:cs typeface="Calibri" panose="020F0502020204030204" pitchFamily="34" charset="0"/>
              </a:rPr>
              <a:t>Peucker</a:t>
            </a:r>
            <a:r>
              <a:rPr lang="en-IN" dirty="0">
                <a:latin typeface="Times New Roman" panose="02020603050405020304" pitchFamily="18" charset="0"/>
                <a:ea typeface="Calibri" panose="020F0502020204030204" pitchFamily="34" charset="0"/>
                <a:cs typeface="Calibri" panose="020F0502020204030204" pitchFamily="34" charset="0"/>
              </a:rPr>
              <a:t> Algorithm</a:t>
            </a:r>
            <a:endParaRPr lang="en-GB" dirty="0">
              <a:latin typeface="Calibri" panose="020F0502020204030204" pitchFamily="34" charset="0"/>
              <a:ea typeface="Calibri" panose="020F0502020204030204" pitchFamily="34" charset="0"/>
              <a:cs typeface="Calibri" panose="020F0502020204030204" pitchFamily="34" charset="0"/>
            </a:endParaRPr>
          </a:p>
          <a:p>
            <a:pPr marL="457200" algn="just">
              <a:lnSpc>
                <a:spcPct val="150000"/>
              </a:lnSpc>
            </a:pPr>
            <a:r>
              <a:rPr lang="en-IN" dirty="0">
                <a:latin typeface="Times New Roman" panose="02020603050405020304" pitchFamily="18" charset="0"/>
                <a:ea typeface="Calibri" panose="020F0502020204030204" pitchFamily="34" charset="0"/>
                <a:cs typeface="Calibri" panose="020F0502020204030204" pitchFamily="34" charset="0"/>
              </a:rPr>
              <a:t>     (Right) Curve after applying Ramer-Douglas-</a:t>
            </a:r>
            <a:r>
              <a:rPr lang="en-IN" dirty="0" err="1">
                <a:latin typeface="Times New Roman" panose="02020603050405020304" pitchFamily="18" charset="0"/>
                <a:ea typeface="Calibri" panose="020F0502020204030204" pitchFamily="34" charset="0"/>
                <a:cs typeface="Calibri" panose="020F0502020204030204" pitchFamily="34" charset="0"/>
              </a:rPr>
              <a:t>Peucker</a:t>
            </a:r>
            <a:r>
              <a:rPr lang="en-IN" dirty="0">
                <a:latin typeface="Times New Roman" panose="02020603050405020304" pitchFamily="18" charset="0"/>
                <a:ea typeface="Calibri" panose="020F0502020204030204" pitchFamily="34" charset="0"/>
                <a:cs typeface="Calibri" panose="020F0502020204030204" pitchFamily="34" charset="0"/>
              </a:rPr>
              <a:t> Algorithm </a:t>
            </a:r>
            <a:r>
              <a:rPr lang="en-GB" dirty="0">
                <a:latin typeface="Calibri" panose="020F0502020204030204" pitchFamily="34" charset="0"/>
                <a:ea typeface="Calibri" panose="020F0502020204030204" pitchFamily="34" charset="0"/>
                <a:cs typeface="Calibri" panose="020F0502020204030204" pitchFamily="34" charset="0"/>
              </a:rPr>
              <a:t>(</a:t>
            </a:r>
            <a:r>
              <a:rPr lang="en-GB" dirty="0" err="1">
                <a:latin typeface="Calibri" panose="020F0502020204030204" pitchFamily="34" charset="0"/>
                <a:ea typeface="Calibri" panose="020F0502020204030204" pitchFamily="34" charset="0"/>
                <a:cs typeface="Calibri" panose="020F0502020204030204" pitchFamily="34" charset="0"/>
              </a:rPr>
              <a:t>ImageSource</a:t>
            </a:r>
            <a:r>
              <a:rPr lang="en-GB" dirty="0">
                <a:latin typeface="Calibri" panose="020F0502020204030204" pitchFamily="34" charset="0"/>
                <a:ea typeface="Calibri" panose="020F0502020204030204" pitchFamily="34" charset="0"/>
                <a:cs typeface="Calibri" panose="020F0502020204030204" pitchFamily="34" charset="0"/>
              </a:rPr>
              <a:t>:</a:t>
            </a:r>
            <a:r>
              <a:rPr lang="en-GB" baseline="30000" dirty="0">
                <a:latin typeface="Calibri" panose="020F0502020204030204" pitchFamily="34" charset="0"/>
                <a:ea typeface="Calibri" panose="020F0502020204030204" pitchFamily="34" charset="0"/>
                <a:cs typeface="Calibri" panose="020F0502020204030204" pitchFamily="34" charset="0"/>
              </a:rPr>
              <a:t>[16]</a:t>
            </a:r>
            <a:r>
              <a:rPr lang="en-GB" baseline="-25000" dirty="0">
                <a:latin typeface="Calibri" panose="020F0502020204030204" pitchFamily="34" charset="0"/>
                <a:ea typeface="Calibri" panose="020F0502020204030204" pitchFamily="34" charset="0"/>
                <a:cs typeface="Calibri" panose="020F0502020204030204" pitchFamily="34" charset="0"/>
              </a:rPr>
              <a:t> </a:t>
            </a:r>
            <a:r>
              <a:rPr lang="en-GB" dirty="0">
                <a:latin typeface="Calibri" panose="020F0502020204030204" pitchFamily="34" charset="0"/>
                <a:ea typeface="Calibri" panose="020F0502020204030204" pitchFamily="34" charset="0"/>
                <a:cs typeface="Calibri" panose="020F0502020204030204" pitchFamily="34" charset="0"/>
              </a:rPr>
              <a:t>)</a:t>
            </a:r>
            <a:endParaRPr lang="en-GB" dirty="0"/>
          </a:p>
        </p:txBody>
      </p:sp>
      <p:pic>
        <p:nvPicPr>
          <p:cNvPr id="7" name="Picture 6"/>
          <p:cNvPicPr/>
          <p:nvPr/>
        </p:nvPicPr>
        <p:blipFill>
          <a:blip r:embed="rId2"/>
          <a:stretch>
            <a:fillRect/>
          </a:stretch>
        </p:blipFill>
        <p:spPr bwMode="auto">
          <a:xfrm>
            <a:off x="496556" y="3951730"/>
            <a:ext cx="8029988" cy="1194801"/>
          </a:xfrm>
          <a:prstGeom prst="rect">
            <a:avLst/>
          </a:prstGeom>
        </p:spPr>
      </p:pic>
    </p:spTree>
    <p:extLst>
      <p:ext uri="{BB962C8B-B14F-4D97-AF65-F5344CB8AC3E}">
        <p14:creationId xmlns:p14="http://schemas.microsoft.com/office/powerpoint/2010/main" val="3003763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000" dirty="0"/>
              <a:t>Data Pre-processing</a:t>
            </a:r>
          </a:p>
        </p:txBody>
      </p:sp>
      <p:sp>
        <p:nvSpPr>
          <p:cNvPr id="4" name="Rectangle 3"/>
          <p:cNvSpPr/>
          <p:nvPr/>
        </p:nvSpPr>
        <p:spPr>
          <a:xfrm>
            <a:off x="636973" y="1191852"/>
            <a:ext cx="7220246" cy="4893647"/>
          </a:xfrm>
          <a:prstGeom prst="rect">
            <a:avLst/>
          </a:prstGeom>
        </p:spPr>
        <p:txBody>
          <a:bodyPr wrap="none">
            <a:spAutoFit/>
          </a:bodyPr>
          <a:lstStyle/>
          <a:p>
            <a:pPr>
              <a:lnSpc>
                <a:spcPct val="150000"/>
              </a:lnSpc>
            </a:pPr>
            <a:r>
              <a:rPr lang="en-IN" sz="2400" b="1" dirty="0" smtClean="0">
                <a:latin typeface="Calibri" panose="020F0502020204030204" pitchFamily="34" charset="0"/>
              </a:rPr>
              <a:t>Linear </a:t>
            </a:r>
            <a:r>
              <a:rPr lang="en-IN" sz="2400" b="1" dirty="0" smtClean="0">
                <a:latin typeface="Calibri" panose="020F0502020204030204" pitchFamily="34" charset="0"/>
              </a:rPr>
              <a:t>Interpolation</a:t>
            </a:r>
            <a:r>
              <a:rPr lang="en-IN" sz="2400" b="1" dirty="0" smtClean="0">
                <a:latin typeface="Calibri" panose="020F0502020204030204" pitchFamily="34" charset="0"/>
              </a:rPr>
              <a:t>:</a:t>
            </a:r>
            <a:endParaRPr lang="en-IN" sz="2000" b="1" u="sng" dirty="0" smtClean="0">
              <a:latin typeface="Calibri" panose="020F0502020204030204" pitchFamily="34" charset="0"/>
            </a:endParaRPr>
          </a:p>
          <a:p>
            <a:pPr marL="342900" indent="-342900">
              <a:lnSpc>
                <a:spcPct val="150000"/>
              </a:lnSpc>
              <a:buFont typeface="Arial" panose="020B0604020202020204" pitchFamily="34" charset="0"/>
              <a:buChar char="•"/>
            </a:pPr>
            <a:r>
              <a:rPr lang="en-IN" sz="2000" dirty="0" smtClean="0">
                <a:latin typeface="Calibri" panose="020F0502020204030204" pitchFamily="34" charset="0"/>
              </a:rPr>
              <a:t>Since we need constant number of points for every signature </a:t>
            </a:r>
          </a:p>
          <a:p>
            <a:pPr>
              <a:lnSpc>
                <a:spcPct val="150000"/>
              </a:lnSpc>
            </a:pPr>
            <a:r>
              <a:rPr lang="en-IN" sz="2000" dirty="0">
                <a:latin typeface="Calibri" panose="020F0502020204030204" pitchFamily="34" charset="0"/>
              </a:rPr>
              <a:t> </a:t>
            </a:r>
            <a:r>
              <a:rPr lang="en-IN" sz="2000" dirty="0" smtClean="0">
                <a:latin typeface="Calibri" panose="020F0502020204030204" pitchFamily="34" charset="0"/>
              </a:rPr>
              <a:t>    of any individual, interpolation is done to find unknown points in</a:t>
            </a:r>
          </a:p>
          <a:p>
            <a:pPr>
              <a:lnSpc>
                <a:spcPct val="150000"/>
              </a:lnSpc>
            </a:pPr>
            <a:r>
              <a:rPr lang="en-IN" sz="2000" dirty="0">
                <a:latin typeface="Calibri" panose="020F0502020204030204" pitchFamily="34" charset="0"/>
              </a:rPr>
              <a:t> </a:t>
            </a:r>
            <a:r>
              <a:rPr lang="en-IN" sz="2000" dirty="0" smtClean="0">
                <a:latin typeface="Calibri" panose="020F0502020204030204" pitchFamily="34" charset="0"/>
              </a:rPr>
              <a:t>    the signature</a:t>
            </a:r>
          </a:p>
          <a:p>
            <a:pPr marL="342900" indent="-342900">
              <a:lnSpc>
                <a:spcPct val="150000"/>
              </a:lnSpc>
              <a:buFont typeface="Arial" panose="020B0604020202020204" pitchFamily="34" charset="0"/>
              <a:buChar char="•"/>
            </a:pPr>
            <a:r>
              <a:rPr lang="en-IN" sz="2000" dirty="0" smtClean="0">
                <a:latin typeface="Calibri" panose="020F0502020204030204" pitchFamily="34" charset="0"/>
              </a:rPr>
              <a:t>Linear Interpolation is used to find those </a:t>
            </a:r>
            <a:r>
              <a:rPr lang="en-IN" sz="2000" dirty="0" smtClean="0">
                <a:latin typeface="Calibri" panose="020F0502020204030204" pitchFamily="34" charset="0"/>
              </a:rPr>
              <a:t>points</a:t>
            </a:r>
            <a:endParaRPr lang="en-IN" sz="2000" dirty="0">
              <a:latin typeface="Calibri" panose="020F0502020204030204" pitchFamily="34" charset="0"/>
            </a:endParaRPr>
          </a:p>
          <a:p>
            <a:pPr>
              <a:lnSpc>
                <a:spcPct val="150000"/>
              </a:lnSpc>
            </a:pPr>
            <a:r>
              <a:rPr lang="en-IN" sz="2400" b="1" dirty="0" smtClean="0">
                <a:latin typeface="Calibri" panose="020F0502020204030204" pitchFamily="34" charset="0"/>
              </a:rPr>
              <a:t>Size Normalization:</a:t>
            </a:r>
          </a:p>
          <a:p>
            <a:pPr marL="342900" indent="-342900">
              <a:lnSpc>
                <a:spcPct val="150000"/>
              </a:lnSpc>
              <a:buFont typeface="Arial" panose="020B0604020202020204" pitchFamily="34" charset="0"/>
              <a:buChar char="•"/>
            </a:pPr>
            <a:r>
              <a:rPr lang="en-IN" sz="2000" dirty="0">
                <a:latin typeface="Calibri" panose="020F0502020204030204" pitchFamily="34" charset="0"/>
              </a:rPr>
              <a:t>Size </a:t>
            </a:r>
            <a:r>
              <a:rPr lang="en-IN" sz="2000" dirty="0" smtClean="0">
                <a:latin typeface="Calibri" panose="020F0502020204030204" pitchFamily="34" charset="0"/>
              </a:rPr>
              <a:t>normalization </a:t>
            </a:r>
            <a:r>
              <a:rPr lang="en-IN" sz="2000" dirty="0">
                <a:latin typeface="Calibri" panose="020F0502020204030204" pitchFamily="34" charset="0"/>
              </a:rPr>
              <a:t>is done because </a:t>
            </a:r>
            <a:r>
              <a:rPr lang="en-IN" sz="2000" dirty="0" smtClean="0">
                <a:latin typeface="Calibri" panose="020F0502020204030204" pitchFamily="34" charset="0"/>
              </a:rPr>
              <a:t>no </a:t>
            </a:r>
            <a:r>
              <a:rPr lang="en-IN" sz="2000" dirty="0">
                <a:latin typeface="Calibri" panose="020F0502020204030204" pitchFamily="34" charset="0"/>
              </a:rPr>
              <a:t>individual can do </a:t>
            </a:r>
          </a:p>
          <a:p>
            <a:pPr>
              <a:lnSpc>
                <a:spcPct val="150000"/>
              </a:lnSpc>
            </a:pPr>
            <a:r>
              <a:rPr lang="en-IN" sz="2000" dirty="0">
                <a:latin typeface="Calibri" panose="020F0502020204030204" pitchFamily="34" charset="0"/>
              </a:rPr>
              <a:t>     </a:t>
            </a:r>
            <a:r>
              <a:rPr lang="en-IN" sz="2000" dirty="0" smtClean="0">
                <a:latin typeface="Calibri" panose="020F0502020204030204" pitchFamily="34" charset="0"/>
              </a:rPr>
              <a:t> </a:t>
            </a:r>
            <a:r>
              <a:rPr lang="en-IN" sz="2000" dirty="0">
                <a:latin typeface="Calibri" panose="020F0502020204030204" pitchFamily="34" charset="0"/>
              </a:rPr>
              <a:t>signatures of same size every time he does </a:t>
            </a:r>
            <a:r>
              <a:rPr lang="en-IN" sz="2000" dirty="0" smtClean="0">
                <a:latin typeface="Calibri" panose="020F0502020204030204" pitchFamily="34" charset="0"/>
              </a:rPr>
              <a:t>signature</a:t>
            </a:r>
            <a:endParaRPr lang="en-IN" sz="2000" dirty="0">
              <a:latin typeface="Calibri" panose="020F0502020204030204" pitchFamily="34" charset="0"/>
            </a:endParaRPr>
          </a:p>
          <a:p>
            <a:pPr marL="285750" indent="-285750">
              <a:lnSpc>
                <a:spcPct val="150000"/>
              </a:lnSpc>
              <a:buFont typeface="Arial" panose="020B0604020202020204" pitchFamily="34" charset="0"/>
              <a:buChar char="•"/>
            </a:pPr>
            <a:r>
              <a:rPr lang="en-IN" sz="2000" dirty="0" smtClean="0">
                <a:latin typeface="Calibri" panose="020F0502020204030204" pitchFamily="34" charset="0"/>
              </a:rPr>
              <a:t>Hence </a:t>
            </a:r>
            <a:r>
              <a:rPr lang="en-IN" sz="2000" dirty="0">
                <a:latin typeface="Calibri" panose="020F0502020204030204" pitchFamily="34" charset="0"/>
              </a:rPr>
              <a:t>Size normalization is </a:t>
            </a:r>
            <a:r>
              <a:rPr lang="en-IN" sz="2000" dirty="0" smtClean="0">
                <a:latin typeface="Calibri" panose="020F0502020204030204" pitchFamily="34" charset="0"/>
              </a:rPr>
              <a:t>necessary</a:t>
            </a:r>
            <a:endParaRPr lang="en-IN" sz="2000" dirty="0">
              <a:latin typeface="Calibri" panose="020F0502020204030204" pitchFamily="34" charset="0"/>
            </a:endParaRPr>
          </a:p>
          <a:p>
            <a:pPr marL="285750" indent="-285750">
              <a:lnSpc>
                <a:spcPct val="150000"/>
              </a:lnSpc>
              <a:buFont typeface="Arial" panose="020B0604020202020204" pitchFamily="34" charset="0"/>
              <a:buChar char="•"/>
            </a:pPr>
            <a:r>
              <a:rPr lang="en-IN" sz="2000" dirty="0" smtClean="0">
                <a:latin typeface="Calibri" panose="020F0502020204030204" pitchFamily="34" charset="0"/>
              </a:rPr>
              <a:t>Every </a:t>
            </a:r>
            <a:r>
              <a:rPr lang="en-IN" sz="2000" dirty="0">
                <a:latin typeface="Calibri" panose="020F0502020204030204" pitchFamily="34" charset="0"/>
              </a:rPr>
              <a:t>point is normalized between 0 and 1</a:t>
            </a:r>
            <a:endParaRPr lang="en-IN" sz="2000" b="1" dirty="0">
              <a:latin typeface="Calibri" panose="020F0502020204030204" pitchFamily="34" charset="0"/>
            </a:endParaRPr>
          </a:p>
        </p:txBody>
      </p:sp>
    </p:spTree>
    <p:extLst>
      <p:ext uri="{BB962C8B-B14F-4D97-AF65-F5344CB8AC3E}">
        <p14:creationId xmlns:p14="http://schemas.microsoft.com/office/powerpoint/2010/main" val="1697347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600" dirty="0" smtClean="0">
                <a:latin typeface="Calibri" panose="020F0502020204030204" pitchFamily="34" charset="0"/>
              </a:rPr>
              <a:t>Feature </a:t>
            </a:r>
            <a:r>
              <a:rPr lang="en-IN" sz="3600" dirty="0" smtClean="0">
                <a:latin typeface="Calibri" panose="020F0502020204030204" pitchFamily="34" charset="0"/>
              </a:rPr>
              <a:t>Extraction</a:t>
            </a:r>
            <a:endParaRPr lang="en-IN" sz="3600" dirty="0">
              <a:latin typeface="Calibri" panose="020F0502020204030204" pitchFamily="34" charset="0"/>
            </a:endParaRPr>
          </a:p>
        </p:txBody>
      </p:sp>
      <p:sp>
        <p:nvSpPr>
          <p:cNvPr id="3" name="TextBox 2"/>
          <p:cNvSpPr txBox="1"/>
          <p:nvPr/>
        </p:nvSpPr>
        <p:spPr>
          <a:xfrm>
            <a:off x="622300" y="1625600"/>
            <a:ext cx="7797800" cy="240065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IN" sz="2000" dirty="0" smtClean="0">
                <a:latin typeface="Calibri" panose="020F0502020204030204" pitchFamily="34" charset="0"/>
              </a:rPr>
              <a:t>Following are the list of features that were taken into consideration </a:t>
            </a:r>
            <a:r>
              <a:rPr lang="en-IN" sz="2000" dirty="0" smtClean="0">
                <a:latin typeface="Calibri" panose="020F0502020204030204" pitchFamily="34" charset="0"/>
              </a:rPr>
              <a:t>:-</a:t>
            </a:r>
            <a:endParaRPr lang="en-IN" sz="2000" dirty="0" smtClean="0">
              <a:latin typeface="Calibri" panose="020F0502020204030204" pitchFamily="34" charset="0"/>
            </a:endParaRPr>
          </a:p>
          <a:p>
            <a:pPr>
              <a:lnSpc>
                <a:spcPct val="150000"/>
              </a:lnSpc>
            </a:pPr>
            <a:r>
              <a:rPr lang="en-IN" sz="2000" dirty="0">
                <a:latin typeface="Calibri" panose="020F0502020204030204" pitchFamily="34" charset="0"/>
              </a:rPr>
              <a:t>        1) </a:t>
            </a:r>
            <a:r>
              <a:rPr lang="en-IN" sz="2000" dirty="0" smtClean="0">
                <a:latin typeface="Calibri" panose="020F0502020204030204" pitchFamily="34" charset="0"/>
              </a:rPr>
              <a:t>250 </a:t>
            </a:r>
            <a:r>
              <a:rPr lang="en-IN" sz="2000" dirty="0">
                <a:latin typeface="Calibri" panose="020F0502020204030204" pitchFamily="34" charset="0"/>
              </a:rPr>
              <a:t>interpolated and scaled x </a:t>
            </a:r>
            <a:r>
              <a:rPr lang="en-IN" sz="2000" dirty="0" smtClean="0">
                <a:latin typeface="Calibri" panose="020F0502020204030204" pitchFamily="34" charset="0"/>
              </a:rPr>
              <a:t>coordinates</a:t>
            </a:r>
          </a:p>
          <a:p>
            <a:pPr>
              <a:lnSpc>
                <a:spcPct val="150000"/>
              </a:lnSpc>
            </a:pPr>
            <a:r>
              <a:rPr lang="en-IN" sz="2000" dirty="0">
                <a:latin typeface="Calibri" panose="020F0502020204030204" pitchFamily="34" charset="0"/>
              </a:rPr>
              <a:t> </a:t>
            </a:r>
            <a:r>
              <a:rPr lang="en-IN" sz="2000" dirty="0" smtClean="0">
                <a:latin typeface="Calibri" panose="020F0502020204030204" pitchFamily="34" charset="0"/>
              </a:rPr>
              <a:t>       2) 250 </a:t>
            </a:r>
            <a:r>
              <a:rPr lang="en-IN" sz="2000" dirty="0">
                <a:latin typeface="Calibri" panose="020F0502020204030204" pitchFamily="34" charset="0"/>
              </a:rPr>
              <a:t>interpolated and scaled y </a:t>
            </a:r>
            <a:r>
              <a:rPr lang="en-IN" sz="2000" dirty="0" smtClean="0">
                <a:latin typeface="Calibri" panose="020F0502020204030204" pitchFamily="34" charset="0"/>
              </a:rPr>
              <a:t>coordinates</a:t>
            </a:r>
          </a:p>
          <a:p>
            <a:pPr>
              <a:lnSpc>
                <a:spcPct val="150000"/>
              </a:lnSpc>
            </a:pPr>
            <a:r>
              <a:rPr lang="en-IN" sz="2000" dirty="0">
                <a:latin typeface="Calibri" panose="020F0502020204030204" pitchFamily="34" charset="0"/>
              </a:rPr>
              <a:t> </a:t>
            </a:r>
            <a:r>
              <a:rPr lang="en-IN" sz="2000" dirty="0" smtClean="0">
                <a:latin typeface="Calibri" panose="020F0502020204030204" pitchFamily="34" charset="0"/>
              </a:rPr>
              <a:t>       3</a:t>
            </a:r>
            <a:r>
              <a:rPr lang="en-IN" sz="2000" dirty="0" smtClean="0">
                <a:latin typeface="Calibri" panose="020F0502020204030204" pitchFamily="34" charset="0"/>
              </a:rPr>
              <a:t>) Pressure</a:t>
            </a:r>
            <a:endParaRPr lang="en-IN" sz="2000" dirty="0" smtClean="0">
              <a:latin typeface="Calibri" panose="020F0502020204030204" pitchFamily="34" charset="0"/>
            </a:endParaRPr>
          </a:p>
          <a:p>
            <a:pPr>
              <a:lnSpc>
                <a:spcPct val="150000"/>
              </a:lnSpc>
            </a:pPr>
            <a:r>
              <a:rPr lang="en-IN" sz="2000" dirty="0">
                <a:latin typeface="Calibri" panose="020F0502020204030204" pitchFamily="34" charset="0"/>
              </a:rPr>
              <a:t> </a:t>
            </a:r>
            <a:r>
              <a:rPr lang="en-IN" sz="2000" dirty="0" smtClean="0">
                <a:latin typeface="Calibri" panose="020F0502020204030204" pitchFamily="34" charset="0"/>
              </a:rPr>
              <a:t>       </a:t>
            </a:r>
            <a:r>
              <a:rPr lang="en-IN" sz="2000" dirty="0" smtClean="0">
                <a:latin typeface="Calibri" panose="020F0502020204030204" pitchFamily="34" charset="0"/>
              </a:rPr>
              <a:t>4) Number </a:t>
            </a:r>
            <a:r>
              <a:rPr lang="en-IN" sz="2000" dirty="0">
                <a:latin typeface="Calibri" panose="020F0502020204030204" pitchFamily="34" charset="0"/>
              </a:rPr>
              <a:t>of </a:t>
            </a:r>
            <a:r>
              <a:rPr lang="en-IN" sz="2000" dirty="0" smtClean="0">
                <a:latin typeface="Calibri" panose="020F0502020204030204" pitchFamily="34" charset="0"/>
              </a:rPr>
              <a:t>pen-up’s and downs</a:t>
            </a:r>
            <a:endParaRPr lang="en-IN" sz="2000" dirty="0" smtClean="0">
              <a:latin typeface="Calibri" panose="020F0502020204030204" pitchFamily="34" charset="0"/>
            </a:endParaRPr>
          </a:p>
        </p:txBody>
      </p:sp>
    </p:spTree>
    <p:extLst>
      <p:ext uri="{BB962C8B-B14F-4D97-AF65-F5344CB8AC3E}">
        <p14:creationId xmlns:p14="http://schemas.microsoft.com/office/powerpoint/2010/main" val="3220895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sz="2800" dirty="0" smtClean="0">
                <a:latin typeface="Calibri" panose="020F0502020204030204" pitchFamily="34" charset="0"/>
              </a:rPr>
              <a:t>Feature Modelling </a:t>
            </a:r>
            <a:endParaRPr lang="en-GB" sz="2800" dirty="0">
              <a:latin typeface="Calibri" panose="020F0502020204030204" pitchFamily="34" charset="0"/>
            </a:endParaRPr>
          </a:p>
        </p:txBody>
      </p:sp>
      <p:sp>
        <p:nvSpPr>
          <p:cNvPr id="3" name="TextBox 2"/>
          <p:cNvSpPr txBox="1"/>
          <p:nvPr/>
        </p:nvSpPr>
        <p:spPr>
          <a:xfrm>
            <a:off x="548640" y="1533378"/>
            <a:ext cx="7427742" cy="2814617"/>
          </a:xfrm>
          <a:prstGeom prst="rect">
            <a:avLst/>
          </a:prstGeom>
          <a:noFill/>
        </p:spPr>
        <p:txBody>
          <a:bodyPr wrap="square" rtlCol="0">
            <a:spAutoFit/>
          </a:bodyPr>
          <a:lstStyle/>
          <a:p>
            <a:pPr algn="just">
              <a:lnSpc>
                <a:spcPct val="150000"/>
              </a:lnSpc>
            </a:pPr>
            <a:r>
              <a:rPr lang="en-IN" sz="2000" dirty="0">
                <a:latin typeface="Calibri" panose="020F0502020204030204" pitchFamily="34" charset="0"/>
              </a:rPr>
              <a:t>After feature extraction we will have 10 genuine and 10 forgery signature files. Now we combine all the genuine and forgery files into one file and add an additional feature at the end which represents whether the signature is genuine or forgery by setting a 1 or 0 for that feature. Now for all users we make each file and make this as a final feature vector.</a:t>
            </a:r>
            <a:endParaRPr lang="en-GB" sz="2000" dirty="0">
              <a:latin typeface="Calibri" panose="020F0502020204030204" pitchFamily="34" charset="0"/>
            </a:endParaRPr>
          </a:p>
        </p:txBody>
      </p:sp>
    </p:spTree>
    <p:extLst>
      <p:ext uri="{BB962C8B-B14F-4D97-AF65-F5344CB8AC3E}">
        <p14:creationId xmlns:p14="http://schemas.microsoft.com/office/powerpoint/2010/main" val="1122008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200" dirty="0" smtClean="0">
                <a:latin typeface="Calibri" panose="020F0502020204030204" pitchFamily="34" charset="0"/>
              </a:rPr>
              <a:t>Classification</a:t>
            </a:r>
            <a:endParaRPr lang="en-IN" sz="3200" dirty="0">
              <a:latin typeface="Calibri" panose="020F0502020204030204" pitchFamily="34" charset="0"/>
            </a:endParaRPr>
          </a:p>
        </p:txBody>
      </p:sp>
      <p:sp>
        <p:nvSpPr>
          <p:cNvPr id="4" name="TextBox 3"/>
          <p:cNvSpPr txBox="1"/>
          <p:nvPr/>
        </p:nvSpPr>
        <p:spPr>
          <a:xfrm>
            <a:off x="571500" y="1485900"/>
            <a:ext cx="7912100" cy="4339650"/>
          </a:xfrm>
          <a:prstGeom prst="rect">
            <a:avLst/>
          </a:prstGeom>
          <a:noFill/>
        </p:spPr>
        <p:txBody>
          <a:bodyPr wrap="square" rtlCol="0">
            <a:spAutoFit/>
          </a:bodyPr>
          <a:lstStyle/>
          <a:p>
            <a:pPr>
              <a:lnSpc>
                <a:spcPct val="150000"/>
              </a:lnSpc>
            </a:pPr>
            <a:r>
              <a:rPr lang="en-IN" sz="2400" b="1" dirty="0" smtClean="0">
                <a:latin typeface="Calibri" panose="020F0502020204030204" pitchFamily="34" charset="0"/>
              </a:rPr>
              <a:t>Support Vector Machine </a:t>
            </a:r>
            <a:r>
              <a:rPr lang="en-IN" sz="2400" b="1" dirty="0" smtClean="0">
                <a:latin typeface="Calibri" panose="020F0502020204030204" pitchFamily="34" charset="0"/>
              </a:rPr>
              <a:t>:</a:t>
            </a:r>
            <a:endParaRPr lang="en-IN" sz="2000" dirty="0">
              <a:latin typeface="Calibri" panose="020F0502020204030204" pitchFamily="34" charset="0"/>
            </a:endParaRPr>
          </a:p>
          <a:p>
            <a:pPr>
              <a:lnSpc>
                <a:spcPct val="150000"/>
              </a:lnSpc>
            </a:pPr>
            <a:r>
              <a:rPr lang="en-IN" sz="2000" dirty="0">
                <a:latin typeface="Calibri" panose="020F0502020204030204" pitchFamily="34" charset="0"/>
              </a:rPr>
              <a:t>Support Vector Machine is a classification algorithm which is used to find the optimal separating hyper-plane (example, a plane in a 3-dimensional space) that maximizes the margin (distance between the hyper-plane’s and the closest data point) of the training data because it classifies unseen data to the best of its abilities. SVM finds a linear separating hyper-plane with the maximum margin in the higher dimensionally.</a:t>
            </a:r>
            <a:endParaRPr lang="en-IN" sz="2000" dirty="0" smtClean="0">
              <a:latin typeface="Calibri" panose="020F0502020204030204" pitchFamily="34" charset="0"/>
            </a:endParaRPr>
          </a:p>
          <a:p>
            <a:pPr>
              <a:lnSpc>
                <a:spcPct val="150000"/>
              </a:lnSpc>
            </a:pPr>
            <a:endParaRPr lang="en-IN" sz="2000" dirty="0">
              <a:latin typeface="Calibri" panose="020F0502020204030204" pitchFamily="34" charset="0"/>
            </a:endParaRPr>
          </a:p>
          <a:p>
            <a:pPr>
              <a:lnSpc>
                <a:spcPct val="150000"/>
              </a:lnSpc>
            </a:pPr>
            <a:endParaRPr lang="en-IN" sz="2000" dirty="0">
              <a:latin typeface="Calibri" panose="020F0502020204030204" pitchFamily="34" charset="0"/>
            </a:endParaRPr>
          </a:p>
        </p:txBody>
      </p:sp>
    </p:spTree>
    <p:extLst>
      <p:ext uri="{BB962C8B-B14F-4D97-AF65-F5344CB8AC3E}">
        <p14:creationId xmlns:p14="http://schemas.microsoft.com/office/powerpoint/2010/main" val="100486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sz="3200" dirty="0" smtClean="0">
                <a:latin typeface="Calibri" panose="020F0502020204030204" pitchFamily="34" charset="0"/>
              </a:rPr>
              <a:t>Classification</a:t>
            </a:r>
            <a:endParaRPr lang="en-GB" sz="3200" dirty="0">
              <a:latin typeface="Calibri" panose="020F0502020204030204" pitchFamily="34" charset="0"/>
            </a:endParaRPr>
          </a:p>
        </p:txBody>
      </p:sp>
      <p:sp>
        <p:nvSpPr>
          <p:cNvPr id="5" name="TextBox 4"/>
          <p:cNvSpPr txBox="1"/>
          <p:nvPr/>
        </p:nvSpPr>
        <p:spPr>
          <a:xfrm>
            <a:off x="365760" y="970671"/>
            <a:ext cx="8559090" cy="5724644"/>
          </a:xfrm>
          <a:prstGeom prst="rect">
            <a:avLst/>
          </a:prstGeom>
          <a:noFill/>
        </p:spPr>
        <p:txBody>
          <a:bodyPr wrap="square" rtlCol="0">
            <a:spAutoFit/>
          </a:bodyPr>
          <a:lstStyle/>
          <a:p>
            <a:pPr>
              <a:lnSpc>
                <a:spcPct val="150000"/>
              </a:lnSpc>
            </a:pPr>
            <a:r>
              <a:rPr lang="en-GB" sz="2400" b="1" dirty="0" smtClean="0">
                <a:latin typeface="Calibri" panose="020F0502020204030204" pitchFamily="34" charset="0"/>
              </a:rPr>
              <a:t>Random Forest Classifier:</a:t>
            </a:r>
          </a:p>
          <a:p>
            <a:pPr>
              <a:lnSpc>
                <a:spcPct val="150000"/>
              </a:lnSpc>
            </a:pPr>
            <a:r>
              <a:rPr lang="en-IN" sz="2000" dirty="0">
                <a:latin typeface="Calibri" panose="020F0502020204030204" pitchFamily="34" charset="0"/>
              </a:rPr>
              <a:t>Random forest grows several classification trees. It works as </a:t>
            </a:r>
            <a:r>
              <a:rPr lang="en-IN" sz="2000" dirty="0" smtClean="0">
                <a:latin typeface="Calibri" panose="020F0502020204030204" pitchFamily="34" charset="0"/>
              </a:rPr>
              <a:t>follows:</a:t>
            </a:r>
          </a:p>
          <a:p>
            <a:pPr>
              <a:lnSpc>
                <a:spcPct val="150000"/>
              </a:lnSpc>
            </a:pPr>
            <a:r>
              <a:rPr lang="en-IN" sz="2000" dirty="0" smtClean="0">
                <a:latin typeface="Calibri" panose="020F0502020204030204" pitchFamily="34" charset="0"/>
              </a:rPr>
              <a:t>1) Let </a:t>
            </a:r>
            <a:r>
              <a:rPr lang="en-IN" sz="2000" dirty="0">
                <a:latin typeface="Calibri" panose="020F0502020204030204" pitchFamily="34" charset="0"/>
              </a:rPr>
              <a:t>D be the training Dataset and it generates k bootstrap samples of D. Each </a:t>
            </a:r>
            <a:r>
              <a:rPr lang="en-IN" sz="2000" dirty="0" smtClean="0">
                <a:latin typeface="Calibri" panose="020F0502020204030204" pitchFamily="34" charset="0"/>
              </a:rPr>
              <a:t>   </a:t>
            </a:r>
          </a:p>
          <a:p>
            <a:pPr>
              <a:lnSpc>
                <a:spcPct val="150000"/>
              </a:lnSpc>
            </a:pPr>
            <a:r>
              <a:rPr lang="en-IN" sz="2000" dirty="0">
                <a:latin typeface="Calibri" panose="020F0502020204030204" pitchFamily="34" charset="0"/>
              </a:rPr>
              <a:t> </a:t>
            </a:r>
            <a:r>
              <a:rPr lang="en-IN" sz="2000" dirty="0" smtClean="0">
                <a:latin typeface="Calibri" panose="020F0502020204030204" pitchFamily="34" charset="0"/>
              </a:rPr>
              <a:t>    bootstrap </a:t>
            </a:r>
            <a:r>
              <a:rPr lang="en-IN" sz="2000" dirty="0">
                <a:latin typeface="Calibri" panose="020F0502020204030204" pitchFamily="34" charset="0"/>
              </a:rPr>
              <a:t>sample D(</a:t>
            </a:r>
            <a:r>
              <a:rPr lang="en-IN" sz="2000" dirty="0" err="1">
                <a:latin typeface="Calibri" panose="020F0502020204030204" pitchFamily="34" charset="0"/>
              </a:rPr>
              <a:t>i</a:t>
            </a:r>
            <a:r>
              <a:rPr lang="en-IN" sz="2000" dirty="0">
                <a:latin typeface="Calibri" panose="020F0502020204030204" pitchFamily="34" charset="0"/>
              </a:rPr>
              <a:t>) consists same number of tuples as that of D by </a:t>
            </a:r>
            <a:r>
              <a:rPr lang="en-IN" sz="2000" dirty="0" smtClean="0">
                <a:latin typeface="Calibri" panose="020F0502020204030204" pitchFamily="34" charset="0"/>
              </a:rPr>
              <a:t> </a:t>
            </a:r>
          </a:p>
          <a:p>
            <a:pPr>
              <a:lnSpc>
                <a:spcPct val="150000"/>
              </a:lnSpc>
            </a:pPr>
            <a:r>
              <a:rPr lang="en-IN" sz="2000" dirty="0">
                <a:latin typeface="Calibri" panose="020F0502020204030204" pitchFamily="34" charset="0"/>
              </a:rPr>
              <a:t> </a:t>
            </a:r>
            <a:r>
              <a:rPr lang="en-IN" sz="2000" dirty="0" smtClean="0">
                <a:latin typeface="Calibri" panose="020F0502020204030204" pitchFamily="34" charset="0"/>
              </a:rPr>
              <a:t>    sampling </a:t>
            </a:r>
            <a:r>
              <a:rPr lang="en-IN" sz="2000" dirty="0">
                <a:latin typeface="Calibri" panose="020F0502020204030204" pitchFamily="34" charset="0"/>
              </a:rPr>
              <a:t>and replacing from </a:t>
            </a:r>
            <a:r>
              <a:rPr lang="en-IN" sz="2000" dirty="0" smtClean="0">
                <a:latin typeface="Calibri" panose="020F0502020204030204" pitchFamily="34" charset="0"/>
              </a:rPr>
              <a:t>D (</a:t>
            </a:r>
            <a:r>
              <a:rPr lang="en-IN" sz="2000" dirty="0" err="1">
                <a:latin typeface="Calibri" panose="020F0502020204030204" pitchFamily="34" charset="0"/>
              </a:rPr>
              <a:t>i.e</a:t>
            </a:r>
            <a:r>
              <a:rPr lang="en-IN" sz="2000" dirty="0">
                <a:latin typeface="Calibri" panose="020F0502020204030204" pitchFamily="34" charset="0"/>
              </a:rPr>
              <a:t>, some original tuples and some duplicated </a:t>
            </a:r>
            <a:r>
              <a:rPr lang="en-IN" sz="2000" dirty="0" smtClean="0">
                <a:latin typeface="Calibri" panose="020F0502020204030204" pitchFamily="34" charset="0"/>
              </a:rPr>
              <a:t> </a:t>
            </a:r>
          </a:p>
          <a:p>
            <a:pPr>
              <a:lnSpc>
                <a:spcPct val="150000"/>
              </a:lnSpc>
            </a:pPr>
            <a:r>
              <a:rPr lang="en-IN" sz="2000" dirty="0">
                <a:latin typeface="Calibri" panose="020F0502020204030204" pitchFamily="34" charset="0"/>
              </a:rPr>
              <a:t> </a:t>
            </a:r>
            <a:r>
              <a:rPr lang="en-IN" sz="2000" dirty="0" smtClean="0">
                <a:latin typeface="Calibri" panose="020F0502020204030204" pitchFamily="34" charset="0"/>
              </a:rPr>
              <a:t>    tuples </a:t>
            </a:r>
            <a:r>
              <a:rPr lang="en-IN" sz="2000" dirty="0">
                <a:latin typeface="Calibri" panose="020F0502020204030204" pitchFamily="34" charset="0"/>
              </a:rPr>
              <a:t>of D).</a:t>
            </a:r>
          </a:p>
          <a:p>
            <a:pPr>
              <a:lnSpc>
                <a:spcPct val="150000"/>
              </a:lnSpc>
            </a:pPr>
            <a:r>
              <a:rPr lang="en-IN" sz="2000" dirty="0" smtClean="0">
                <a:latin typeface="Calibri" panose="020F0502020204030204" pitchFamily="34" charset="0"/>
              </a:rPr>
              <a:t>2) For </a:t>
            </a:r>
            <a:r>
              <a:rPr lang="en-IN" sz="2000" dirty="0">
                <a:latin typeface="Calibri" panose="020F0502020204030204" pitchFamily="34" charset="0"/>
              </a:rPr>
              <a:t>each D(</a:t>
            </a:r>
            <a:r>
              <a:rPr lang="en-IN" sz="2000" dirty="0" err="1">
                <a:latin typeface="Calibri" panose="020F0502020204030204" pitchFamily="34" charset="0"/>
              </a:rPr>
              <a:t>i</a:t>
            </a:r>
            <a:r>
              <a:rPr lang="en-IN" sz="2000" dirty="0">
                <a:latin typeface="Calibri" panose="020F0502020204030204" pitchFamily="34" charset="0"/>
              </a:rPr>
              <a:t>) a decision tree is constructed and k decision trees are formed.</a:t>
            </a:r>
          </a:p>
          <a:p>
            <a:pPr>
              <a:lnSpc>
                <a:spcPct val="150000"/>
              </a:lnSpc>
            </a:pPr>
            <a:r>
              <a:rPr lang="en-IN" sz="2000" dirty="0" smtClean="0">
                <a:latin typeface="Calibri" panose="020F0502020204030204" pitchFamily="34" charset="0"/>
              </a:rPr>
              <a:t>3) Decision </a:t>
            </a:r>
            <a:r>
              <a:rPr lang="en-IN" sz="2000" dirty="0">
                <a:latin typeface="Calibri" panose="020F0502020204030204" pitchFamily="34" charset="0"/>
              </a:rPr>
              <a:t>tree algorithm uses </a:t>
            </a:r>
            <a:r>
              <a:rPr lang="en-IN" sz="2000" dirty="0" err="1">
                <a:latin typeface="Calibri" panose="020F0502020204030204" pitchFamily="34" charset="0"/>
              </a:rPr>
              <a:t>Gini</a:t>
            </a:r>
            <a:r>
              <a:rPr lang="en-IN" sz="2000" dirty="0">
                <a:latin typeface="Calibri" panose="020F0502020204030204" pitchFamily="34" charset="0"/>
              </a:rPr>
              <a:t> index for tree generation</a:t>
            </a:r>
            <a:r>
              <a:rPr lang="en-IN" sz="2000" dirty="0" smtClean="0">
                <a:latin typeface="Calibri" panose="020F0502020204030204" pitchFamily="34" charset="0"/>
              </a:rPr>
              <a:t>.</a:t>
            </a:r>
          </a:p>
          <a:p>
            <a:pPr>
              <a:lnSpc>
                <a:spcPct val="150000"/>
              </a:lnSpc>
            </a:pPr>
            <a:endParaRPr lang="en-IN" sz="2000" dirty="0">
              <a:latin typeface="Calibri" panose="020F0502020204030204" pitchFamily="34" charset="0"/>
            </a:endParaRPr>
          </a:p>
          <a:p>
            <a:pPr>
              <a:lnSpc>
                <a:spcPct val="150000"/>
              </a:lnSpc>
            </a:pPr>
            <a:endParaRPr lang="en-IN" sz="2000" dirty="0" smtClean="0">
              <a:latin typeface="Calibri" panose="020F0502020204030204" pitchFamily="34" charset="0"/>
            </a:endParaRPr>
          </a:p>
          <a:p>
            <a:pPr>
              <a:lnSpc>
                <a:spcPct val="150000"/>
              </a:lnSpc>
            </a:pPr>
            <a:endParaRPr lang="en-IN" sz="2000" dirty="0" smtClean="0">
              <a:latin typeface="Calibri" panose="020F0502020204030204" pitchFamily="34" charset="0"/>
            </a:endParaRPr>
          </a:p>
          <a:p>
            <a:pPr>
              <a:lnSpc>
                <a:spcPct val="150000"/>
              </a:lnSpc>
            </a:pPr>
            <a:r>
              <a:rPr lang="en-GB" sz="2000" dirty="0">
                <a:latin typeface="Calibri" panose="020F0502020204030204" pitchFamily="34" charset="0"/>
              </a:rPr>
              <a:t>Where, pi is the probability of a tuple that belong to a class in training dataset D</a:t>
            </a:r>
            <a:r>
              <a:rPr lang="en-GB" sz="2000" dirty="0" smtClean="0">
                <a:latin typeface="Calibri" panose="020F0502020204030204" pitchFamily="34" charset="0"/>
              </a:rPr>
              <a:t>.</a:t>
            </a:r>
            <a:endParaRPr lang="en-GB" sz="2000" dirty="0">
              <a:latin typeface="Calibri" panose="020F0502020204030204" pitchFamily="34" charset="0"/>
            </a:endParaRPr>
          </a:p>
        </p:txBody>
      </p:sp>
      <p:pic>
        <p:nvPicPr>
          <p:cNvPr id="13" name="Picture 12"/>
          <p:cNvPicPr/>
          <p:nvPr/>
        </p:nvPicPr>
        <p:blipFill>
          <a:blip r:embed="rId2">
            <a:extLst>
              <a:ext uri="{28A0092B-C50C-407E-A947-70E740481C1C}">
                <a14:useLocalDpi xmlns:a14="http://schemas.microsoft.com/office/drawing/2010/main" val="0"/>
              </a:ext>
            </a:extLst>
          </a:blip>
          <a:stretch>
            <a:fillRect/>
          </a:stretch>
        </p:blipFill>
        <p:spPr>
          <a:xfrm>
            <a:off x="3131233" y="4857969"/>
            <a:ext cx="2439573" cy="1106732"/>
          </a:xfrm>
          <a:prstGeom prst="rect">
            <a:avLst/>
          </a:prstGeom>
        </p:spPr>
      </p:pic>
    </p:spTree>
    <p:extLst>
      <p:ext uri="{BB962C8B-B14F-4D97-AF65-F5344CB8AC3E}">
        <p14:creationId xmlns:p14="http://schemas.microsoft.com/office/powerpoint/2010/main" val="2856604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200" dirty="0" smtClean="0">
                <a:latin typeface="Calibri" panose="020F0502020204030204" pitchFamily="34" charset="0"/>
              </a:rPr>
              <a:t>Introduction</a:t>
            </a:r>
            <a:endParaRPr lang="en-IN" sz="3200" dirty="0">
              <a:latin typeface="Calibri" panose="020F0502020204030204" pitchFamily="34" charset="0"/>
            </a:endParaRPr>
          </a:p>
        </p:txBody>
      </p:sp>
      <p:sp>
        <p:nvSpPr>
          <p:cNvPr id="3" name="TextBox 2"/>
          <p:cNvSpPr txBox="1"/>
          <p:nvPr/>
        </p:nvSpPr>
        <p:spPr>
          <a:xfrm>
            <a:off x="685800" y="1511300"/>
            <a:ext cx="7670800" cy="4401205"/>
          </a:xfrm>
          <a:prstGeom prst="rect">
            <a:avLst/>
          </a:prstGeom>
          <a:noFill/>
        </p:spPr>
        <p:txBody>
          <a:bodyPr wrap="square" rtlCol="0">
            <a:spAutoFit/>
          </a:bodyPr>
          <a:lstStyle/>
          <a:p>
            <a:pPr marL="285750" indent="-285750">
              <a:buFont typeface="Wingdings" panose="05000000000000000000" pitchFamily="2" charset="2"/>
              <a:buChar char="Ø"/>
            </a:pPr>
            <a:r>
              <a:rPr lang="en-IN" sz="2000" dirty="0">
                <a:latin typeface="Calibri" panose="020F0502020204030204" pitchFamily="34" charset="0"/>
              </a:rPr>
              <a:t>Signatures </a:t>
            </a:r>
            <a:r>
              <a:rPr lang="en-IN" sz="2000" dirty="0" smtClean="0">
                <a:latin typeface="Calibri" panose="020F0502020204030204" pitchFamily="34" charset="0"/>
              </a:rPr>
              <a:t>can be </a:t>
            </a:r>
            <a:r>
              <a:rPr lang="en-IN" sz="2000" dirty="0">
                <a:latin typeface="Calibri" panose="020F0502020204030204" pitchFamily="34" charset="0"/>
              </a:rPr>
              <a:t>broadly categorized into two categories </a:t>
            </a:r>
          </a:p>
          <a:p>
            <a:r>
              <a:rPr lang="en-IN" sz="2000" dirty="0" smtClean="0">
                <a:latin typeface="Calibri" panose="020F0502020204030204" pitchFamily="34" charset="0"/>
              </a:rPr>
              <a:t>       1) Offline Signatures </a:t>
            </a:r>
          </a:p>
          <a:p>
            <a:r>
              <a:rPr lang="en-IN" sz="2000" dirty="0" smtClean="0">
                <a:latin typeface="Calibri" panose="020F0502020204030204" pitchFamily="34" charset="0"/>
              </a:rPr>
              <a:t>       2) Online Signatures</a:t>
            </a:r>
          </a:p>
          <a:p>
            <a:pPr marL="285750" indent="-285750">
              <a:buFont typeface="Wingdings" panose="05000000000000000000" pitchFamily="2" charset="2"/>
              <a:buChar char="Ø"/>
            </a:pPr>
            <a:endParaRPr lang="en-IN" sz="2000" dirty="0">
              <a:latin typeface="Calibri" panose="020F0502020204030204" pitchFamily="34" charset="0"/>
            </a:endParaRPr>
          </a:p>
          <a:p>
            <a:pPr marL="285750" indent="-285750">
              <a:buFont typeface="Wingdings" panose="05000000000000000000" pitchFamily="2" charset="2"/>
              <a:buChar char="Ø"/>
            </a:pPr>
            <a:r>
              <a:rPr lang="en-IN" sz="2000" dirty="0">
                <a:latin typeface="Calibri" panose="020F0502020204030204" pitchFamily="34" charset="0"/>
              </a:rPr>
              <a:t>Offline signatures are </a:t>
            </a:r>
            <a:r>
              <a:rPr lang="en-IN" sz="2000" dirty="0" smtClean="0">
                <a:latin typeface="Calibri" panose="020F0502020204030204" pitchFamily="34" charset="0"/>
              </a:rPr>
              <a:t>those that </a:t>
            </a:r>
            <a:r>
              <a:rPr lang="en-IN" sz="2000" dirty="0">
                <a:latin typeface="Calibri" panose="020F0502020204030204" pitchFamily="34" charset="0"/>
              </a:rPr>
              <a:t>take place on paper and analysis of them can be carried out only when information of a signature on paper </a:t>
            </a:r>
            <a:r>
              <a:rPr lang="en-IN" sz="2000" dirty="0" smtClean="0">
                <a:latin typeface="Calibri" panose="020F0502020204030204" pitchFamily="34" charset="0"/>
              </a:rPr>
              <a:t>is somehow </a:t>
            </a:r>
            <a:r>
              <a:rPr lang="en-IN" sz="2000" dirty="0">
                <a:latin typeface="Calibri" panose="020F0502020204030204" pitchFamily="34" charset="0"/>
              </a:rPr>
              <a:t>extracted and stored </a:t>
            </a:r>
            <a:r>
              <a:rPr lang="en-IN" sz="2000" dirty="0" smtClean="0">
                <a:latin typeface="Calibri" panose="020F0502020204030204" pitchFamily="34" charset="0"/>
              </a:rPr>
              <a:t>digitally.</a:t>
            </a:r>
          </a:p>
          <a:p>
            <a:pPr marL="285750" indent="-285750">
              <a:buFont typeface="Wingdings" panose="05000000000000000000" pitchFamily="2" charset="2"/>
              <a:buChar char="Ø"/>
            </a:pPr>
            <a:endParaRPr lang="en-IN" sz="2000" dirty="0">
              <a:latin typeface="Calibri" panose="020F0502020204030204" pitchFamily="34" charset="0"/>
            </a:endParaRPr>
          </a:p>
          <a:p>
            <a:pPr marL="285750" indent="-285750">
              <a:buFont typeface="Wingdings" panose="05000000000000000000" pitchFamily="2" charset="2"/>
              <a:buChar char="Ø"/>
            </a:pPr>
            <a:r>
              <a:rPr lang="en-IN" sz="2000" dirty="0">
                <a:latin typeface="Calibri" panose="020F0502020204030204" pitchFamily="34" charset="0"/>
              </a:rPr>
              <a:t>Online Signatures on the other hand are signatures that take place on an electronic device that are capable </a:t>
            </a:r>
            <a:r>
              <a:rPr lang="en-IN" sz="2000" dirty="0" smtClean="0">
                <a:latin typeface="Calibri" panose="020F0502020204030204" pitchFamily="34" charset="0"/>
              </a:rPr>
              <a:t>of recording </a:t>
            </a:r>
            <a:r>
              <a:rPr lang="en-IN" sz="2000" dirty="0">
                <a:latin typeface="Calibri" panose="020F0502020204030204" pitchFamily="34" charset="0"/>
              </a:rPr>
              <a:t>the movement of signature at a fixed interval of time, digitally. </a:t>
            </a:r>
            <a:endParaRPr lang="en-IN" sz="2000" dirty="0" smtClean="0">
              <a:latin typeface="Calibri" panose="020F0502020204030204" pitchFamily="34" charset="0"/>
            </a:endParaRPr>
          </a:p>
          <a:p>
            <a:pPr marL="285750" indent="-285750">
              <a:buFont typeface="Wingdings" panose="05000000000000000000" pitchFamily="2" charset="2"/>
              <a:buChar char="Ø"/>
            </a:pPr>
            <a:endParaRPr lang="en-IN" sz="2000" dirty="0" smtClean="0">
              <a:latin typeface="Calibri" panose="020F0502020204030204" pitchFamily="34" charset="0"/>
            </a:endParaRPr>
          </a:p>
          <a:p>
            <a:pPr marL="285750" indent="-285750">
              <a:buFont typeface="Wingdings" panose="05000000000000000000" pitchFamily="2" charset="2"/>
              <a:buChar char="Ø"/>
            </a:pPr>
            <a:r>
              <a:rPr lang="en-IN" sz="2000" dirty="0" smtClean="0">
                <a:latin typeface="Calibri" panose="020F0502020204030204" pitchFamily="34" charset="0"/>
              </a:rPr>
              <a:t>Therefore</a:t>
            </a:r>
            <a:r>
              <a:rPr lang="en-IN" sz="2000" dirty="0">
                <a:latin typeface="Calibri" panose="020F0502020204030204" pitchFamily="34" charset="0"/>
              </a:rPr>
              <a:t>, x-y coordinates of the </a:t>
            </a:r>
            <a:r>
              <a:rPr lang="en-IN" sz="2000" dirty="0" smtClean="0">
                <a:latin typeface="Calibri" panose="020F0502020204030204" pitchFamily="34" charset="0"/>
              </a:rPr>
              <a:t>user’s signatures </a:t>
            </a:r>
            <a:r>
              <a:rPr lang="en-IN" sz="2000" dirty="0">
                <a:latin typeface="Calibri" panose="020F0502020204030204" pitchFamily="34" charset="0"/>
              </a:rPr>
              <a:t>along with attributes like pressure, time and pen up/down are also acquired.</a:t>
            </a:r>
          </a:p>
        </p:txBody>
      </p:sp>
    </p:spTree>
    <p:extLst>
      <p:ext uri="{BB962C8B-B14F-4D97-AF65-F5344CB8AC3E}">
        <p14:creationId xmlns:p14="http://schemas.microsoft.com/office/powerpoint/2010/main" val="41532286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Box 2"/>
          <p:cNvSpPr txBox="1"/>
          <p:nvPr/>
        </p:nvSpPr>
        <p:spPr>
          <a:xfrm>
            <a:off x="520505" y="1378634"/>
            <a:ext cx="8018584" cy="5170646"/>
          </a:xfrm>
          <a:prstGeom prst="rect">
            <a:avLst/>
          </a:prstGeom>
          <a:noFill/>
        </p:spPr>
        <p:txBody>
          <a:bodyPr wrap="square" rtlCol="0">
            <a:spAutoFit/>
          </a:bodyPr>
          <a:lstStyle/>
          <a:p>
            <a:pPr>
              <a:lnSpc>
                <a:spcPct val="150000"/>
              </a:lnSpc>
            </a:pPr>
            <a:r>
              <a:rPr lang="en-GB" sz="2000" dirty="0" err="1">
                <a:latin typeface="Calibri" panose="020F0502020204030204" pitchFamily="34" charset="0"/>
              </a:rPr>
              <a:t>Gini</a:t>
            </a:r>
            <a:r>
              <a:rPr lang="en-GB" sz="2000" dirty="0">
                <a:latin typeface="Calibri" panose="020F0502020204030204" pitchFamily="34" charset="0"/>
              </a:rPr>
              <a:t> index gives the impurity of a dataset D.</a:t>
            </a:r>
          </a:p>
          <a:p>
            <a:pPr>
              <a:lnSpc>
                <a:spcPct val="150000"/>
              </a:lnSpc>
            </a:pPr>
            <a:endParaRPr lang="en-GB" sz="2000" dirty="0" smtClean="0">
              <a:latin typeface="Calibri" panose="020F0502020204030204" pitchFamily="34" charset="0"/>
            </a:endParaRPr>
          </a:p>
          <a:p>
            <a:pPr>
              <a:lnSpc>
                <a:spcPct val="150000"/>
              </a:lnSpc>
            </a:pPr>
            <a:endParaRPr lang="en-GB" sz="2000" dirty="0">
              <a:latin typeface="Calibri" panose="020F0502020204030204" pitchFamily="34" charset="0"/>
            </a:endParaRPr>
          </a:p>
          <a:p>
            <a:pPr>
              <a:lnSpc>
                <a:spcPct val="150000"/>
              </a:lnSpc>
            </a:pPr>
            <a:endParaRPr lang="en-GB" sz="2000" dirty="0">
              <a:latin typeface="Calibri" panose="020F0502020204030204" pitchFamily="34" charset="0"/>
            </a:endParaRPr>
          </a:p>
          <a:p>
            <a:pPr>
              <a:lnSpc>
                <a:spcPct val="150000"/>
              </a:lnSpc>
            </a:pPr>
            <a:r>
              <a:rPr lang="en-GB" sz="2000" dirty="0">
                <a:latin typeface="Calibri" panose="020F0502020204030204" pitchFamily="34" charset="0"/>
              </a:rPr>
              <a:t>This gives the </a:t>
            </a:r>
            <a:r>
              <a:rPr lang="en-GB" sz="2000" dirty="0" err="1">
                <a:latin typeface="Calibri" panose="020F0502020204030204" pitchFamily="34" charset="0"/>
              </a:rPr>
              <a:t>Gini</a:t>
            </a:r>
            <a:r>
              <a:rPr lang="en-GB" sz="2000" dirty="0">
                <a:latin typeface="Calibri" panose="020F0502020204030204" pitchFamily="34" charset="0"/>
              </a:rPr>
              <a:t> index of d by binary split on A( attribute) and splits into D1 and D2.</a:t>
            </a:r>
            <a:r>
              <a:rPr lang="en-US" sz="2000" dirty="0">
                <a:latin typeface="Calibri" panose="020F0502020204030204" pitchFamily="34" charset="0"/>
              </a:rPr>
              <a:t> </a:t>
            </a:r>
            <a:endParaRPr lang="en-GB" sz="2000" dirty="0">
              <a:latin typeface="Calibri" panose="020F0502020204030204" pitchFamily="34" charset="0"/>
            </a:endParaRPr>
          </a:p>
          <a:p>
            <a:pPr>
              <a:lnSpc>
                <a:spcPct val="150000"/>
              </a:lnSpc>
            </a:pPr>
            <a:endParaRPr lang="en-GB" sz="2000" dirty="0" smtClean="0">
              <a:latin typeface="Calibri" panose="020F0502020204030204" pitchFamily="34" charset="0"/>
            </a:endParaRPr>
          </a:p>
          <a:p>
            <a:pPr>
              <a:lnSpc>
                <a:spcPct val="150000"/>
              </a:lnSpc>
            </a:pPr>
            <a:endParaRPr lang="en-GB" sz="2000" dirty="0">
              <a:latin typeface="Calibri" panose="020F0502020204030204" pitchFamily="34" charset="0"/>
            </a:endParaRPr>
          </a:p>
          <a:p>
            <a:pPr>
              <a:lnSpc>
                <a:spcPct val="150000"/>
              </a:lnSpc>
            </a:pPr>
            <a:r>
              <a:rPr lang="en-GB" sz="2000" dirty="0">
                <a:latin typeface="Calibri" panose="020F0502020204030204" pitchFamily="34" charset="0"/>
              </a:rPr>
              <a:t>This gives the reduction in impurity by splitting D on attribute A.</a:t>
            </a:r>
          </a:p>
          <a:p>
            <a:pPr>
              <a:lnSpc>
                <a:spcPct val="150000"/>
              </a:lnSpc>
            </a:pPr>
            <a:r>
              <a:rPr lang="en-GB" sz="2000" dirty="0">
                <a:latin typeface="Calibri" panose="020F0502020204030204" pitchFamily="34" charset="0"/>
              </a:rPr>
              <a:t>To classify a given test tuple X, each tree classification result is counted and X is classified with a class having the maximum count</a:t>
            </a:r>
            <a:r>
              <a:rPr lang="en-GB" sz="2000" dirty="0" smtClean="0">
                <a:latin typeface="Calibri" panose="020F0502020204030204" pitchFamily="34" charset="0"/>
              </a:rPr>
              <a:t>.</a:t>
            </a:r>
            <a:endParaRPr lang="en-GB" sz="2000" dirty="0">
              <a:latin typeface="Calibri" panose="020F0502020204030204" pitchFamily="34"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675199" y="4123781"/>
            <a:ext cx="4977676" cy="954656"/>
          </a:xfrm>
          <a:prstGeom prst="rect">
            <a:avLst/>
          </a:prstGeom>
        </p:spPr>
      </p:pic>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1675199" y="2008498"/>
            <a:ext cx="5177042" cy="1072328"/>
          </a:xfrm>
          <a:prstGeom prst="rect">
            <a:avLst/>
          </a:prstGeom>
        </p:spPr>
      </p:pic>
    </p:spTree>
    <p:extLst>
      <p:ext uri="{BB962C8B-B14F-4D97-AF65-F5344CB8AC3E}">
        <p14:creationId xmlns:p14="http://schemas.microsoft.com/office/powerpoint/2010/main" val="26999554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sz="3200" dirty="0" smtClean="0">
                <a:latin typeface="Calibri" panose="020F0502020204030204" pitchFamily="34" charset="0"/>
              </a:rPr>
              <a:t>Method 2 in Methodology</a:t>
            </a:r>
            <a:endParaRPr lang="en-GB" sz="3200" dirty="0">
              <a:latin typeface="Calibri" panose="020F0502020204030204" pitchFamily="34" charset="0"/>
            </a:endParaRPr>
          </a:p>
        </p:txBody>
      </p:sp>
      <p:sp>
        <p:nvSpPr>
          <p:cNvPr id="3" name="TextBox 2"/>
          <p:cNvSpPr txBox="1"/>
          <p:nvPr/>
        </p:nvSpPr>
        <p:spPr>
          <a:xfrm>
            <a:off x="481156" y="1223889"/>
            <a:ext cx="8060788" cy="5324535"/>
          </a:xfrm>
          <a:prstGeom prst="rect">
            <a:avLst/>
          </a:prstGeom>
          <a:noFill/>
        </p:spPr>
        <p:txBody>
          <a:bodyPr wrap="square" rtlCol="0">
            <a:spAutoFit/>
          </a:bodyPr>
          <a:lstStyle/>
          <a:p>
            <a:pPr marL="342900" indent="-342900">
              <a:buFont typeface="Arial" panose="020B0604020202020204" pitchFamily="34" charset="0"/>
              <a:buChar char="•"/>
            </a:pPr>
            <a:r>
              <a:rPr lang="en-IN" sz="2000" dirty="0">
                <a:latin typeface="Calibri" panose="020F0502020204030204" pitchFamily="34" charset="0"/>
              </a:rPr>
              <a:t>As in the above method we use the data but without performing pre-processing we directly split the data into bins and make feature vectors</a:t>
            </a:r>
            <a:r>
              <a:rPr lang="en-IN" sz="2000" dirty="0" smtClean="0">
                <a:latin typeface="Calibri" panose="020F0502020204030204" pitchFamily="34" charset="0"/>
              </a:rPr>
              <a:t>.</a:t>
            </a:r>
          </a:p>
          <a:p>
            <a:pPr marL="342900" indent="-342900">
              <a:buFont typeface="Arial" panose="020B0604020202020204" pitchFamily="34" charset="0"/>
              <a:buChar char="•"/>
            </a:pPr>
            <a:r>
              <a:rPr lang="en-IN" sz="2000" dirty="0" smtClean="0">
                <a:latin typeface="Calibri" panose="020F0502020204030204" pitchFamily="34" charset="0"/>
              </a:rPr>
              <a:t>Feature </a:t>
            </a:r>
            <a:r>
              <a:rPr lang="en-IN" sz="2000" dirty="0">
                <a:latin typeface="Calibri" panose="020F0502020204030204" pitchFamily="34" charset="0"/>
              </a:rPr>
              <a:t>vector is concatenation of bins of different attributes of the signature. </a:t>
            </a:r>
            <a:endParaRPr lang="en-IN" sz="2000" dirty="0" smtClean="0">
              <a:latin typeface="Calibri" panose="020F0502020204030204" pitchFamily="34" charset="0"/>
            </a:endParaRPr>
          </a:p>
          <a:p>
            <a:pPr marL="342900" indent="-342900">
              <a:buFont typeface="Arial" panose="020B0604020202020204" pitchFamily="34" charset="0"/>
              <a:buChar char="•"/>
            </a:pPr>
            <a:r>
              <a:rPr lang="en-IN" sz="2000" dirty="0" smtClean="0">
                <a:latin typeface="Calibri" panose="020F0502020204030204" pitchFamily="34" charset="0"/>
              </a:rPr>
              <a:t>The </a:t>
            </a:r>
            <a:r>
              <a:rPr lang="en-IN" sz="2000" dirty="0">
                <a:latin typeface="Calibri" panose="020F0502020204030204" pitchFamily="34" charset="0"/>
              </a:rPr>
              <a:t>attributes taken are </a:t>
            </a:r>
            <a:r>
              <a:rPr lang="en-IN" sz="2000" dirty="0" err="1">
                <a:latin typeface="Calibri" panose="020F0502020204030204" pitchFamily="34" charset="0"/>
              </a:rPr>
              <a:t>k</a:t>
            </a:r>
            <a:r>
              <a:rPr lang="en-IN" sz="2000" baseline="30000" dirty="0" err="1">
                <a:latin typeface="Calibri" panose="020F0502020204030204" pitchFamily="34" charset="0"/>
              </a:rPr>
              <a:t>th</a:t>
            </a:r>
            <a:r>
              <a:rPr lang="en-IN" sz="2000" dirty="0">
                <a:latin typeface="Calibri" panose="020F0502020204030204" pitchFamily="34" charset="0"/>
              </a:rPr>
              <a:t> derivative of x and y coordinates, as well as </a:t>
            </a:r>
            <a:r>
              <a:rPr lang="en-IN" sz="2000" dirty="0" err="1">
                <a:latin typeface="Calibri" panose="020F0502020204030204" pitchFamily="34" charset="0"/>
              </a:rPr>
              <a:t>k</a:t>
            </a:r>
            <a:r>
              <a:rPr lang="en-IN" sz="2000" baseline="30000" dirty="0" err="1">
                <a:latin typeface="Calibri" panose="020F0502020204030204" pitchFamily="34" charset="0"/>
              </a:rPr>
              <a:t>th</a:t>
            </a:r>
            <a:r>
              <a:rPr lang="en-IN" sz="2000" dirty="0">
                <a:latin typeface="Calibri" panose="020F0502020204030204" pitchFamily="34" charset="0"/>
              </a:rPr>
              <a:t> derivatives of pressure</a:t>
            </a:r>
            <a:r>
              <a:rPr lang="en-IN" sz="2000" dirty="0" smtClean="0">
                <a:latin typeface="Calibri" panose="020F0502020204030204" pitchFamily="34" charset="0"/>
              </a:rPr>
              <a:t>.</a:t>
            </a:r>
          </a:p>
          <a:p>
            <a:pPr marL="342900" indent="-342900">
              <a:buFont typeface="Arial" panose="020B0604020202020204" pitchFamily="34" charset="0"/>
              <a:buChar char="•"/>
            </a:pPr>
            <a:endParaRPr lang="en-IN" sz="2000" dirty="0">
              <a:latin typeface="Calibri" panose="020F0502020204030204" pitchFamily="34" charset="0"/>
            </a:endParaRPr>
          </a:p>
          <a:p>
            <a:r>
              <a:rPr lang="en-IN" sz="2400" i="1" dirty="0" smtClean="0">
                <a:latin typeface="Times New Roman" panose="02020603050405020304" pitchFamily="18" charset="0"/>
                <a:cs typeface="Times New Roman" panose="02020603050405020304" pitchFamily="18" charset="0"/>
              </a:rPr>
              <a:t>		</a:t>
            </a:r>
            <a:r>
              <a:rPr lang="en-IN" sz="2400" i="1" dirty="0" err="1" smtClean="0">
                <a:latin typeface="Times New Roman" panose="02020603050405020304" pitchFamily="18" charset="0"/>
                <a:cs typeface="Times New Roman" panose="02020603050405020304" pitchFamily="18" charset="0"/>
              </a:rPr>
              <a:t>X</a:t>
            </a:r>
            <a:r>
              <a:rPr lang="en-IN" sz="2400" i="1" baseline="30000" dirty="0" err="1" smtClean="0">
                <a:latin typeface="Times New Roman" panose="02020603050405020304" pitchFamily="18" charset="0"/>
                <a:cs typeface="Times New Roman" panose="02020603050405020304" pitchFamily="18" charset="0"/>
              </a:rPr>
              <a:t>k</a:t>
            </a:r>
            <a:r>
              <a:rPr lang="en-IN" sz="2400" i="1"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  { </a:t>
            </a:r>
            <a:r>
              <a:rPr lang="en-IN" sz="2400" i="1" dirty="0" err="1">
                <a:latin typeface="Times New Roman" panose="02020603050405020304" pitchFamily="18" charset="0"/>
                <a:cs typeface="Times New Roman" panose="02020603050405020304" pitchFamily="18" charset="0"/>
              </a:rPr>
              <a:t>x</a:t>
            </a:r>
            <a:r>
              <a:rPr lang="en-IN" sz="2400" i="1" baseline="-25000" dirty="0" err="1">
                <a:latin typeface="Times New Roman" panose="02020603050405020304" pitchFamily="18" charset="0"/>
                <a:cs typeface="Times New Roman" panose="02020603050405020304" pitchFamily="18" charset="0"/>
              </a:rPr>
              <a:t>i</a:t>
            </a:r>
            <a:r>
              <a:rPr lang="en-IN" sz="2400" i="1" baseline="30000" dirty="0" err="1">
                <a:latin typeface="Times New Roman" panose="02020603050405020304" pitchFamily="18" charset="0"/>
                <a:cs typeface="Times New Roman" panose="02020603050405020304" pitchFamily="18" charset="0"/>
              </a:rPr>
              <a:t>k</a:t>
            </a:r>
            <a:r>
              <a:rPr lang="en-IN" sz="2400" dirty="0">
                <a:latin typeface="Times New Roman" panose="02020603050405020304" pitchFamily="18" charset="0"/>
                <a:cs typeface="Times New Roman" panose="02020603050405020304" pitchFamily="18" charset="0"/>
              </a:rPr>
              <a:t> | </a:t>
            </a:r>
            <a:r>
              <a:rPr lang="en-IN" sz="2400" i="1" dirty="0" err="1">
                <a:latin typeface="Times New Roman" panose="02020603050405020304" pitchFamily="18" charset="0"/>
                <a:cs typeface="Times New Roman" panose="02020603050405020304" pitchFamily="18" charset="0"/>
              </a:rPr>
              <a:t>x</a:t>
            </a:r>
            <a:r>
              <a:rPr lang="en-IN" sz="2400" i="1" baseline="-25000" dirty="0" err="1">
                <a:latin typeface="Times New Roman" panose="02020603050405020304" pitchFamily="18" charset="0"/>
                <a:cs typeface="Times New Roman" panose="02020603050405020304" pitchFamily="18" charset="0"/>
              </a:rPr>
              <a:t>i</a:t>
            </a:r>
            <a:r>
              <a:rPr lang="en-IN" sz="2400" i="1" baseline="30000" dirty="0" err="1">
                <a:latin typeface="Times New Roman" panose="02020603050405020304" pitchFamily="18" charset="0"/>
                <a:cs typeface="Times New Roman" panose="02020603050405020304" pitchFamily="18" charset="0"/>
              </a:rPr>
              <a:t>k</a:t>
            </a:r>
            <a:r>
              <a:rPr lang="en-IN" sz="2400" dirty="0">
                <a:latin typeface="Times New Roman" panose="02020603050405020304" pitchFamily="18" charset="0"/>
                <a:cs typeface="Times New Roman" panose="02020603050405020304" pitchFamily="18" charset="0"/>
              </a:rPr>
              <a:t> = </a:t>
            </a:r>
            <a:r>
              <a:rPr lang="en-IN" sz="2400" i="1" dirty="0">
                <a:latin typeface="Times New Roman" panose="02020603050405020304" pitchFamily="18" charset="0"/>
                <a:cs typeface="Times New Roman" panose="02020603050405020304" pitchFamily="18" charset="0"/>
              </a:rPr>
              <a:t>x</a:t>
            </a:r>
            <a:r>
              <a:rPr lang="en-IN" sz="2400" i="1" baseline="-25000" dirty="0">
                <a:latin typeface="Times New Roman" panose="02020603050405020304" pitchFamily="18" charset="0"/>
                <a:cs typeface="Times New Roman" panose="02020603050405020304" pitchFamily="18" charset="0"/>
              </a:rPr>
              <a:t>i+1</a:t>
            </a:r>
            <a:r>
              <a:rPr lang="en-IN" sz="2400" i="1" baseline="30000" dirty="0">
                <a:latin typeface="Times New Roman" panose="02020603050405020304" pitchFamily="18" charset="0"/>
                <a:cs typeface="Times New Roman" panose="02020603050405020304" pitchFamily="18" charset="0"/>
              </a:rPr>
              <a:t>k-1 </a:t>
            </a:r>
            <a:r>
              <a:rPr lang="en-IN" sz="2400" dirty="0">
                <a:latin typeface="Times New Roman" panose="02020603050405020304" pitchFamily="18" charset="0"/>
                <a:cs typeface="Times New Roman" panose="02020603050405020304" pitchFamily="18" charset="0"/>
              </a:rPr>
              <a:t>– </a:t>
            </a:r>
            <a:r>
              <a:rPr lang="en-IN" sz="2400" i="1" dirty="0">
                <a:latin typeface="Times New Roman" panose="02020603050405020304" pitchFamily="18" charset="0"/>
                <a:cs typeface="Times New Roman" panose="02020603050405020304" pitchFamily="18" charset="0"/>
              </a:rPr>
              <a:t>x</a:t>
            </a:r>
            <a:r>
              <a:rPr lang="en-IN" sz="2400" i="1" baseline="-25000" dirty="0">
                <a:latin typeface="Times New Roman" panose="02020603050405020304" pitchFamily="18" charset="0"/>
                <a:cs typeface="Times New Roman" panose="02020603050405020304" pitchFamily="18" charset="0"/>
              </a:rPr>
              <a:t>i</a:t>
            </a:r>
            <a:r>
              <a:rPr lang="en-IN" sz="2400" i="1" baseline="30000" dirty="0">
                <a:latin typeface="Times New Roman" panose="02020603050405020304" pitchFamily="18" charset="0"/>
                <a:cs typeface="Times New Roman" panose="02020603050405020304" pitchFamily="18" charset="0"/>
              </a:rPr>
              <a:t>k-1</a:t>
            </a:r>
            <a:r>
              <a:rPr lang="en-IN" sz="2400" dirty="0">
                <a:latin typeface="Times New Roman" panose="02020603050405020304" pitchFamily="18" charset="0"/>
                <a:cs typeface="Times New Roman" panose="02020603050405020304" pitchFamily="18" charset="0"/>
              </a:rPr>
              <a:t> }</a:t>
            </a:r>
            <a:endParaRPr lang="en-GB"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a:t>
            </a:r>
            <a:r>
              <a:rPr lang="en-IN" sz="2400" i="1" dirty="0" err="1" smtClean="0">
                <a:latin typeface="Times New Roman" panose="02020603050405020304" pitchFamily="18" charset="0"/>
                <a:cs typeface="Times New Roman" panose="02020603050405020304" pitchFamily="18" charset="0"/>
              </a:rPr>
              <a:t>Y</a:t>
            </a:r>
            <a:r>
              <a:rPr lang="en-IN" sz="2400" i="1" baseline="30000" dirty="0" err="1" smtClean="0">
                <a:latin typeface="Times New Roman" panose="02020603050405020304" pitchFamily="18" charset="0"/>
                <a:cs typeface="Times New Roman" panose="02020603050405020304" pitchFamily="18" charset="0"/>
              </a:rPr>
              <a:t>k</a:t>
            </a:r>
            <a:r>
              <a:rPr lang="en-IN" sz="2400" i="1"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  { </a:t>
            </a:r>
            <a:r>
              <a:rPr lang="en-IN" sz="2400" i="1" dirty="0" err="1">
                <a:latin typeface="Times New Roman" panose="02020603050405020304" pitchFamily="18" charset="0"/>
                <a:cs typeface="Times New Roman" panose="02020603050405020304" pitchFamily="18" charset="0"/>
              </a:rPr>
              <a:t>y</a:t>
            </a:r>
            <a:r>
              <a:rPr lang="en-IN" sz="2400" i="1" baseline="-25000" dirty="0" err="1">
                <a:latin typeface="Times New Roman" panose="02020603050405020304" pitchFamily="18" charset="0"/>
                <a:cs typeface="Times New Roman" panose="02020603050405020304" pitchFamily="18" charset="0"/>
              </a:rPr>
              <a:t>i</a:t>
            </a:r>
            <a:r>
              <a:rPr lang="en-IN" sz="2400" i="1" baseline="30000" dirty="0" err="1">
                <a:latin typeface="Times New Roman" panose="02020603050405020304" pitchFamily="18" charset="0"/>
                <a:cs typeface="Times New Roman" panose="02020603050405020304" pitchFamily="18" charset="0"/>
              </a:rPr>
              <a:t>k</a:t>
            </a:r>
            <a:r>
              <a:rPr lang="en-IN" sz="2400" dirty="0">
                <a:latin typeface="Times New Roman" panose="02020603050405020304" pitchFamily="18" charset="0"/>
                <a:cs typeface="Times New Roman" panose="02020603050405020304" pitchFamily="18" charset="0"/>
              </a:rPr>
              <a:t> | </a:t>
            </a:r>
            <a:r>
              <a:rPr lang="en-IN" sz="2400" i="1" dirty="0" err="1">
                <a:latin typeface="Times New Roman" panose="02020603050405020304" pitchFamily="18" charset="0"/>
                <a:cs typeface="Times New Roman" panose="02020603050405020304" pitchFamily="18" charset="0"/>
              </a:rPr>
              <a:t>y</a:t>
            </a:r>
            <a:r>
              <a:rPr lang="en-IN" sz="2400" i="1" baseline="-25000" dirty="0" err="1">
                <a:latin typeface="Times New Roman" panose="02020603050405020304" pitchFamily="18" charset="0"/>
                <a:cs typeface="Times New Roman" panose="02020603050405020304" pitchFamily="18" charset="0"/>
              </a:rPr>
              <a:t>i</a:t>
            </a:r>
            <a:r>
              <a:rPr lang="en-IN" sz="2400" i="1" baseline="30000" dirty="0" err="1">
                <a:latin typeface="Times New Roman" panose="02020603050405020304" pitchFamily="18" charset="0"/>
                <a:cs typeface="Times New Roman" panose="02020603050405020304" pitchFamily="18" charset="0"/>
              </a:rPr>
              <a:t>k</a:t>
            </a:r>
            <a:r>
              <a:rPr lang="en-IN" sz="2400" dirty="0">
                <a:latin typeface="Times New Roman" panose="02020603050405020304" pitchFamily="18" charset="0"/>
                <a:cs typeface="Times New Roman" panose="02020603050405020304" pitchFamily="18" charset="0"/>
              </a:rPr>
              <a:t> = </a:t>
            </a:r>
            <a:r>
              <a:rPr lang="en-IN" sz="2400" i="1" dirty="0">
                <a:latin typeface="Times New Roman" panose="02020603050405020304" pitchFamily="18" charset="0"/>
                <a:cs typeface="Times New Roman" panose="02020603050405020304" pitchFamily="18" charset="0"/>
              </a:rPr>
              <a:t>y</a:t>
            </a:r>
            <a:r>
              <a:rPr lang="en-IN" sz="2400" i="1" baseline="-25000" dirty="0">
                <a:latin typeface="Times New Roman" panose="02020603050405020304" pitchFamily="18" charset="0"/>
                <a:cs typeface="Times New Roman" panose="02020603050405020304" pitchFamily="18" charset="0"/>
              </a:rPr>
              <a:t>i+1</a:t>
            </a:r>
            <a:r>
              <a:rPr lang="en-IN" sz="2400" i="1" baseline="30000" dirty="0">
                <a:latin typeface="Times New Roman" panose="02020603050405020304" pitchFamily="18" charset="0"/>
                <a:cs typeface="Times New Roman" panose="02020603050405020304" pitchFamily="18" charset="0"/>
              </a:rPr>
              <a:t>k-1 </a:t>
            </a:r>
            <a:r>
              <a:rPr lang="en-IN" sz="2400" dirty="0">
                <a:latin typeface="Times New Roman" panose="02020603050405020304" pitchFamily="18" charset="0"/>
                <a:cs typeface="Times New Roman" panose="02020603050405020304" pitchFamily="18" charset="0"/>
              </a:rPr>
              <a:t>– </a:t>
            </a:r>
            <a:r>
              <a:rPr lang="en-IN" sz="2400" i="1" dirty="0">
                <a:latin typeface="Times New Roman" panose="02020603050405020304" pitchFamily="18" charset="0"/>
                <a:cs typeface="Times New Roman" panose="02020603050405020304" pitchFamily="18" charset="0"/>
              </a:rPr>
              <a:t>y</a:t>
            </a:r>
            <a:r>
              <a:rPr lang="en-IN" sz="2400" i="1" baseline="-25000" dirty="0">
                <a:latin typeface="Times New Roman" panose="02020603050405020304" pitchFamily="18" charset="0"/>
                <a:cs typeface="Times New Roman" panose="02020603050405020304" pitchFamily="18" charset="0"/>
              </a:rPr>
              <a:t>i</a:t>
            </a:r>
            <a:r>
              <a:rPr lang="en-IN" sz="2400" i="1" baseline="30000" dirty="0">
                <a:latin typeface="Times New Roman" panose="02020603050405020304" pitchFamily="18" charset="0"/>
                <a:cs typeface="Times New Roman" panose="02020603050405020304" pitchFamily="18" charset="0"/>
              </a:rPr>
              <a:t>k-1</a:t>
            </a:r>
            <a:r>
              <a:rPr lang="en-IN" sz="2400" dirty="0">
                <a:latin typeface="Times New Roman" panose="02020603050405020304" pitchFamily="18" charset="0"/>
                <a:cs typeface="Times New Roman" panose="02020603050405020304" pitchFamily="18" charset="0"/>
              </a:rPr>
              <a:t> }</a:t>
            </a:r>
            <a:endParaRPr lang="en-GB"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a:t>
            </a:r>
            <a:r>
              <a:rPr lang="en-IN" sz="2400" i="1" dirty="0" err="1" smtClean="0">
                <a:latin typeface="Times New Roman" panose="02020603050405020304" pitchFamily="18" charset="0"/>
                <a:cs typeface="Times New Roman" panose="02020603050405020304" pitchFamily="18" charset="0"/>
              </a:rPr>
              <a:t>P</a:t>
            </a:r>
            <a:r>
              <a:rPr lang="en-IN" sz="2400" i="1" baseline="30000" dirty="0" err="1" smtClean="0">
                <a:latin typeface="Times New Roman" panose="02020603050405020304" pitchFamily="18" charset="0"/>
                <a:cs typeface="Times New Roman" panose="02020603050405020304" pitchFamily="18" charset="0"/>
              </a:rPr>
              <a:t>k</a:t>
            </a:r>
            <a:r>
              <a:rPr lang="en-IN" sz="2400" i="1"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  { </a:t>
            </a:r>
            <a:r>
              <a:rPr lang="en-IN" sz="2400" i="1" dirty="0" err="1">
                <a:latin typeface="Times New Roman" panose="02020603050405020304" pitchFamily="18" charset="0"/>
                <a:cs typeface="Times New Roman" panose="02020603050405020304" pitchFamily="18" charset="0"/>
              </a:rPr>
              <a:t>p</a:t>
            </a:r>
            <a:r>
              <a:rPr lang="en-IN" sz="2400" i="1" baseline="-25000" dirty="0" err="1">
                <a:latin typeface="Times New Roman" panose="02020603050405020304" pitchFamily="18" charset="0"/>
                <a:cs typeface="Times New Roman" panose="02020603050405020304" pitchFamily="18" charset="0"/>
              </a:rPr>
              <a:t>i</a:t>
            </a:r>
            <a:r>
              <a:rPr lang="en-IN" sz="2400" i="1" baseline="30000" dirty="0" err="1">
                <a:latin typeface="Times New Roman" panose="02020603050405020304" pitchFamily="18" charset="0"/>
                <a:cs typeface="Times New Roman" panose="02020603050405020304" pitchFamily="18" charset="0"/>
              </a:rPr>
              <a:t>k</a:t>
            </a:r>
            <a:r>
              <a:rPr lang="en-IN" sz="2400" dirty="0">
                <a:latin typeface="Times New Roman" panose="02020603050405020304" pitchFamily="18" charset="0"/>
                <a:cs typeface="Times New Roman" panose="02020603050405020304" pitchFamily="18" charset="0"/>
              </a:rPr>
              <a:t> | </a:t>
            </a:r>
            <a:r>
              <a:rPr lang="en-IN" sz="2400" i="1" dirty="0" err="1">
                <a:latin typeface="Times New Roman" panose="02020603050405020304" pitchFamily="18" charset="0"/>
                <a:cs typeface="Times New Roman" panose="02020603050405020304" pitchFamily="18" charset="0"/>
              </a:rPr>
              <a:t>p</a:t>
            </a:r>
            <a:r>
              <a:rPr lang="en-IN" sz="2400" i="1" baseline="-25000" dirty="0" err="1">
                <a:latin typeface="Times New Roman" panose="02020603050405020304" pitchFamily="18" charset="0"/>
                <a:cs typeface="Times New Roman" panose="02020603050405020304" pitchFamily="18" charset="0"/>
              </a:rPr>
              <a:t>i</a:t>
            </a:r>
            <a:r>
              <a:rPr lang="en-IN" sz="2400" i="1" baseline="30000" dirty="0" err="1">
                <a:latin typeface="Times New Roman" panose="02020603050405020304" pitchFamily="18" charset="0"/>
                <a:cs typeface="Times New Roman" panose="02020603050405020304" pitchFamily="18" charset="0"/>
              </a:rPr>
              <a:t>k</a:t>
            </a:r>
            <a:r>
              <a:rPr lang="en-IN" sz="2400" dirty="0">
                <a:latin typeface="Times New Roman" panose="02020603050405020304" pitchFamily="18" charset="0"/>
                <a:cs typeface="Times New Roman" panose="02020603050405020304" pitchFamily="18" charset="0"/>
              </a:rPr>
              <a:t> = </a:t>
            </a:r>
            <a:r>
              <a:rPr lang="en-IN" sz="2400" i="1" dirty="0">
                <a:latin typeface="Times New Roman" panose="02020603050405020304" pitchFamily="18" charset="0"/>
                <a:cs typeface="Times New Roman" panose="02020603050405020304" pitchFamily="18" charset="0"/>
              </a:rPr>
              <a:t>p</a:t>
            </a:r>
            <a:r>
              <a:rPr lang="en-IN" sz="2400" i="1" baseline="-25000" dirty="0">
                <a:latin typeface="Times New Roman" panose="02020603050405020304" pitchFamily="18" charset="0"/>
                <a:cs typeface="Times New Roman" panose="02020603050405020304" pitchFamily="18" charset="0"/>
              </a:rPr>
              <a:t>i+1</a:t>
            </a:r>
            <a:r>
              <a:rPr lang="en-IN" sz="2400" i="1" baseline="30000" dirty="0">
                <a:latin typeface="Times New Roman" panose="02020603050405020304" pitchFamily="18" charset="0"/>
                <a:cs typeface="Times New Roman" panose="02020603050405020304" pitchFamily="18" charset="0"/>
              </a:rPr>
              <a:t>k-1 </a:t>
            </a:r>
            <a:r>
              <a:rPr lang="en-IN" sz="2400" dirty="0">
                <a:latin typeface="Times New Roman" panose="02020603050405020304" pitchFamily="18" charset="0"/>
                <a:cs typeface="Times New Roman" panose="02020603050405020304" pitchFamily="18" charset="0"/>
              </a:rPr>
              <a:t>– </a:t>
            </a:r>
            <a:r>
              <a:rPr lang="en-IN" sz="2400" i="1" dirty="0">
                <a:latin typeface="Times New Roman" panose="02020603050405020304" pitchFamily="18" charset="0"/>
                <a:cs typeface="Times New Roman" panose="02020603050405020304" pitchFamily="18" charset="0"/>
              </a:rPr>
              <a:t>p</a:t>
            </a:r>
            <a:r>
              <a:rPr lang="en-IN" sz="2400" i="1" baseline="-25000" dirty="0">
                <a:latin typeface="Times New Roman" panose="02020603050405020304" pitchFamily="18" charset="0"/>
                <a:cs typeface="Times New Roman" panose="02020603050405020304" pitchFamily="18" charset="0"/>
              </a:rPr>
              <a:t>i</a:t>
            </a:r>
            <a:r>
              <a:rPr lang="en-IN" sz="2400" i="1" baseline="30000" dirty="0">
                <a:latin typeface="Times New Roman" panose="02020603050405020304" pitchFamily="18" charset="0"/>
                <a:cs typeface="Times New Roman" panose="02020603050405020304" pitchFamily="18" charset="0"/>
              </a:rPr>
              <a:t>k-1</a:t>
            </a:r>
            <a:r>
              <a:rPr lang="en-IN" sz="2400" dirty="0">
                <a:latin typeface="Times New Roman" panose="02020603050405020304" pitchFamily="18" charset="0"/>
                <a:cs typeface="Times New Roman" panose="02020603050405020304" pitchFamily="18" charset="0"/>
              </a:rPr>
              <a:t>}</a:t>
            </a:r>
            <a:endParaRPr lang="en-GB"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a:t>
            </a:r>
            <a:endParaRPr lang="en-GB"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a:t>
            </a:r>
            <a:r>
              <a:rPr lang="en-IN" sz="2400" i="1" dirty="0" smtClean="0">
                <a:latin typeface="Times New Roman" panose="02020603050405020304" pitchFamily="18" charset="0"/>
                <a:cs typeface="Times New Roman" panose="02020603050405020304" pitchFamily="18" charset="0"/>
              </a:rPr>
              <a:t>F</a:t>
            </a: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 { </a:t>
            </a:r>
            <a:r>
              <a:rPr lang="en-IN" sz="2400" i="1" dirty="0">
                <a:latin typeface="Times New Roman" panose="02020603050405020304" pitchFamily="18" charset="0"/>
                <a:cs typeface="Times New Roman" panose="02020603050405020304" pitchFamily="18" charset="0"/>
              </a:rPr>
              <a:t>B</a:t>
            </a:r>
            <a:r>
              <a:rPr lang="en-IN" sz="2400" i="1" baseline="-25000" dirty="0">
                <a:latin typeface="Times New Roman" panose="02020603050405020304" pitchFamily="18" charset="0"/>
                <a:cs typeface="Times New Roman" panose="02020603050405020304" pitchFamily="18" charset="0"/>
              </a:rPr>
              <a:t>1</a:t>
            </a:r>
            <a:r>
              <a:rPr lang="en-IN" sz="2400" dirty="0">
                <a:latin typeface="Times New Roman" panose="02020603050405020304" pitchFamily="18" charset="0"/>
                <a:cs typeface="Times New Roman" panose="02020603050405020304" pitchFamily="18" charset="0"/>
              </a:rPr>
              <a:t>│|</a:t>
            </a:r>
            <a:r>
              <a:rPr lang="en-IN" sz="2400" i="1" dirty="0">
                <a:latin typeface="Times New Roman" panose="02020603050405020304" pitchFamily="18" charset="0"/>
                <a:cs typeface="Times New Roman" panose="02020603050405020304" pitchFamily="18" charset="0"/>
              </a:rPr>
              <a:t>B</a:t>
            </a:r>
            <a:r>
              <a:rPr lang="en-IN" sz="2400" i="1" baseline="-25000" dirty="0">
                <a:latin typeface="Times New Roman" panose="02020603050405020304" pitchFamily="18" charset="0"/>
                <a:cs typeface="Times New Roman" panose="02020603050405020304" pitchFamily="18" charset="0"/>
              </a:rPr>
              <a:t>2</a:t>
            </a:r>
            <a:r>
              <a:rPr lang="en-IN" sz="2400" dirty="0">
                <a:latin typeface="Times New Roman" panose="02020603050405020304" pitchFamily="18" charset="0"/>
                <a:cs typeface="Times New Roman" panose="02020603050405020304" pitchFamily="18" charset="0"/>
              </a:rPr>
              <a:t>|│|</a:t>
            </a:r>
            <a:r>
              <a:rPr lang="en-IN" sz="2400" i="1" dirty="0">
                <a:latin typeface="Times New Roman" panose="02020603050405020304" pitchFamily="18" charset="0"/>
                <a:cs typeface="Times New Roman" panose="02020603050405020304" pitchFamily="18" charset="0"/>
              </a:rPr>
              <a:t>B</a:t>
            </a:r>
            <a:r>
              <a:rPr lang="en-IN" sz="2400" i="1" baseline="-25000" dirty="0">
                <a:latin typeface="Times New Roman" panose="02020603050405020304" pitchFamily="18" charset="0"/>
                <a:cs typeface="Times New Roman" panose="02020603050405020304" pitchFamily="18" charset="0"/>
              </a:rPr>
              <a:t>3</a:t>
            </a:r>
            <a:r>
              <a:rPr lang="en-IN" sz="2400" dirty="0">
                <a:latin typeface="Times New Roman" panose="02020603050405020304" pitchFamily="18" charset="0"/>
                <a:cs typeface="Times New Roman" panose="02020603050405020304" pitchFamily="18" charset="0"/>
              </a:rPr>
              <a:t>|│ … . │| </a:t>
            </a:r>
            <a:r>
              <a:rPr lang="en-IN" sz="2400" i="1" dirty="0" err="1">
                <a:latin typeface="Times New Roman" panose="02020603050405020304" pitchFamily="18" charset="0"/>
                <a:cs typeface="Times New Roman" panose="02020603050405020304" pitchFamily="18" charset="0"/>
              </a:rPr>
              <a:t>B</a:t>
            </a:r>
            <a:r>
              <a:rPr lang="en-IN" sz="2400" i="1" baseline="-25000" dirty="0" err="1">
                <a:latin typeface="Times New Roman" panose="02020603050405020304" pitchFamily="18" charset="0"/>
                <a:cs typeface="Times New Roman" panose="02020603050405020304" pitchFamily="18" charset="0"/>
              </a:rPr>
              <a:t>k</a:t>
            </a:r>
            <a:r>
              <a:rPr lang="en-IN" sz="2400" dirty="0">
                <a:latin typeface="Times New Roman" panose="02020603050405020304" pitchFamily="18" charset="0"/>
                <a:cs typeface="Times New Roman" panose="02020603050405020304" pitchFamily="18" charset="0"/>
              </a:rPr>
              <a:t> | </a:t>
            </a:r>
            <a:r>
              <a:rPr lang="en-IN" sz="2400" dirty="0" smtClean="0">
                <a:latin typeface="Times New Roman" panose="02020603050405020304" pitchFamily="18" charset="0"/>
                <a:cs typeface="Times New Roman" panose="02020603050405020304" pitchFamily="18" charset="0"/>
              </a:rPr>
              <a:t>}</a:t>
            </a:r>
          </a:p>
          <a:p>
            <a:endParaRPr lang="en-GB" sz="2000" dirty="0"/>
          </a:p>
          <a:p>
            <a:r>
              <a:rPr lang="en-IN" sz="2000" dirty="0">
                <a:latin typeface="Calibri" panose="020F0502020204030204" pitchFamily="34" charset="0"/>
                <a:ea typeface="TimesNewRoman"/>
              </a:rPr>
              <a:t>Where k represents total no of histograms and vector B</a:t>
            </a:r>
            <a:r>
              <a:rPr lang="en-IN" sz="2000" baseline="-25000" dirty="0">
                <a:latin typeface="Calibri" panose="020F0502020204030204" pitchFamily="34" charset="0"/>
                <a:ea typeface="TimesNewRoman"/>
              </a:rPr>
              <a:t>i</a:t>
            </a:r>
            <a:r>
              <a:rPr lang="en-IN" sz="2000" dirty="0">
                <a:latin typeface="Calibri" panose="020F0502020204030204" pitchFamily="34" charset="0"/>
                <a:ea typeface="TimesNewRoman"/>
              </a:rPr>
              <a:t> contains bin frequencies of an </a:t>
            </a:r>
            <a:r>
              <a:rPr lang="en-IN" sz="2000" dirty="0" err="1">
                <a:latin typeface="Calibri" panose="020F0502020204030204" pitchFamily="34" charset="0"/>
                <a:ea typeface="TimesNewRoman"/>
              </a:rPr>
              <a:t>i</a:t>
            </a:r>
            <a:r>
              <a:rPr lang="en-IN" sz="2000" baseline="30000" dirty="0" err="1">
                <a:latin typeface="Calibri" panose="020F0502020204030204" pitchFamily="34" charset="0"/>
                <a:ea typeface="TimesNewRoman"/>
              </a:rPr>
              <a:t>th</a:t>
            </a:r>
            <a:r>
              <a:rPr lang="en-IN" sz="2000" dirty="0">
                <a:latin typeface="Calibri" panose="020F0502020204030204" pitchFamily="34" charset="0"/>
                <a:ea typeface="TimesNewRoman"/>
              </a:rPr>
              <a:t> histogram. Therefore, an online signature is represented by a feature vector </a:t>
            </a:r>
            <a:r>
              <a:rPr lang="en-IN" sz="2000" dirty="0">
                <a:latin typeface="Calibri" panose="020F0502020204030204" pitchFamily="34" charset="0"/>
                <a:ea typeface="CambriaMath"/>
              </a:rPr>
              <a:t>F </a:t>
            </a:r>
            <a:r>
              <a:rPr lang="en-IN" sz="2000" dirty="0">
                <a:latin typeface="Calibri" panose="020F0502020204030204" pitchFamily="34" charset="0"/>
                <a:ea typeface="TimesNewRoman"/>
              </a:rPr>
              <a:t>which consists of bin information.</a:t>
            </a:r>
            <a:endParaRPr lang="en-IN" sz="2000" dirty="0" smtClean="0">
              <a:latin typeface="Calibri" panose="020F0502020204030204" pitchFamily="34" charset="0"/>
            </a:endParaRPr>
          </a:p>
        </p:txBody>
      </p:sp>
    </p:spTree>
    <p:extLst>
      <p:ext uri="{BB962C8B-B14F-4D97-AF65-F5344CB8AC3E}">
        <p14:creationId xmlns:p14="http://schemas.microsoft.com/office/powerpoint/2010/main" val="8930694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sz="2800" dirty="0" smtClean="0">
                <a:latin typeface="Roboto" panose="020B0604020202020204" charset="0"/>
                <a:ea typeface="Roboto" panose="020B0604020202020204" charset="0"/>
                <a:cs typeface="Roboto" panose="020B0604020202020204" charset="0"/>
              </a:rPr>
              <a:t>Software and Hardware Requirements</a:t>
            </a:r>
            <a:endParaRPr lang="en-GB" sz="2800" dirty="0">
              <a:latin typeface="Roboto" panose="020B0604020202020204" charset="0"/>
              <a:ea typeface="Roboto" panose="020B0604020202020204" charset="0"/>
              <a:cs typeface="Roboto" panose="020B0604020202020204" charset="0"/>
            </a:endParaRPr>
          </a:p>
        </p:txBody>
      </p:sp>
      <p:sp>
        <p:nvSpPr>
          <p:cNvPr id="3" name="Rectangle 2"/>
          <p:cNvSpPr/>
          <p:nvPr/>
        </p:nvSpPr>
        <p:spPr>
          <a:xfrm>
            <a:off x="618978" y="1189926"/>
            <a:ext cx="7526216" cy="4801314"/>
          </a:xfrm>
          <a:prstGeom prst="rect">
            <a:avLst/>
          </a:prstGeom>
        </p:spPr>
        <p:txBody>
          <a:bodyPr wrap="square">
            <a:spAutoFit/>
          </a:bodyPr>
          <a:lstStyle/>
          <a:p>
            <a:pPr>
              <a:lnSpc>
                <a:spcPct val="150000"/>
              </a:lnSpc>
            </a:pPr>
            <a:r>
              <a:rPr lang="en-IN" sz="2400" b="1" dirty="0" smtClean="0">
                <a:latin typeface="Calibri" panose="020F0502020204030204" pitchFamily="34" charset="0"/>
                <a:ea typeface="Calibri" panose="020F0502020204030204" pitchFamily="34" charset="0"/>
                <a:cs typeface="Calibri" panose="020F0502020204030204" pitchFamily="34" charset="0"/>
              </a:rPr>
              <a:t>Software </a:t>
            </a:r>
            <a:r>
              <a:rPr lang="en-IN" sz="2400" b="1" dirty="0">
                <a:latin typeface="Calibri" panose="020F0502020204030204" pitchFamily="34" charset="0"/>
                <a:ea typeface="Calibri" panose="020F0502020204030204" pitchFamily="34" charset="0"/>
                <a:cs typeface="Calibri" panose="020F0502020204030204" pitchFamily="34" charset="0"/>
              </a:rPr>
              <a:t>and Hardware Requirements</a:t>
            </a:r>
            <a:endParaRPr lang="en-GB" sz="2400" dirty="0">
              <a:latin typeface="Calibri" panose="020F0502020204030204" pitchFamily="34" charset="0"/>
              <a:ea typeface="Calibri" panose="020F0502020204030204" pitchFamily="34" charset="0"/>
              <a:cs typeface="Calibri" panose="020F0502020204030204" pitchFamily="34" charset="0"/>
            </a:endParaRPr>
          </a:p>
          <a:p>
            <a:pPr>
              <a:lnSpc>
                <a:spcPct val="150000"/>
              </a:lnSpc>
            </a:pPr>
            <a:r>
              <a:rPr lang="en-GB" sz="2000" b="1" dirty="0" smtClean="0">
                <a:latin typeface="Calibri" panose="020F0502020204030204" pitchFamily="34" charset="0"/>
                <a:ea typeface="Calibri" panose="020F0502020204030204" pitchFamily="34" charset="0"/>
                <a:cs typeface="Calibri" panose="020F0502020204030204" pitchFamily="34" charset="0"/>
              </a:rPr>
              <a:t>Software </a:t>
            </a:r>
            <a:r>
              <a:rPr lang="en-GB" sz="2000" b="1" dirty="0">
                <a:latin typeface="Calibri" panose="020F0502020204030204" pitchFamily="34" charset="0"/>
                <a:ea typeface="Calibri" panose="020F0502020204030204" pitchFamily="34" charset="0"/>
                <a:cs typeface="Calibri" panose="020F0502020204030204" pitchFamily="34" charset="0"/>
              </a:rPr>
              <a:t>Requirements</a:t>
            </a:r>
            <a:endParaRPr lang="en-GB" sz="2000" dirty="0">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50000"/>
              </a:lnSpc>
              <a:buFont typeface="Arial" panose="020B0604020202020204" pitchFamily="34" charset="0"/>
              <a:buChar char="●"/>
            </a:pPr>
            <a:r>
              <a:rPr lang="en-GB" sz="2000" dirty="0">
                <a:latin typeface="Calibri" panose="020F0502020204030204" pitchFamily="34" charset="0"/>
                <a:ea typeface="Calibri" panose="020F0502020204030204" pitchFamily="34" charset="0"/>
                <a:cs typeface="Calibri" panose="020F0502020204030204" pitchFamily="34" charset="0"/>
              </a:rPr>
              <a:t>Python 2</a:t>
            </a:r>
          </a:p>
          <a:p>
            <a:pPr>
              <a:lnSpc>
                <a:spcPct val="150000"/>
              </a:lnSpc>
            </a:pPr>
            <a:r>
              <a:rPr lang="en-GB" sz="2000" b="1" dirty="0" smtClean="0">
                <a:latin typeface="Calibri" panose="020F0502020204030204" pitchFamily="34" charset="0"/>
                <a:ea typeface="Calibri" panose="020F0502020204030204" pitchFamily="34" charset="0"/>
                <a:cs typeface="Calibri" panose="020F0502020204030204" pitchFamily="34" charset="0"/>
              </a:rPr>
              <a:t>Hardware </a:t>
            </a:r>
            <a:r>
              <a:rPr lang="en-GB" sz="2000" b="1" dirty="0">
                <a:latin typeface="Calibri" panose="020F0502020204030204" pitchFamily="34" charset="0"/>
                <a:ea typeface="Calibri" panose="020F0502020204030204" pitchFamily="34" charset="0"/>
                <a:cs typeface="Calibri" panose="020F0502020204030204" pitchFamily="34" charset="0"/>
              </a:rPr>
              <a:t>Requirements</a:t>
            </a:r>
            <a:endParaRPr lang="en-GB" sz="2000" dirty="0">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50000"/>
              </a:lnSpc>
              <a:buFont typeface="Arial" panose="020B0604020202020204" pitchFamily="34" charset="0"/>
              <a:buChar char="●"/>
            </a:pPr>
            <a:r>
              <a:rPr lang="en-GB" sz="2000" dirty="0">
                <a:latin typeface="Calibri" panose="020F0502020204030204" pitchFamily="34" charset="0"/>
                <a:ea typeface="Calibri" panose="020F0502020204030204" pitchFamily="34" charset="0"/>
                <a:cs typeface="Calibri" panose="020F0502020204030204" pitchFamily="34" charset="0"/>
              </a:rPr>
              <a:t>5.0” or 5.5” LCD display smart-phone with high processing power.</a:t>
            </a:r>
          </a:p>
          <a:p>
            <a:pPr marL="342900" lvl="0" indent="-342900">
              <a:lnSpc>
                <a:spcPct val="150000"/>
              </a:lnSpc>
              <a:buFont typeface="Arial" panose="020B0604020202020204" pitchFamily="34" charset="0"/>
              <a:buChar char="●"/>
            </a:pPr>
            <a:r>
              <a:rPr lang="en-GB" sz="2000" dirty="0">
                <a:latin typeface="Calibri" panose="020F0502020204030204" pitchFamily="34" charset="0"/>
                <a:ea typeface="Calibri" panose="020F0502020204030204" pitchFamily="34" charset="0"/>
                <a:cs typeface="Calibri" panose="020F0502020204030204" pitchFamily="34" charset="0"/>
              </a:rPr>
              <a:t>OS: </a:t>
            </a:r>
            <a:r>
              <a:rPr lang="en-GB" sz="2000" dirty="0" smtClean="0">
                <a:latin typeface="Calibri" panose="020F0502020204030204" pitchFamily="34" charset="0"/>
                <a:ea typeface="Calibri" panose="020F0502020204030204" pitchFamily="34" charset="0"/>
                <a:cs typeface="Calibri" panose="020F0502020204030204" pitchFamily="34" charset="0"/>
              </a:rPr>
              <a:t>Ubuntu</a:t>
            </a:r>
            <a:endParaRPr lang="en-GB" sz="2000" dirty="0">
              <a:latin typeface="Calibri" panose="020F0502020204030204" pitchFamily="34" charset="0"/>
              <a:ea typeface="Calibri" panose="020F0502020204030204" pitchFamily="34" charset="0"/>
              <a:cs typeface="Calibri" panose="020F0502020204030204" pitchFamily="34" charset="0"/>
            </a:endParaRPr>
          </a:p>
          <a:p>
            <a:pPr>
              <a:lnSpc>
                <a:spcPct val="150000"/>
              </a:lnSpc>
            </a:pPr>
            <a:r>
              <a:rPr lang="en-GB" sz="2000" b="1" dirty="0" smtClean="0">
                <a:latin typeface="Calibri" panose="020F0502020204030204" pitchFamily="34" charset="0"/>
                <a:ea typeface="Calibri" panose="020F0502020204030204" pitchFamily="34" charset="0"/>
                <a:cs typeface="Calibri" panose="020F0502020204030204" pitchFamily="34" charset="0"/>
              </a:rPr>
              <a:t>Dataset </a:t>
            </a:r>
            <a:r>
              <a:rPr lang="en-GB" sz="2000" b="1" dirty="0">
                <a:latin typeface="Calibri" panose="020F0502020204030204" pitchFamily="34" charset="0"/>
                <a:ea typeface="Calibri" panose="020F0502020204030204" pitchFamily="34" charset="0"/>
                <a:cs typeface="Calibri" panose="020F0502020204030204" pitchFamily="34" charset="0"/>
              </a:rPr>
              <a:t>Requirements</a:t>
            </a:r>
            <a:endParaRPr lang="en-GB" sz="2000" dirty="0">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50000"/>
              </a:lnSpc>
              <a:buFont typeface="Arial" panose="020B0604020202020204" pitchFamily="34" charset="0"/>
              <a:buChar char="●"/>
            </a:pPr>
            <a:r>
              <a:rPr lang="en-GB" sz="2000" dirty="0">
                <a:latin typeface="Calibri" panose="020F0502020204030204" pitchFamily="34" charset="0"/>
                <a:ea typeface="Calibri" panose="020F0502020204030204" pitchFamily="34" charset="0"/>
                <a:cs typeface="Calibri" panose="020F0502020204030204" pitchFamily="34" charset="0"/>
              </a:rPr>
              <a:t>SUSIG Online Signature Dataset (5000 Signatures)</a:t>
            </a:r>
          </a:p>
          <a:p>
            <a:pPr marL="342900" lvl="0" indent="-342900">
              <a:lnSpc>
                <a:spcPct val="150000"/>
              </a:lnSpc>
              <a:buFont typeface="Arial" panose="020B0604020202020204" pitchFamily="34" charset="0"/>
              <a:buChar char="●"/>
            </a:pPr>
            <a:r>
              <a:rPr lang="en-GB" sz="2000" dirty="0">
                <a:latin typeface="Calibri" panose="020F0502020204030204" pitchFamily="34" charset="0"/>
                <a:ea typeface="Calibri" panose="020F0502020204030204" pitchFamily="34" charset="0"/>
                <a:cs typeface="Calibri" panose="020F0502020204030204" pitchFamily="34" charset="0"/>
              </a:rPr>
              <a:t>Dataset Link : </a:t>
            </a:r>
            <a:r>
              <a:rPr lang="en-US" sz="2000" dirty="0">
                <a:solidFill>
                  <a:srgbClr val="0563C1"/>
                </a:solidFill>
                <a:latin typeface="Calibri" panose="020F0502020204030204" pitchFamily="34" charset="0"/>
                <a:ea typeface="Calibri" panose="020F0502020204030204" pitchFamily="34" charset="0"/>
                <a:cs typeface="Calibri" panose="020F0502020204030204" pitchFamily="34" charset="0"/>
                <a:hlinkClick r:id="rId2"/>
              </a:rPr>
              <a:t>http://biometrics.sabanciuniv.edu/susig.html</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baseline="30000" dirty="0">
                <a:latin typeface="Calibri" panose="020F0502020204030204" pitchFamily="34" charset="0"/>
                <a:ea typeface="Calibri" panose="020F0502020204030204" pitchFamily="34" charset="0"/>
                <a:cs typeface="Calibri" panose="020F0502020204030204" pitchFamily="34" charset="0"/>
              </a:rPr>
              <a:t>[17]</a:t>
            </a:r>
            <a:endParaRPr lang="en-GB" dirty="0">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50000"/>
              </a:lnSpc>
              <a:buFont typeface="Arial" panose="020B0604020202020204" pitchFamily="34" charset="0"/>
              <a:buChar char="●"/>
            </a:pPr>
            <a:r>
              <a:rPr lang="en-GB" sz="2000" dirty="0">
                <a:latin typeface="Calibri" panose="020F0502020204030204" pitchFamily="34" charset="0"/>
                <a:ea typeface="Calibri" panose="020F0502020204030204" pitchFamily="34" charset="0"/>
                <a:cs typeface="Calibri" panose="020F0502020204030204" pitchFamily="34" charset="0"/>
              </a:rPr>
              <a:t>Self-developed data set (100-150 Signatures)</a:t>
            </a:r>
          </a:p>
        </p:txBody>
      </p:sp>
    </p:spTree>
    <p:extLst>
      <p:ext uri="{BB962C8B-B14F-4D97-AF65-F5344CB8AC3E}">
        <p14:creationId xmlns:p14="http://schemas.microsoft.com/office/powerpoint/2010/main" val="14323359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600" dirty="0" smtClean="0"/>
              <a:t>Results</a:t>
            </a:r>
            <a:endParaRPr lang="en-IN" sz="3600" dirty="0"/>
          </a:p>
        </p:txBody>
      </p:sp>
      <p:sp>
        <p:nvSpPr>
          <p:cNvPr id="3" name="TextBox 2"/>
          <p:cNvSpPr txBox="1"/>
          <p:nvPr/>
        </p:nvSpPr>
        <p:spPr>
          <a:xfrm>
            <a:off x="266700" y="1282700"/>
            <a:ext cx="8432800" cy="1200329"/>
          </a:xfrm>
          <a:prstGeom prst="rect">
            <a:avLst/>
          </a:prstGeom>
          <a:noFill/>
        </p:spPr>
        <p:txBody>
          <a:bodyPr wrap="square" rtlCol="0">
            <a:spAutoFit/>
          </a:bodyPr>
          <a:lstStyle/>
          <a:p>
            <a:r>
              <a:rPr lang="en-IN" sz="2400" dirty="0" smtClean="0">
                <a:latin typeface="Calibri" panose="020F0502020204030204" pitchFamily="34" charset="0"/>
              </a:rPr>
              <a:t>SUSIG Dataset :</a:t>
            </a:r>
          </a:p>
          <a:p>
            <a:endParaRPr lang="en-IN" sz="2400" dirty="0">
              <a:latin typeface="Calibri" panose="020F0502020204030204" pitchFamily="34" charset="0"/>
            </a:endParaRPr>
          </a:p>
          <a:p>
            <a:endParaRPr lang="en-IN" sz="2400" dirty="0">
              <a:latin typeface="Calibri" panose="020F0502020204030204" pitchFamily="34"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776287" y="1754187"/>
            <a:ext cx="3629025" cy="3629025"/>
          </a:xfrm>
          <a:prstGeom prst="rect">
            <a:avLst/>
          </a:prstGeom>
          <a:noFill/>
          <a:ln>
            <a:noFill/>
          </a:ln>
        </p:spPr>
      </p:pic>
      <mc:AlternateContent xmlns:mc="http://schemas.openxmlformats.org/markup-compatibility/2006">
        <mc:Choice xmlns:a14="http://schemas.microsoft.com/office/drawing/2010/main" Requires="a14">
          <p:sp>
            <p:nvSpPr>
              <p:cNvPr id="5" name="TextBox 4"/>
              <p:cNvSpPr txBox="1"/>
              <p:nvPr/>
            </p:nvSpPr>
            <p:spPr>
              <a:xfrm>
                <a:off x="5053806" y="1960318"/>
                <a:ext cx="2997200" cy="3722686"/>
              </a:xfrm>
              <a:prstGeom prst="rect">
                <a:avLst/>
              </a:prstGeom>
              <a:noFill/>
            </p:spPr>
            <p:txBody>
              <a:bodyPr wrap="square" rtlCol="0">
                <a:spAutoFit/>
              </a:bodyPr>
              <a:lstStyle/>
              <a:p>
                <a:pPr>
                  <a:lnSpc>
                    <a:spcPct val="150000"/>
                  </a:lnSpc>
                </a:pPr>
                <a:r>
                  <a:rPr lang="en-IN" sz="2000" dirty="0" smtClean="0">
                    <a:latin typeface="Calibri" panose="020F0502020204030204" pitchFamily="34" charset="0"/>
                  </a:rPr>
                  <a:t>20% training – 80% testing</a:t>
                </a:r>
              </a:p>
              <a:p>
                <a:pPr>
                  <a:lnSpc>
                    <a:spcPct val="150000"/>
                  </a:lnSpc>
                </a:pPr>
                <a:r>
                  <a:rPr lang="en-IN" sz="2000" dirty="0">
                    <a:latin typeface="Calibri" panose="020F0502020204030204" pitchFamily="34" charset="0"/>
                  </a:rPr>
                  <a:t>Matrix </a:t>
                </a:r>
                <a:r>
                  <a:rPr lang="en-IN" sz="2000" dirty="0" smtClean="0">
                    <a:latin typeface="Calibri" panose="020F0502020204030204" pitchFamily="34" charset="0"/>
                  </a:rPr>
                  <a:t>:</a:t>
                </a:r>
                <a14:m>
                  <m:oMath xmlns:m="http://schemas.openxmlformats.org/officeDocument/2006/math">
                    <m:m>
                      <m:mPr>
                        <m:mcs>
                          <m:mc>
                            <m:mcPr>
                              <m:count m:val="2"/>
                              <m:mcJc m:val="center"/>
                            </m:mcPr>
                          </m:mc>
                        </m:mcs>
                        <m:ctrlPr>
                          <a:rPr lang="en-GB" sz="2000" i="1">
                            <a:latin typeface="Cambria Math" panose="02040503050406030204" pitchFamily="18" charset="0"/>
                          </a:rPr>
                        </m:ctrlPr>
                      </m:mPr>
                      <m:mr>
                        <m:e>
                          <m:r>
                            <m:rPr>
                              <m:brk m:alnAt="7"/>
                            </m:rPr>
                            <a:rPr lang="en-GB" sz="2000" b="0" i="1" smtClean="0">
                              <a:latin typeface="Cambria Math" panose="02040503050406030204" pitchFamily="18" charset="0"/>
                            </a:rPr>
                            <m:t>2</m:t>
                          </m:r>
                        </m:e>
                        <m:e>
                          <m:r>
                            <a:rPr lang="en-US" sz="2000" i="1">
                              <a:latin typeface="Cambria Math" panose="02040503050406030204" pitchFamily="18" charset="0"/>
                            </a:rPr>
                            <m:t>0</m:t>
                          </m:r>
                        </m:e>
                      </m:mr>
                      <m:mr>
                        <m:e>
                          <m:r>
                            <a:rPr lang="en-US" sz="2000" i="1">
                              <a:latin typeface="Cambria Math" panose="02040503050406030204" pitchFamily="18" charset="0"/>
                            </a:rPr>
                            <m:t>0</m:t>
                          </m:r>
                        </m:e>
                        <m:e>
                          <m:r>
                            <a:rPr lang="en-GB" sz="2000" b="0" i="1" smtClean="0">
                              <a:latin typeface="Cambria Math" panose="02040503050406030204" pitchFamily="18" charset="0"/>
                            </a:rPr>
                            <m:t>2</m:t>
                          </m:r>
                        </m:e>
                      </m:mr>
                    </m:m>
                  </m:oMath>
                </a14:m>
                <a:endParaRPr lang="en-IN" sz="2000" dirty="0">
                  <a:latin typeface="Calibri" panose="020F0502020204030204" pitchFamily="34" charset="0"/>
                </a:endParaRPr>
              </a:p>
              <a:p>
                <a:pPr>
                  <a:lnSpc>
                    <a:spcPct val="150000"/>
                  </a:lnSpc>
                </a:pPr>
                <a:r>
                  <a:rPr lang="en-IN" sz="2000" dirty="0">
                    <a:latin typeface="Calibri" panose="020F0502020204030204" pitchFamily="34" charset="0"/>
                  </a:rPr>
                  <a:t>30% training – 70% testing</a:t>
                </a:r>
              </a:p>
              <a:p>
                <a:pPr>
                  <a:lnSpc>
                    <a:spcPct val="150000"/>
                  </a:lnSpc>
                </a:pPr>
                <a:r>
                  <a:rPr lang="en-IN" sz="2000" dirty="0">
                    <a:latin typeface="Calibri" panose="020F0502020204030204" pitchFamily="34" charset="0"/>
                  </a:rPr>
                  <a:t>Matrix : </a:t>
                </a:r>
                <a14:m>
                  <m:oMath xmlns:m="http://schemas.openxmlformats.org/officeDocument/2006/math">
                    <m:m>
                      <m:mPr>
                        <m:mcs>
                          <m:mc>
                            <m:mcPr>
                              <m:count m:val="2"/>
                              <m:mcJc m:val="center"/>
                            </m:mcPr>
                          </m:mc>
                        </m:mcs>
                        <m:ctrlPr>
                          <a:rPr lang="en-GB" sz="2000" i="1">
                            <a:latin typeface="Cambria Math" panose="02040503050406030204" pitchFamily="18" charset="0"/>
                          </a:rPr>
                        </m:ctrlPr>
                      </m:mPr>
                      <m:mr>
                        <m:e>
                          <m:r>
                            <m:rPr>
                              <m:brk m:alnAt="7"/>
                            </m:rPr>
                            <a:rPr lang="en-GB" sz="2000" b="0" i="1" smtClean="0">
                              <a:latin typeface="Cambria Math" panose="02040503050406030204" pitchFamily="18" charset="0"/>
                            </a:rPr>
                            <m:t>3</m:t>
                          </m:r>
                        </m:e>
                        <m:e>
                          <m:r>
                            <a:rPr lang="en-US" sz="2000" i="1">
                              <a:latin typeface="Cambria Math" panose="02040503050406030204" pitchFamily="18" charset="0"/>
                            </a:rPr>
                            <m:t>0</m:t>
                          </m:r>
                        </m:e>
                      </m:mr>
                      <m:mr>
                        <m:e>
                          <m:r>
                            <a:rPr lang="en-US" sz="2000" i="1">
                              <a:latin typeface="Cambria Math" panose="02040503050406030204" pitchFamily="18" charset="0"/>
                            </a:rPr>
                            <m:t>0</m:t>
                          </m:r>
                        </m:e>
                        <m:e>
                          <m:r>
                            <a:rPr lang="en-GB" sz="2000" b="0" i="1" smtClean="0">
                              <a:latin typeface="Cambria Math" panose="02040503050406030204" pitchFamily="18" charset="0"/>
                            </a:rPr>
                            <m:t>3</m:t>
                          </m:r>
                        </m:e>
                      </m:mr>
                    </m:m>
                  </m:oMath>
                </a14:m>
                <a:endParaRPr lang="en-IN" sz="2000" dirty="0" smtClean="0">
                  <a:latin typeface="Calibri" panose="020F0502020204030204" pitchFamily="34" charset="0"/>
                </a:endParaRPr>
              </a:p>
              <a:p>
                <a:pPr>
                  <a:lnSpc>
                    <a:spcPct val="150000"/>
                  </a:lnSpc>
                </a:pPr>
                <a:r>
                  <a:rPr lang="en-IN" sz="2000" dirty="0" smtClean="0">
                    <a:latin typeface="Calibri" panose="020F0502020204030204" pitchFamily="34" charset="0"/>
                  </a:rPr>
                  <a:t>40</a:t>
                </a:r>
                <a:r>
                  <a:rPr lang="en-IN" sz="2000" dirty="0">
                    <a:latin typeface="Calibri" panose="020F0502020204030204" pitchFamily="34" charset="0"/>
                  </a:rPr>
                  <a:t>% </a:t>
                </a:r>
                <a:r>
                  <a:rPr lang="en-IN" sz="2000" dirty="0" smtClean="0">
                    <a:latin typeface="Calibri" panose="020F0502020204030204" pitchFamily="34" charset="0"/>
                  </a:rPr>
                  <a:t>training – </a:t>
                </a:r>
                <a:r>
                  <a:rPr lang="en-IN" sz="2000" dirty="0">
                    <a:latin typeface="Calibri" panose="020F0502020204030204" pitchFamily="34" charset="0"/>
                  </a:rPr>
                  <a:t>60% testing</a:t>
                </a:r>
              </a:p>
              <a:p>
                <a:pPr>
                  <a:lnSpc>
                    <a:spcPct val="150000"/>
                  </a:lnSpc>
                </a:pPr>
                <a:r>
                  <a:rPr lang="en-IN" sz="2000" dirty="0">
                    <a:latin typeface="Calibri" panose="020F0502020204030204" pitchFamily="34" charset="0"/>
                  </a:rPr>
                  <a:t>Matrix </a:t>
                </a:r>
                <a:r>
                  <a:rPr lang="en-IN" sz="2000" dirty="0" smtClean="0">
                    <a:latin typeface="Calibri" panose="020F0502020204030204" pitchFamily="34" charset="0"/>
                  </a:rPr>
                  <a:t>:</a:t>
                </a:r>
                <a14:m>
                  <m:oMath xmlns:m="http://schemas.openxmlformats.org/officeDocument/2006/math">
                    <m:m>
                      <m:mPr>
                        <m:mcs>
                          <m:mc>
                            <m:mcPr>
                              <m:count m:val="2"/>
                              <m:mcJc m:val="center"/>
                            </m:mcPr>
                          </m:mc>
                        </m:mcs>
                        <m:ctrlPr>
                          <a:rPr lang="en-GB" sz="2000" i="1">
                            <a:latin typeface="Cambria Math" panose="02040503050406030204" pitchFamily="18" charset="0"/>
                          </a:rPr>
                        </m:ctrlPr>
                      </m:mPr>
                      <m:mr>
                        <m:e>
                          <m:r>
                            <m:rPr>
                              <m:brk m:alnAt="7"/>
                            </m:rPr>
                            <a:rPr lang="en-GB" sz="2000" b="0" i="1" smtClean="0">
                              <a:latin typeface="Cambria Math" panose="02040503050406030204" pitchFamily="18" charset="0"/>
                            </a:rPr>
                            <m:t>4</m:t>
                          </m:r>
                        </m:e>
                        <m:e>
                          <m:r>
                            <a:rPr lang="en-US" sz="2000" i="1">
                              <a:latin typeface="Cambria Math" panose="02040503050406030204" pitchFamily="18" charset="0"/>
                            </a:rPr>
                            <m:t>0</m:t>
                          </m:r>
                        </m:e>
                      </m:mr>
                      <m:mr>
                        <m:e>
                          <m:r>
                            <a:rPr lang="en-US" sz="2000" i="1">
                              <a:latin typeface="Cambria Math" panose="02040503050406030204" pitchFamily="18" charset="0"/>
                            </a:rPr>
                            <m:t>0</m:t>
                          </m:r>
                        </m:e>
                        <m:e>
                          <m:r>
                            <a:rPr lang="en-GB" sz="2000" b="0" i="1" smtClean="0">
                              <a:latin typeface="Cambria Math" panose="02040503050406030204" pitchFamily="18" charset="0"/>
                            </a:rPr>
                            <m:t>5</m:t>
                          </m:r>
                        </m:e>
                      </m:mr>
                    </m:m>
                  </m:oMath>
                </a14:m>
                <a:endParaRPr lang="en-IN" sz="2000" dirty="0">
                  <a:latin typeface="Calibri" panose="020F0502020204030204" pitchFamily="34" charset="0"/>
                </a:endParaRPr>
              </a:p>
            </p:txBody>
          </p:sp>
        </mc:Choice>
        <mc:Fallback>
          <p:sp>
            <p:nvSpPr>
              <p:cNvPr id="5" name="TextBox 4"/>
              <p:cNvSpPr txBox="1">
                <a:spLocks noRot="1" noChangeAspect="1" noMove="1" noResize="1" noEditPoints="1" noAdjustHandles="1" noChangeArrowheads="1" noChangeShapeType="1" noTextEdit="1"/>
              </p:cNvSpPr>
              <p:nvPr/>
            </p:nvSpPr>
            <p:spPr>
              <a:xfrm>
                <a:off x="5053806" y="1960318"/>
                <a:ext cx="2997200" cy="3722686"/>
              </a:xfrm>
              <a:prstGeom prst="rect">
                <a:avLst/>
              </a:prstGeom>
              <a:blipFill rotWithShape="0">
                <a:blip r:embed="rId3"/>
                <a:stretch>
                  <a:fillRect l="-2033"/>
                </a:stretch>
              </a:blipFill>
            </p:spPr>
            <p:txBody>
              <a:bodyPr/>
              <a:lstStyle/>
              <a:p>
                <a:r>
                  <a:rPr lang="en-GB">
                    <a:noFill/>
                  </a:rPr>
                  <a:t> </a:t>
                </a:r>
              </a:p>
            </p:txBody>
          </p:sp>
        </mc:Fallback>
      </mc:AlternateContent>
    </p:spTree>
    <p:extLst>
      <p:ext uri="{BB962C8B-B14F-4D97-AF65-F5344CB8AC3E}">
        <p14:creationId xmlns:p14="http://schemas.microsoft.com/office/powerpoint/2010/main" val="3751151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 name="Picture 2"/>
          <p:cNvPicPr/>
          <p:nvPr/>
        </p:nvPicPr>
        <p:blipFill>
          <a:blip r:embed="rId2"/>
          <a:stretch>
            <a:fillRect/>
          </a:stretch>
        </p:blipFill>
        <p:spPr>
          <a:xfrm>
            <a:off x="0" y="1162050"/>
            <a:ext cx="3257550" cy="3086100"/>
          </a:xfrm>
          <a:prstGeom prst="rect">
            <a:avLst/>
          </a:prstGeom>
        </p:spPr>
      </p:pic>
      <p:pic>
        <p:nvPicPr>
          <p:cNvPr id="4" name="Picture 3"/>
          <p:cNvPicPr/>
          <p:nvPr/>
        </p:nvPicPr>
        <p:blipFill>
          <a:blip r:embed="rId3"/>
          <a:stretch>
            <a:fillRect/>
          </a:stretch>
        </p:blipFill>
        <p:spPr>
          <a:xfrm>
            <a:off x="3009900" y="1136650"/>
            <a:ext cx="3209925" cy="3124200"/>
          </a:xfrm>
          <a:prstGeom prst="rect">
            <a:avLst/>
          </a:prstGeom>
        </p:spPr>
      </p:pic>
      <p:pic>
        <p:nvPicPr>
          <p:cNvPr id="5" name="Picture 4"/>
          <p:cNvPicPr/>
          <p:nvPr/>
        </p:nvPicPr>
        <p:blipFill>
          <a:blip r:embed="rId4"/>
          <a:stretch>
            <a:fillRect/>
          </a:stretch>
        </p:blipFill>
        <p:spPr>
          <a:xfrm>
            <a:off x="6048375" y="1190625"/>
            <a:ext cx="3095625" cy="3095625"/>
          </a:xfrm>
          <a:prstGeom prst="rect">
            <a:avLst/>
          </a:prstGeom>
        </p:spPr>
      </p:pic>
      <mc:AlternateContent xmlns:mc="http://schemas.openxmlformats.org/markup-compatibility/2006">
        <mc:Choice xmlns:a14="http://schemas.microsoft.com/office/drawing/2010/main" Requires="a14">
          <p:sp>
            <p:nvSpPr>
              <p:cNvPr id="6" name="Rectangle 5"/>
              <p:cNvSpPr/>
              <p:nvPr/>
            </p:nvSpPr>
            <p:spPr>
              <a:xfrm>
                <a:off x="98250" y="4756150"/>
                <a:ext cx="2405062" cy="1281954"/>
              </a:xfrm>
              <a:prstGeom prst="rect">
                <a:avLst/>
              </a:prstGeom>
            </p:spPr>
            <p:txBody>
              <a:bodyPr wrap="square">
                <a:spAutoFit/>
              </a:bodyPr>
              <a:lstStyle/>
              <a:p>
                <a:pPr>
                  <a:lnSpc>
                    <a:spcPct val="107000"/>
                  </a:lnSpc>
                  <a:spcAft>
                    <a:spcPts val="800"/>
                  </a:spcAft>
                </a:pPr>
                <a:r>
                  <a:rPr lang="en-IN" sz="1800" dirty="0" smtClean="0">
                    <a:latin typeface="Calibri" panose="020F0502020204030204" pitchFamily="34" charset="0"/>
                    <a:ea typeface="Calibri" panose="020F0502020204030204" pitchFamily="34" charset="0"/>
                    <a:cs typeface="Times New Roman" panose="02020603050405020304" pitchFamily="18" charset="0"/>
                  </a:rPr>
                  <a:t>50</a:t>
                </a:r>
                <a:r>
                  <a:rPr lang="en-IN" sz="1800" dirty="0">
                    <a:latin typeface="Calibri" panose="020F0502020204030204" pitchFamily="34" charset="0"/>
                    <a:ea typeface="Calibri" panose="020F0502020204030204" pitchFamily="34" charset="0"/>
                    <a:cs typeface="Times New Roman" panose="02020603050405020304" pitchFamily="18" charset="0"/>
                  </a:rPr>
                  <a:t>% testing – 50% training</a:t>
                </a:r>
              </a:p>
              <a:p>
                <a:pPr>
                  <a:lnSpc>
                    <a:spcPct val="107000"/>
                  </a:lnSpc>
                  <a:spcAft>
                    <a:spcPts val="800"/>
                  </a:spcAft>
                </a:pPr>
                <a:r>
                  <a:rPr lang="en-IN" sz="1800" dirty="0">
                    <a:latin typeface="Calibri" panose="020F0502020204030204" pitchFamily="34" charset="0"/>
                    <a:ea typeface="Calibri" panose="020F0502020204030204" pitchFamily="34" charset="0"/>
                    <a:cs typeface="Times New Roman" panose="02020603050405020304" pitchFamily="18" charset="0"/>
                  </a:rPr>
                  <a:t>Matrix: </a:t>
                </a:r>
                <a14:m>
                  <m:oMath xmlns:m="http://schemas.openxmlformats.org/officeDocument/2006/math">
                    <m:m>
                      <m:mPr>
                        <m:mcs>
                          <m:mc>
                            <m:mcPr>
                              <m:count m:val="2"/>
                              <m:mcJc m:val="center"/>
                            </m:mcPr>
                          </m:mc>
                        </m:mcs>
                        <m:ctrlPr>
                          <a:rPr lang="en-GB" sz="1800" i="1">
                            <a:latin typeface="Cambria Math" panose="02040503050406030204" pitchFamily="18" charset="0"/>
                          </a:rPr>
                        </m:ctrlPr>
                      </m:mPr>
                      <m:mr>
                        <m:e>
                          <m:r>
                            <m:rPr>
                              <m:brk m:alnAt="7"/>
                            </m:rPr>
                            <a:rPr lang="en-GB" sz="1800" b="0" i="1" smtClean="0">
                              <a:latin typeface="Cambria Math" panose="02040503050406030204" pitchFamily="18" charset="0"/>
                            </a:rPr>
                            <m:t>4</m:t>
                          </m:r>
                        </m:e>
                        <m:e>
                          <m:r>
                            <a:rPr lang="en-US" sz="1800" i="1">
                              <a:latin typeface="Cambria Math" panose="02040503050406030204" pitchFamily="18" charset="0"/>
                            </a:rPr>
                            <m:t>0</m:t>
                          </m:r>
                        </m:e>
                      </m:mr>
                      <m:mr>
                        <m:e>
                          <m:r>
                            <a:rPr lang="en-GB" sz="1800" b="0" i="1" smtClean="0">
                              <a:latin typeface="Cambria Math" panose="02040503050406030204" pitchFamily="18" charset="0"/>
                            </a:rPr>
                            <m:t>1</m:t>
                          </m:r>
                        </m:e>
                        <m:e>
                          <m:r>
                            <a:rPr lang="en-GB" sz="1800" b="0" i="1" smtClean="0">
                              <a:latin typeface="Cambria Math" panose="02040503050406030204" pitchFamily="18" charset="0"/>
                            </a:rPr>
                            <m:t>5</m:t>
                          </m:r>
                        </m:e>
                      </m:mr>
                    </m:m>
                  </m:oMath>
                </a14:m>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6" name="Rectangle 5"/>
              <p:cNvSpPr>
                <a:spLocks noRot="1" noChangeAspect="1" noMove="1" noResize="1" noEditPoints="1" noAdjustHandles="1" noChangeArrowheads="1" noChangeShapeType="1" noTextEdit="1"/>
              </p:cNvSpPr>
              <p:nvPr/>
            </p:nvSpPr>
            <p:spPr>
              <a:xfrm>
                <a:off x="98250" y="4756150"/>
                <a:ext cx="2405062" cy="1281954"/>
              </a:xfrm>
              <a:prstGeom prst="rect">
                <a:avLst/>
              </a:prstGeom>
              <a:blipFill rotWithShape="0">
                <a:blip r:embed="rId5"/>
                <a:stretch>
                  <a:fillRect l="-2025" t="-1896"/>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7" name="Rectangle 6"/>
              <p:cNvSpPr/>
              <p:nvPr/>
            </p:nvSpPr>
            <p:spPr>
              <a:xfrm>
                <a:off x="3009900" y="4756150"/>
                <a:ext cx="2616200" cy="1287853"/>
              </a:xfrm>
              <a:prstGeom prst="rect">
                <a:avLst/>
              </a:prstGeom>
            </p:spPr>
            <p:txBody>
              <a:bodyPr wrap="square">
                <a:spAutoFit/>
              </a:bodyPr>
              <a:lstStyle/>
              <a:p>
                <a:pPr>
                  <a:lnSpc>
                    <a:spcPct val="107000"/>
                  </a:lnSpc>
                  <a:spcAft>
                    <a:spcPts val="800"/>
                  </a:spcAft>
                </a:pPr>
                <a:r>
                  <a:rPr lang="en-IN" sz="1800" dirty="0" smtClean="0">
                    <a:latin typeface="Calibri" panose="020F0502020204030204" pitchFamily="34" charset="0"/>
                    <a:ea typeface="Calibri" panose="020F0502020204030204" pitchFamily="34" charset="0"/>
                    <a:cs typeface="Times New Roman" panose="02020603050405020304" pitchFamily="18" charset="0"/>
                  </a:rPr>
                  <a:t>60% testing – 40% training</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latin typeface="Calibri" panose="020F0502020204030204" pitchFamily="34" charset="0"/>
                    <a:ea typeface="Calibri" panose="020F0502020204030204" pitchFamily="34" charset="0"/>
                    <a:cs typeface="Times New Roman" panose="02020603050405020304" pitchFamily="18" charset="0"/>
                  </a:rPr>
                  <a:t>Matrix: </a:t>
                </a:r>
                <a14:m>
                  <m:oMath xmlns:m="http://schemas.openxmlformats.org/officeDocument/2006/math">
                    <m:m>
                      <m:mPr>
                        <m:mcs>
                          <m:mc>
                            <m:mcPr>
                              <m:count m:val="2"/>
                              <m:mcJc m:val="center"/>
                            </m:mcPr>
                          </m:mc>
                        </m:mcs>
                        <m:ctrlPr>
                          <a:rPr lang="en-GB" sz="1800" i="1">
                            <a:latin typeface="Cambria Math" panose="02040503050406030204" pitchFamily="18" charset="0"/>
                          </a:rPr>
                        </m:ctrlPr>
                      </m:mPr>
                      <m:mr>
                        <m:e>
                          <m:r>
                            <m:rPr>
                              <m:brk m:alnAt="7"/>
                            </m:rPr>
                            <a:rPr lang="en-GB" sz="1800" b="0" i="1" smtClean="0">
                              <a:latin typeface="Cambria Math" panose="02040503050406030204" pitchFamily="18" charset="0"/>
                            </a:rPr>
                            <m:t>5</m:t>
                          </m:r>
                        </m:e>
                        <m:e>
                          <m:r>
                            <a:rPr lang="en-US" sz="1800" i="1">
                              <a:latin typeface="Cambria Math" panose="02040503050406030204" pitchFamily="18" charset="0"/>
                            </a:rPr>
                            <m:t>0</m:t>
                          </m:r>
                        </m:e>
                      </m:mr>
                      <m:mr>
                        <m:e>
                          <m:r>
                            <a:rPr lang="en-GB" sz="1800" b="0" i="1" smtClean="0">
                              <a:latin typeface="Cambria Math" panose="02040503050406030204" pitchFamily="18" charset="0"/>
                            </a:rPr>
                            <m:t>1</m:t>
                          </m:r>
                        </m:e>
                        <m:e>
                          <m:r>
                            <a:rPr lang="en-GB" sz="1800" b="0" i="1" smtClean="0">
                              <a:latin typeface="Cambria Math" panose="02040503050406030204" pitchFamily="18" charset="0"/>
                            </a:rPr>
                            <m:t>6</m:t>
                          </m:r>
                        </m:e>
                      </m:mr>
                    </m:m>
                  </m:oMath>
                </a14:m>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7" name="Rectangle 6"/>
              <p:cNvSpPr>
                <a:spLocks noRot="1" noChangeAspect="1" noMove="1" noResize="1" noEditPoints="1" noAdjustHandles="1" noChangeArrowheads="1" noChangeShapeType="1" noTextEdit="1"/>
              </p:cNvSpPr>
              <p:nvPr/>
            </p:nvSpPr>
            <p:spPr>
              <a:xfrm>
                <a:off x="3009900" y="4756150"/>
                <a:ext cx="2616200" cy="1287853"/>
              </a:xfrm>
              <a:prstGeom prst="rect">
                <a:avLst/>
              </a:prstGeom>
              <a:blipFill rotWithShape="0">
                <a:blip r:embed="rId6"/>
                <a:stretch>
                  <a:fillRect l="-2098" t="-1896"/>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8" name="Rectangle 7"/>
              <p:cNvSpPr/>
              <p:nvPr/>
            </p:nvSpPr>
            <p:spPr>
              <a:xfrm>
                <a:off x="6245225" y="4756150"/>
                <a:ext cx="2679625" cy="1384482"/>
              </a:xfrm>
              <a:prstGeom prst="rect">
                <a:avLst/>
              </a:prstGeom>
            </p:spPr>
            <p:txBody>
              <a:bodyPr wrap="square">
                <a:spAutoFit/>
              </a:bodyPr>
              <a:lstStyle/>
              <a:p>
                <a:pPr>
                  <a:lnSpc>
                    <a:spcPct val="107000"/>
                  </a:lnSpc>
                  <a:spcAft>
                    <a:spcPts val="800"/>
                  </a:spcAft>
                </a:pPr>
                <a:r>
                  <a:rPr lang="en-IN" sz="1800" dirty="0" smtClean="0">
                    <a:latin typeface="Calibri" panose="020F0502020204030204" pitchFamily="34" charset="0"/>
                    <a:ea typeface="Calibri" panose="020F0502020204030204" pitchFamily="34" charset="0"/>
                    <a:cs typeface="Times New Roman" panose="02020603050405020304" pitchFamily="18" charset="0"/>
                  </a:rPr>
                  <a:t>70% testing – 30% </a:t>
                </a:r>
              </a:p>
              <a:p>
                <a:pPr>
                  <a:lnSpc>
                    <a:spcPct val="107000"/>
                  </a:lnSpc>
                  <a:spcAft>
                    <a:spcPts val="800"/>
                  </a:spcAft>
                </a:pPr>
                <a:r>
                  <a:rPr lang="en-IN" sz="1800" dirty="0" smtClean="0">
                    <a:latin typeface="Calibri" panose="020F0502020204030204" pitchFamily="34" charset="0"/>
                    <a:ea typeface="Calibri" panose="020F0502020204030204" pitchFamily="34" charset="0"/>
                    <a:cs typeface="Times New Roman" panose="02020603050405020304" pitchFamily="18" charset="0"/>
                  </a:rPr>
                  <a:t>training</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latin typeface="Calibri" panose="020F0502020204030204" pitchFamily="34" charset="0"/>
                    <a:ea typeface="Calibri" panose="020F0502020204030204" pitchFamily="34" charset="0"/>
                    <a:cs typeface="Times New Roman" panose="02020603050405020304" pitchFamily="18" charset="0"/>
                  </a:rPr>
                  <a:t>Matrix: </a:t>
                </a:r>
                <a14:m>
                  <m:oMath xmlns:m="http://schemas.openxmlformats.org/officeDocument/2006/math">
                    <m:m>
                      <m:mPr>
                        <m:mcs>
                          <m:mc>
                            <m:mcPr>
                              <m:count m:val="2"/>
                              <m:mcJc m:val="center"/>
                            </m:mcPr>
                          </m:mc>
                        </m:mcs>
                        <m:ctrlPr>
                          <a:rPr lang="en-GB" sz="1800" i="1">
                            <a:latin typeface="Cambria Math" panose="02040503050406030204" pitchFamily="18" charset="0"/>
                          </a:rPr>
                        </m:ctrlPr>
                      </m:mPr>
                      <m:mr>
                        <m:e>
                          <m:r>
                            <m:rPr>
                              <m:brk m:alnAt="7"/>
                            </m:rPr>
                            <a:rPr lang="en-GB" sz="1800" b="0" i="1" smtClean="0">
                              <a:latin typeface="Cambria Math" panose="02040503050406030204" pitchFamily="18" charset="0"/>
                            </a:rPr>
                            <m:t>7</m:t>
                          </m:r>
                        </m:e>
                        <m:e>
                          <m:r>
                            <a:rPr lang="en-US" sz="1800" i="1">
                              <a:latin typeface="Cambria Math" panose="02040503050406030204" pitchFamily="18" charset="0"/>
                            </a:rPr>
                            <m:t>0</m:t>
                          </m:r>
                        </m:e>
                      </m:mr>
                      <m:mr>
                        <m:e>
                          <m:r>
                            <a:rPr lang="en-GB" sz="1800" b="0" i="1" smtClean="0">
                              <a:latin typeface="Cambria Math" panose="02040503050406030204" pitchFamily="18" charset="0"/>
                            </a:rPr>
                            <m:t>1</m:t>
                          </m:r>
                        </m:e>
                        <m:e>
                          <m:r>
                            <a:rPr lang="en-GB" sz="1800" b="0" i="1" smtClean="0">
                              <a:latin typeface="Cambria Math" panose="02040503050406030204" pitchFamily="18" charset="0"/>
                            </a:rPr>
                            <m:t>6</m:t>
                          </m:r>
                        </m:e>
                      </m:mr>
                    </m:m>
                  </m:oMath>
                </a14:m>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8" name="Rectangle 7"/>
              <p:cNvSpPr>
                <a:spLocks noRot="1" noChangeAspect="1" noMove="1" noResize="1" noEditPoints="1" noAdjustHandles="1" noChangeArrowheads="1" noChangeShapeType="1" noTextEdit="1"/>
              </p:cNvSpPr>
              <p:nvPr/>
            </p:nvSpPr>
            <p:spPr>
              <a:xfrm>
                <a:off x="6245225" y="4756150"/>
                <a:ext cx="2679625" cy="1384482"/>
              </a:xfrm>
              <a:prstGeom prst="rect">
                <a:avLst/>
              </a:prstGeom>
              <a:blipFill rotWithShape="0">
                <a:blip r:embed="rId7"/>
                <a:stretch>
                  <a:fillRect l="-1818" t="-1762"/>
                </a:stretch>
              </a:blipFill>
            </p:spPr>
            <p:txBody>
              <a:bodyPr/>
              <a:lstStyle/>
              <a:p>
                <a:r>
                  <a:rPr lang="en-GB">
                    <a:noFill/>
                  </a:rPr>
                  <a:t> </a:t>
                </a:r>
              </a:p>
            </p:txBody>
          </p:sp>
        </mc:Fallback>
      </mc:AlternateContent>
    </p:spTree>
    <p:extLst>
      <p:ext uri="{BB962C8B-B14F-4D97-AF65-F5344CB8AC3E}">
        <p14:creationId xmlns:p14="http://schemas.microsoft.com/office/powerpoint/2010/main" val="35827989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mc:AlternateContent xmlns:mc="http://schemas.openxmlformats.org/markup-compatibility/2006">
        <mc:Choice xmlns:a14="http://schemas.microsoft.com/office/drawing/2010/main" Requires="a14">
          <p:sp>
            <p:nvSpPr>
              <p:cNvPr id="4" name="Rectangle 3"/>
              <p:cNvSpPr/>
              <p:nvPr/>
            </p:nvSpPr>
            <p:spPr>
              <a:xfrm>
                <a:off x="4683564" y="2150659"/>
                <a:ext cx="4572000" cy="2718245"/>
              </a:xfrm>
              <a:prstGeom prst="rect">
                <a:avLst/>
              </a:prstGeom>
            </p:spPr>
            <p:txBody>
              <a:bodyPr>
                <a:spAutoFit/>
              </a:bodyPr>
              <a:lstStyle/>
              <a:p>
                <a:pPr>
                  <a:lnSpc>
                    <a:spcPct val="150000"/>
                  </a:lnSpc>
                </a:pPr>
                <a:r>
                  <a:rPr lang="en-IN" sz="2000" dirty="0"/>
                  <a:t>1) For SVM:</a:t>
                </a:r>
                <a:endParaRPr lang="en-GB" sz="2000" dirty="0"/>
              </a:p>
              <a:p>
                <a:pPr>
                  <a:lnSpc>
                    <a:spcPct val="150000"/>
                  </a:lnSpc>
                </a:pPr>
                <a:r>
                  <a:rPr lang="en-IN" sz="2000" dirty="0"/>
                  <a:t>Total number of users = 115</a:t>
                </a:r>
                <a:endParaRPr lang="en-GB" sz="2000" dirty="0"/>
              </a:p>
              <a:p>
                <a:pPr>
                  <a:lnSpc>
                    <a:spcPct val="150000"/>
                  </a:lnSpc>
                </a:pPr>
                <a:r>
                  <a:rPr lang="en-IN" sz="2000" dirty="0"/>
                  <a:t>Total number of testing files = 690</a:t>
                </a:r>
                <a:endParaRPr lang="en-GB" sz="2000" dirty="0"/>
              </a:p>
              <a:p>
                <a:pPr>
                  <a:lnSpc>
                    <a:spcPct val="150000"/>
                  </a:lnSpc>
                </a:pPr>
                <a:r>
                  <a:rPr lang="en-IN" sz="2000" dirty="0"/>
                  <a:t>Accuracy = 88.77</a:t>
                </a:r>
                <a:endParaRPr lang="en-GB" sz="2000" dirty="0"/>
              </a:p>
              <a:p>
                <a:pPr>
                  <a:lnSpc>
                    <a:spcPct val="150000"/>
                  </a:lnSpc>
                </a:pPr>
                <a:r>
                  <a:rPr lang="en-US" sz="2000" dirty="0"/>
                  <a:t>Matrix: </a:t>
                </a:r>
                <a14:m>
                  <m:oMath xmlns:m="http://schemas.openxmlformats.org/officeDocument/2006/math">
                    <m:m>
                      <m:mPr>
                        <m:mcs>
                          <m:mc>
                            <m:mcPr>
                              <m:count m:val="2"/>
                              <m:mcJc m:val="center"/>
                            </m:mcPr>
                          </m:mc>
                        </m:mcs>
                        <m:ctrlPr>
                          <a:rPr lang="en-GB" sz="2000" i="1"/>
                        </m:ctrlPr>
                      </m:mPr>
                      <m:mr>
                        <m:e>
                          <m:r>
                            <a:rPr lang="en-US" sz="2000" i="1"/>
                            <m:t>225</m:t>
                          </m:r>
                        </m:e>
                        <m:e>
                          <m:r>
                            <a:rPr lang="en-US" sz="2000" i="1"/>
                            <m:t>60</m:t>
                          </m:r>
                        </m:e>
                      </m:mr>
                      <m:mr>
                        <m:e>
                          <m:r>
                            <a:rPr lang="en-US" sz="2000" i="1"/>
                            <m:t>4</m:t>
                          </m:r>
                        </m:e>
                        <m:e>
                          <m:r>
                            <a:rPr lang="en-US" sz="2000" i="1"/>
                            <m:t>281</m:t>
                          </m:r>
                        </m:e>
                      </m:mr>
                    </m:m>
                  </m:oMath>
                </a14:m>
                <a:endParaRPr lang="en-GB" sz="2000" dirty="0"/>
              </a:p>
            </p:txBody>
          </p:sp>
        </mc:Choice>
        <mc:Fallback>
          <p:sp>
            <p:nvSpPr>
              <p:cNvPr id="4" name="Rectangle 3"/>
              <p:cNvSpPr>
                <a:spLocks noRot="1" noChangeAspect="1" noMove="1" noResize="1" noEditPoints="1" noAdjustHandles="1" noChangeArrowheads="1" noChangeShapeType="1" noTextEdit="1"/>
              </p:cNvSpPr>
              <p:nvPr/>
            </p:nvSpPr>
            <p:spPr>
              <a:xfrm>
                <a:off x="4683564" y="2150659"/>
                <a:ext cx="4572000" cy="2718245"/>
              </a:xfrm>
              <a:prstGeom prst="rect">
                <a:avLst/>
              </a:prstGeom>
              <a:blipFill rotWithShape="0">
                <a:blip r:embed="rId2"/>
                <a:stretch>
                  <a:fillRect l="-1333"/>
                </a:stretch>
              </a:blipFill>
            </p:spPr>
            <p:txBody>
              <a:bodyPr/>
              <a:lstStyle/>
              <a:p>
                <a:r>
                  <a:rPr lang="en-GB">
                    <a:noFill/>
                  </a:rPr>
                  <a:t> </a:t>
                </a:r>
              </a:p>
            </p:txBody>
          </p:sp>
        </mc:Fallback>
      </mc:AlternateContent>
      <p:sp>
        <p:nvSpPr>
          <p:cNvPr id="5" name="TextBox 4"/>
          <p:cNvSpPr txBox="1"/>
          <p:nvPr/>
        </p:nvSpPr>
        <p:spPr>
          <a:xfrm>
            <a:off x="394756" y="1197322"/>
            <a:ext cx="3009157" cy="461665"/>
          </a:xfrm>
          <a:prstGeom prst="rect">
            <a:avLst/>
          </a:prstGeom>
          <a:noFill/>
        </p:spPr>
        <p:txBody>
          <a:bodyPr wrap="none" rtlCol="0">
            <a:spAutoFit/>
          </a:bodyPr>
          <a:lstStyle/>
          <a:p>
            <a:r>
              <a:rPr lang="en-IN" sz="2400" dirty="0" smtClean="0"/>
              <a:t>Cumulative Results :</a:t>
            </a:r>
            <a:endParaRPr lang="en-IN" sz="2400" dirty="0"/>
          </a:p>
        </p:txBody>
      </p:sp>
      <p:pic>
        <p:nvPicPr>
          <p:cNvPr id="6" name="Picture 5" descr="C:\Users\priyatham\Downloads\chrome\Screenshot from 2017-11-21 23-36-06.png"/>
          <p:cNvPicPr/>
          <p:nvPr/>
        </p:nvPicPr>
        <p:blipFill>
          <a:blip r:embed="rId3">
            <a:extLst>
              <a:ext uri="{28A0092B-C50C-407E-A947-70E740481C1C}">
                <a14:useLocalDpi xmlns:a14="http://schemas.microsoft.com/office/drawing/2010/main" val="0"/>
              </a:ext>
            </a:extLst>
          </a:blip>
          <a:srcRect/>
          <a:stretch>
            <a:fillRect/>
          </a:stretch>
        </p:blipFill>
        <p:spPr bwMode="auto">
          <a:xfrm>
            <a:off x="394756" y="5268834"/>
            <a:ext cx="5034915" cy="1421130"/>
          </a:xfrm>
          <a:prstGeom prst="rect">
            <a:avLst/>
          </a:prstGeom>
          <a:noFill/>
          <a:ln>
            <a:noFill/>
          </a:ln>
        </p:spPr>
      </p:pic>
      <p:pic>
        <p:nvPicPr>
          <p:cNvPr id="7" name="Picture 6" descr="C:\Users\priyatham\Downloads\chrome\Screenshot from 2017-11-21 23-34-46.png"/>
          <p:cNvPicPr/>
          <p:nvPr/>
        </p:nvPicPr>
        <p:blipFill>
          <a:blip r:embed="rId4">
            <a:extLst>
              <a:ext uri="{28A0092B-C50C-407E-A947-70E740481C1C}">
                <a14:useLocalDpi xmlns:a14="http://schemas.microsoft.com/office/drawing/2010/main" val="0"/>
              </a:ext>
            </a:extLst>
          </a:blip>
          <a:srcRect/>
          <a:stretch>
            <a:fillRect/>
          </a:stretch>
        </p:blipFill>
        <p:spPr bwMode="auto">
          <a:xfrm>
            <a:off x="394756" y="1927061"/>
            <a:ext cx="3495179" cy="3165443"/>
          </a:xfrm>
          <a:prstGeom prst="rect">
            <a:avLst/>
          </a:prstGeom>
          <a:noFill/>
          <a:ln>
            <a:noFill/>
          </a:ln>
        </p:spPr>
      </p:pic>
    </p:spTree>
    <p:extLst>
      <p:ext uri="{BB962C8B-B14F-4D97-AF65-F5344CB8AC3E}">
        <p14:creationId xmlns:p14="http://schemas.microsoft.com/office/powerpoint/2010/main" val="20251082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mc:AlternateContent xmlns:mc="http://schemas.openxmlformats.org/markup-compatibility/2006">
        <mc:Choice xmlns:a14="http://schemas.microsoft.com/office/drawing/2010/main" Requires="a14">
          <p:sp>
            <p:nvSpPr>
              <p:cNvPr id="3" name="Rectangle 2"/>
              <p:cNvSpPr/>
              <p:nvPr/>
            </p:nvSpPr>
            <p:spPr>
              <a:xfrm>
                <a:off x="4511550" y="1394624"/>
                <a:ext cx="4572000" cy="2718245"/>
              </a:xfrm>
              <a:prstGeom prst="rect">
                <a:avLst/>
              </a:prstGeom>
            </p:spPr>
            <p:txBody>
              <a:bodyPr>
                <a:spAutoFit/>
              </a:bodyPr>
              <a:lstStyle/>
              <a:p>
                <a:pPr>
                  <a:lnSpc>
                    <a:spcPct val="150000"/>
                  </a:lnSpc>
                </a:pPr>
                <a:r>
                  <a:rPr lang="en-IN" sz="2000" b="1" dirty="0">
                    <a:latin typeface="Calibri" panose="020F0502020204030204" pitchFamily="34" charset="0"/>
                    <a:ea typeface="Calibri" panose="020F0502020204030204" pitchFamily="34" charset="0"/>
                    <a:cs typeface="Calibri" panose="020F0502020204030204" pitchFamily="34" charset="0"/>
                  </a:rPr>
                  <a:t>For Random Forest classifier:</a:t>
                </a:r>
                <a:endParaRPr lang="en-GB" sz="2000" dirty="0">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pPr>
                <a:r>
                  <a:rPr lang="en-IN" sz="2000" dirty="0">
                    <a:latin typeface="Calibri" panose="020F0502020204030204" pitchFamily="34" charset="0"/>
                    <a:ea typeface="Calibri" panose="020F0502020204030204" pitchFamily="34" charset="0"/>
                    <a:cs typeface="Calibri" panose="020F0502020204030204" pitchFamily="34" charset="0"/>
                  </a:rPr>
                  <a:t>Total number of users = 115</a:t>
                </a:r>
                <a:endParaRPr lang="en-GB" sz="2000" dirty="0">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pPr>
                <a:r>
                  <a:rPr lang="en-IN" sz="2000" dirty="0">
                    <a:latin typeface="Calibri" panose="020F0502020204030204" pitchFamily="34" charset="0"/>
                    <a:ea typeface="Calibri" panose="020F0502020204030204" pitchFamily="34" charset="0"/>
                    <a:cs typeface="Calibri" panose="020F0502020204030204" pitchFamily="34" charset="0"/>
                  </a:rPr>
                  <a:t>Total number of testing files = 690</a:t>
                </a:r>
                <a:endParaRPr lang="en-GB" sz="2000" dirty="0">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pPr>
                <a:r>
                  <a:rPr lang="en-IN" sz="2000" dirty="0">
                    <a:latin typeface="Calibri" panose="020F0502020204030204" pitchFamily="34" charset="0"/>
                    <a:ea typeface="Calibri" panose="020F0502020204030204" pitchFamily="34" charset="0"/>
                    <a:cs typeface="Calibri" panose="020F0502020204030204" pitchFamily="34" charset="0"/>
                  </a:rPr>
                  <a:t>Accuracy = 91.75</a:t>
                </a:r>
                <a:endParaRPr lang="en-GB" sz="2000" dirty="0">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pPr>
                <a:r>
                  <a:rPr lang="en-US" sz="2000" dirty="0">
                    <a:latin typeface="Calibri" panose="020F0502020204030204" pitchFamily="34" charset="0"/>
                    <a:ea typeface="Calibri" panose="020F0502020204030204" pitchFamily="34" charset="0"/>
                    <a:cs typeface="Calibri" panose="020F0502020204030204" pitchFamily="34" charset="0"/>
                  </a:rPr>
                  <a:t>Matrix: </a:t>
                </a:r>
                <a14:m>
                  <m:oMath xmlns:m="http://schemas.openxmlformats.org/officeDocument/2006/math">
                    <m:m>
                      <m:mPr>
                        <m:mcs>
                          <m:mc>
                            <m:mcPr>
                              <m:count m:val="2"/>
                              <m:mcJc m:val="center"/>
                            </m:mcPr>
                          </m:mc>
                        </m:mcs>
                        <m:ctrlPr>
                          <a:rPr lang="en-GB" sz="2000" i="1">
                            <a:latin typeface="Cambria Math" panose="02040503050406030204" pitchFamily="18" charset="0"/>
                            <a:ea typeface="Calibri" panose="020F0502020204030204" pitchFamily="34" charset="0"/>
                            <a:cs typeface="Times New Roman" panose="02020603050405020304" pitchFamily="18" charset="0"/>
                          </a:rPr>
                        </m:ctrlPr>
                      </m:mPr>
                      <m:mr>
                        <m:e>
                          <m:r>
                            <a:rPr lang="en-US" sz="2000" i="1">
                              <a:latin typeface="Cambria Math" panose="02040503050406030204" pitchFamily="18" charset="0"/>
                              <a:ea typeface="Calibri" panose="020F0502020204030204" pitchFamily="34" charset="0"/>
                              <a:cs typeface="Times New Roman" panose="02020603050405020304" pitchFamily="18" charset="0"/>
                            </a:rPr>
                            <m:t>257</m:t>
                          </m:r>
                        </m:e>
                        <m:e>
                          <m:r>
                            <a:rPr lang="en-US" sz="2000" i="1">
                              <a:latin typeface="Cambria Math" panose="02040503050406030204" pitchFamily="18" charset="0"/>
                              <a:ea typeface="Calibri" panose="020F0502020204030204" pitchFamily="34" charset="0"/>
                              <a:cs typeface="Times New Roman" panose="02020603050405020304" pitchFamily="18" charset="0"/>
                            </a:rPr>
                            <m:t>28</m:t>
                          </m:r>
                        </m:e>
                      </m:mr>
                      <m:mr>
                        <m:e>
                          <m:r>
                            <a:rPr lang="en-US" sz="2000" i="1">
                              <a:latin typeface="Cambria Math" panose="02040503050406030204" pitchFamily="18" charset="0"/>
                              <a:ea typeface="Calibri" panose="020F0502020204030204" pitchFamily="34" charset="0"/>
                              <a:cs typeface="Times New Roman" panose="02020603050405020304" pitchFamily="18" charset="0"/>
                            </a:rPr>
                            <m:t>19</m:t>
                          </m:r>
                        </m:e>
                        <m:e>
                          <m:r>
                            <a:rPr lang="en-US" sz="2000" i="1">
                              <a:latin typeface="Cambria Math" panose="02040503050406030204" pitchFamily="18" charset="0"/>
                              <a:ea typeface="Calibri" panose="020F0502020204030204" pitchFamily="34" charset="0"/>
                              <a:cs typeface="Times New Roman" panose="02020603050405020304" pitchFamily="18" charset="0"/>
                            </a:rPr>
                            <m:t>266</m:t>
                          </m:r>
                        </m:e>
                      </m:mr>
                    </m:m>
                  </m:oMath>
                </a14:m>
                <a:endParaRPr lang="en-GB" sz="2000" dirty="0">
                  <a:effectLst/>
                  <a:latin typeface="Calibri" panose="020F0502020204030204" pitchFamily="34" charset="0"/>
                  <a:ea typeface="Calibri" panose="020F0502020204030204" pitchFamily="34" charset="0"/>
                  <a:cs typeface="Calibri" panose="020F0502020204030204" pitchFamily="34" charset="0"/>
                </a:endParaRPr>
              </a:p>
            </p:txBody>
          </p:sp>
        </mc:Choice>
        <mc:Fallback>
          <p:sp>
            <p:nvSpPr>
              <p:cNvPr id="3" name="Rectangle 2"/>
              <p:cNvSpPr>
                <a:spLocks noRot="1" noChangeAspect="1" noMove="1" noResize="1" noEditPoints="1" noAdjustHandles="1" noChangeArrowheads="1" noChangeShapeType="1" noTextEdit="1"/>
              </p:cNvSpPr>
              <p:nvPr/>
            </p:nvSpPr>
            <p:spPr>
              <a:xfrm>
                <a:off x="4511550" y="1394624"/>
                <a:ext cx="4572000" cy="2718245"/>
              </a:xfrm>
              <a:prstGeom prst="rect">
                <a:avLst/>
              </a:prstGeom>
              <a:blipFill rotWithShape="0">
                <a:blip r:embed="rId2"/>
                <a:stretch>
                  <a:fillRect l="-1333"/>
                </a:stretch>
              </a:blipFill>
            </p:spPr>
            <p:txBody>
              <a:bodyPr/>
              <a:lstStyle/>
              <a:p>
                <a:r>
                  <a:rPr lang="en-GB">
                    <a:noFill/>
                  </a:rPr>
                  <a:t> </a:t>
                </a:r>
              </a:p>
            </p:txBody>
          </p:sp>
        </mc:Fallback>
      </mc:AlternateContent>
      <p:pic>
        <p:nvPicPr>
          <p:cNvPr id="5" name="Picture 4" descr="C:\Users\priyatham\Downloads\chrome\Screenshot from 2017-11-21 23-40-29.png"/>
          <p:cNvPicPr/>
          <p:nvPr/>
        </p:nvPicPr>
        <p:blipFill>
          <a:blip r:embed="rId3">
            <a:extLst>
              <a:ext uri="{28A0092B-C50C-407E-A947-70E740481C1C}">
                <a14:useLocalDpi xmlns:a14="http://schemas.microsoft.com/office/drawing/2010/main" val="0"/>
              </a:ext>
            </a:extLst>
          </a:blip>
          <a:srcRect/>
          <a:stretch>
            <a:fillRect/>
          </a:stretch>
        </p:blipFill>
        <p:spPr bwMode="auto">
          <a:xfrm>
            <a:off x="289755" y="1394624"/>
            <a:ext cx="4057162" cy="3543136"/>
          </a:xfrm>
          <a:prstGeom prst="rect">
            <a:avLst/>
          </a:prstGeom>
          <a:noFill/>
          <a:ln>
            <a:noFill/>
          </a:ln>
        </p:spPr>
      </p:pic>
      <p:pic>
        <p:nvPicPr>
          <p:cNvPr id="6" name="Picture 5" descr="C:\Users\priyatham\Downloads\chrome\Screenshot from 2017-11-22 00-32-07.png"/>
          <p:cNvPicPr/>
          <p:nvPr/>
        </p:nvPicPr>
        <p:blipFill>
          <a:blip r:embed="rId4">
            <a:extLst>
              <a:ext uri="{28A0092B-C50C-407E-A947-70E740481C1C}">
                <a14:useLocalDpi xmlns:a14="http://schemas.microsoft.com/office/drawing/2010/main" val="0"/>
              </a:ext>
            </a:extLst>
          </a:blip>
          <a:srcRect/>
          <a:stretch>
            <a:fillRect/>
          </a:stretch>
        </p:blipFill>
        <p:spPr bwMode="auto">
          <a:xfrm>
            <a:off x="289755" y="5223021"/>
            <a:ext cx="5731510" cy="1391920"/>
          </a:xfrm>
          <a:prstGeom prst="rect">
            <a:avLst/>
          </a:prstGeom>
          <a:noFill/>
          <a:ln>
            <a:noFill/>
          </a:ln>
        </p:spPr>
      </p:pic>
    </p:spTree>
    <p:extLst>
      <p:ext uri="{BB962C8B-B14F-4D97-AF65-F5344CB8AC3E}">
        <p14:creationId xmlns:p14="http://schemas.microsoft.com/office/powerpoint/2010/main" val="20749970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Box 2"/>
          <p:cNvSpPr txBox="1"/>
          <p:nvPr/>
        </p:nvSpPr>
        <p:spPr>
          <a:xfrm>
            <a:off x="304800" y="1244600"/>
            <a:ext cx="4506362" cy="369332"/>
          </a:xfrm>
          <a:prstGeom prst="rect">
            <a:avLst/>
          </a:prstGeom>
          <a:noFill/>
        </p:spPr>
        <p:txBody>
          <a:bodyPr wrap="none" rtlCol="0">
            <a:spAutoFit/>
          </a:bodyPr>
          <a:lstStyle/>
          <a:p>
            <a:r>
              <a:rPr lang="en-IN" sz="1800" dirty="0" smtClean="0"/>
              <a:t>Dataset collected by our Android Dataset :</a:t>
            </a:r>
            <a:endParaRPr lang="en-IN" sz="1800" dirty="0"/>
          </a:p>
        </p:txBody>
      </p:sp>
      <p:pic>
        <p:nvPicPr>
          <p:cNvPr id="4" name="Picture 3"/>
          <p:cNvPicPr/>
          <p:nvPr/>
        </p:nvPicPr>
        <p:blipFill>
          <a:blip r:embed="rId2"/>
          <a:stretch>
            <a:fillRect/>
          </a:stretch>
        </p:blipFill>
        <p:spPr>
          <a:xfrm>
            <a:off x="257050" y="1871662"/>
            <a:ext cx="3657600" cy="3495675"/>
          </a:xfrm>
          <a:prstGeom prst="rect">
            <a:avLst/>
          </a:prstGeom>
        </p:spPr>
      </p:pic>
      <mc:AlternateContent xmlns:mc="http://schemas.openxmlformats.org/markup-compatibility/2006">
        <mc:Choice xmlns:a14="http://schemas.microsoft.com/office/drawing/2010/main" Requires="a14">
          <p:sp>
            <p:nvSpPr>
              <p:cNvPr id="5" name="Rectangle 4"/>
              <p:cNvSpPr/>
              <p:nvPr/>
            </p:nvSpPr>
            <p:spPr>
              <a:xfrm>
                <a:off x="577753" y="5373198"/>
                <a:ext cx="4572000" cy="1259704"/>
              </a:xfrm>
              <a:prstGeom prst="rect">
                <a:avLst/>
              </a:prstGeom>
            </p:spPr>
            <p:txBody>
              <a:bodyPr>
                <a:spAutoFit/>
              </a:bodyPr>
              <a:lstStyle/>
              <a:p>
                <a:pPr>
                  <a:lnSpc>
                    <a:spcPct val="150000"/>
                  </a:lnSpc>
                </a:pPr>
                <a:r>
                  <a:rPr lang="en-US" sz="2000" dirty="0">
                    <a:latin typeface="Calibri" panose="020F0502020204030204" pitchFamily="34" charset="0"/>
                  </a:rPr>
                  <a:t>30% testing – 70% training</a:t>
                </a:r>
                <a:endParaRPr lang="en-GB" sz="2000" dirty="0">
                  <a:latin typeface="Calibri" panose="020F0502020204030204" pitchFamily="34" charset="0"/>
                </a:endParaRPr>
              </a:p>
              <a:p>
                <a:pPr>
                  <a:lnSpc>
                    <a:spcPct val="150000"/>
                  </a:lnSpc>
                </a:pPr>
                <a:r>
                  <a:rPr lang="en-US" sz="2000" dirty="0">
                    <a:latin typeface="Calibri" panose="020F0502020204030204" pitchFamily="34" charset="0"/>
                  </a:rPr>
                  <a:t>Matrix: </a:t>
                </a:r>
                <a14:m>
                  <m:oMath xmlns:m="http://schemas.openxmlformats.org/officeDocument/2006/math">
                    <m:m>
                      <m:mPr>
                        <m:mcs>
                          <m:mc>
                            <m:mcPr>
                              <m:count m:val="2"/>
                              <m:mcJc m:val="center"/>
                            </m:mcPr>
                          </m:mc>
                        </m:mcs>
                        <m:ctrlPr>
                          <a:rPr lang="en-GB" sz="2000" i="1"/>
                        </m:ctrlPr>
                      </m:mPr>
                      <m:mr>
                        <m:e>
                          <m:r>
                            <a:rPr lang="en-US" sz="2000" i="1"/>
                            <m:t>1</m:t>
                          </m:r>
                        </m:e>
                        <m:e>
                          <m:r>
                            <a:rPr lang="en-US" sz="2000" i="1"/>
                            <m:t>0</m:t>
                          </m:r>
                        </m:e>
                      </m:mr>
                      <m:mr>
                        <m:e>
                          <m:r>
                            <a:rPr lang="en-US" sz="2000" i="1"/>
                            <m:t>0</m:t>
                          </m:r>
                        </m:e>
                        <m:e>
                          <m:r>
                            <a:rPr lang="en-US" sz="2000" i="1"/>
                            <m:t>4</m:t>
                          </m:r>
                        </m:e>
                      </m:mr>
                    </m:m>
                  </m:oMath>
                </a14:m>
                <a:endParaRPr lang="en-GB" sz="2000" dirty="0">
                  <a:latin typeface="Calibri" panose="020F0502020204030204" pitchFamily="34" charset="0"/>
                </a:endParaRPr>
              </a:p>
            </p:txBody>
          </p:sp>
        </mc:Choice>
        <mc:Fallback>
          <p:sp>
            <p:nvSpPr>
              <p:cNvPr id="5" name="Rectangle 4"/>
              <p:cNvSpPr>
                <a:spLocks noRot="1" noChangeAspect="1" noMove="1" noResize="1" noEditPoints="1" noAdjustHandles="1" noChangeArrowheads="1" noChangeShapeType="1" noTextEdit="1"/>
              </p:cNvSpPr>
              <p:nvPr/>
            </p:nvSpPr>
            <p:spPr>
              <a:xfrm>
                <a:off x="577753" y="5373198"/>
                <a:ext cx="4572000" cy="1259704"/>
              </a:xfrm>
              <a:prstGeom prst="rect">
                <a:avLst/>
              </a:prstGeom>
              <a:blipFill rotWithShape="0">
                <a:blip r:embed="rId3"/>
                <a:stretch>
                  <a:fillRect l="-1467"/>
                </a:stretch>
              </a:blipFill>
            </p:spPr>
            <p:txBody>
              <a:bodyPr/>
              <a:lstStyle/>
              <a:p>
                <a:r>
                  <a:rPr lang="en-GB">
                    <a:noFill/>
                  </a:rPr>
                  <a:t> </a:t>
                </a:r>
              </a:p>
            </p:txBody>
          </p:sp>
        </mc:Fallback>
      </mc:AlternateContent>
      <p:pic>
        <p:nvPicPr>
          <p:cNvPr id="6" name="Picture 5"/>
          <p:cNvPicPr/>
          <p:nvPr/>
        </p:nvPicPr>
        <p:blipFill>
          <a:blip r:embed="rId4"/>
          <a:stretch>
            <a:fillRect/>
          </a:stretch>
        </p:blipFill>
        <p:spPr>
          <a:xfrm>
            <a:off x="4713287" y="1871662"/>
            <a:ext cx="3781425" cy="3600450"/>
          </a:xfrm>
          <a:prstGeom prst="rect">
            <a:avLst/>
          </a:prstGeom>
        </p:spPr>
      </p:pic>
      <mc:AlternateContent xmlns:mc="http://schemas.openxmlformats.org/markup-compatibility/2006">
        <mc:Choice xmlns:a14="http://schemas.microsoft.com/office/drawing/2010/main" Requires="a14">
          <p:sp>
            <p:nvSpPr>
              <p:cNvPr id="8" name="Rectangle 7"/>
              <p:cNvSpPr/>
              <p:nvPr/>
            </p:nvSpPr>
            <p:spPr>
              <a:xfrm>
                <a:off x="5149753" y="5413831"/>
                <a:ext cx="4572000" cy="1296189"/>
              </a:xfrm>
              <a:prstGeom prst="rect">
                <a:avLst/>
              </a:prstGeom>
            </p:spPr>
            <p:txBody>
              <a:bodyPr>
                <a:spAutoFit/>
              </a:bodyPr>
              <a:lstStyle/>
              <a:p>
                <a:pPr>
                  <a:lnSpc>
                    <a:spcPct val="150000"/>
                  </a:lnSpc>
                </a:pPr>
                <a:r>
                  <a:rPr lang="en-US" sz="2000" dirty="0" smtClean="0">
                    <a:latin typeface="Calibri" panose="020F0502020204030204" pitchFamily="34" charset="0"/>
                  </a:rPr>
                  <a:t>60</a:t>
                </a:r>
                <a:r>
                  <a:rPr lang="en-US" sz="2000" dirty="0">
                    <a:latin typeface="Calibri" panose="020F0502020204030204" pitchFamily="34" charset="0"/>
                  </a:rPr>
                  <a:t>% testing – </a:t>
                </a:r>
                <a:r>
                  <a:rPr lang="en-US" sz="2000" dirty="0" smtClean="0">
                    <a:latin typeface="Calibri" panose="020F0502020204030204" pitchFamily="34" charset="0"/>
                  </a:rPr>
                  <a:t>40</a:t>
                </a:r>
                <a:r>
                  <a:rPr lang="en-US" sz="2000" dirty="0">
                    <a:latin typeface="Calibri" panose="020F0502020204030204" pitchFamily="34" charset="0"/>
                  </a:rPr>
                  <a:t>% training</a:t>
                </a:r>
                <a:endParaRPr lang="en-GB" sz="2000" dirty="0">
                  <a:latin typeface="Calibri" panose="020F0502020204030204" pitchFamily="34" charset="0"/>
                </a:endParaRPr>
              </a:p>
              <a:p>
                <a:pPr>
                  <a:lnSpc>
                    <a:spcPct val="150000"/>
                  </a:lnSpc>
                </a:pPr>
                <a:r>
                  <a:rPr lang="en-US" sz="2000" dirty="0">
                    <a:latin typeface="Calibri" panose="020F0502020204030204" pitchFamily="34" charset="0"/>
                  </a:rPr>
                  <a:t>Matrix: </a:t>
                </a:r>
                <a14:m>
                  <m:oMath xmlns:m="http://schemas.openxmlformats.org/officeDocument/2006/math">
                    <m:m>
                      <m:mPr>
                        <m:mcs>
                          <m:mc>
                            <m:mcPr>
                              <m:count m:val="2"/>
                              <m:mcJc m:val="center"/>
                            </m:mcPr>
                          </m:mc>
                        </m:mcs>
                        <m:ctrlPr>
                          <a:rPr lang="en-GB" sz="2000" i="1"/>
                        </m:ctrlPr>
                      </m:mPr>
                      <m:mr>
                        <m:e>
                          <m:r>
                            <m:rPr>
                              <m:brk m:alnAt="7"/>
                            </m:rPr>
                            <a:rPr lang="en-GB" sz="2000" b="0" i="1" smtClean="0">
                              <a:latin typeface="Cambria Math" panose="02040503050406030204" pitchFamily="18" charset="0"/>
                            </a:rPr>
                            <m:t>2</m:t>
                          </m:r>
                        </m:e>
                        <m:e>
                          <m:r>
                            <a:rPr lang="en-US" sz="2000" i="1"/>
                            <m:t>0</m:t>
                          </m:r>
                        </m:e>
                      </m:mr>
                      <m:mr>
                        <m:e>
                          <m:r>
                            <a:rPr lang="en-US" sz="2000" i="1"/>
                            <m:t>0</m:t>
                          </m:r>
                        </m:e>
                        <m:e>
                          <m:r>
                            <a:rPr lang="en-GB" sz="2000" b="0" i="1" smtClean="0">
                              <a:latin typeface="Cambria Math" panose="02040503050406030204" pitchFamily="18" charset="0"/>
                            </a:rPr>
                            <m:t>7</m:t>
                          </m:r>
                        </m:e>
                      </m:mr>
                    </m:m>
                  </m:oMath>
                </a14:m>
                <a:endParaRPr lang="en-GB" sz="2000" dirty="0">
                  <a:latin typeface="Calibri" panose="020F0502020204030204" pitchFamily="34" charset="0"/>
                </a:endParaRPr>
              </a:p>
            </p:txBody>
          </p:sp>
        </mc:Choice>
        <mc:Fallback>
          <p:sp>
            <p:nvSpPr>
              <p:cNvPr id="8" name="Rectangle 7"/>
              <p:cNvSpPr>
                <a:spLocks noRot="1" noChangeAspect="1" noMove="1" noResize="1" noEditPoints="1" noAdjustHandles="1" noChangeArrowheads="1" noChangeShapeType="1" noTextEdit="1"/>
              </p:cNvSpPr>
              <p:nvPr/>
            </p:nvSpPr>
            <p:spPr>
              <a:xfrm>
                <a:off x="5149753" y="5413831"/>
                <a:ext cx="4572000" cy="1296189"/>
              </a:xfrm>
              <a:prstGeom prst="rect">
                <a:avLst/>
              </a:prstGeom>
              <a:blipFill rotWithShape="0">
                <a:blip r:embed="rId5"/>
                <a:stretch>
                  <a:fillRect l="-1467"/>
                </a:stretch>
              </a:blipFill>
            </p:spPr>
            <p:txBody>
              <a:bodyPr/>
              <a:lstStyle/>
              <a:p>
                <a:r>
                  <a:rPr lang="en-GB">
                    <a:noFill/>
                  </a:rPr>
                  <a:t> </a:t>
                </a:r>
              </a:p>
            </p:txBody>
          </p:sp>
        </mc:Fallback>
      </mc:AlternateContent>
    </p:spTree>
    <p:extLst>
      <p:ext uri="{BB962C8B-B14F-4D97-AF65-F5344CB8AC3E}">
        <p14:creationId xmlns:p14="http://schemas.microsoft.com/office/powerpoint/2010/main" val="28599206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381000" y="1714500"/>
            <a:ext cx="3962400" cy="3962400"/>
          </a:xfrm>
          <a:prstGeom prst="rect">
            <a:avLst/>
          </a:prstGeom>
          <a:noFill/>
          <a:ln>
            <a:noFill/>
          </a:ln>
        </p:spPr>
      </p:pic>
      <mc:AlternateContent xmlns:mc="http://schemas.openxmlformats.org/markup-compatibility/2006">
        <mc:Choice xmlns:a14="http://schemas.microsoft.com/office/drawing/2010/main" Requires="a14">
          <p:sp>
            <p:nvSpPr>
              <p:cNvPr id="4" name="Rectangle 3"/>
              <p:cNvSpPr/>
              <p:nvPr/>
            </p:nvSpPr>
            <p:spPr>
              <a:xfrm>
                <a:off x="4866836" y="2614345"/>
                <a:ext cx="4572000" cy="1965603"/>
              </a:xfrm>
              <a:prstGeom prst="rect">
                <a:avLst/>
              </a:prstGeom>
            </p:spPr>
            <p:txBody>
              <a:bodyPr>
                <a:spAutoFit/>
              </a:bodyPr>
              <a:lstStyle/>
              <a:p>
                <a:pPr>
                  <a:lnSpc>
                    <a:spcPct val="107000"/>
                  </a:lnSpc>
                  <a:spcAft>
                    <a:spcPts val="800"/>
                  </a:spcAft>
                </a:pPr>
                <a:r>
                  <a:rPr lang="en-IN" sz="2000" dirty="0" smtClean="0">
                    <a:latin typeface="Calibri" panose="020F0502020204030204" pitchFamily="34" charset="0"/>
                    <a:ea typeface="Calibri" panose="020F0502020204030204" pitchFamily="34" charset="0"/>
                    <a:cs typeface="Times New Roman" panose="02020603050405020304" pitchFamily="18" charset="0"/>
                  </a:rPr>
                  <a:t>Total number of users = 5</a:t>
                </a:r>
              </a:p>
              <a:p>
                <a:pPr>
                  <a:lnSpc>
                    <a:spcPct val="107000"/>
                  </a:lnSpc>
                  <a:spcAft>
                    <a:spcPts val="800"/>
                  </a:spcAft>
                </a:pPr>
                <a:r>
                  <a:rPr lang="en-IN" sz="2000" dirty="0">
                    <a:latin typeface="Calibri" panose="020F0502020204030204" pitchFamily="34" charset="0"/>
                    <a:ea typeface="Calibri" panose="020F0502020204030204" pitchFamily="34" charset="0"/>
                    <a:cs typeface="Times New Roman" panose="02020603050405020304" pitchFamily="18" charset="0"/>
                  </a:rPr>
                  <a:t>Total number of testing files = 25</a:t>
                </a:r>
              </a:p>
              <a:p>
                <a:pPr>
                  <a:lnSpc>
                    <a:spcPct val="107000"/>
                  </a:lnSpc>
                  <a:spcAft>
                    <a:spcPts val="800"/>
                  </a:spcAft>
                </a:pPr>
                <a:r>
                  <a:rPr lang="en-IN" sz="2000" dirty="0">
                    <a:latin typeface="Calibri" panose="020F0502020204030204" pitchFamily="34" charset="0"/>
                    <a:ea typeface="Calibri" panose="020F0502020204030204" pitchFamily="34" charset="0"/>
                    <a:cs typeface="Times New Roman" panose="02020603050405020304" pitchFamily="18" charset="0"/>
                  </a:rPr>
                  <a:t>Accuracy = (2+20)/25 = 0.88</a:t>
                </a:r>
              </a:p>
              <a:p>
                <a:pPr>
                  <a:lnSpc>
                    <a:spcPct val="107000"/>
                  </a:lnSpc>
                  <a:spcAft>
                    <a:spcPts val="800"/>
                  </a:spcAft>
                </a:pPr>
                <a:r>
                  <a:rPr lang="en-IN" sz="2000" dirty="0" smtClean="0">
                    <a:latin typeface="Calibri" panose="020F0502020204030204" pitchFamily="34" charset="0"/>
                    <a:ea typeface="Calibri" panose="020F0502020204030204" pitchFamily="34" charset="0"/>
                    <a:cs typeface="Times New Roman" panose="02020603050405020304" pitchFamily="18" charset="0"/>
                  </a:rPr>
                  <a:t>Matrix:</a:t>
                </a:r>
                <a14:m>
                  <m:oMath xmlns:m="http://schemas.openxmlformats.org/officeDocument/2006/math">
                    <m:m>
                      <m:mPr>
                        <m:mcs>
                          <m:mc>
                            <m:mcPr>
                              <m:count m:val="2"/>
                              <m:mcJc m:val="center"/>
                            </m:mcPr>
                          </m:mc>
                        </m:mcs>
                        <m:ctrlPr>
                          <a:rPr lang="en-GB" sz="2000" i="1">
                            <a:latin typeface="Cambria Math" panose="02040503050406030204" pitchFamily="18" charset="0"/>
                          </a:rPr>
                        </m:ctrlPr>
                      </m:mPr>
                      <m:mr>
                        <m:e>
                          <m:r>
                            <m:rPr>
                              <m:brk m:alnAt="7"/>
                            </m:rPr>
                            <a:rPr lang="en-GB" sz="2000" b="0" i="1" smtClean="0">
                              <a:latin typeface="Cambria Math" panose="02040503050406030204" pitchFamily="18" charset="0"/>
                            </a:rPr>
                            <m:t>2</m:t>
                          </m:r>
                        </m:e>
                        <m:e>
                          <m:r>
                            <a:rPr lang="en-GB" sz="2000" b="0" i="1" smtClean="0">
                              <a:latin typeface="Cambria Math" panose="02040503050406030204" pitchFamily="18" charset="0"/>
                            </a:rPr>
                            <m:t>3</m:t>
                          </m:r>
                        </m:e>
                      </m:mr>
                      <m:mr>
                        <m:e>
                          <m:r>
                            <a:rPr lang="en-US" sz="2000" i="1">
                              <a:latin typeface="Cambria Math" panose="02040503050406030204" pitchFamily="18" charset="0"/>
                            </a:rPr>
                            <m:t>0</m:t>
                          </m:r>
                        </m:e>
                        <m:e>
                          <m:r>
                            <a:rPr lang="en-GB" sz="2000" b="0" i="1" smtClean="0">
                              <a:latin typeface="Cambria Math" panose="02040503050406030204" pitchFamily="18" charset="0"/>
                            </a:rPr>
                            <m:t>20</m:t>
                          </m:r>
                        </m:e>
                      </m:mr>
                    </m:m>
                  </m:oMath>
                </a14:m>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4" name="Rectangle 3"/>
              <p:cNvSpPr>
                <a:spLocks noRot="1" noChangeAspect="1" noMove="1" noResize="1" noEditPoints="1" noAdjustHandles="1" noChangeArrowheads="1" noChangeShapeType="1" noTextEdit="1"/>
              </p:cNvSpPr>
              <p:nvPr/>
            </p:nvSpPr>
            <p:spPr>
              <a:xfrm>
                <a:off x="4866836" y="2614345"/>
                <a:ext cx="4572000" cy="1965603"/>
              </a:xfrm>
              <a:prstGeom prst="rect">
                <a:avLst/>
              </a:prstGeom>
              <a:blipFill rotWithShape="0">
                <a:blip r:embed="rId3"/>
                <a:stretch>
                  <a:fillRect l="-1333" t="-1553"/>
                </a:stretch>
              </a:blipFill>
            </p:spPr>
            <p:txBody>
              <a:bodyPr/>
              <a:lstStyle/>
              <a:p>
                <a:r>
                  <a:rPr lang="en-GB">
                    <a:noFill/>
                  </a:rPr>
                  <a:t> </a:t>
                </a:r>
              </a:p>
            </p:txBody>
          </p:sp>
        </mc:Fallback>
      </mc:AlternateContent>
      <p:sp>
        <p:nvSpPr>
          <p:cNvPr id="5" name="TextBox 4"/>
          <p:cNvSpPr txBox="1"/>
          <p:nvPr/>
        </p:nvSpPr>
        <p:spPr>
          <a:xfrm>
            <a:off x="394756" y="1197322"/>
            <a:ext cx="2350323" cy="400110"/>
          </a:xfrm>
          <a:prstGeom prst="rect">
            <a:avLst/>
          </a:prstGeom>
          <a:noFill/>
        </p:spPr>
        <p:txBody>
          <a:bodyPr wrap="none" rtlCol="0">
            <a:spAutoFit/>
          </a:bodyPr>
          <a:lstStyle/>
          <a:p>
            <a:r>
              <a:rPr lang="en-IN" sz="2000" b="1" dirty="0" smtClean="0">
                <a:latin typeface="Calibri" panose="020F0502020204030204" pitchFamily="34" charset="0"/>
              </a:rPr>
              <a:t>Cumulative Results :</a:t>
            </a:r>
            <a:endParaRPr lang="en-IN" sz="2000" b="1" dirty="0">
              <a:latin typeface="Calibri" panose="020F0502020204030204" pitchFamily="34" charset="0"/>
            </a:endParaRPr>
          </a:p>
        </p:txBody>
      </p:sp>
    </p:spTree>
    <p:extLst>
      <p:ext uri="{BB962C8B-B14F-4D97-AF65-F5344CB8AC3E}">
        <p14:creationId xmlns:p14="http://schemas.microsoft.com/office/powerpoint/2010/main" val="6238397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sz="2800" dirty="0" smtClean="0">
                <a:latin typeface="Calibri" panose="020F0502020204030204" pitchFamily="34" charset="0"/>
              </a:rPr>
              <a:t>Comparison</a:t>
            </a:r>
            <a:endParaRPr lang="en-GB" sz="2800" dirty="0">
              <a:latin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677140192"/>
              </p:ext>
            </p:extLst>
          </p:nvPr>
        </p:nvGraphicFramePr>
        <p:xfrm>
          <a:off x="482576" y="2577269"/>
          <a:ext cx="7971917" cy="1303020"/>
        </p:xfrm>
        <a:graphic>
          <a:graphicData uri="http://schemas.openxmlformats.org/drawingml/2006/table">
            <a:tbl>
              <a:tblPr firstRow="1" firstCol="1" bandRow="1">
                <a:tableStyleId>{5C22544A-7EE6-4342-B048-85BDC9FD1C3A}</a:tableStyleId>
              </a:tblPr>
              <a:tblGrid>
                <a:gridCol w="2657011"/>
                <a:gridCol w="2657011"/>
                <a:gridCol w="2657895"/>
              </a:tblGrid>
              <a:tr h="397624">
                <a:tc>
                  <a:txBody>
                    <a:bodyPr/>
                    <a:lstStyle/>
                    <a:p>
                      <a:pPr>
                        <a:lnSpc>
                          <a:spcPct val="150000"/>
                        </a:lnSpc>
                        <a:spcAft>
                          <a:spcPts val="0"/>
                        </a:spcAft>
                      </a:pPr>
                      <a:r>
                        <a:rPr lang="en-IN" sz="1900" dirty="0">
                          <a:effectLst/>
                        </a:rPr>
                        <a:t>           Methods</a:t>
                      </a:r>
                      <a:endParaRPr lang="en-GB" sz="1500" dirty="0">
                        <a:effectLst/>
                        <a:latin typeface="Calibri" panose="020F0502020204030204" pitchFamily="34" charset="0"/>
                        <a:ea typeface="Calibri" panose="020F0502020204030204" pitchFamily="34" charset="0"/>
                        <a:cs typeface="Calibri" panose="020F0502020204030204" pitchFamily="34" charset="0"/>
                      </a:endParaRPr>
                    </a:p>
                  </a:txBody>
                  <a:tcPr marL="95493" marR="95493" marT="0" marB="0"/>
                </a:tc>
                <a:tc>
                  <a:txBody>
                    <a:bodyPr/>
                    <a:lstStyle/>
                    <a:p>
                      <a:pPr>
                        <a:lnSpc>
                          <a:spcPct val="150000"/>
                        </a:lnSpc>
                        <a:spcAft>
                          <a:spcPts val="0"/>
                        </a:spcAft>
                      </a:pPr>
                      <a:r>
                        <a:rPr lang="en-IN" sz="1900">
                          <a:effectLst/>
                        </a:rPr>
                        <a:t>               SVM</a:t>
                      </a:r>
                      <a:endParaRPr lang="en-GB" sz="1500">
                        <a:effectLst/>
                        <a:latin typeface="Calibri" panose="020F0502020204030204" pitchFamily="34" charset="0"/>
                        <a:ea typeface="Calibri" panose="020F0502020204030204" pitchFamily="34" charset="0"/>
                        <a:cs typeface="Calibri" panose="020F0502020204030204" pitchFamily="34" charset="0"/>
                      </a:endParaRPr>
                    </a:p>
                  </a:txBody>
                  <a:tcPr marL="95493" marR="95493" marT="0" marB="0"/>
                </a:tc>
                <a:tc>
                  <a:txBody>
                    <a:bodyPr/>
                    <a:lstStyle/>
                    <a:p>
                      <a:pPr>
                        <a:lnSpc>
                          <a:spcPct val="150000"/>
                        </a:lnSpc>
                        <a:spcAft>
                          <a:spcPts val="0"/>
                        </a:spcAft>
                      </a:pPr>
                      <a:r>
                        <a:rPr lang="en-IN" sz="1900">
                          <a:effectLst/>
                        </a:rPr>
                        <a:t>     Random Forest</a:t>
                      </a:r>
                      <a:endParaRPr lang="en-GB" sz="1500">
                        <a:effectLst/>
                        <a:latin typeface="Calibri" panose="020F0502020204030204" pitchFamily="34" charset="0"/>
                        <a:ea typeface="Calibri" panose="020F0502020204030204" pitchFamily="34" charset="0"/>
                        <a:cs typeface="Calibri" panose="020F0502020204030204" pitchFamily="34" charset="0"/>
                      </a:endParaRPr>
                    </a:p>
                  </a:txBody>
                  <a:tcPr marL="95493" marR="95493" marT="0" marB="0"/>
                </a:tc>
              </a:tr>
              <a:tr h="397624">
                <a:tc>
                  <a:txBody>
                    <a:bodyPr/>
                    <a:lstStyle/>
                    <a:p>
                      <a:pPr>
                        <a:lnSpc>
                          <a:spcPct val="150000"/>
                        </a:lnSpc>
                        <a:spcAft>
                          <a:spcPts val="0"/>
                        </a:spcAft>
                      </a:pPr>
                      <a:r>
                        <a:rPr lang="en-IN" sz="1900">
                          <a:effectLst/>
                        </a:rPr>
                        <a:t>          Method-1</a:t>
                      </a:r>
                      <a:endParaRPr lang="en-GB" sz="1500">
                        <a:effectLst/>
                        <a:latin typeface="Calibri" panose="020F0502020204030204" pitchFamily="34" charset="0"/>
                        <a:ea typeface="Calibri" panose="020F0502020204030204" pitchFamily="34" charset="0"/>
                        <a:cs typeface="Calibri" panose="020F0502020204030204" pitchFamily="34" charset="0"/>
                      </a:endParaRPr>
                    </a:p>
                  </a:txBody>
                  <a:tcPr marL="95493" marR="95493" marT="0" marB="0"/>
                </a:tc>
                <a:tc>
                  <a:txBody>
                    <a:bodyPr/>
                    <a:lstStyle/>
                    <a:p>
                      <a:pPr>
                        <a:lnSpc>
                          <a:spcPct val="150000"/>
                        </a:lnSpc>
                        <a:spcAft>
                          <a:spcPts val="0"/>
                        </a:spcAft>
                      </a:pPr>
                      <a:r>
                        <a:rPr lang="en-IN" sz="1900" dirty="0">
                          <a:effectLst/>
                        </a:rPr>
                        <a:t>              </a:t>
                      </a:r>
                      <a:r>
                        <a:rPr lang="en-IN" sz="1900" dirty="0" smtClean="0">
                          <a:effectLst/>
                        </a:rPr>
                        <a:t> 80.1</a:t>
                      </a:r>
                      <a:endParaRPr lang="en-GB" sz="1500" dirty="0">
                        <a:effectLst/>
                        <a:latin typeface="Calibri" panose="020F0502020204030204" pitchFamily="34" charset="0"/>
                        <a:ea typeface="Calibri" panose="020F0502020204030204" pitchFamily="34" charset="0"/>
                        <a:cs typeface="Calibri" panose="020F0502020204030204" pitchFamily="34" charset="0"/>
                      </a:endParaRPr>
                    </a:p>
                  </a:txBody>
                  <a:tcPr marL="95493" marR="95493" marT="0" marB="0"/>
                </a:tc>
                <a:tc>
                  <a:txBody>
                    <a:bodyPr/>
                    <a:lstStyle/>
                    <a:p>
                      <a:pPr>
                        <a:lnSpc>
                          <a:spcPct val="150000"/>
                        </a:lnSpc>
                        <a:spcAft>
                          <a:spcPts val="0"/>
                        </a:spcAft>
                      </a:pPr>
                      <a:r>
                        <a:rPr lang="en-IN" sz="1900">
                          <a:effectLst/>
                        </a:rPr>
                        <a:t>              83.3</a:t>
                      </a:r>
                      <a:endParaRPr lang="en-GB" sz="1500">
                        <a:effectLst/>
                        <a:latin typeface="Calibri" panose="020F0502020204030204" pitchFamily="34" charset="0"/>
                        <a:ea typeface="Calibri" panose="020F0502020204030204" pitchFamily="34" charset="0"/>
                        <a:cs typeface="Calibri" panose="020F0502020204030204" pitchFamily="34" charset="0"/>
                      </a:endParaRPr>
                    </a:p>
                  </a:txBody>
                  <a:tcPr marL="95493" marR="95493" marT="0" marB="0"/>
                </a:tc>
              </a:tr>
              <a:tr h="397624">
                <a:tc>
                  <a:txBody>
                    <a:bodyPr/>
                    <a:lstStyle/>
                    <a:p>
                      <a:pPr>
                        <a:lnSpc>
                          <a:spcPct val="150000"/>
                        </a:lnSpc>
                        <a:spcAft>
                          <a:spcPts val="0"/>
                        </a:spcAft>
                      </a:pPr>
                      <a:r>
                        <a:rPr lang="en-IN" sz="1900">
                          <a:effectLst/>
                        </a:rPr>
                        <a:t>          Method-2</a:t>
                      </a:r>
                      <a:endParaRPr lang="en-GB" sz="1500">
                        <a:effectLst/>
                        <a:latin typeface="Calibri" panose="020F0502020204030204" pitchFamily="34" charset="0"/>
                        <a:ea typeface="Calibri" panose="020F0502020204030204" pitchFamily="34" charset="0"/>
                        <a:cs typeface="Calibri" panose="020F0502020204030204" pitchFamily="34" charset="0"/>
                      </a:endParaRPr>
                    </a:p>
                  </a:txBody>
                  <a:tcPr marL="95493" marR="95493" marT="0" marB="0"/>
                </a:tc>
                <a:tc>
                  <a:txBody>
                    <a:bodyPr/>
                    <a:lstStyle/>
                    <a:p>
                      <a:pPr algn="ctr">
                        <a:lnSpc>
                          <a:spcPct val="150000"/>
                        </a:lnSpc>
                        <a:spcAft>
                          <a:spcPts val="0"/>
                        </a:spcAft>
                      </a:pPr>
                      <a:r>
                        <a:rPr lang="en-IN" sz="1900" dirty="0" smtClean="0">
                          <a:effectLst/>
                        </a:rPr>
                        <a:t>88.64</a:t>
                      </a:r>
                      <a:endParaRPr lang="en-GB" sz="1500" dirty="0">
                        <a:effectLst/>
                        <a:latin typeface="Calibri" panose="020F0502020204030204" pitchFamily="34" charset="0"/>
                        <a:ea typeface="Calibri" panose="020F0502020204030204" pitchFamily="34" charset="0"/>
                        <a:cs typeface="Calibri" panose="020F0502020204030204" pitchFamily="34" charset="0"/>
                      </a:endParaRPr>
                    </a:p>
                  </a:txBody>
                  <a:tcPr marL="95493" marR="95493" marT="0" marB="0"/>
                </a:tc>
                <a:tc>
                  <a:txBody>
                    <a:bodyPr/>
                    <a:lstStyle/>
                    <a:p>
                      <a:pPr>
                        <a:lnSpc>
                          <a:spcPct val="150000"/>
                        </a:lnSpc>
                        <a:spcAft>
                          <a:spcPts val="0"/>
                        </a:spcAft>
                      </a:pPr>
                      <a:r>
                        <a:rPr lang="en-IN" sz="1900" dirty="0">
                          <a:effectLst/>
                        </a:rPr>
                        <a:t>           </a:t>
                      </a:r>
                      <a:r>
                        <a:rPr lang="en-IN" sz="1900" baseline="0" dirty="0" smtClean="0">
                          <a:effectLst/>
                        </a:rPr>
                        <a:t>  </a:t>
                      </a:r>
                      <a:r>
                        <a:rPr lang="en-IN" sz="1900" dirty="0" smtClean="0">
                          <a:effectLst/>
                        </a:rPr>
                        <a:t>91.13</a:t>
                      </a:r>
                      <a:endParaRPr lang="en-GB" sz="1500" dirty="0">
                        <a:effectLst/>
                        <a:latin typeface="Calibri" panose="020F0502020204030204" pitchFamily="34" charset="0"/>
                        <a:ea typeface="Calibri" panose="020F0502020204030204" pitchFamily="34" charset="0"/>
                        <a:cs typeface="Calibri" panose="020F0502020204030204" pitchFamily="34" charset="0"/>
                      </a:endParaRPr>
                    </a:p>
                  </a:txBody>
                  <a:tcPr marL="95493" marR="95493" marT="0" marB="0"/>
                </a:tc>
              </a:tr>
            </a:tbl>
          </a:graphicData>
        </a:graphic>
      </p:graphicFrame>
      <p:sp>
        <p:nvSpPr>
          <p:cNvPr id="4" name="Rectangle 1"/>
          <p:cNvSpPr>
            <a:spLocks noChangeArrowheads="1"/>
          </p:cNvSpPr>
          <p:nvPr/>
        </p:nvSpPr>
        <p:spPr bwMode="auto">
          <a:xfrm>
            <a:off x="651705" y="2151000"/>
            <a:ext cx="543610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b="0" i="0" u="none" strike="noStrike" cap="none" normalizeH="0" baseline="0" dirty="0" smtClean="0">
                <a:ln>
                  <a:noFill/>
                </a:ln>
                <a:solidFill>
                  <a:schemeClr val="bg2">
                    <a:lumMod val="50000"/>
                  </a:schemeClr>
                </a:solidFill>
                <a:effectLst/>
                <a:latin typeface="Calibri" panose="020F0502020204030204" pitchFamily="34" charset="0"/>
                <a:ea typeface="Calibri" panose="020F0502020204030204" pitchFamily="34" charset="0"/>
                <a:cs typeface="Calibri" panose="020F0502020204030204" pitchFamily="34" charset="0"/>
              </a:rPr>
              <a:t>Table. 2: Table showing accuracy using different methods and classifiers</a:t>
            </a:r>
          </a:p>
          <a:p>
            <a:pPr marL="0" marR="0" lvl="0" indent="0" algn="l" defTabSz="914400" rtl="0" eaLnBrk="0" fontAlgn="base" latinLnBrk="0" hangingPunct="0">
              <a:lnSpc>
                <a:spcPct val="100000"/>
              </a:lnSpc>
              <a:spcBef>
                <a:spcPct val="0"/>
              </a:spcBef>
              <a:spcAft>
                <a:spcPct val="0"/>
              </a:spcAft>
              <a:buClrTx/>
              <a:buSzTx/>
              <a:buFontTx/>
              <a:buNone/>
              <a:tabLst/>
            </a:pPr>
            <a:endParaRPr lang="en-GB" dirty="0">
              <a:solidFill>
                <a:schemeClr val="bg2">
                  <a:lumMod val="50000"/>
                </a:schemeClr>
              </a:solidFill>
              <a:latin typeface="Calibri" panose="020F0502020204030204" pitchFamily="34" charset="0"/>
            </a:endParaRPr>
          </a:p>
        </p:txBody>
      </p:sp>
    </p:spTree>
    <p:extLst>
      <p:ext uri="{BB962C8B-B14F-4D97-AF65-F5344CB8AC3E}">
        <p14:creationId xmlns:p14="http://schemas.microsoft.com/office/powerpoint/2010/main" val="607139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265500" y="954842"/>
            <a:ext cx="4045200" cy="1550100"/>
          </a:xfrm>
          <a:prstGeom prst="rect">
            <a:avLst/>
          </a:prstGeom>
        </p:spPr>
        <p:txBody>
          <a:bodyPr lIns="91425" tIns="91425" rIns="91425" bIns="91425" anchor="b" anchorCtr="0">
            <a:noAutofit/>
          </a:bodyPr>
          <a:lstStyle/>
          <a:p>
            <a:pPr lvl="0">
              <a:spcBef>
                <a:spcPts val="0"/>
              </a:spcBef>
              <a:buNone/>
            </a:pPr>
            <a:r>
              <a:rPr lang="en" b="1" dirty="0">
                <a:latin typeface="Calibri" panose="020F0502020204030204" pitchFamily="34" charset="0"/>
              </a:rPr>
              <a:t>Online </a:t>
            </a:r>
            <a:r>
              <a:rPr lang="en" b="1" dirty="0" smtClean="0">
                <a:latin typeface="Calibri" panose="020F0502020204030204" pitchFamily="34" charset="0"/>
              </a:rPr>
              <a:t>  Signature</a:t>
            </a:r>
            <a:endParaRPr lang="en" b="1" dirty="0">
              <a:latin typeface="Calibri" panose="020F0502020204030204" pitchFamily="34" charset="0"/>
            </a:endParaRPr>
          </a:p>
        </p:txBody>
      </p:sp>
      <p:sp>
        <p:nvSpPr>
          <p:cNvPr id="76" name="Shape 76"/>
          <p:cNvSpPr txBox="1">
            <a:spLocks noGrp="1"/>
          </p:cNvSpPr>
          <p:nvPr>
            <p:ph type="body" idx="2"/>
          </p:nvPr>
        </p:nvSpPr>
        <p:spPr>
          <a:xfrm>
            <a:off x="5000525" y="555092"/>
            <a:ext cx="3837000" cy="2349600"/>
          </a:xfrm>
          <a:prstGeom prst="rect">
            <a:avLst/>
          </a:prstGeom>
        </p:spPr>
        <p:txBody>
          <a:bodyPr lIns="91425" tIns="91425" rIns="91425" bIns="91425" anchor="ctr" anchorCtr="0">
            <a:noAutofit/>
          </a:bodyPr>
          <a:lstStyle/>
          <a:p>
            <a:pPr lvl="0" algn="ctr">
              <a:spcBef>
                <a:spcPts val="0"/>
              </a:spcBef>
              <a:buNone/>
            </a:pPr>
            <a:r>
              <a:rPr lang="en" sz="4200" b="1" dirty="0">
                <a:latin typeface="Calibri" panose="020F0502020204030204" pitchFamily="34" charset="0"/>
              </a:rPr>
              <a:t>Offline </a:t>
            </a:r>
            <a:r>
              <a:rPr lang="en" sz="4200" b="1" dirty="0" smtClean="0">
                <a:latin typeface="Calibri" panose="020F0502020204030204" pitchFamily="34" charset="0"/>
              </a:rPr>
              <a:t>Signature</a:t>
            </a:r>
            <a:endParaRPr lang="en" sz="4200" b="1" dirty="0">
              <a:latin typeface="Calibri" panose="020F0502020204030204" pitchFamily="34" charset="0"/>
            </a:endParaRPr>
          </a:p>
        </p:txBody>
      </p:sp>
      <p:pic>
        <p:nvPicPr>
          <p:cNvPr id="77" name="Shape 77"/>
          <p:cNvPicPr preferRelativeResize="0"/>
          <p:nvPr/>
        </p:nvPicPr>
        <p:blipFill>
          <a:blip r:embed="rId3">
            <a:alphaModFix/>
          </a:blip>
          <a:stretch>
            <a:fillRect/>
          </a:stretch>
        </p:blipFill>
        <p:spPr>
          <a:xfrm>
            <a:off x="5663276" y="2937803"/>
            <a:ext cx="2511497" cy="2630850"/>
          </a:xfrm>
          <a:prstGeom prst="rect">
            <a:avLst/>
          </a:prstGeom>
          <a:noFill/>
          <a:ln>
            <a:noFill/>
          </a:ln>
        </p:spPr>
      </p:pic>
      <p:pic>
        <p:nvPicPr>
          <p:cNvPr id="78" name="Shape 78"/>
          <p:cNvPicPr preferRelativeResize="0"/>
          <p:nvPr/>
        </p:nvPicPr>
        <p:blipFill>
          <a:blip r:embed="rId4">
            <a:alphaModFix/>
          </a:blip>
          <a:stretch>
            <a:fillRect/>
          </a:stretch>
        </p:blipFill>
        <p:spPr>
          <a:xfrm>
            <a:off x="1047975" y="3117679"/>
            <a:ext cx="2480250" cy="2450974"/>
          </a:xfrm>
          <a:prstGeom prst="rect">
            <a:avLst/>
          </a:prstGeom>
          <a:noFill/>
          <a:ln>
            <a:noFill/>
          </a:ln>
        </p:spPr>
      </p:pic>
      <p:sp>
        <p:nvSpPr>
          <p:cNvPr id="6" name="Rectangle 5"/>
          <p:cNvSpPr/>
          <p:nvPr/>
        </p:nvSpPr>
        <p:spPr>
          <a:xfrm>
            <a:off x="1583420" y="5710469"/>
            <a:ext cx="1409360" cy="307777"/>
          </a:xfrm>
          <a:prstGeom prst="rect">
            <a:avLst/>
          </a:prstGeom>
        </p:spPr>
        <p:txBody>
          <a:bodyPr wrap="none">
            <a:spAutoFit/>
          </a:bodyPr>
          <a:lstStyle/>
          <a:p>
            <a:r>
              <a:rPr lang="en-GB" dirty="0" err="1">
                <a:latin typeface="Calibri" panose="020F0502020204030204" pitchFamily="34" charset="0"/>
                <a:ea typeface="Times New Roman" panose="02020603050405020304" pitchFamily="18" charset="0"/>
              </a:rPr>
              <a:t>ImageSource</a:t>
            </a:r>
            <a:r>
              <a:rPr lang="en-GB" dirty="0">
                <a:latin typeface="Times New Roman" panose="02020603050405020304" pitchFamily="18" charset="0"/>
                <a:ea typeface="Times New Roman" panose="02020603050405020304" pitchFamily="18" charset="0"/>
              </a:rPr>
              <a:t>:</a:t>
            </a:r>
            <a:r>
              <a:rPr lang="en-US" baseline="30000" dirty="0">
                <a:latin typeface="Times New Roman" panose="02020603050405020304" pitchFamily="18" charset="0"/>
                <a:ea typeface="Times New Roman" panose="02020603050405020304" pitchFamily="18" charset="0"/>
              </a:rPr>
              <a:t>[</a:t>
            </a:r>
            <a:r>
              <a:rPr lang="en-US" baseline="30000" dirty="0" smtClean="0">
                <a:latin typeface="Times New Roman" panose="02020603050405020304" pitchFamily="18" charset="0"/>
                <a:ea typeface="Times New Roman" panose="02020603050405020304" pitchFamily="18" charset="0"/>
              </a:rPr>
              <a:t>16]</a:t>
            </a:r>
            <a:endParaRPr lang="en-GB" baseline="30000" dirty="0"/>
          </a:p>
        </p:txBody>
      </p:sp>
      <p:sp>
        <p:nvSpPr>
          <p:cNvPr id="7" name="Rectangle 6"/>
          <p:cNvSpPr/>
          <p:nvPr/>
        </p:nvSpPr>
        <p:spPr>
          <a:xfrm>
            <a:off x="6348597" y="5710470"/>
            <a:ext cx="1409360" cy="307777"/>
          </a:xfrm>
          <a:prstGeom prst="rect">
            <a:avLst/>
          </a:prstGeom>
        </p:spPr>
        <p:txBody>
          <a:bodyPr wrap="none">
            <a:spAutoFit/>
          </a:bodyPr>
          <a:lstStyle/>
          <a:p>
            <a:r>
              <a:rPr lang="en-GB" dirty="0" err="1">
                <a:latin typeface="Calibri" panose="020F0502020204030204" pitchFamily="34" charset="0"/>
                <a:ea typeface="Times New Roman" panose="02020603050405020304" pitchFamily="18" charset="0"/>
              </a:rPr>
              <a:t>ImageSource</a:t>
            </a:r>
            <a:r>
              <a:rPr lang="en-GB" dirty="0">
                <a:latin typeface="Calibri" panose="020F0502020204030204" pitchFamily="34" charset="0"/>
                <a:ea typeface="Times New Roman" panose="02020603050405020304" pitchFamily="18" charset="0"/>
              </a:rPr>
              <a:t>:</a:t>
            </a:r>
            <a:r>
              <a:rPr lang="en-US" baseline="30000" dirty="0">
                <a:latin typeface="Calibri" panose="020F0502020204030204" pitchFamily="34" charset="0"/>
                <a:ea typeface="Times New Roman" panose="02020603050405020304" pitchFamily="18" charset="0"/>
              </a:rPr>
              <a:t>[</a:t>
            </a:r>
            <a:r>
              <a:rPr lang="en-US" baseline="30000" dirty="0" smtClean="0">
                <a:latin typeface="Calibri" panose="020F0502020204030204" pitchFamily="34" charset="0"/>
                <a:ea typeface="Times New Roman" panose="02020603050405020304" pitchFamily="18" charset="0"/>
              </a:rPr>
              <a:t>16]</a:t>
            </a:r>
            <a:endParaRPr lang="en-GB" baseline="30000" dirty="0">
              <a:latin typeface="Calibri" panose="020F050202020403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sz="2800" dirty="0" smtClean="0">
                <a:latin typeface="Calibri" panose="020F0502020204030204" pitchFamily="34" charset="0"/>
              </a:rPr>
              <a:t>Conclusion</a:t>
            </a:r>
            <a:endParaRPr lang="en-GB" sz="2800" dirty="0">
              <a:latin typeface="Calibri" panose="020F0502020204030204" pitchFamily="34" charset="0"/>
            </a:endParaRPr>
          </a:p>
        </p:txBody>
      </p:sp>
      <p:sp>
        <p:nvSpPr>
          <p:cNvPr id="3" name="Rectangle 2"/>
          <p:cNvSpPr/>
          <p:nvPr/>
        </p:nvSpPr>
        <p:spPr>
          <a:xfrm>
            <a:off x="583808" y="1527073"/>
            <a:ext cx="7828671" cy="2400657"/>
          </a:xfrm>
          <a:prstGeom prst="rect">
            <a:avLst/>
          </a:prstGeom>
        </p:spPr>
        <p:txBody>
          <a:bodyPr wrap="square">
            <a:spAutoFit/>
          </a:bodyPr>
          <a:lstStyle/>
          <a:p>
            <a:pPr algn="just">
              <a:lnSpc>
                <a:spcPct val="150000"/>
              </a:lnSpc>
            </a:pPr>
            <a:r>
              <a:rPr lang="en-IN" sz="2000" dirty="0">
                <a:latin typeface="Calibri" panose="020F0502020204030204" pitchFamily="34" charset="0"/>
                <a:ea typeface="Calibri" panose="020F0502020204030204" pitchFamily="34" charset="0"/>
                <a:cs typeface="Calibri" panose="020F0502020204030204" pitchFamily="34" charset="0"/>
              </a:rPr>
              <a:t>It can be concluded from the above table that Method-2 got higher accuracies than Method-1 and also Random Forest out performs SVM in both the methods. Hence it is better to use Random Forest algorithm for online signature verification. We are acquiring good accuracies comparable to other algorithms in this field.</a:t>
            </a:r>
            <a:endParaRPr lang="en-GB" sz="20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590138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sz="2800" dirty="0" smtClean="0">
                <a:latin typeface="Calibri" panose="020F0502020204030204" pitchFamily="34" charset="0"/>
              </a:rPr>
              <a:t>References</a:t>
            </a:r>
            <a:endParaRPr lang="en-GB" sz="2800" dirty="0">
              <a:latin typeface="Calibri" panose="020F0502020204030204" pitchFamily="34" charset="0"/>
            </a:endParaRPr>
          </a:p>
        </p:txBody>
      </p:sp>
      <p:sp>
        <p:nvSpPr>
          <p:cNvPr id="3" name="Rectangle 2"/>
          <p:cNvSpPr/>
          <p:nvPr/>
        </p:nvSpPr>
        <p:spPr>
          <a:xfrm>
            <a:off x="289367" y="956420"/>
            <a:ext cx="11488651" cy="5586145"/>
          </a:xfrm>
          <a:prstGeom prst="rect">
            <a:avLst/>
          </a:prstGeom>
        </p:spPr>
        <p:txBody>
          <a:bodyPr wrap="square">
            <a:spAutoFit/>
          </a:bodyPr>
          <a:lstStyle/>
          <a:p>
            <a:pPr algn="just">
              <a:lnSpc>
                <a:spcPct val="150000"/>
              </a:lnSpc>
            </a:pPr>
            <a:r>
              <a:rPr lang="en-IN" dirty="0">
                <a:latin typeface="Calibri" panose="020F0502020204030204" pitchFamily="34" charset="0"/>
                <a:ea typeface="Calibri" panose="020F0502020204030204" pitchFamily="34" charset="0"/>
                <a:cs typeface="Calibri" panose="020F0502020204030204" pitchFamily="34" charset="0"/>
              </a:rPr>
              <a:t>[1]   Napa Sae-</a:t>
            </a:r>
            <a:r>
              <a:rPr lang="en-IN" dirty="0" err="1">
                <a:latin typeface="Calibri" panose="020F0502020204030204" pitchFamily="34" charset="0"/>
                <a:ea typeface="Calibri" panose="020F0502020204030204" pitchFamily="34" charset="0"/>
                <a:cs typeface="Calibri" panose="020F0502020204030204" pitchFamily="34" charset="0"/>
              </a:rPr>
              <a:t>Bae</a:t>
            </a:r>
            <a:r>
              <a:rPr lang="en-IN" dirty="0">
                <a:latin typeface="Calibri" panose="020F0502020204030204" pitchFamily="34" charset="0"/>
                <a:ea typeface="Calibri" panose="020F0502020204030204" pitchFamily="34" charset="0"/>
                <a:cs typeface="Calibri" panose="020F0502020204030204" pitchFamily="34" charset="0"/>
              </a:rPr>
              <a:t> and Nasir </a:t>
            </a:r>
            <a:r>
              <a:rPr lang="en-IN" dirty="0" err="1">
                <a:latin typeface="Calibri" panose="020F0502020204030204" pitchFamily="34" charset="0"/>
                <a:ea typeface="Calibri" panose="020F0502020204030204" pitchFamily="34" charset="0"/>
                <a:cs typeface="Calibri" panose="020F0502020204030204" pitchFamily="34" charset="0"/>
              </a:rPr>
              <a:t>Memon</a:t>
            </a:r>
            <a:r>
              <a:rPr lang="en-IN" dirty="0">
                <a:latin typeface="Calibri" panose="020F0502020204030204" pitchFamily="34" charset="0"/>
                <a:ea typeface="Calibri" panose="020F0502020204030204" pitchFamily="34" charset="0"/>
                <a:cs typeface="Calibri" panose="020F0502020204030204" pitchFamily="34" charset="0"/>
              </a:rPr>
              <a:t>, “Online Signature Verification on </a:t>
            </a:r>
            <a:r>
              <a:rPr lang="en-IN" dirty="0" smtClean="0">
                <a:latin typeface="Calibri" panose="020F0502020204030204" pitchFamily="34" charset="0"/>
                <a:ea typeface="Calibri" panose="020F0502020204030204" pitchFamily="34" charset="0"/>
                <a:cs typeface="Calibri" panose="020F0502020204030204" pitchFamily="34" charset="0"/>
              </a:rPr>
              <a:t>Mobile Devices</a:t>
            </a:r>
            <a:r>
              <a:rPr lang="en-IN" dirty="0">
                <a:latin typeface="Calibri" panose="020F0502020204030204" pitchFamily="34" charset="0"/>
                <a:ea typeface="Calibri" panose="020F0502020204030204" pitchFamily="34" charset="0"/>
                <a:cs typeface="Calibri" panose="020F0502020204030204" pitchFamily="34" charset="0"/>
              </a:rPr>
              <a:t>”, IEEE transactions on </a:t>
            </a:r>
            <a:endParaRPr lang="en-IN" dirty="0" smtClean="0">
              <a:latin typeface="Calibri" panose="020F0502020204030204" pitchFamily="34" charset="0"/>
              <a:ea typeface="Calibri" panose="020F0502020204030204" pitchFamily="34" charset="0"/>
              <a:cs typeface="Calibri" panose="020F0502020204030204" pitchFamily="34" charset="0"/>
            </a:endParaRPr>
          </a:p>
          <a:p>
            <a:pPr algn="just">
              <a:lnSpc>
                <a:spcPct val="150000"/>
              </a:lnSpc>
            </a:pPr>
            <a:r>
              <a:rPr lang="en-IN" dirty="0">
                <a:latin typeface="Calibri" panose="020F0502020204030204" pitchFamily="34" charset="0"/>
                <a:ea typeface="Calibri" panose="020F0502020204030204" pitchFamily="34" charset="0"/>
                <a:cs typeface="Calibri" panose="020F0502020204030204" pitchFamily="34" charset="0"/>
              </a:rPr>
              <a:t> </a:t>
            </a:r>
            <a:r>
              <a:rPr lang="en-IN" dirty="0" smtClean="0">
                <a:latin typeface="Calibri" panose="020F0502020204030204" pitchFamily="34" charset="0"/>
                <a:ea typeface="Calibri" panose="020F0502020204030204" pitchFamily="34" charset="0"/>
                <a:cs typeface="Calibri" panose="020F0502020204030204" pitchFamily="34" charset="0"/>
              </a:rPr>
              <a:t>       information </a:t>
            </a:r>
            <a:r>
              <a:rPr lang="en-IN" dirty="0">
                <a:latin typeface="Calibri" panose="020F0502020204030204" pitchFamily="34" charset="0"/>
                <a:ea typeface="Calibri" panose="020F0502020204030204" pitchFamily="34" charset="0"/>
                <a:cs typeface="Calibri" panose="020F0502020204030204" pitchFamily="34" charset="0"/>
              </a:rPr>
              <a:t>forensics and security, Vol. 9, No. 6</a:t>
            </a:r>
            <a:r>
              <a:rPr lang="en-IN" dirty="0" smtClean="0">
                <a:latin typeface="Calibri" panose="020F0502020204030204" pitchFamily="34" charset="0"/>
                <a:ea typeface="Calibri" panose="020F0502020204030204" pitchFamily="34" charset="0"/>
                <a:cs typeface="Calibri" panose="020F0502020204030204" pitchFamily="34" charset="0"/>
              </a:rPr>
              <a:t>, </a:t>
            </a:r>
            <a:r>
              <a:rPr lang="en-IN" dirty="0">
                <a:latin typeface="Calibri" panose="020F0502020204030204" pitchFamily="34" charset="0"/>
                <a:ea typeface="Calibri" panose="020F0502020204030204" pitchFamily="34" charset="0"/>
                <a:cs typeface="Calibri" panose="020F0502020204030204" pitchFamily="34" charset="0"/>
              </a:rPr>
              <a:t>June 2014.</a:t>
            </a:r>
            <a:endParaRPr lang="en-GB" dirty="0">
              <a:latin typeface="Calibri" panose="020F0502020204030204" pitchFamily="34" charset="0"/>
              <a:ea typeface="Calibri" panose="020F0502020204030204" pitchFamily="34" charset="0"/>
              <a:cs typeface="Calibri" panose="020F0502020204030204" pitchFamily="34" charset="0"/>
            </a:endParaRPr>
          </a:p>
          <a:p>
            <a:pPr algn="just">
              <a:lnSpc>
                <a:spcPct val="150000"/>
              </a:lnSpc>
            </a:pPr>
            <a:r>
              <a:rPr lang="en-IN" dirty="0">
                <a:latin typeface="Calibri" panose="020F0502020204030204" pitchFamily="34" charset="0"/>
                <a:ea typeface="Calibri" panose="020F0502020204030204" pitchFamily="34" charset="0"/>
                <a:cs typeface="Calibri" panose="020F0502020204030204" pitchFamily="34" charset="0"/>
              </a:rPr>
              <a:t>[2]   Mariano </a:t>
            </a:r>
            <a:r>
              <a:rPr lang="en-IN" dirty="0" err="1">
                <a:latin typeface="Calibri" panose="020F0502020204030204" pitchFamily="34" charset="0"/>
                <a:ea typeface="Calibri" panose="020F0502020204030204" pitchFamily="34" charset="0"/>
                <a:cs typeface="Calibri" panose="020F0502020204030204" pitchFamily="34" charset="0"/>
              </a:rPr>
              <a:t>López-García</a:t>
            </a:r>
            <a:r>
              <a:rPr lang="en-IN" dirty="0">
                <a:latin typeface="Calibri" panose="020F0502020204030204" pitchFamily="34" charset="0"/>
                <a:ea typeface="Calibri" panose="020F0502020204030204" pitchFamily="34" charset="0"/>
                <a:cs typeface="Calibri" panose="020F0502020204030204" pitchFamily="34" charset="0"/>
              </a:rPr>
              <a:t>, Rafael Ramos-Lara, Oscar Miguel-Hurtado, and Enrique </a:t>
            </a:r>
            <a:r>
              <a:rPr lang="en-IN" dirty="0" err="1" smtClean="0">
                <a:latin typeface="Calibri" panose="020F0502020204030204" pitchFamily="34" charset="0"/>
                <a:ea typeface="Calibri" panose="020F0502020204030204" pitchFamily="34" charset="0"/>
                <a:cs typeface="Calibri" panose="020F0502020204030204" pitchFamily="34" charset="0"/>
              </a:rPr>
              <a:t>Cantó</a:t>
            </a:r>
            <a:r>
              <a:rPr lang="en-IN" dirty="0" smtClean="0">
                <a:latin typeface="Calibri" panose="020F0502020204030204" pitchFamily="34" charset="0"/>
                <a:ea typeface="Calibri" panose="020F0502020204030204" pitchFamily="34" charset="0"/>
                <a:cs typeface="Calibri" panose="020F0502020204030204" pitchFamily="34" charset="0"/>
              </a:rPr>
              <a:t>-Navarro</a:t>
            </a:r>
            <a:r>
              <a:rPr lang="en-IN" dirty="0">
                <a:latin typeface="Calibri" panose="020F0502020204030204" pitchFamily="34" charset="0"/>
                <a:ea typeface="Calibri" panose="020F0502020204030204" pitchFamily="34" charset="0"/>
                <a:cs typeface="Calibri" panose="020F0502020204030204" pitchFamily="34" charset="0"/>
              </a:rPr>
              <a:t>, “</a:t>
            </a:r>
            <a:r>
              <a:rPr lang="en-IN" dirty="0" smtClean="0">
                <a:latin typeface="Calibri" panose="020F0502020204030204" pitchFamily="34" charset="0"/>
                <a:ea typeface="Calibri" panose="020F0502020204030204" pitchFamily="34" charset="0"/>
                <a:cs typeface="Calibri" panose="020F0502020204030204" pitchFamily="34" charset="0"/>
              </a:rPr>
              <a:t>Embedded</a:t>
            </a:r>
          </a:p>
          <a:p>
            <a:pPr algn="just">
              <a:lnSpc>
                <a:spcPct val="150000"/>
              </a:lnSpc>
            </a:pPr>
            <a:r>
              <a:rPr lang="en-IN" dirty="0" smtClean="0">
                <a:latin typeface="Calibri" panose="020F0502020204030204" pitchFamily="34" charset="0"/>
                <a:ea typeface="Calibri" panose="020F0502020204030204" pitchFamily="34" charset="0"/>
                <a:cs typeface="Calibri" panose="020F0502020204030204" pitchFamily="34" charset="0"/>
              </a:rPr>
              <a:t>        </a:t>
            </a:r>
            <a:r>
              <a:rPr lang="en-IN" dirty="0">
                <a:latin typeface="Calibri" panose="020F0502020204030204" pitchFamily="34" charset="0"/>
                <a:ea typeface="Calibri" panose="020F0502020204030204" pitchFamily="34" charset="0"/>
                <a:cs typeface="Calibri" panose="020F0502020204030204" pitchFamily="34" charset="0"/>
              </a:rPr>
              <a:t>System for Biometric Online Signature Verification</a:t>
            </a:r>
            <a:r>
              <a:rPr lang="en-IN" dirty="0" smtClean="0">
                <a:latin typeface="Calibri" panose="020F0502020204030204" pitchFamily="34" charset="0"/>
                <a:ea typeface="Calibri" panose="020F0502020204030204" pitchFamily="34" charset="0"/>
                <a:cs typeface="Calibri" panose="020F0502020204030204" pitchFamily="34" charset="0"/>
              </a:rPr>
              <a:t>”, </a:t>
            </a:r>
            <a:r>
              <a:rPr lang="en-IN" dirty="0">
                <a:latin typeface="Calibri" panose="020F0502020204030204" pitchFamily="34" charset="0"/>
                <a:ea typeface="Calibri" panose="020F0502020204030204" pitchFamily="34" charset="0"/>
                <a:cs typeface="Calibri" panose="020F0502020204030204" pitchFamily="34" charset="0"/>
              </a:rPr>
              <a:t>IEEE Transactions on industrial informatics, Vol. 10, </a:t>
            </a:r>
            <a:endParaRPr lang="en-IN" dirty="0" smtClean="0">
              <a:latin typeface="Calibri" panose="020F0502020204030204" pitchFamily="34" charset="0"/>
              <a:ea typeface="Calibri" panose="020F0502020204030204" pitchFamily="34" charset="0"/>
              <a:cs typeface="Calibri" panose="020F0502020204030204" pitchFamily="34" charset="0"/>
            </a:endParaRPr>
          </a:p>
          <a:p>
            <a:pPr algn="just">
              <a:lnSpc>
                <a:spcPct val="150000"/>
              </a:lnSpc>
            </a:pPr>
            <a:r>
              <a:rPr lang="en-IN" dirty="0">
                <a:latin typeface="Calibri" panose="020F0502020204030204" pitchFamily="34" charset="0"/>
                <a:ea typeface="Calibri" panose="020F0502020204030204" pitchFamily="34" charset="0"/>
                <a:cs typeface="Calibri" panose="020F0502020204030204" pitchFamily="34" charset="0"/>
              </a:rPr>
              <a:t> </a:t>
            </a:r>
            <a:r>
              <a:rPr lang="en-IN" dirty="0" smtClean="0">
                <a:latin typeface="Calibri" panose="020F0502020204030204" pitchFamily="34" charset="0"/>
                <a:ea typeface="Calibri" panose="020F0502020204030204" pitchFamily="34" charset="0"/>
                <a:cs typeface="Calibri" panose="020F0502020204030204" pitchFamily="34" charset="0"/>
              </a:rPr>
              <a:t>       NO</a:t>
            </a:r>
            <a:r>
              <a:rPr lang="en-IN" dirty="0">
                <a:latin typeface="Calibri" panose="020F0502020204030204" pitchFamily="34" charset="0"/>
                <a:ea typeface="Calibri" panose="020F0502020204030204" pitchFamily="34" charset="0"/>
                <a:cs typeface="Calibri" panose="020F0502020204030204" pitchFamily="34" charset="0"/>
              </a:rPr>
              <a:t>. 1, February 2014.</a:t>
            </a:r>
            <a:endParaRPr lang="en-GB" dirty="0">
              <a:latin typeface="Calibri" panose="020F0502020204030204" pitchFamily="34" charset="0"/>
              <a:ea typeface="Calibri" panose="020F0502020204030204" pitchFamily="34" charset="0"/>
              <a:cs typeface="Calibri" panose="020F0502020204030204" pitchFamily="34" charset="0"/>
            </a:endParaRPr>
          </a:p>
          <a:p>
            <a:pPr algn="just">
              <a:lnSpc>
                <a:spcPct val="150000"/>
              </a:lnSpc>
            </a:pPr>
            <a:r>
              <a:rPr lang="en-IN" dirty="0">
                <a:latin typeface="Calibri" panose="020F0502020204030204" pitchFamily="34" charset="0"/>
                <a:ea typeface="Calibri" panose="020F0502020204030204" pitchFamily="34" charset="0"/>
                <a:cs typeface="Calibri" panose="020F0502020204030204" pitchFamily="34" charset="0"/>
              </a:rPr>
              <a:t>[3]   </a:t>
            </a:r>
            <a:r>
              <a:rPr lang="en-IN" dirty="0" err="1">
                <a:latin typeface="Calibri" panose="020F0502020204030204" pitchFamily="34" charset="0"/>
                <a:ea typeface="Calibri" panose="020F0502020204030204" pitchFamily="34" charset="0"/>
                <a:cs typeface="Calibri" panose="020F0502020204030204" pitchFamily="34" charset="0"/>
              </a:rPr>
              <a:t>Moises</a:t>
            </a:r>
            <a:r>
              <a:rPr lang="en-IN" dirty="0">
                <a:latin typeface="Calibri" panose="020F0502020204030204" pitchFamily="34" charset="0"/>
                <a:ea typeface="Calibri" panose="020F0502020204030204" pitchFamily="34" charset="0"/>
                <a:cs typeface="Calibri" panose="020F0502020204030204" pitchFamily="34" charset="0"/>
              </a:rPr>
              <a:t> Diaz, Andreas Fischer, Miguel A. Ferrer, </a:t>
            </a:r>
            <a:r>
              <a:rPr lang="en-IN" dirty="0" err="1">
                <a:latin typeface="Calibri" panose="020F0502020204030204" pitchFamily="34" charset="0"/>
                <a:ea typeface="Calibri" panose="020F0502020204030204" pitchFamily="34" charset="0"/>
                <a:cs typeface="Calibri" panose="020F0502020204030204" pitchFamily="34" charset="0"/>
              </a:rPr>
              <a:t>Réjean</a:t>
            </a:r>
            <a:r>
              <a:rPr lang="en-IN" dirty="0">
                <a:latin typeface="Calibri" panose="020F0502020204030204" pitchFamily="34" charset="0"/>
                <a:ea typeface="Calibri" panose="020F0502020204030204" pitchFamily="34" charset="0"/>
                <a:cs typeface="Calibri" panose="020F0502020204030204" pitchFamily="34" charset="0"/>
              </a:rPr>
              <a:t> </a:t>
            </a:r>
            <a:r>
              <a:rPr lang="en-IN" dirty="0" err="1">
                <a:latin typeface="Calibri" panose="020F0502020204030204" pitchFamily="34" charset="0"/>
                <a:ea typeface="Calibri" panose="020F0502020204030204" pitchFamily="34" charset="0"/>
                <a:cs typeface="Calibri" panose="020F0502020204030204" pitchFamily="34" charset="0"/>
              </a:rPr>
              <a:t>Plamondon</a:t>
            </a:r>
            <a:r>
              <a:rPr lang="en-IN" dirty="0">
                <a:latin typeface="Calibri" panose="020F0502020204030204" pitchFamily="34" charset="0"/>
                <a:ea typeface="Calibri" panose="020F0502020204030204" pitchFamily="34" charset="0"/>
                <a:cs typeface="Calibri" panose="020F0502020204030204" pitchFamily="34" charset="0"/>
              </a:rPr>
              <a:t>, “</a:t>
            </a:r>
            <a:r>
              <a:rPr lang="en-IN" dirty="0" smtClean="0">
                <a:latin typeface="Calibri" panose="020F0502020204030204" pitchFamily="34" charset="0"/>
                <a:ea typeface="Calibri" panose="020F0502020204030204" pitchFamily="34" charset="0"/>
                <a:cs typeface="Calibri" panose="020F0502020204030204" pitchFamily="34" charset="0"/>
              </a:rPr>
              <a:t>Dynamic </a:t>
            </a:r>
            <a:r>
              <a:rPr lang="en-IN" dirty="0">
                <a:latin typeface="Calibri" panose="020F0502020204030204" pitchFamily="34" charset="0"/>
                <a:ea typeface="Calibri" panose="020F0502020204030204" pitchFamily="34" charset="0"/>
                <a:cs typeface="Calibri" panose="020F0502020204030204" pitchFamily="34" charset="0"/>
              </a:rPr>
              <a:t>Signature Verification System </a:t>
            </a:r>
            <a:endParaRPr lang="en-IN" dirty="0" smtClean="0">
              <a:latin typeface="Calibri" panose="020F0502020204030204" pitchFamily="34" charset="0"/>
              <a:ea typeface="Calibri" panose="020F0502020204030204" pitchFamily="34" charset="0"/>
              <a:cs typeface="Calibri" panose="020F0502020204030204" pitchFamily="34" charset="0"/>
            </a:endParaRPr>
          </a:p>
          <a:p>
            <a:pPr algn="just">
              <a:lnSpc>
                <a:spcPct val="150000"/>
              </a:lnSpc>
            </a:pPr>
            <a:r>
              <a:rPr lang="en-IN" dirty="0">
                <a:latin typeface="Calibri" panose="020F0502020204030204" pitchFamily="34" charset="0"/>
                <a:ea typeface="Calibri" panose="020F0502020204030204" pitchFamily="34" charset="0"/>
                <a:cs typeface="Calibri" panose="020F0502020204030204" pitchFamily="34" charset="0"/>
              </a:rPr>
              <a:t> </a:t>
            </a:r>
            <a:r>
              <a:rPr lang="en-IN" dirty="0" smtClean="0">
                <a:latin typeface="Calibri" panose="020F0502020204030204" pitchFamily="34" charset="0"/>
                <a:ea typeface="Calibri" panose="020F0502020204030204" pitchFamily="34" charset="0"/>
                <a:cs typeface="Calibri" panose="020F0502020204030204" pitchFamily="34" charset="0"/>
              </a:rPr>
              <a:t>       Based </a:t>
            </a:r>
            <a:r>
              <a:rPr lang="en-IN" dirty="0">
                <a:latin typeface="Calibri" panose="020F0502020204030204" pitchFamily="34" charset="0"/>
                <a:ea typeface="Calibri" panose="020F0502020204030204" pitchFamily="34" charset="0"/>
                <a:cs typeface="Calibri" panose="020F0502020204030204" pitchFamily="34" charset="0"/>
              </a:rPr>
              <a:t>on One Real Signature”, IEEE </a:t>
            </a:r>
            <a:r>
              <a:rPr lang="en-IN" dirty="0" smtClean="0">
                <a:latin typeface="Calibri" panose="020F0502020204030204" pitchFamily="34" charset="0"/>
                <a:ea typeface="Calibri" panose="020F0502020204030204" pitchFamily="34" charset="0"/>
                <a:cs typeface="Calibri" panose="020F0502020204030204" pitchFamily="34" charset="0"/>
              </a:rPr>
              <a:t>Transactions </a:t>
            </a:r>
            <a:r>
              <a:rPr lang="en-IN" dirty="0">
                <a:latin typeface="Calibri" panose="020F0502020204030204" pitchFamily="34" charset="0"/>
                <a:ea typeface="Calibri" panose="020F0502020204030204" pitchFamily="34" charset="0"/>
                <a:cs typeface="Calibri" panose="020F0502020204030204" pitchFamily="34" charset="0"/>
              </a:rPr>
              <a:t>on Cybernetics 2016.</a:t>
            </a:r>
            <a:endParaRPr lang="en-GB" dirty="0">
              <a:latin typeface="Calibri" panose="020F0502020204030204" pitchFamily="34" charset="0"/>
              <a:ea typeface="Calibri" panose="020F0502020204030204" pitchFamily="34" charset="0"/>
              <a:cs typeface="Calibri" panose="020F0502020204030204" pitchFamily="34" charset="0"/>
            </a:endParaRPr>
          </a:p>
          <a:p>
            <a:pPr algn="just">
              <a:lnSpc>
                <a:spcPct val="150000"/>
              </a:lnSpc>
            </a:pPr>
            <a:r>
              <a:rPr lang="en-IN" dirty="0">
                <a:latin typeface="Calibri" panose="020F0502020204030204" pitchFamily="34" charset="0"/>
                <a:ea typeface="Calibri" panose="020F0502020204030204" pitchFamily="34" charset="0"/>
                <a:cs typeface="Calibri" panose="020F0502020204030204" pitchFamily="34" charset="0"/>
              </a:rPr>
              <a:t>[4]   </a:t>
            </a:r>
            <a:r>
              <a:rPr lang="en-IN" dirty="0" err="1">
                <a:latin typeface="Calibri" panose="020F0502020204030204" pitchFamily="34" charset="0"/>
                <a:ea typeface="Calibri" panose="020F0502020204030204" pitchFamily="34" charset="0"/>
                <a:cs typeface="Calibri" panose="020F0502020204030204" pitchFamily="34" charset="0"/>
              </a:rPr>
              <a:t>Marianela</a:t>
            </a:r>
            <a:r>
              <a:rPr lang="en-IN" dirty="0">
                <a:latin typeface="Calibri" panose="020F0502020204030204" pitchFamily="34" charset="0"/>
                <a:ea typeface="Calibri" panose="020F0502020204030204" pitchFamily="34" charset="0"/>
                <a:cs typeface="Calibri" panose="020F0502020204030204" pitchFamily="34" charset="0"/>
              </a:rPr>
              <a:t> </a:t>
            </a:r>
            <a:r>
              <a:rPr lang="en-IN" dirty="0" err="1">
                <a:latin typeface="Calibri" panose="020F0502020204030204" pitchFamily="34" charset="0"/>
                <a:ea typeface="Calibri" panose="020F0502020204030204" pitchFamily="34" charset="0"/>
                <a:cs typeface="Calibri" panose="020F0502020204030204" pitchFamily="34" charset="0"/>
              </a:rPr>
              <a:t>Parodi</a:t>
            </a:r>
            <a:r>
              <a:rPr lang="en-IN" dirty="0">
                <a:latin typeface="Calibri" panose="020F0502020204030204" pitchFamily="34" charset="0"/>
                <a:ea typeface="Calibri" panose="020F0502020204030204" pitchFamily="34" charset="0"/>
                <a:cs typeface="Calibri" panose="020F0502020204030204" pitchFamily="34" charset="0"/>
              </a:rPr>
              <a:t>, Juan </a:t>
            </a:r>
            <a:r>
              <a:rPr lang="en-IN" dirty="0" err="1">
                <a:latin typeface="Calibri" panose="020F0502020204030204" pitchFamily="34" charset="0"/>
                <a:ea typeface="Calibri" panose="020F0502020204030204" pitchFamily="34" charset="0"/>
                <a:cs typeface="Calibri" panose="020F0502020204030204" pitchFamily="34" charset="0"/>
              </a:rPr>
              <a:t>C.Gómez</a:t>
            </a:r>
            <a:r>
              <a:rPr lang="en-IN" dirty="0">
                <a:latin typeface="Calibri" panose="020F0502020204030204" pitchFamily="34" charset="0"/>
                <a:ea typeface="Calibri" panose="020F0502020204030204" pitchFamily="34" charset="0"/>
                <a:cs typeface="Calibri" panose="020F0502020204030204" pitchFamily="34" charset="0"/>
              </a:rPr>
              <a:t>, “Legendre polynomials based feature </a:t>
            </a:r>
            <a:r>
              <a:rPr lang="en-IN" dirty="0" smtClean="0">
                <a:latin typeface="Calibri" panose="020F0502020204030204" pitchFamily="34" charset="0"/>
                <a:ea typeface="Calibri" panose="020F0502020204030204" pitchFamily="34" charset="0"/>
                <a:cs typeface="Calibri" panose="020F0502020204030204" pitchFamily="34" charset="0"/>
              </a:rPr>
              <a:t>extraction </a:t>
            </a:r>
            <a:r>
              <a:rPr lang="en-IN" dirty="0">
                <a:latin typeface="Calibri" panose="020F0502020204030204" pitchFamily="34" charset="0"/>
                <a:ea typeface="Calibri" panose="020F0502020204030204" pitchFamily="34" charset="0"/>
                <a:cs typeface="Calibri" panose="020F0502020204030204" pitchFamily="34" charset="0"/>
              </a:rPr>
              <a:t>for online signature </a:t>
            </a:r>
            <a:r>
              <a:rPr lang="en-IN" dirty="0" smtClean="0">
                <a:latin typeface="Calibri" panose="020F0502020204030204" pitchFamily="34" charset="0"/>
                <a:ea typeface="Calibri" panose="020F0502020204030204" pitchFamily="34" charset="0"/>
                <a:cs typeface="Calibri" panose="020F0502020204030204" pitchFamily="34" charset="0"/>
              </a:rPr>
              <a:t>verification.</a:t>
            </a:r>
          </a:p>
          <a:p>
            <a:pPr algn="just">
              <a:lnSpc>
                <a:spcPct val="150000"/>
              </a:lnSpc>
            </a:pPr>
            <a:r>
              <a:rPr lang="en-IN" dirty="0">
                <a:latin typeface="Calibri" panose="020F0502020204030204" pitchFamily="34" charset="0"/>
                <a:ea typeface="Calibri" panose="020F0502020204030204" pitchFamily="34" charset="0"/>
                <a:cs typeface="Calibri" panose="020F0502020204030204" pitchFamily="34" charset="0"/>
              </a:rPr>
              <a:t> </a:t>
            </a:r>
            <a:r>
              <a:rPr lang="en-IN" dirty="0" smtClean="0">
                <a:latin typeface="Calibri" panose="020F0502020204030204" pitchFamily="34" charset="0"/>
                <a:ea typeface="Calibri" panose="020F0502020204030204" pitchFamily="34" charset="0"/>
                <a:cs typeface="Calibri" panose="020F0502020204030204" pitchFamily="34" charset="0"/>
              </a:rPr>
              <a:t>       </a:t>
            </a:r>
            <a:r>
              <a:rPr lang="en-IN" dirty="0">
                <a:latin typeface="Calibri" panose="020F0502020204030204" pitchFamily="34" charset="0"/>
                <a:ea typeface="Calibri" panose="020F0502020204030204" pitchFamily="34" charset="0"/>
                <a:cs typeface="Calibri" panose="020F0502020204030204" pitchFamily="34" charset="0"/>
              </a:rPr>
              <a:t>Consistency analysis of feature </a:t>
            </a:r>
            <a:r>
              <a:rPr lang="en-IN" dirty="0" smtClean="0">
                <a:latin typeface="Calibri" panose="020F0502020204030204" pitchFamily="34" charset="0"/>
                <a:ea typeface="Calibri" panose="020F0502020204030204" pitchFamily="34" charset="0"/>
                <a:cs typeface="Calibri" panose="020F0502020204030204" pitchFamily="34" charset="0"/>
              </a:rPr>
              <a:t>combinations</a:t>
            </a:r>
            <a:r>
              <a:rPr lang="en-IN" dirty="0">
                <a:latin typeface="Calibri" panose="020F0502020204030204" pitchFamily="34" charset="0"/>
                <a:ea typeface="Calibri" panose="020F0502020204030204" pitchFamily="34" charset="0"/>
                <a:cs typeface="Calibri" panose="020F0502020204030204" pitchFamily="34" charset="0"/>
              </a:rPr>
              <a:t>”, Elsevier Volume 47, Issue 1, January 2014, Pages 128-140.</a:t>
            </a:r>
            <a:endParaRPr lang="en-GB" dirty="0">
              <a:latin typeface="Calibri" panose="020F0502020204030204" pitchFamily="34" charset="0"/>
              <a:ea typeface="Calibri" panose="020F0502020204030204" pitchFamily="34" charset="0"/>
              <a:cs typeface="Calibri" panose="020F0502020204030204" pitchFamily="34" charset="0"/>
            </a:endParaRPr>
          </a:p>
          <a:p>
            <a:pPr algn="just">
              <a:lnSpc>
                <a:spcPct val="150000"/>
              </a:lnSpc>
            </a:pPr>
            <a:r>
              <a:rPr lang="en-IN" dirty="0">
                <a:latin typeface="Calibri" panose="020F0502020204030204" pitchFamily="34" charset="0"/>
                <a:ea typeface="Calibri" panose="020F0502020204030204" pitchFamily="34" charset="0"/>
                <a:cs typeface="Calibri" panose="020F0502020204030204" pitchFamily="34" charset="0"/>
              </a:rPr>
              <a:t>[5]   </a:t>
            </a:r>
            <a:r>
              <a:rPr lang="en-IN" dirty="0" err="1">
                <a:latin typeface="Calibri" panose="020F0502020204030204" pitchFamily="34" charset="0"/>
                <a:ea typeface="Calibri" panose="020F0502020204030204" pitchFamily="34" charset="0"/>
                <a:cs typeface="Calibri" panose="020F0502020204030204" pitchFamily="34" charset="0"/>
              </a:rPr>
              <a:t>Pallavi</a:t>
            </a:r>
            <a:r>
              <a:rPr lang="en-IN" dirty="0">
                <a:latin typeface="Calibri" panose="020F0502020204030204" pitchFamily="34" charset="0"/>
                <a:ea typeface="Calibri" panose="020F0502020204030204" pitchFamily="34" charset="0"/>
                <a:cs typeface="Calibri" panose="020F0502020204030204" pitchFamily="34" charset="0"/>
              </a:rPr>
              <a:t> V. </a:t>
            </a:r>
            <a:r>
              <a:rPr lang="en-IN" dirty="0" err="1">
                <a:latin typeface="Calibri" panose="020F0502020204030204" pitchFamily="34" charset="0"/>
                <a:ea typeface="Calibri" panose="020F0502020204030204" pitchFamily="34" charset="0"/>
                <a:cs typeface="Calibri" panose="020F0502020204030204" pitchFamily="34" charset="0"/>
              </a:rPr>
              <a:t>Hatkar</a:t>
            </a:r>
            <a:r>
              <a:rPr lang="en-IN" dirty="0">
                <a:latin typeface="Calibri" panose="020F0502020204030204" pitchFamily="34" charset="0"/>
                <a:ea typeface="Calibri" panose="020F0502020204030204" pitchFamily="34" charset="0"/>
                <a:cs typeface="Calibri" panose="020F0502020204030204" pitchFamily="34" charset="0"/>
              </a:rPr>
              <a:t>, </a:t>
            </a:r>
            <a:r>
              <a:rPr lang="en-IN" dirty="0" err="1">
                <a:latin typeface="Calibri" panose="020F0502020204030204" pitchFamily="34" charset="0"/>
                <a:ea typeface="Calibri" panose="020F0502020204030204" pitchFamily="34" charset="0"/>
                <a:cs typeface="Calibri" panose="020F0502020204030204" pitchFamily="34" charset="0"/>
              </a:rPr>
              <a:t>Prof.B.T.Salokhe</a:t>
            </a:r>
            <a:r>
              <a:rPr lang="en-IN" dirty="0">
                <a:latin typeface="Calibri" panose="020F0502020204030204" pitchFamily="34" charset="0"/>
                <a:ea typeface="Calibri" panose="020F0502020204030204" pitchFamily="34" charset="0"/>
                <a:cs typeface="Calibri" panose="020F0502020204030204" pitchFamily="34" charset="0"/>
              </a:rPr>
              <a:t>, Ashish </a:t>
            </a:r>
            <a:r>
              <a:rPr lang="en-IN" dirty="0" err="1">
                <a:latin typeface="Calibri" panose="020F0502020204030204" pitchFamily="34" charset="0"/>
                <a:ea typeface="Calibri" panose="020F0502020204030204" pitchFamily="34" charset="0"/>
                <a:cs typeface="Calibri" panose="020F0502020204030204" pitchFamily="34" charset="0"/>
              </a:rPr>
              <a:t>A.Malgave</a:t>
            </a:r>
            <a:r>
              <a:rPr lang="en-IN" dirty="0">
                <a:latin typeface="Calibri" panose="020F0502020204030204" pitchFamily="34" charset="0"/>
                <a:ea typeface="Calibri" panose="020F0502020204030204" pitchFamily="34" charset="0"/>
                <a:cs typeface="Calibri" panose="020F0502020204030204" pitchFamily="34" charset="0"/>
              </a:rPr>
              <a:t>, “Offline Handwritten </a:t>
            </a:r>
            <a:r>
              <a:rPr lang="en-IN" dirty="0" smtClean="0">
                <a:latin typeface="Calibri" panose="020F0502020204030204" pitchFamily="34" charset="0"/>
                <a:ea typeface="Calibri" panose="020F0502020204030204" pitchFamily="34" charset="0"/>
                <a:cs typeface="Calibri" panose="020F0502020204030204" pitchFamily="34" charset="0"/>
              </a:rPr>
              <a:t>Signature </a:t>
            </a:r>
            <a:r>
              <a:rPr lang="en-IN" dirty="0">
                <a:latin typeface="Calibri" panose="020F0502020204030204" pitchFamily="34" charset="0"/>
                <a:ea typeface="Calibri" panose="020F0502020204030204" pitchFamily="34" charset="0"/>
                <a:cs typeface="Calibri" panose="020F0502020204030204" pitchFamily="34" charset="0"/>
              </a:rPr>
              <a:t>Verification using </a:t>
            </a:r>
            <a:r>
              <a:rPr lang="en-IN" dirty="0" smtClean="0">
                <a:latin typeface="Calibri" panose="020F0502020204030204" pitchFamily="34" charset="0"/>
                <a:ea typeface="Calibri" panose="020F0502020204030204" pitchFamily="34" charset="0"/>
                <a:cs typeface="Calibri" panose="020F0502020204030204" pitchFamily="34" charset="0"/>
              </a:rPr>
              <a:t>Neural</a:t>
            </a:r>
          </a:p>
          <a:p>
            <a:pPr algn="just">
              <a:lnSpc>
                <a:spcPct val="150000"/>
              </a:lnSpc>
            </a:pPr>
            <a:r>
              <a:rPr lang="en-IN" dirty="0">
                <a:latin typeface="Calibri" panose="020F0502020204030204" pitchFamily="34" charset="0"/>
                <a:ea typeface="Calibri" panose="020F0502020204030204" pitchFamily="34" charset="0"/>
                <a:cs typeface="Calibri" panose="020F0502020204030204" pitchFamily="34" charset="0"/>
              </a:rPr>
              <a:t> </a:t>
            </a:r>
            <a:r>
              <a:rPr lang="en-IN" dirty="0" smtClean="0">
                <a:latin typeface="Calibri" panose="020F0502020204030204" pitchFamily="34" charset="0"/>
                <a:ea typeface="Calibri" panose="020F0502020204030204" pitchFamily="34" charset="0"/>
                <a:cs typeface="Calibri" panose="020F0502020204030204" pitchFamily="34" charset="0"/>
              </a:rPr>
              <a:t>      </a:t>
            </a:r>
            <a:r>
              <a:rPr lang="en-IN" dirty="0">
                <a:latin typeface="Calibri" panose="020F0502020204030204" pitchFamily="34" charset="0"/>
                <a:ea typeface="Calibri" panose="020F0502020204030204" pitchFamily="34" charset="0"/>
                <a:cs typeface="Calibri" panose="020F0502020204030204" pitchFamily="34" charset="0"/>
              </a:rPr>
              <a:t>Network”, International Journal of  </a:t>
            </a:r>
            <a:r>
              <a:rPr lang="en-IN" dirty="0" smtClean="0">
                <a:latin typeface="Calibri" panose="020F0502020204030204" pitchFamily="34" charset="0"/>
                <a:ea typeface="Calibri" panose="020F0502020204030204" pitchFamily="34" charset="0"/>
                <a:cs typeface="Calibri" panose="020F0502020204030204" pitchFamily="34" charset="0"/>
              </a:rPr>
              <a:t>Innovations </a:t>
            </a:r>
            <a:r>
              <a:rPr lang="en-IN" dirty="0">
                <a:latin typeface="Calibri" panose="020F0502020204030204" pitchFamily="34" charset="0"/>
                <a:ea typeface="Calibri" panose="020F0502020204030204" pitchFamily="34" charset="0"/>
                <a:cs typeface="Calibri" panose="020F0502020204030204" pitchFamily="34" charset="0"/>
              </a:rPr>
              <a:t>in Engineering Research and Technology [IJIERT], </a:t>
            </a:r>
            <a:r>
              <a:rPr lang="en-IN" dirty="0" err="1">
                <a:latin typeface="Calibri" panose="020F0502020204030204" pitchFamily="34" charset="0"/>
                <a:ea typeface="Calibri" panose="020F0502020204030204" pitchFamily="34" charset="0"/>
                <a:cs typeface="Calibri" panose="020F0502020204030204" pitchFamily="34" charset="0"/>
              </a:rPr>
              <a:t>Vol</a:t>
            </a:r>
            <a:r>
              <a:rPr lang="en-IN" dirty="0">
                <a:latin typeface="Calibri" panose="020F0502020204030204" pitchFamily="34" charset="0"/>
                <a:ea typeface="Calibri" panose="020F0502020204030204" pitchFamily="34" charset="0"/>
                <a:cs typeface="Calibri" panose="020F0502020204030204" pitchFamily="34" charset="0"/>
              </a:rPr>
              <a:t> 2, Issue 1,                </a:t>
            </a:r>
            <a:endParaRPr lang="en-GB" dirty="0">
              <a:latin typeface="Calibri" panose="020F0502020204030204" pitchFamily="34" charset="0"/>
              <a:ea typeface="Calibri" panose="020F0502020204030204" pitchFamily="34" charset="0"/>
              <a:cs typeface="Calibri" panose="020F0502020204030204" pitchFamily="34" charset="0"/>
            </a:endParaRPr>
          </a:p>
          <a:p>
            <a:pPr algn="just">
              <a:lnSpc>
                <a:spcPct val="150000"/>
              </a:lnSpc>
            </a:pPr>
            <a:r>
              <a:rPr lang="en-IN" dirty="0">
                <a:latin typeface="Calibri" panose="020F0502020204030204" pitchFamily="34" charset="0"/>
                <a:ea typeface="Calibri" panose="020F0502020204030204" pitchFamily="34" charset="0"/>
                <a:cs typeface="Calibri" panose="020F0502020204030204" pitchFamily="34" charset="0"/>
              </a:rPr>
              <a:t>       Jan 2015.</a:t>
            </a:r>
            <a:endParaRPr lang="en-GB" dirty="0">
              <a:latin typeface="Calibri" panose="020F0502020204030204" pitchFamily="34" charset="0"/>
              <a:ea typeface="Calibri" panose="020F0502020204030204" pitchFamily="34" charset="0"/>
              <a:cs typeface="Calibri" panose="020F0502020204030204" pitchFamily="34" charset="0"/>
            </a:endParaRPr>
          </a:p>
          <a:p>
            <a:pPr algn="just">
              <a:lnSpc>
                <a:spcPct val="150000"/>
              </a:lnSpc>
            </a:pPr>
            <a:r>
              <a:rPr lang="en-IN" dirty="0">
                <a:latin typeface="Calibri" panose="020F0502020204030204" pitchFamily="34" charset="0"/>
                <a:ea typeface="Calibri" panose="020F0502020204030204" pitchFamily="34" charset="0"/>
                <a:cs typeface="Calibri" panose="020F0502020204030204" pitchFamily="34" charset="0"/>
              </a:rPr>
              <a:t>[6]   </a:t>
            </a:r>
            <a:r>
              <a:rPr lang="en-IN" dirty="0" err="1">
                <a:latin typeface="Calibri" panose="020F0502020204030204" pitchFamily="34" charset="0"/>
                <a:ea typeface="Calibri" panose="020F0502020204030204" pitchFamily="34" charset="0"/>
                <a:cs typeface="Calibri" panose="020F0502020204030204" pitchFamily="34" charset="0"/>
              </a:rPr>
              <a:t>Yishu</a:t>
            </a:r>
            <a:r>
              <a:rPr lang="en-IN" dirty="0">
                <a:latin typeface="Calibri" panose="020F0502020204030204" pitchFamily="34" charset="0"/>
                <a:ea typeface="Calibri" panose="020F0502020204030204" pitchFamily="34" charset="0"/>
                <a:cs typeface="Calibri" panose="020F0502020204030204" pitchFamily="34" charset="0"/>
              </a:rPr>
              <a:t> Liu, </a:t>
            </a:r>
            <a:r>
              <a:rPr lang="en-IN" dirty="0" err="1">
                <a:latin typeface="Calibri" panose="020F0502020204030204" pitchFamily="34" charset="0"/>
                <a:ea typeface="Calibri" panose="020F0502020204030204" pitchFamily="34" charset="0"/>
                <a:cs typeface="Calibri" panose="020F0502020204030204" pitchFamily="34" charset="0"/>
              </a:rPr>
              <a:t>Zhihua</a:t>
            </a:r>
            <a:r>
              <a:rPr lang="en-IN" dirty="0">
                <a:latin typeface="Calibri" panose="020F0502020204030204" pitchFamily="34" charset="0"/>
                <a:ea typeface="Calibri" panose="020F0502020204030204" pitchFamily="34" charset="0"/>
                <a:cs typeface="Calibri" panose="020F0502020204030204" pitchFamily="34" charset="0"/>
              </a:rPr>
              <a:t> Yang, and </a:t>
            </a:r>
            <a:r>
              <a:rPr lang="en-IN" dirty="0" err="1">
                <a:latin typeface="Calibri" panose="020F0502020204030204" pitchFamily="34" charset="0"/>
                <a:ea typeface="Calibri" panose="020F0502020204030204" pitchFamily="34" charset="0"/>
                <a:cs typeface="Calibri" panose="020F0502020204030204" pitchFamily="34" charset="0"/>
              </a:rPr>
              <a:t>Lihua</a:t>
            </a:r>
            <a:r>
              <a:rPr lang="en-IN" dirty="0">
                <a:latin typeface="Calibri" panose="020F0502020204030204" pitchFamily="34" charset="0"/>
                <a:ea typeface="Calibri" panose="020F0502020204030204" pitchFamily="34" charset="0"/>
                <a:cs typeface="Calibri" panose="020F0502020204030204" pitchFamily="34" charset="0"/>
              </a:rPr>
              <a:t> Yang, “Online Signature Verification </a:t>
            </a:r>
            <a:r>
              <a:rPr lang="en-IN" dirty="0" smtClean="0">
                <a:latin typeface="Calibri" panose="020F0502020204030204" pitchFamily="34" charset="0"/>
                <a:ea typeface="Calibri" panose="020F0502020204030204" pitchFamily="34" charset="0"/>
                <a:cs typeface="Calibri" panose="020F0502020204030204" pitchFamily="34" charset="0"/>
              </a:rPr>
              <a:t>Based on </a:t>
            </a:r>
            <a:r>
              <a:rPr lang="en-IN" dirty="0">
                <a:latin typeface="Calibri" panose="020F0502020204030204" pitchFamily="34" charset="0"/>
                <a:ea typeface="Calibri" panose="020F0502020204030204" pitchFamily="34" charset="0"/>
                <a:cs typeface="Calibri" panose="020F0502020204030204" pitchFamily="34" charset="0"/>
              </a:rPr>
              <a:t>DCT and Sparse </a:t>
            </a:r>
            <a:endParaRPr lang="en-IN" dirty="0" smtClean="0">
              <a:latin typeface="Calibri" panose="020F0502020204030204" pitchFamily="34" charset="0"/>
              <a:ea typeface="Calibri" panose="020F0502020204030204" pitchFamily="34" charset="0"/>
              <a:cs typeface="Calibri" panose="020F0502020204030204" pitchFamily="34" charset="0"/>
            </a:endParaRPr>
          </a:p>
          <a:p>
            <a:pPr algn="just">
              <a:lnSpc>
                <a:spcPct val="150000"/>
              </a:lnSpc>
            </a:pPr>
            <a:r>
              <a:rPr lang="en-IN" dirty="0">
                <a:latin typeface="Calibri" panose="020F0502020204030204" pitchFamily="34" charset="0"/>
                <a:ea typeface="Calibri" panose="020F0502020204030204" pitchFamily="34" charset="0"/>
                <a:cs typeface="Calibri" panose="020F0502020204030204" pitchFamily="34" charset="0"/>
              </a:rPr>
              <a:t> </a:t>
            </a:r>
            <a:r>
              <a:rPr lang="en-IN" dirty="0" smtClean="0">
                <a:latin typeface="Calibri" panose="020F0502020204030204" pitchFamily="34" charset="0"/>
                <a:ea typeface="Calibri" panose="020F0502020204030204" pitchFamily="34" charset="0"/>
                <a:cs typeface="Calibri" panose="020F0502020204030204" pitchFamily="34" charset="0"/>
              </a:rPr>
              <a:t>       Representation</a:t>
            </a:r>
            <a:r>
              <a:rPr lang="en-IN" dirty="0">
                <a:latin typeface="Calibri" panose="020F0502020204030204" pitchFamily="34" charset="0"/>
                <a:ea typeface="Calibri" panose="020F0502020204030204" pitchFamily="34" charset="0"/>
                <a:cs typeface="Calibri" panose="020F0502020204030204" pitchFamily="34" charset="0"/>
              </a:rPr>
              <a:t>”, IEEE Transactions on </a:t>
            </a:r>
            <a:r>
              <a:rPr lang="en-IN" dirty="0" err="1">
                <a:latin typeface="Calibri" panose="020F0502020204030204" pitchFamily="34" charset="0"/>
                <a:ea typeface="Calibri" panose="020F0502020204030204" pitchFamily="34" charset="0"/>
                <a:cs typeface="Calibri" panose="020F0502020204030204" pitchFamily="34" charset="0"/>
              </a:rPr>
              <a:t>Cybernetics,Vol</a:t>
            </a:r>
            <a:r>
              <a:rPr lang="en-IN" dirty="0">
                <a:latin typeface="Calibri" panose="020F0502020204030204" pitchFamily="34" charset="0"/>
                <a:ea typeface="Calibri" panose="020F0502020204030204" pitchFamily="34" charset="0"/>
                <a:cs typeface="Calibri" panose="020F0502020204030204" pitchFamily="34" charset="0"/>
              </a:rPr>
              <a:t> 45, </a:t>
            </a:r>
            <a:r>
              <a:rPr lang="en-IN" dirty="0" smtClean="0">
                <a:latin typeface="Calibri" panose="020F0502020204030204" pitchFamily="34" charset="0"/>
                <a:ea typeface="Calibri" panose="020F0502020204030204" pitchFamily="34" charset="0"/>
                <a:cs typeface="Calibri" panose="020F0502020204030204" pitchFamily="34" charset="0"/>
              </a:rPr>
              <a:t>No</a:t>
            </a:r>
            <a:r>
              <a:rPr lang="en-IN" dirty="0">
                <a:latin typeface="Calibri" panose="020F0502020204030204" pitchFamily="34" charset="0"/>
                <a:ea typeface="Calibri" panose="020F0502020204030204" pitchFamily="34" charset="0"/>
                <a:cs typeface="Calibri" panose="020F0502020204030204" pitchFamily="34" charset="0"/>
              </a:rPr>
              <a:t>. 11, Nov 2015.</a:t>
            </a:r>
            <a:endParaRPr lang="en-GB" dirty="0">
              <a:latin typeface="Calibri" panose="020F0502020204030204" pitchFamily="34" charset="0"/>
              <a:ea typeface="Calibri" panose="020F0502020204030204" pitchFamily="34" charset="0"/>
              <a:cs typeface="Calibri" panose="020F0502020204030204" pitchFamily="34" charset="0"/>
            </a:endParaRPr>
          </a:p>
          <a:p>
            <a:pPr algn="just">
              <a:lnSpc>
                <a:spcPct val="150000"/>
              </a:lnSpc>
            </a:pPr>
            <a:r>
              <a:rPr lang="en-IN" dirty="0">
                <a:latin typeface="Calibri" panose="020F0502020204030204" pitchFamily="34" charset="0"/>
                <a:ea typeface="Calibri" panose="020F0502020204030204" pitchFamily="34" charset="0"/>
                <a:cs typeface="Calibri" panose="020F0502020204030204" pitchFamily="34" charset="0"/>
              </a:rPr>
              <a:t>[7]   Andreas Fischer, </a:t>
            </a:r>
            <a:r>
              <a:rPr lang="en-IN" dirty="0" err="1">
                <a:latin typeface="Calibri" panose="020F0502020204030204" pitchFamily="34" charset="0"/>
                <a:ea typeface="Calibri" panose="020F0502020204030204" pitchFamily="34" charset="0"/>
                <a:cs typeface="Calibri" panose="020F0502020204030204" pitchFamily="34" charset="0"/>
              </a:rPr>
              <a:t>Moises</a:t>
            </a:r>
            <a:r>
              <a:rPr lang="en-IN" dirty="0">
                <a:latin typeface="Calibri" panose="020F0502020204030204" pitchFamily="34" charset="0"/>
                <a:ea typeface="Calibri" panose="020F0502020204030204" pitchFamily="34" charset="0"/>
                <a:cs typeface="Calibri" panose="020F0502020204030204" pitchFamily="34" charset="0"/>
              </a:rPr>
              <a:t> Diaz, </a:t>
            </a:r>
            <a:r>
              <a:rPr lang="en-IN" dirty="0" err="1">
                <a:latin typeface="Calibri" panose="020F0502020204030204" pitchFamily="34" charset="0"/>
                <a:ea typeface="Calibri" panose="020F0502020204030204" pitchFamily="34" charset="0"/>
                <a:cs typeface="Calibri" panose="020F0502020204030204" pitchFamily="34" charset="0"/>
              </a:rPr>
              <a:t>Rejean</a:t>
            </a:r>
            <a:r>
              <a:rPr lang="en-IN" dirty="0">
                <a:latin typeface="Calibri" panose="020F0502020204030204" pitchFamily="34" charset="0"/>
                <a:ea typeface="Calibri" panose="020F0502020204030204" pitchFamily="34" charset="0"/>
                <a:cs typeface="Calibri" panose="020F0502020204030204" pitchFamily="34" charset="0"/>
              </a:rPr>
              <a:t> </a:t>
            </a:r>
            <a:r>
              <a:rPr lang="en-IN" dirty="0" err="1">
                <a:latin typeface="Calibri" panose="020F0502020204030204" pitchFamily="34" charset="0"/>
                <a:ea typeface="Calibri" panose="020F0502020204030204" pitchFamily="34" charset="0"/>
                <a:cs typeface="Calibri" panose="020F0502020204030204" pitchFamily="34" charset="0"/>
              </a:rPr>
              <a:t>Plamondon</a:t>
            </a:r>
            <a:r>
              <a:rPr lang="en-IN" dirty="0">
                <a:latin typeface="Calibri" panose="020F0502020204030204" pitchFamily="34" charset="0"/>
                <a:ea typeface="Calibri" panose="020F0502020204030204" pitchFamily="34" charset="0"/>
                <a:cs typeface="Calibri" panose="020F0502020204030204" pitchFamily="34" charset="0"/>
              </a:rPr>
              <a:t>, Miguel A. Ferrer, “</a:t>
            </a:r>
            <a:r>
              <a:rPr lang="en-IN" dirty="0" smtClean="0">
                <a:latin typeface="Calibri" panose="020F0502020204030204" pitchFamily="34" charset="0"/>
                <a:ea typeface="Calibri" panose="020F0502020204030204" pitchFamily="34" charset="0"/>
                <a:cs typeface="Calibri" panose="020F0502020204030204" pitchFamily="34" charset="0"/>
              </a:rPr>
              <a:t>Robust Score </a:t>
            </a:r>
            <a:r>
              <a:rPr lang="en-IN" dirty="0">
                <a:latin typeface="Calibri" panose="020F0502020204030204" pitchFamily="34" charset="0"/>
                <a:ea typeface="Calibri" panose="020F0502020204030204" pitchFamily="34" charset="0"/>
                <a:cs typeface="Calibri" panose="020F0502020204030204" pitchFamily="34" charset="0"/>
              </a:rPr>
              <a:t>Normalization </a:t>
            </a:r>
            <a:r>
              <a:rPr lang="en-IN" dirty="0" smtClean="0">
                <a:latin typeface="Calibri" panose="020F0502020204030204" pitchFamily="34" charset="0"/>
                <a:ea typeface="Calibri" panose="020F0502020204030204" pitchFamily="34" charset="0"/>
                <a:cs typeface="Calibri" panose="020F0502020204030204" pitchFamily="34" charset="0"/>
              </a:rPr>
              <a:t>for</a:t>
            </a:r>
          </a:p>
          <a:p>
            <a:pPr algn="just">
              <a:lnSpc>
                <a:spcPct val="150000"/>
              </a:lnSpc>
            </a:pPr>
            <a:r>
              <a:rPr lang="en-IN" dirty="0">
                <a:latin typeface="Calibri" panose="020F0502020204030204" pitchFamily="34" charset="0"/>
                <a:ea typeface="Calibri" panose="020F0502020204030204" pitchFamily="34" charset="0"/>
                <a:cs typeface="Calibri" panose="020F0502020204030204" pitchFamily="34" charset="0"/>
              </a:rPr>
              <a:t> </a:t>
            </a:r>
            <a:r>
              <a:rPr lang="en-IN" dirty="0" smtClean="0">
                <a:latin typeface="Calibri" panose="020F0502020204030204" pitchFamily="34" charset="0"/>
                <a:ea typeface="Calibri" panose="020F0502020204030204" pitchFamily="34" charset="0"/>
                <a:cs typeface="Calibri" panose="020F0502020204030204" pitchFamily="34" charset="0"/>
              </a:rPr>
              <a:t>       DTW-Based </a:t>
            </a:r>
            <a:r>
              <a:rPr lang="en-IN" dirty="0">
                <a:latin typeface="Calibri" panose="020F0502020204030204" pitchFamily="34" charset="0"/>
                <a:ea typeface="Calibri" panose="020F0502020204030204" pitchFamily="34" charset="0"/>
                <a:cs typeface="Calibri" panose="020F0502020204030204" pitchFamily="34" charset="0"/>
              </a:rPr>
              <a:t>On-Line Signature Verification”, 2015 </a:t>
            </a:r>
            <a:r>
              <a:rPr lang="en-IN" dirty="0" smtClean="0">
                <a:latin typeface="Calibri" panose="020F0502020204030204" pitchFamily="34" charset="0"/>
                <a:ea typeface="Calibri" panose="020F0502020204030204" pitchFamily="34" charset="0"/>
                <a:cs typeface="Calibri" panose="020F0502020204030204" pitchFamily="34" charset="0"/>
              </a:rPr>
              <a:t>13th </a:t>
            </a:r>
            <a:r>
              <a:rPr lang="en-IN" dirty="0">
                <a:latin typeface="Calibri" panose="020F0502020204030204" pitchFamily="34" charset="0"/>
                <a:ea typeface="Calibri" panose="020F0502020204030204" pitchFamily="34" charset="0"/>
                <a:cs typeface="Calibri" panose="020F0502020204030204" pitchFamily="34" charset="0"/>
              </a:rPr>
              <a:t>International Conference on Document Analysis and </a:t>
            </a:r>
            <a:endParaRPr lang="en-IN" dirty="0" smtClean="0">
              <a:latin typeface="Calibri" panose="020F0502020204030204" pitchFamily="34" charset="0"/>
              <a:ea typeface="Calibri" panose="020F0502020204030204" pitchFamily="34" charset="0"/>
              <a:cs typeface="Calibri" panose="020F0502020204030204" pitchFamily="34" charset="0"/>
            </a:endParaRPr>
          </a:p>
          <a:p>
            <a:pPr algn="just">
              <a:lnSpc>
                <a:spcPct val="150000"/>
              </a:lnSpc>
            </a:pPr>
            <a:r>
              <a:rPr lang="en-IN" dirty="0">
                <a:latin typeface="Calibri" panose="020F0502020204030204" pitchFamily="34" charset="0"/>
                <a:ea typeface="Calibri" panose="020F0502020204030204" pitchFamily="34" charset="0"/>
                <a:cs typeface="Calibri" panose="020F0502020204030204" pitchFamily="34" charset="0"/>
              </a:rPr>
              <a:t> </a:t>
            </a:r>
            <a:r>
              <a:rPr lang="en-IN" dirty="0" smtClean="0">
                <a:latin typeface="Calibri" panose="020F0502020204030204" pitchFamily="34" charset="0"/>
                <a:ea typeface="Calibri" panose="020F0502020204030204" pitchFamily="34" charset="0"/>
                <a:cs typeface="Calibri" panose="020F0502020204030204" pitchFamily="34" charset="0"/>
              </a:rPr>
              <a:t>       Recognition </a:t>
            </a:r>
            <a:r>
              <a:rPr lang="en-IN" dirty="0">
                <a:latin typeface="Calibri" panose="020F0502020204030204" pitchFamily="34" charset="0"/>
                <a:ea typeface="Calibri" panose="020F0502020204030204" pitchFamily="34" charset="0"/>
                <a:cs typeface="Calibri" panose="020F0502020204030204" pitchFamily="34" charset="0"/>
              </a:rPr>
              <a:t>(ICDAR</a:t>
            </a:r>
            <a:r>
              <a:rPr lang="en-IN" dirty="0" smtClean="0">
                <a:latin typeface="Calibri" panose="020F0502020204030204" pitchFamily="34" charset="0"/>
                <a:ea typeface="Calibri" panose="020F0502020204030204" pitchFamily="34" charset="0"/>
                <a:cs typeface="Calibri" panose="020F0502020204030204" pitchFamily="34" charset="0"/>
              </a:rPr>
              <a:t>).</a:t>
            </a:r>
            <a:endParaRPr lang="en-GB"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391434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sz="2800" dirty="0" smtClean="0">
                <a:latin typeface="Calibri" panose="020F0502020204030204" pitchFamily="34" charset="0"/>
              </a:rPr>
              <a:t>References </a:t>
            </a:r>
            <a:endParaRPr lang="en-GB" sz="2800" dirty="0">
              <a:latin typeface="Calibri" panose="020F0502020204030204" pitchFamily="34" charset="0"/>
            </a:endParaRPr>
          </a:p>
        </p:txBody>
      </p:sp>
      <p:sp>
        <p:nvSpPr>
          <p:cNvPr id="3" name="Rectangle 2"/>
          <p:cNvSpPr/>
          <p:nvPr/>
        </p:nvSpPr>
        <p:spPr>
          <a:xfrm>
            <a:off x="255412" y="1025761"/>
            <a:ext cx="8681782" cy="5863144"/>
          </a:xfrm>
          <a:prstGeom prst="rect">
            <a:avLst/>
          </a:prstGeom>
        </p:spPr>
        <p:txBody>
          <a:bodyPr wrap="square">
            <a:spAutoFit/>
          </a:bodyPr>
          <a:lstStyle/>
          <a:p>
            <a:pPr>
              <a:lnSpc>
                <a:spcPct val="150000"/>
              </a:lnSpc>
            </a:pPr>
            <a:r>
              <a:rPr lang="en-IN" dirty="0">
                <a:latin typeface="Calibri" panose="020F0502020204030204" pitchFamily="34" charset="0"/>
                <a:ea typeface="Calibri" panose="020F0502020204030204" pitchFamily="34" charset="0"/>
                <a:cs typeface="Calibri" panose="020F0502020204030204" pitchFamily="34" charset="0"/>
              </a:rPr>
              <a:t>[8]   Krzysztof </a:t>
            </a:r>
            <a:r>
              <a:rPr lang="en-IN" dirty="0" err="1">
                <a:latin typeface="Calibri" panose="020F0502020204030204" pitchFamily="34" charset="0"/>
                <a:ea typeface="Calibri" panose="020F0502020204030204" pitchFamily="34" charset="0"/>
                <a:cs typeface="Calibri" panose="020F0502020204030204" pitchFamily="34" charset="0"/>
              </a:rPr>
              <a:t>Cpałka</a:t>
            </a:r>
            <a:r>
              <a:rPr lang="en-IN" dirty="0">
                <a:latin typeface="Calibri" panose="020F0502020204030204" pitchFamily="34" charset="0"/>
                <a:ea typeface="Calibri" panose="020F0502020204030204" pitchFamily="34" charset="0"/>
                <a:cs typeface="Calibri" panose="020F0502020204030204" pitchFamily="34" charset="0"/>
              </a:rPr>
              <a:t>, </a:t>
            </a:r>
            <a:r>
              <a:rPr lang="en-IN" dirty="0" err="1">
                <a:latin typeface="Calibri" panose="020F0502020204030204" pitchFamily="34" charset="0"/>
                <a:ea typeface="Calibri" panose="020F0502020204030204" pitchFamily="34" charset="0"/>
                <a:cs typeface="Calibri" panose="020F0502020204030204" pitchFamily="34" charset="0"/>
              </a:rPr>
              <a:t>Marcin</a:t>
            </a:r>
            <a:r>
              <a:rPr lang="en-IN" dirty="0">
                <a:latin typeface="Calibri" panose="020F0502020204030204" pitchFamily="34" charset="0"/>
                <a:ea typeface="Calibri" panose="020F0502020204030204" pitchFamily="34" charset="0"/>
                <a:cs typeface="Calibri" panose="020F0502020204030204" pitchFamily="34" charset="0"/>
              </a:rPr>
              <a:t> </a:t>
            </a:r>
            <a:r>
              <a:rPr lang="en-IN" dirty="0" err="1">
                <a:latin typeface="Calibri" panose="020F0502020204030204" pitchFamily="34" charset="0"/>
                <a:ea typeface="Calibri" panose="020F0502020204030204" pitchFamily="34" charset="0"/>
                <a:cs typeface="Calibri" panose="020F0502020204030204" pitchFamily="34" charset="0"/>
              </a:rPr>
              <a:t>Zalasiński</a:t>
            </a:r>
            <a:r>
              <a:rPr lang="en-IN" dirty="0">
                <a:latin typeface="Calibri" panose="020F0502020204030204" pitchFamily="34" charset="0"/>
                <a:ea typeface="Calibri" panose="020F0502020204030204" pitchFamily="34" charset="0"/>
                <a:cs typeface="Calibri" panose="020F0502020204030204" pitchFamily="34" charset="0"/>
              </a:rPr>
              <a:t>, “On-line signature verification using </a:t>
            </a:r>
            <a:r>
              <a:rPr lang="en-IN" dirty="0" smtClean="0">
                <a:latin typeface="Calibri" panose="020F0502020204030204" pitchFamily="34" charset="0"/>
                <a:ea typeface="Calibri" panose="020F0502020204030204" pitchFamily="34" charset="0"/>
                <a:cs typeface="Calibri" panose="020F0502020204030204" pitchFamily="34" charset="0"/>
              </a:rPr>
              <a:t>vertical </a:t>
            </a:r>
            <a:r>
              <a:rPr lang="en-IN" dirty="0">
                <a:latin typeface="Calibri" panose="020F0502020204030204" pitchFamily="34" charset="0"/>
                <a:ea typeface="Calibri" panose="020F0502020204030204" pitchFamily="34" charset="0"/>
                <a:cs typeface="Calibri" panose="020F0502020204030204" pitchFamily="34" charset="0"/>
              </a:rPr>
              <a:t>signature partitioning”, </a:t>
            </a:r>
            <a:r>
              <a:rPr lang="en-IN" dirty="0" smtClean="0">
                <a:latin typeface="Calibri" panose="020F0502020204030204" pitchFamily="34" charset="0"/>
                <a:ea typeface="Calibri" panose="020F0502020204030204" pitchFamily="34" charset="0"/>
                <a:cs typeface="Calibri" panose="020F0502020204030204" pitchFamily="34" charset="0"/>
              </a:rPr>
              <a:t>   </a:t>
            </a:r>
          </a:p>
          <a:p>
            <a:pPr>
              <a:lnSpc>
                <a:spcPct val="150000"/>
              </a:lnSpc>
            </a:pPr>
            <a:r>
              <a:rPr lang="en-IN" dirty="0">
                <a:latin typeface="Calibri" panose="020F0502020204030204" pitchFamily="34" charset="0"/>
                <a:ea typeface="Calibri" panose="020F0502020204030204" pitchFamily="34" charset="0"/>
                <a:cs typeface="Calibri" panose="020F0502020204030204" pitchFamily="34" charset="0"/>
              </a:rPr>
              <a:t> </a:t>
            </a:r>
            <a:r>
              <a:rPr lang="en-IN" dirty="0" smtClean="0">
                <a:latin typeface="Calibri" panose="020F0502020204030204" pitchFamily="34" charset="0"/>
                <a:ea typeface="Calibri" panose="020F0502020204030204" pitchFamily="34" charset="0"/>
                <a:cs typeface="Calibri" panose="020F0502020204030204" pitchFamily="34" charset="0"/>
              </a:rPr>
              <a:t>       Elsevier </a:t>
            </a:r>
            <a:r>
              <a:rPr lang="en-IN" dirty="0">
                <a:latin typeface="Calibri" panose="020F0502020204030204" pitchFamily="34" charset="0"/>
                <a:ea typeface="Calibri" panose="020F0502020204030204" pitchFamily="34" charset="0"/>
                <a:cs typeface="Calibri" panose="020F0502020204030204" pitchFamily="34" charset="0"/>
              </a:rPr>
              <a:t>Volume 41, Issue 9, July 2014, Pages </a:t>
            </a:r>
            <a:r>
              <a:rPr lang="en-IN" dirty="0" smtClean="0">
                <a:latin typeface="Calibri" panose="020F0502020204030204" pitchFamily="34" charset="0"/>
                <a:ea typeface="Calibri" panose="020F0502020204030204" pitchFamily="34" charset="0"/>
                <a:cs typeface="Calibri" panose="020F0502020204030204" pitchFamily="34" charset="0"/>
              </a:rPr>
              <a:t>4170 - 4180</a:t>
            </a:r>
            <a:r>
              <a:rPr lang="en-IN" dirty="0">
                <a:latin typeface="Calibri" panose="020F0502020204030204" pitchFamily="34" charset="0"/>
                <a:ea typeface="Calibri" panose="020F0502020204030204" pitchFamily="34" charset="0"/>
                <a:cs typeface="Calibri" panose="020F0502020204030204" pitchFamily="34" charset="0"/>
              </a:rPr>
              <a:t>.</a:t>
            </a:r>
            <a:endParaRPr lang="en-GB" dirty="0">
              <a:latin typeface="Calibri" panose="020F0502020204030204" pitchFamily="34" charset="0"/>
              <a:ea typeface="Calibri" panose="020F0502020204030204" pitchFamily="34" charset="0"/>
              <a:cs typeface="Calibri" panose="020F0502020204030204" pitchFamily="34" charset="0"/>
            </a:endParaRPr>
          </a:p>
          <a:p>
            <a:pPr>
              <a:lnSpc>
                <a:spcPct val="150000"/>
              </a:lnSpc>
            </a:pPr>
            <a:r>
              <a:rPr lang="en-IN" dirty="0">
                <a:latin typeface="Calibri" panose="020F0502020204030204" pitchFamily="34" charset="0"/>
                <a:ea typeface="Calibri" panose="020F0502020204030204" pitchFamily="34" charset="0"/>
                <a:cs typeface="Calibri" panose="020F0502020204030204" pitchFamily="34" charset="0"/>
              </a:rPr>
              <a:t>[9]   </a:t>
            </a:r>
            <a:r>
              <a:rPr lang="en-IN" dirty="0" err="1">
                <a:latin typeface="Calibri" panose="020F0502020204030204" pitchFamily="34" charset="0"/>
                <a:ea typeface="Calibri" panose="020F0502020204030204" pitchFamily="34" charset="0"/>
                <a:cs typeface="Calibri" panose="020F0502020204030204" pitchFamily="34" charset="0"/>
              </a:rPr>
              <a:t>Mujahed</a:t>
            </a:r>
            <a:r>
              <a:rPr lang="en-IN" dirty="0">
                <a:latin typeface="Calibri" panose="020F0502020204030204" pitchFamily="34" charset="0"/>
                <a:ea typeface="Calibri" panose="020F0502020204030204" pitchFamily="34" charset="0"/>
                <a:cs typeface="Calibri" panose="020F0502020204030204" pitchFamily="34" charset="0"/>
              </a:rPr>
              <a:t> </a:t>
            </a:r>
            <a:r>
              <a:rPr lang="en-IN" dirty="0" err="1">
                <a:latin typeface="Calibri" panose="020F0502020204030204" pitchFamily="34" charset="0"/>
                <a:ea typeface="Calibri" panose="020F0502020204030204" pitchFamily="34" charset="0"/>
                <a:cs typeface="Calibri" panose="020F0502020204030204" pitchFamily="34" charset="0"/>
              </a:rPr>
              <a:t>Jarad</a:t>
            </a:r>
            <a:r>
              <a:rPr lang="en-IN" dirty="0">
                <a:latin typeface="Calibri" panose="020F0502020204030204" pitchFamily="34" charset="0"/>
                <a:ea typeface="Calibri" panose="020F0502020204030204" pitchFamily="34" charset="0"/>
                <a:cs typeface="Calibri" panose="020F0502020204030204" pitchFamily="34" charset="0"/>
              </a:rPr>
              <a:t>, </a:t>
            </a:r>
            <a:r>
              <a:rPr lang="en-IN" dirty="0" err="1">
                <a:latin typeface="Calibri" panose="020F0502020204030204" pitchFamily="34" charset="0"/>
                <a:ea typeface="Calibri" panose="020F0502020204030204" pitchFamily="34" charset="0"/>
                <a:cs typeface="Calibri" panose="020F0502020204030204" pitchFamily="34" charset="0"/>
              </a:rPr>
              <a:t>Dr.</a:t>
            </a:r>
            <a:r>
              <a:rPr lang="en-IN" dirty="0">
                <a:latin typeface="Calibri" panose="020F0502020204030204" pitchFamily="34" charset="0"/>
                <a:ea typeface="Calibri" panose="020F0502020204030204" pitchFamily="34" charset="0"/>
                <a:cs typeface="Calibri" panose="020F0502020204030204" pitchFamily="34" charset="0"/>
              </a:rPr>
              <a:t> </a:t>
            </a:r>
            <a:r>
              <a:rPr lang="en-IN" dirty="0" err="1">
                <a:latin typeface="Calibri" panose="020F0502020204030204" pitchFamily="34" charset="0"/>
                <a:ea typeface="Calibri" panose="020F0502020204030204" pitchFamily="34" charset="0"/>
                <a:cs typeface="Calibri" panose="020F0502020204030204" pitchFamily="34" charset="0"/>
              </a:rPr>
              <a:t>Nijad</a:t>
            </a:r>
            <a:r>
              <a:rPr lang="en-IN" dirty="0">
                <a:latin typeface="Calibri" panose="020F0502020204030204" pitchFamily="34" charset="0"/>
                <a:ea typeface="Calibri" panose="020F0502020204030204" pitchFamily="34" charset="0"/>
                <a:cs typeface="Calibri" panose="020F0502020204030204" pitchFamily="34" charset="0"/>
              </a:rPr>
              <a:t> Al-</a:t>
            </a:r>
            <a:r>
              <a:rPr lang="en-IN" dirty="0" err="1">
                <a:latin typeface="Calibri" panose="020F0502020204030204" pitchFamily="34" charset="0"/>
                <a:ea typeface="Calibri" panose="020F0502020204030204" pitchFamily="34" charset="0"/>
                <a:cs typeface="Calibri" panose="020F0502020204030204" pitchFamily="34" charset="0"/>
              </a:rPr>
              <a:t>Najdawi</a:t>
            </a:r>
            <a:r>
              <a:rPr lang="en-IN" dirty="0">
                <a:latin typeface="Calibri" panose="020F0502020204030204" pitchFamily="34" charset="0"/>
                <a:ea typeface="Calibri" panose="020F0502020204030204" pitchFamily="34" charset="0"/>
                <a:cs typeface="Calibri" panose="020F0502020204030204" pitchFamily="34" charset="0"/>
              </a:rPr>
              <a:t>, </a:t>
            </a:r>
            <a:r>
              <a:rPr lang="en-IN" dirty="0" err="1">
                <a:latin typeface="Calibri" panose="020F0502020204030204" pitchFamily="34" charset="0"/>
                <a:ea typeface="Calibri" panose="020F0502020204030204" pitchFamily="34" charset="0"/>
                <a:cs typeface="Calibri" panose="020F0502020204030204" pitchFamily="34" charset="0"/>
              </a:rPr>
              <a:t>Dr.</a:t>
            </a:r>
            <a:r>
              <a:rPr lang="en-IN" dirty="0">
                <a:latin typeface="Calibri" panose="020F0502020204030204" pitchFamily="34" charset="0"/>
                <a:ea typeface="Calibri" panose="020F0502020204030204" pitchFamily="34" charset="0"/>
                <a:cs typeface="Calibri" panose="020F0502020204030204" pitchFamily="34" charset="0"/>
              </a:rPr>
              <a:t> Sara </a:t>
            </a:r>
            <a:r>
              <a:rPr lang="en-IN" dirty="0" err="1">
                <a:latin typeface="Calibri" panose="020F0502020204030204" pitchFamily="34" charset="0"/>
                <a:ea typeface="Calibri" panose="020F0502020204030204" pitchFamily="34" charset="0"/>
                <a:cs typeface="Calibri" panose="020F0502020204030204" pitchFamily="34" charset="0"/>
              </a:rPr>
              <a:t>Tedmori</a:t>
            </a:r>
            <a:r>
              <a:rPr lang="en-IN" dirty="0">
                <a:latin typeface="Calibri" panose="020F0502020204030204" pitchFamily="34" charset="0"/>
                <a:ea typeface="Calibri" panose="020F0502020204030204" pitchFamily="34" charset="0"/>
                <a:cs typeface="Calibri" panose="020F0502020204030204" pitchFamily="34" charset="0"/>
              </a:rPr>
              <a:t>, “Offline </a:t>
            </a:r>
            <a:r>
              <a:rPr lang="en-IN" dirty="0" smtClean="0">
                <a:latin typeface="Calibri" panose="020F0502020204030204" pitchFamily="34" charset="0"/>
                <a:ea typeface="Calibri" panose="020F0502020204030204" pitchFamily="34" charset="0"/>
                <a:cs typeface="Calibri" panose="020F0502020204030204" pitchFamily="34" charset="0"/>
              </a:rPr>
              <a:t>Handwritten Signature </a:t>
            </a:r>
            <a:r>
              <a:rPr lang="en-IN" dirty="0">
                <a:latin typeface="Calibri" panose="020F0502020204030204" pitchFamily="34" charset="0"/>
                <a:ea typeface="Calibri" panose="020F0502020204030204" pitchFamily="34" charset="0"/>
                <a:cs typeface="Calibri" panose="020F0502020204030204" pitchFamily="34" charset="0"/>
              </a:rPr>
              <a:t>Verification System </a:t>
            </a:r>
            <a:r>
              <a:rPr lang="en-IN" dirty="0" smtClean="0">
                <a:latin typeface="Calibri" panose="020F0502020204030204" pitchFamily="34" charset="0"/>
                <a:ea typeface="Calibri" panose="020F0502020204030204" pitchFamily="34" charset="0"/>
                <a:cs typeface="Calibri" panose="020F0502020204030204" pitchFamily="34" charset="0"/>
              </a:rPr>
              <a:t>  </a:t>
            </a:r>
          </a:p>
          <a:p>
            <a:pPr>
              <a:lnSpc>
                <a:spcPct val="150000"/>
              </a:lnSpc>
            </a:pPr>
            <a:r>
              <a:rPr lang="en-IN" dirty="0">
                <a:latin typeface="Calibri" panose="020F0502020204030204" pitchFamily="34" charset="0"/>
                <a:ea typeface="Calibri" panose="020F0502020204030204" pitchFamily="34" charset="0"/>
                <a:cs typeface="Calibri" panose="020F0502020204030204" pitchFamily="34" charset="0"/>
              </a:rPr>
              <a:t> </a:t>
            </a:r>
            <a:r>
              <a:rPr lang="en-IN" dirty="0" smtClean="0">
                <a:latin typeface="Calibri" panose="020F0502020204030204" pitchFamily="34" charset="0"/>
                <a:ea typeface="Calibri" panose="020F0502020204030204" pitchFamily="34" charset="0"/>
                <a:cs typeface="Calibri" panose="020F0502020204030204" pitchFamily="34" charset="0"/>
              </a:rPr>
              <a:t>       Using </a:t>
            </a:r>
            <a:r>
              <a:rPr lang="en-IN" dirty="0">
                <a:latin typeface="Calibri" panose="020F0502020204030204" pitchFamily="34" charset="0"/>
                <a:ea typeface="Calibri" panose="020F0502020204030204" pitchFamily="34" charset="0"/>
                <a:cs typeface="Calibri" panose="020F0502020204030204" pitchFamily="34" charset="0"/>
              </a:rPr>
              <a:t>a Supervised Neural Network Approach”, </a:t>
            </a:r>
            <a:r>
              <a:rPr lang="en-IN" dirty="0" smtClean="0">
                <a:latin typeface="Calibri" panose="020F0502020204030204" pitchFamily="34" charset="0"/>
                <a:ea typeface="Calibri" panose="020F0502020204030204" pitchFamily="34" charset="0"/>
                <a:cs typeface="Calibri" panose="020F0502020204030204" pitchFamily="34" charset="0"/>
              </a:rPr>
              <a:t>IEEE </a:t>
            </a:r>
            <a:r>
              <a:rPr lang="en-IN" dirty="0">
                <a:latin typeface="Calibri" panose="020F0502020204030204" pitchFamily="34" charset="0"/>
                <a:ea typeface="Calibri" panose="020F0502020204030204" pitchFamily="34" charset="0"/>
                <a:cs typeface="Calibri" panose="020F0502020204030204" pitchFamily="34" charset="0"/>
              </a:rPr>
              <a:t>2014 6th International Conference on CSIT.</a:t>
            </a:r>
            <a:endParaRPr lang="en-GB" dirty="0">
              <a:latin typeface="Calibri" panose="020F0502020204030204" pitchFamily="34" charset="0"/>
              <a:ea typeface="Calibri" panose="020F0502020204030204" pitchFamily="34" charset="0"/>
              <a:cs typeface="Calibri" panose="020F0502020204030204" pitchFamily="34" charset="0"/>
            </a:endParaRPr>
          </a:p>
          <a:p>
            <a:pPr>
              <a:lnSpc>
                <a:spcPct val="150000"/>
              </a:lnSpc>
            </a:pPr>
            <a:r>
              <a:rPr lang="en-IN" dirty="0">
                <a:latin typeface="Calibri" panose="020F0502020204030204" pitchFamily="34" charset="0"/>
                <a:ea typeface="Calibri" panose="020F0502020204030204" pitchFamily="34" charset="0"/>
                <a:cs typeface="Calibri" panose="020F0502020204030204" pitchFamily="34" charset="0"/>
              </a:rPr>
              <a:t>[10] </a:t>
            </a:r>
            <a:r>
              <a:rPr lang="en-IN" dirty="0" err="1">
                <a:latin typeface="Calibri" panose="020F0502020204030204" pitchFamily="34" charset="0"/>
                <a:ea typeface="Calibri" panose="020F0502020204030204" pitchFamily="34" charset="0"/>
                <a:cs typeface="Calibri" panose="020F0502020204030204" pitchFamily="34" charset="0"/>
              </a:rPr>
              <a:t>Alisher</a:t>
            </a:r>
            <a:r>
              <a:rPr lang="en-IN" dirty="0">
                <a:latin typeface="Calibri" panose="020F0502020204030204" pitchFamily="34" charset="0"/>
                <a:ea typeface="Calibri" panose="020F0502020204030204" pitchFamily="34" charset="0"/>
                <a:cs typeface="Calibri" panose="020F0502020204030204" pitchFamily="34" charset="0"/>
              </a:rPr>
              <a:t> </a:t>
            </a:r>
            <a:r>
              <a:rPr lang="en-IN" dirty="0" err="1">
                <a:latin typeface="Calibri" panose="020F0502020204030204" pitchFamily="34" charset="0"/>
                <a:ea typeface="Calibri" panose="020F0502020204030204" pitchFamily="34" charset="0"/>
                <a:cs typeface="Calibri" panose="020F0502020204030204" pitchFamily="34" charset="0"/>
              </a:rPr>
              <a:t>Kholmatov</a:t>
            </a:r>
            <a:r>
              <a:rPr lang="en-IN" dirty="0">
                <a:latin typeface="Calibri" panose="020F0502020204030204" pitchFamily="34" charset="0"/>
                <a:ea typeface="Calibri" panose="020F0502020204030204" pitchFamily="34" charset="0"/>
                <a:cs typeface="Calibri" panose="020F0502020204030204" pitchFamily="34" charset="0"/>
              </a:rPr>
              <a:t>, </a:t>
            </a:r>
            <a:r>
              <a:rPr lang="en-IN" dirty="0" err="1">
                <a:latin typeface="Calibri" panose="020F0502020204030204" pitchFamily="34" charset="0"/>
                <a:ea typeface="Calibri" panose="020F0502020204030204" pitchFamily="34" charset="0"/>
                <a:cs typeface="Calibri" panose="020F0502020204030204" pitchFamily="34" charset="0"/>
              </a:rPr>
              <a:t>Berrin</a:t>
            </a:r>
            <a:r>
              <a:rPr lang="en-IN" dirty="0">
                <a:latin typeface="Calibri" panose="020F0502020204030204" pitchFamily="34" charset="0"/>
                <a:ea typeface="Calibri" panose="020F0502020204030204" pitchFamily="34" charset="0"/>
                <a:cs typeface="Calibri" panose="020F0502020204030204" pitchFamily="34" charset="0"/>
              </a:rPr>
              <a:t> </a:t>
            </a:r>
            <a:r>
              <a:rPr lang="en-IN" dirty="0" err="1">
                <a:latin typeface="Calibri" panose="020F0502020204030204" pitchFamily="34" charset="0"/>
                <a:ea typeface="Calibri" panose="020F0502020204030204" pitchFamily="34" charset="0"/>
                <a:cs typeface="Calibri" panose="020F0502020204030204" pitchFamily="34" charset="0"/>
              </a:rPr>
              <a:t>Yanikoglu</a:t>
            </a:r>
            <a:r>
              <a:rPr lang="en-IN" dirty="0">
                <a:latin typeface="Calibri" panose="020F0502020204030204" pitchFamily="34" charset="0"/>
                <a:ea typeface="Calibri" panose="020F0502020204030204" pitchFamily="34" charset="0"/>
                <a:cs typeface="Calibri" panose="020F0502020204030204" pitchFamily="34" charset="0"/>
              </a:rPr>
              <a:t>, “Identity authentication using improved </a:t>
            </a:r>
            <a:r>
              <a:rPr lang="en-IN" dirty="0" smtClean="0">
                <a:latin typeface="Calibri" panose="020F0502020204030204" pitchFamily="34" charset="0"/>
                <a:ea typeface="Calibri" panose="020F0502020204030204" pitchFamily="34" charset="0"/>
                <a:cs typeface="Calibri" panose="020F0502020204030204" pitchFamily="34" charset="0"/>
              </a:rPr>
              <a:t>online </a:t>
            </a:r>
            <a:r>
              <a:rPr lang="en-IN" dirty="0">
                <a:latin typeface="Calibri" panose="020F0502020204030204" pitchFamily="34" charset="0"/>
                <a:ea typeface="Calibri" panose="020F0502020204030204" pitchFamily="34" charset="0"/>
                <a:cs typeface="Calibri" panose="020F0502020204030204" pitchFamily="34" charset="0"/>
              </a:rPr>
              <a:t>signature verification </a:t>
            </a:r>
            <a:r>
              <a:rPr lang="en-IN" dirty="0" smtClean="0">
                <a:latin typeface="Calibri" panose="020F0502020204030204" pitchFamily="34" charset="0"/>
                <a:ea typeface="Calibri" panose="020F0502020204030204" pitchFamily="34" charset="0"/>
                <a:cs typeface="Calibri" panose="020F0502020204030204" pitchFamily="34" charset="0"/>
              </a:rPr>
              <a:t>  </a:t>
            </a:r>
          </a:p>
          <a:p>
            <a:pPr>
              <a:lnSpc>
                <a:spcPct val="150000"/>
              </a:lnSpc>
            </a:pPr>
            <a:r>
              <a:rPr lang="en-IN" dirty="0">
                <a:latin typeface="Calibri" panose="020F0502020204030204" pitchFamily="34" charset="0"/>
                <a:ea typeface="Calibri" panose="020F0502020204030204" pitchFamily="34" charset="0"/>
                <a:cs typeface="Calibri" panose="020F0502020204030204" pitchFamily="34" charset="0"/>
              </a:rPr>
              <a:t> </a:t>
            </a:r>
            <a:r>
              <a:rPr lang="en-IN" dirty="0" smtClean="0">
                <a:latin typeface="Calibri" panose="020F0502020204030204" pitchFamily="34" charset="0"/>
                <a:ea typeface="Calibri" panose="020F0502020204030204" pitchFamily="34" charset="0"/>
                <a:cs typeface="Calibri" panose="020F0502020204030204" pitchFamily="34" charset="0"/>
              </a:rPr>
              <a:t>       method</a:t>
            </a:r>
            <a:r>
              <a:rPr lang="en-IN" dirty="0">
                <a:latin typeface="Calibri" panose="020F0502020204030204" pitchFamily="34" charset="0"/>
                <a:ea typeface="Calibri" panose="020F0502020204030204" pitchFamily="34" charset="0"/>
                <a:cs typeface="Calibri" panose="020F0502020204030204" pitchFamily="34" charset="0"/>
              </a:rPr>
              <a:t>”, Elsevier Volume 26, Issue 15, November  </a:t>
            </a:r>
            <a:r>
              <a:rPr lang="en-IN" dirty="0" smtClean="0">
                <a:latin typeface="Calibri" panose="020F0502020204030204" pitchFamily="34" charset="0"/>
                <a:ea typeface="Calibri" panose="020F0502020204030204" pitchFamily="34" charset="0"/>
                <a:cs typeface="Calibri" panose="020F0502020204030204" pitchFamily="34" charset="0"/>
              </a:rPr>
              <a:t>2005</a:t>
            </a:r>
            <a:r>
              <a:rPr lang="en-IN" dirty="0">
                <a:latin typeface="Calibri" panose="020F0502020204030204" pitchFamily="34" charset="0"/>
                <a:ea typeface="Calibri" panose="020F0502020204030204" pitchFamily="34" charset="0"/>
                <a:cs typeface="Calibri" panose="020F0502020204030204" pitchFamily="34" charset="0"/>
              </a:rPr>
              <a:t>, Pages </a:t>
            </a:r>
            <a:r>
              <a:rPr lang="en-IN" dirty="0" smtClean="0">
                <a:latin typeface="Calibri" panose="020F0502020204030204" pitchFamily="34" charset="0"/>
                <a:ea typeface="Calibri" panose="020F0502020204030204" pitchFamily="34" charset="0"/>
                <a:cs typeface="Calibri" panose="020F0502020204030204" pitchFamily="34" charset="0"/>
              </a:rPr>
              <a:t>2400-2408</a:t>
            </a:r>
            <a:endParaRPr lang="en-GB" dirty="0">
              <a:latin typeface="Calibri" panose="020F0502020204030204" pitchFamily="34" charset="0"/>
              <a:ea typeface="Calibri" panose="020F0502020204030204" pitchFamily="34" charset="0"/>
              <a:cs typeface="Calibri" panose="020F0502020204030204" pitchFamily="34" charset="0"/>
            </a:endParaRPr>
          </a:p>
          <a:p>
            <a:pPr>
              <a:lnSpc>
                <a:spcPct val="150000"/>
              </a:lnSpc>
            </a:pPr>
            <a:r>
              <a:rPr lang="en-IN" dirty="0">
                <a:latin typeface="Calibri" panose="020F0502020204030204" pitchFamily="34" charset="0"/>
                <a:ea typeface="Calibri" panose="020F0502020204030204" pitchFamily="34" charset="0"/>
                <a:cs typeface="Calibri" panose="020F0502020204030204" pitchFamily="34" charset="0"/>
              </a:rPr>
              <a:t>[11] Krzysztof </a:t>
            </a:r>
            <a:r>
              <a:rPr lang="en-IN" dirty="0" err="1">
                <a:latin typeface="Calibri" panose="020F0502020204030204" pitchFamily="34" charset="0"/>
                <a:ea typeface="Calibri" panose="020F0502020204030204" pitchFamily="34" charset="0"/>
                <a:cs typeface="Calibri" panose="020F0502020204030204" pitchFamily="34" charset="0"/>
              </a:rPr>
              <a:t>Cpałka</a:t>
            </a:r>
            <a:r>
              <a:rPr lang="en-IN" dirty="0">
                <a:latin typeface="Calibri" panose="020F0502020204030204" pitchFamily="34" charset="0"/>
                <a:ea typeface="Calibri" panose="020F0502020204030204" pitchFamily="34" charset="0"/>
                <a:cs typeface="Calibri" panose="020F0502020204030204" pitchFamily="34" charset="0"/>
              </a:rPr>
              <a:t>, </a:t>
            </a:r>
            <a:r>
              <a:rPr lang="en-IN" dirty="0" err="1">
                <a:latin typeface="Calibri" panose="020F0502020204030204" pitchFamily="34" charset="0"/>
                <a:ea typeface="Calibri" panose="020F0502020204030204" pitchFamily="34" charset="0"/>
                <a:cs typeface="Calibri" panose="020F0502020204030204" pitchFamily="34" charset="0"/>
              </a:rPr>
              <a:t>Marcin</a:t>
            </a:r>
            <a:r>
              <a:rPr lang="en-IN" dirty="0">
                <a:latin typeface="Calibri" panose="020F0502020204030204" pitchFamily="34" charset="0"/>
                <a:ea typeface="Calibri" panose="020F0502020204030204" pitchFamily="34" charset="0"/>
                <a:cs typeface="Calibri" panose="020F0502020204030204" pitchFamily="34" charset="0"/>
              </a:rPr>
              <a:t> </a:t>
            </a:r>
            <a:r>
              <a:rPr lang="en-IN" dirty="0" err="1">
                <a:latin typeface="Calibri" panose="020F0502020204030204" pitchFamily="34" charset="0"/>
                <a:ea typeface="Calibri" panose="020F0502020204030204" pitchFamily="34" charset="0"/>
                <a:cs typeface="Calibri" panose="020F0502020204030204" pitchFamily="34" charset="0"/>
              </a:rPr>
              <a:t>Zalasiński</a:t>
            </a:r>
            <a:r>
              <a:rPr lang="en-IN" dirty="0">
                <a:latin typeface="Calibri" panose="020F0502020204030204" pitchFamily="34" charset="0"/>
                <a:ea typeface="Calibri" panose="020F0502020204030204" pitchFamily="34" charset="0"/>
                <a:cs typeface="Calibri" panose="020F0502020204030204" pitchFamily="34" charset="0"/>
              </a:rPr>
              <a:t>, </a:t>
            </a:r>
            <a:r>
              <a:rPr lang="en-IN" dirty="0" err="1">
                <a:latin typeface="Calibri" panose="020F0502020204030204" pitchFamily="34" charset="0"/>
                <a:ea typeface="Calibri" panose="020F0502020204030204" pitchFamily="34" charset="0"/>
                <a:cs typeface="Calibri" panose="020F0502020204030204" pitchFamily="34" charset="0"/>
              </a:rPr>
              <a:t>Leszek</a:t>
            </a:r>
            <a:r>
              <a:rPr lang="en-IN" dirty="0">
                <a:latin typeface="Calibri" panose="020F0502020204030204" pitchFamily="34" charset="0"/>
                <a:ea typeface="Calibri" panose="020F0502020204030204" pitchFamily="34" charset="0"/>
                <a:cs typeface="Calibri" panose="020F0502020204030204" pitchFamily="34" charset="0"/>
              </a:rPr>
              <a:t> </a:t>
            </a:r>
            <a:r>
              <a:rPr lang="en-IN" dirty="0" err="1">
                <a:latin typeface="Calibri" panose="020F0502020204030204" pitchFamily="34" charset="0"/>
                <a:ea typeface="Calibri" panose="020F0502020204030204" pitchFamily="34" charset="0"/>
                <a:cs typeface="Calibri" panose="020F0502020204030204" pitchFamily="34" charset="0"/>
              </a:rPr>
              <a:t>Rutkowski</a:t>
            </a:r>
            <a:r>
              <a:rPr lang="en-IN" dirty="0">
                <a:latin typeface="Calibri" panose="020F0502020204030204" pitchFamily="34" charset="0"/>
                <a:ea typeface="Calibri" panose="020F0502020204030204" pitchFamily="34" charset="0"/>
                <a:cs typeface="Calibri" panose="020F0502020204030204" pitchFamily="34" charset="0"/>
              </a:rPr>
              <a:t>, “New method for </a:t>
            </a:r>
            <a:r>
              <a:rPr lang="en-IN" dirty="0" smtClean="0">
                <a:latin typeface="Calibri" panose="020F0502020204030204" pitchFamily="34" charset="0"/>
                <a:ea typeface="Calibri" panose="020F0502020204030204" pitchFamily="34" charset="0"/>
                <a:cs typeface="Calibri" panose="020F0502020204030204" pitchFamily="34" charset="0"/>
              </a:rPr>
              <a:t>the on-line </a:t>
            </a:r>
            <a:r>
              <a:rPr lang="en-IN" dirty="0">
                <a:latin typeface="Calibri" panose="020F0502020204030204" pitchFamily="34" charset="0"/>
                <a:ea typeface="Calibri" panose="020F0502020204030204" pitchFamily="34" charset="0"/>
                <a:cs typeface="Calibri" panose="020F0502020204030204" pitchFamily="34" charset="0"/>
              </a:rPr>
              <a:t>signature verification </a:t>
            </a:r>
            <a:r>
              <a:rPr lang="en-IN" dirty="0" smtClean="0">
                <a:latin typeface="Calibri" panose="020F0502020204030204" pitchFamily="34" charset="0"/>
                <a:ea typeface="Calibri" panose="020F0502020204030204" pitchFamily="34" charset="0"/>
                <a:cs typeface="Calibri" panose="020F0502020204030204" pitchFamily="34" charset="0"/>
              </a:rPr>
              <a:t>  </a:t>
            </a:r>
          </a:p>
          <a:p>
            <a:pPr>
              <a:lnSpc>
                <a:spcPct val="150000"/>
              </a:lnSpc>
            </a:pPr>
            <a:r>
              <a:rPr lang="en-IN" dirty="0">
                <a:latin typeface="Calibri" panose="020F0502020204030204" pitchFamily="34" charset="0"/>
                <a:ea typeface="Calibri" panose="020F0502020204030204" pitchFamily="34" charset="0"/>
                <a:cs typeface="Calibri" panose="020F0502020204030204" pitchFamily="34" charset="0"/>
              </a:rPr>
              <a:t> </a:t>
            </a:r>
            <a:r>
              <a:rPr lang="en-IN" dirty="0" smtClean="0">
                <a:latin typeface="Calibri" panose="020F0502020204030204" pitchFamily="34" charset="0"/>
                <a:ea typeface="Calibri" panose="020F0502020204030204" pitchFamily="34" charset="0"/>
                <a:cs typeface="Calibri" panose="020F0502020204030204" pitchFamily="34" charset="0"/>
              </a:rPr>
              <a:t>       based </a:t>
            </a:r>
            <a:r>
              <a:rPr lang="en-IN" dirty="0">
                <a:latin typeface="Calibri" panose="020F0502020204030204" pitchFamily="34" charset="0"/>
                <a:ea typeface="Calibri" panose="020F0502020204030204" pitchFamily="34" charset="0"/>
                <a:cs typeface="Calibri" panose="020F0502020204030204" pitchFamily="34" charset="0"/>
              </a:rPr>
              <a:t>on horizontal partitioning”, Elsevier Volume </a:t>
            </a:r>
            <a:r>
              <a:rPr lang="en-IN" dirty="0" smtClean="0">
                <a:latin typeface="Calibri" panose="020F0502020204030204" pitchFamily="34" charset="0"/>
                <a:ea typeface="Calibri" panose="020F0502020204030204" pitchFamily="34" charset="0"/>
                <a:cs typeface="Calibri" panose="020F0502020204030204" pitchFamily="34" charset="0"/>
              </a:rPr>
              <a:t>47</a:t>
            </a:r>
            <a:r>
              <a:rPr lang="en-IN" dirty="0">
                <a:latin typeface="Calibri" panose="020F0502020204030204" pitchFamily="34" charset="0"/>
                <a:ea typeface="Calibri" panose="020F0502020204030204" pitchFamily="34" charset="0"/>
                <a:cs typeface="Calibri" panose="020F0502020204030204" pitchFamily="34" charset="0"/>
              </a:rPr>
              <a:t>, Issue 8, August 2014, Pages 2652-2661.</a:t>
            </a:r>
            <a:endParaRPr lang="en-GB" dirty="0">
              <a:latin typeface="Calibri" panose="020F0502020204030204" pitchFamily="34" charset="0"/>
              <a:ea typeface="Calibri" panose="020F0502020204030204" pitchFamily="34" charset="0"/>
              <a:cs typeface="Calibri" panose="020F0502020204030204" pitchFamily="34" charset="0"/>
            </a:endParaRPr>
          </a:p>
          <a:p>
            <a:pPr>
              <a:lnSpc>
                <a:spcPct val="150000"/>
              </a:lnSpc>
            </a:pPr>
            <a:r>
              <a:rPr lang="en-IN" dirty="0">
                <a:latin typeface="Calibri" panose="020F0502020204030204" pitchFamily="34" charset="0"/>
                <a:ea typeface="Calibri" panose="020F0502020204030204" pitchFamily="34" charset="0"/>
                <a:cs typeface="Calibri" panose="020F0502020204030204" pitchFamily="34" charset="0"/>
              </a:rPr>
              <a:t>[12] D.S. Guru and H.N. Prakash, “Online Signature Verification and </a:t>
            </a:r>
            <a:r>
              <a:rPr lang="en-IN" dirty="0" smtClean="0">
                <a:latin typeface="Calibri" panose="020F0502020204030204" pitchFamily="34" charset="0"/>
                <a:ea typeface="Calibri" panose="020F0502020204030204" pitchFamily="34" charset="0"/>
                <a:cs typeface="Calibri" panose="020F0502020204030204" pitchFamily="34" charset="0"/>
              </a:rPr>
              <a:t>Recognition : An Approach </a:t>
            </a:r>
            <a:r>
              <a:rPr lang="en-IN" dirty="0">
                <a:latin typeface="Calibri" panose="020F0502020204030204" pitchFamily="34" charset="0"/>
                <a:ea typeface="Calibri" panose="020F0502020204030204" pitchFamily="34" charset="0"/>
                <a:cs typeface="Calibri" panose="020F0502020204030204" pitchFamily="34" charset="0"/>
              </a:rPr>
              <a:t>Based on Symbolic </a:t>
            </a:r>
            <a:r>
              <a:rPr lang="en-IN" dirty="0" smtClean="0">
                <a:latin typeface="Calibri" panose="020F0502020204030204" pitchFamily="34" charset="0"/>
                <a:ea typeface="Calibri" panose="020F0502020204030204" pitchFamily="34" charset="0"/>
                <a:cs typeface="Calibri" panose="020F0502020204030204" pitchFamily="34" charset="0"/>
              </a:rPr>
              <a:t> </a:t>
            </a:r>
          </a:p>
          <a:p>
            <a:pPr>
              <a:lnSpc>
                <a:spcPct val="150000"/>
              </a:lnSpc>
            </a:pPr>
            <a:r>
              <a:rPr lang="en-IN" dirty="0">
                <a:latin typeface="Calibri" panose="020F0502020204030204" pitchFamily="34" charset="0"/>
                <a:ea typeface="Calibri" panose="020F0502020204030204" pitchFamily="34" charset="0"/>
                <a:cs typeface="Calibri" panose="020F0502020204030204" pitchFamily="34" charset="0"/>
              </a:rPr>
              <a:t> </a:t>
            </a:r>
            <a:r>
              <a:rPr lang="en-IN" dirty="0" smtClean="0">
                <a:latin typeface="Calibri" panose="020F0502020204030204" pitchFamily="34" charset="0"/>
                <a:ea typeface="Calibri" panose="020F0502020204030204" pitchFamily="34" charset="0"/>
                <a:cs typeface="Calibri" panose="020F0502020204030204" pitchFamily="34" charset="0"/>
              </a:rPr>
              <a:t>       Representation</a:t>
            </a:r>
            <a:r>
              <a:rPr lang="en-IN" dirty="0">
                <a:latin typeface="Calibri" panose="020F0502020204030204" pitchFamily="34" charset="0"/>
                <a:ea typeface="Calibri" panose="020F0502020204030204" pitchFamily="34" charset="0"/>
                <a:cs typeface="Calibri" panose="020F0502020204030204" pitchFamily="34" charset="0"/>
              </a:rPr>
              <a:t>”, IEEE Transactions on Pattern </a:t>
            </a:r>
            <a:r>
              <a:rPr lang="en-IN" dirty="0" smtClean="0">
                <a:latin typeface="Calibri" panose="020F0502020204030204" pitchFamily="34" charset="0"/>
                <a:ea typeface="Calibri" panose="020F0502020204030204" pitchFamily="34" charset="0"/>
                <a:cs typeface="Calibri" panose="020F0502020204030204" pitchFamily="34" charset="0"/>
              </a:rPr>
              <a:t>Analysis </a:t>
            </a:r>
            <a:r>
              <a:rPr lang="en-IN" dirty="0">
                <a:latin typeface="Calibri" panose="020F0502020204030204" pitchFamily="34" charset="0"/>
                <a:ea typeface="Calibri" panose="020F0502020204030204" pitchFamily="34" charset="0"/>
                <a:cs typeface="Calibri" panose="020F0502020204030204" pitchFamily="34" charset="0"/>
              </a:rPr>
              <a:t>and Machine Intelligence, Vol. 31, No. 6, June 2009.</a:t>
            </a:r>
            <a:endParaRPr lang="en-GB" dirty="0">
              <a:latin typeface="Calibri" panose="020F0502020204030204" pitchFamily="34" charset="0"/>
              <a:ea typeface="Calibri" panose="020F0502020204030204" pitchFamily="34" charset="0"/>
              <a:cs typeface="Calibri" panose="020F0502020204030204" pitchFamily="34" charset="0"/>
            </a:endParaRPr>
          </a:p>
          <a:p>
            <a:pPr>
              <a:lnSpc>
                <a:spcPct val="150000"/>
              </a:lnSpc>
            </a:pPr>
            <a:r>
              <a:rPr lang="en-IN" dirty="0">
                <a:latin typeface="Calibri" panose="020F0502020204030204" pitchFamily="34" charset="0"/>
                <a:ea typeface="Calibri" panose="020F0502020204030204" pitchFamily="34" charset="0"/>
                <a:cs typeface="Times New Roman" panose="02020603050405020304" pitchFamily="18" charset="0"/>
              </a:rPr>
              <a:t>[13] Christian Gruber, </a:t>
            </a:r>
            <a:r>
              <a:rPr lang="en-IN" dirty="0" err="1">
                <a:latin typeface="Calibri" panose="020F0502020204030204" pitchFamily="34" charset="0"/>
                <a:ea typeface="Calibri" panose="020F0502020204030204" pitchFamily="34" charset="0"/>
                <a:cs typeface="Times New Roman" panose="02020603050405020304" pitchFamily="18" charset="0"/>
              </a:rPr>
              <a:t>Thiemo</a:t>
            </a:r>
            <a:r>
              <a:rPr lang="en-IN" dirty="0">
                <a:latin typeface="Calibri" panose="020F0502020204030204" pitchFamily="34" charset="0"/>
                <a:ea typeface="Calibri" panose="020F0502020204030204" pitchFamily="34" charset="0"/>
                <a:cs typeface="Times New Roman" panose="02020603050405020304" pitchFamily="18" charset="0"/>
              </a:rPr>
              <a:t> Gruber, Sebastian </a:t>
            </a:r>
            <a:r>
              <a:rPr lang="en-IN" dirty="0" err="1">
                <a:latin typeface="Calibri" panose="020F0502020204030204" pitchFamily="34" charset="0"/>
                <a:ea typeface="Calibri" panose="020F0502020204030204" pitchFamily="34" charset="0"/>
                <a:cs typeface="Times New Roman" panose="02020603050405020304" pitchFamily="18" charset="0"/>
              </a:rPr>
              <a:t>Krinninger</a:t>
            </a:r>
            <a:r>
              <a:rPr lang="en-IN" dirty="0">
                <a:latin typeface="Calibri" panose="020F0502020204030204" pitchFamily="34" charset="0"/>
                <a:ea typeface="Calibri" panose="020F0502020204030204" pitchFamily="34" charset="0"/>
                <a:cs typeface="Times New Roman" panose="02020603050405020304" pitchFamily="18" charset="0"/>
              </a:rPr>
              <a:t>, and Bernhard Sick, </a:t>
            </a:r>
            <a:r>
              <a:rPr lang="en-IN" dirty="0" smtClean="0">
                <a:latin typeface="Calibri" panose="020F0502020204030204" pitchFamily="34" charset="0"/>
                <a:ea typeface="Calibri" panose="020F0502020204030204" pitchFamily="34" charset="0"/>
                <a:cs typeface="Times New Roman" panose="02020603050405020304" pitchFamily="18" charset="0"/>
              </a:rPr>
              <a:t>“</a:t>
            </a:r>
            <a:r>
              <a:rPr lang="en-IN" dirty="0">
                <a:latin typeface="Calibri" panose="020F0502020204030204" pitchFamily="34" charset="0"/>
                <a:ea typeface="Calibri" panose="020F0502020204030204" pitchFamily="34" charset="0"/>
                <a:cs typeface="Times New Roman" panose="02020603050405020304" pitchFamily="18" charset="0"/>
              </a:rPr>
              <a:t>Online Signature Verification with </a:t>
            </a:r>
            <a:r>
              <a:rPr lang="en-IN" dirty="0" smtClean="0">
                <a:latin typeface="Calibri" panose="020F0502020204030204" pitchFamily="34" charset="0"/>
                <a:ea typeface="Calibri" panose="020F0502020204030204" pitchFamily="34" charset="0"/>
                <a:cs typeface="Times New Roman" panose="02020603050405020304" pitchFamily="18" charset="0"/>
              </a:rPr>
              <a:t> </a:t>
            </a:r>
          </a:p>
          <a:p>
            <a:pPr>
              <a:lnSpc>
                <a:spcPct val="150000"/>
              </a:lnSpc>
            </a:pPr>
            <a:r>
              <a:rPr lang="en-IN" dirty="0">
                <a:latin typeface="Calibri" panose="020F0502020204030204" pitchFamily="34" charset="0"/>
                <a:ea typeface="Calibri" panose="020F0502020204030204" pitchFamily="34" charset="0"/>
                <a:cs typeface="Times New Roman" panose="02020603050405020304" pitchFamily="18" charset="0"/>
              </a:rPr>
              <a:t> </a:t>
            </a:r>
            <a:r>
              <a:rPr lang="en-IN" dirty="0" smtClean="0">
                <a:latin typeface="Calibri" panose="020F0502020204030204" pitchFamily="34" charset="0"/>
                <a:ea typeface="Calibri" panose="020F0502020204030204" pitchFamily="34" charset="0"/>
                <a:cs typeface="Times New Roman" panose="02020603050405020304" pitchFamily="18" charset="0"/>
              </a:rPr>
              <a:t>       Support </a:t>
            </a:r>
            <a:r>
              <a:rPr lang="en-IN" dirty="0">
                <a:latin typeface="Calibri" panose="020F0502020204030204" pitchFamily="34" charset="0"/>
                <a:ea typeface="Calibri" panose="020F0502020204030204" pitchFamily="34" charset="0"/>
                <a:cs typeface="Times New Roman" panose="02020603050405020304" pitchFamily="18" charset="0"/>
              </a:rPr>
              <a:t>Vector Machines Based on LCSS </a:t>
            </a:r>
            <a:r>
              <a:rPr lang="en-IN" dirty="0" smtClean="0">
                <a:latin typeface="Calibri" panose="020F0502020204030204" pitchFamily="34" charset="0"/>
                <a:ea typeface="Calibri" panose="020F0502020204030204" pitchFamily="34" charset="0"/>
                <a:cs typeface="Times New Roman" panose="02020603050405020304" pitchFamily="18" charset="0"/>
              </a:rPr>
              <a:t>Kernel </a:t>
            </a:r>
            <a:r>
              <a:rPr lang="en-IN" dirty="0">
                <a:latin typeface="Calibri" panose="020F0502020204030204" pitchFamily="34" charset="0"/>
                <a:ea typeface="Calibri" panose="020F0502020204030204" pitchFamily="34" charset="0"/>
                <a:cs typeface="Times New Roman" panose="02020603050405020304" pitchFamily="18" charset="0"/>
              </a:rPr>
              <a:t>Functions”, IEEE Transactions on Systems, Man and </a:t>
            </a:r>
            <a:r>
              <a:rPr lang="en-IN" dirty="0" smtClean="0">
                <a:latin typeface="Calibri" panose="020F0502020204030204" pitchFamily="34" charset="0"/>
                <a:ea typeface="Calibri" panose="020F0502020204030204" pitchFamily="34" charset="0"/>
                <a:cs typeface="Times New Roman" panose="02020603050405020304" pitchFamily="18" charset="0"/>
              </a:rPr>
              <a:t> </a:t>
            </a:r>
          </a:p>
          <a:p>
            <a:pPr>
              <a:lnSpc>
                <a:spcPct val="150000"/>
              </a:lnSpc>
            </a:pPr>
            <a:r>
              <a:rPr lang="en-IN" dirty="0">
                <a:latin typeface="Calibri" panose="020F0502020204030204" pitchFamily="34" charset="0"/>
                <a:ea typeface="Calibri" panose="020F0502020204030204" pitchFamily="34" charset="0"/>
                <a:cs typeface="Times New Roman" panose="02020603050405020304" pitchFamily="18" charset="0"/>
              </a:rPr>
              <a:t> </a:t>
            </a:r>
            <a:r>
              <a:rPr lang="en-IN" dirty="0" smtClean="0">
                <a:latin typeface="Calibri" panose="020F0502020204030204" pitchFamily="34" charset="0"/>
                <a:ea typeface="Calibri" panose="020F0502020204030204" pitchFamily="34" charset="0"/>
                <a:cs typeface="Times New Roman" panose="02020603050405020304" pitchFamily="18" charset="0"/>
              </a:rPr>
              <a:t>       Cybernetics </a:t>
            </a:r>
            <a:r>
              <a:rPr lang="en-IN" dirty="0">
                <a:latin typeface="Calibri" panose="020F0502020204030204" pitchFamily="34" charset="0"/>
                <a:ea typeface="Calibri" panose="020F0502020204030204" pitchFamily="34" charset="0"/>
                <a:cs typeface="Times New Roman" panose="02020603050405020304" pitchFamily="18" charset="0"/>
              </a:rPr>
              <a:t>– Par: </a:t>
            </a:r>
            <a:r>
              <a:rPr lang="en-IN" dirty="0" smtClean="0">
                <a:latin typeface="Calibri" panose="020F0502020204030204" pitchFamily="34" charset="0"/>
                <a:ea typeface="Calibri" panose="020F0502020204030204" pitchFamily="34" charset="0"/>
                <a:cs typeface="Times New Roman" panose="02020603050405020304" pitchFamily="18" charset="0"/>
              </a:rPr>
              <a:t>B </a:t>
            </a:r>
            <a:r>
              <a:rPr lang="en-IN" dirty="0">
                <a:latin typeface="Calibri" panose="020F0502020204030204" pitchFamily="34" charset="0"/>
                <a:ea typeface="Calibri" panose="020F0502020204030204" pitchFamily="34" charset="0"/>
                <a:cs typeface="Times New Roman" panose="02020603050405020304" pitchFamily="18" charset="0"/>
              </a:rPr>
              <a:t>Cybernetics, Vol. 40, No. 4, Aug 2010</a:t>
            </a:r>
            <a:r>
              <a:rPr lang="en-IN" dirty="0" smtClean="0">
                <a:latin typeface="Calibri" panose="020F0502020204030204" pitchFamily="34" charset="0"/>
                <a:ea typeface="Calibri" panose="020F0502020204030204" pitchFamily="34" charset="0"/>
                <a:cs typeface="Times New Roman" panose="02020603050405020304" pitchFamily="18" charset="0"/>
              </a:rPr>
              <a:t>.</a:t>
            </a:r>
          </a:p>
          <a:p>
            <a:pPr>
              <a:lnSpc>
                <a:spcPct val="150000"/>
              </a:lnSpc>
            </a:pPr>
            <a:r>
              <a:rPr lang="en-IN" dirty="0">
                <a:latin typeface="Calibri" panose="020F0502020204030204" pitchFamily="34" charset="0"/>
                <a:ea typeface="Calibri" panose="020F0502020204030204" pitchFamily="34" charset="0"/>
                <a:cs typeface="Times New Roman" panose="02020603050405020304" pitchFamily="18" charset="0"/>
              </a:rPr>
              <a:t>[14] J.G.A. </a:t>
            </a:r>
            <a:r>
              <a:rPr lang="en-IN" dirty="0" err="1">
                <a:latin typeface="Calibri" panose="020F0502020204030204" pitchFamily="34" charset="0"/>
                <a:ea typeface="Calibri" panose="020F0502020204030204" pitchFamily="34" charset="0"/>
                <a:cs typeface="Times New Roman" panose="02020603050405020304" pitchFamily="18" charset="0"/>
              </a:rPr>
              <a:t>Dolfing</a:t>
            </a:r>
            <a:r>
              <a:rPr lang="en-IN" dirty="0">
                <a:latin typeface="Calibri" panose="020F0502020204030204" pitchFamily="34" charset="0"/>
                <a:ea typeface="Calibri" panose="020F0502020204030204" pitchFamily="34" charset="0"/>
                <a:cs typeface="Times New Roman" panose="02020603050405020304" pitchFamily="18" charset="0"/>
              </a:rPr>
              <a:t>, E.H.L. </a:t>
            </a:r>
            <a:r>
              <a:rPr lang="en-IN" dirty="0" err="1">
                <a:latin typeface="Calibri" panose="020F0502020204030204" pitchFamily="34" charset="0"/>
                <a:ea typeface="Calibri" panose="020F0502020204030204" pitchFamily="34" charset="0"/>
                <a:cs typeface="Times New Roman" panose="02020603050405020304" pitchFamily="18" charset="0"/>
              </a:rPr>
              <a:t>Aarts</a:t>
            </a:r>
            <a:r>
              <a:rPr lang="en-IN" dirty="0">
                <a:latin typeface="Calibri" panose="020F0502020204030204" pitchFamily="34" charset="0"/>
                <a:ea typeface="Calibri" panose="020F0502020204030204" pitchFamily="34" charset="0"/>
                <a:cs typeface="Times New Roman" panose="02020603050405020304" pitchFamily="18" charset="0"/>
              </a:rPr>
              <a:t> and J.J.G.M. van </a:t>
            </a:r>
            <a:r>
              <a:rPr lang="en-IN" dirty="0" err="1">
                <a:latin typeface="Calibri" panose="020F0502020204030204" pitchFamily="34" charset="0"/>
                <a:ea typeface="Calibri" panose="020F0502020204030204" pitchFamily="34" charset="0"/>
                <a:cs typeface="Times New Roman" panose="02020603050405020304" pitchFamily="18" charset="0"/>
              </a:rPr>
              <a:t>Oosterhout</a:t>
            </a:r>
            <a:r>
              <a:rPr lang="en-IN" dirty="0">
                <a:latin typeface="Calibri" panose="020F0502020204030204" pitchFamily="34" charset="0"/>
                <a:ea typeface="Calibri" panose="020F0502020204030204" pitchFamily="34" charset="0"/>
                <a:cs typeface="Times New Roman" panose="02020603050405020304" pitchFamily="18" charset="0"/>
              </a:rPr>
              <a:t>, “On-line Signature </a:t>
            </a:r>
            <a:r>
              <a:rPr lang="en-IN" dirty="0" smtClean="0">
                <a:latin typeface="Calibri" panose="020F0502020204030204" pitchFamily="34" charset="0"/>
                <a:ea typeface="Calibri" panose="020F0502020204030204" pitchFamily="34" charset="0"/>
                <a:cs typeface="Times New Roman" panose="02020603050405020304" pitchFamily="18" charset="0"/>
              </a:rPr>
              <a:t>Verification </a:t>
            </a:r>
            <a:r>
              <a:rPr lang="en-IN" dirty="0">
                <a:latin typeface="Calibri" panose="020F0502020204030204" pitchFamily="34" charset="0"/>
                <a:ea typeface="Calibri" panose="020F0502020204030204" pitchFamily="34" charset="0"/>
                <a:cs typeface="Times New Roman" panose="02020603050405020304" pitchFamily="18" charset="0"/>
              </a:rPr>
              <a:t>with Hidden Markov </a:t>
            </a:r>
            <a:r>
              <a:rPr lang="en-IN" dirty="0" smtClean="0">
                <a:latin typeface="Calibri" panose="020F0502020204030204" pitchFamily="34" charset="0"/>
                <a:ea typeface="Calibri" panose="020F0502020204030204" pitchFamily="34" charset="0"/>
                <a:cs typeface="Times New Roman" panose="02020603050405020304" pitchFamily="18" charset="0"/>
              </a:rPr>
              <a:t>  </a:t>
            </a:r>
          </a:p>
          <a:p>
            <a:pPr>
              <a:lnSpc>
                <a:spcPct val="150000"/>
              </a:lnSpc>
            </a:pPr>
            <a:r>
              <a:rPr lang="en-IN" dirty="0">
                <a:latin typeface="Calibri" panose="020F0502020204030204" pitchFamily="34" charset="0"/>
                <a:ea typeface="Calibri" panose="020F0502020204030204" pitchFamily="34" charset="0"/>
                <a:cs typeface="Times New Roman" panose="02020603050405020304" pitchFamily="18" charset="0"/>
              </a:rPr>
              <a:t> </a:t>
            </a:r>
            <a:r>
              <a:rPr lang="en-IN" dirty="0" smtClean="0">
                <a:latin typeface="Calibri" panose="020F0502020204030204" pitchFamily="34" charset="0"/>
                <a:ea typeface="Calibri" panose="020F0502020204030204" pitchFamily="34" charset="0"/>
                <a:cs typeface="Times New Roman" panose="02020603050405020304" pitchFamily="18" charset="0"/>
              </a:rPr>
              <a:t>      Models</a:t>
            </a:r>
            <a:r>
              <a:rPr lang="en-IN" dirty="0">
                <a:latin typeface="Calibri" panose="020F0502020204030204" pitchFamily="34" charset="0"/>
                <a:ea typeface="Calibri" panose="020F0502020204030204" pitchFamily="34" charset="0"/>
                <a:cs typeface="Times New Roman" panose="02020603050405020304" pitchFamily="18" charset="0"/>
              </a:rPr>
              <a:t>”, Fourteenth International Conference </a:t>
            </a:r>
            <a:r>
              <a:rPr lang="en-IN" dirty="0" smtClean="0">
                <a:latin typeface="Calibri" panose="020F0502020204030204" pitchFamily="34" charset="0"/>
                <a:ea typeface="Calibri" panose="020F0502020204030204" pitchFamily="34" charset="0"/>
                <a:cs typeface="Times New Roman" panose="02020603050405020304" pitchFamily="18" charset="0"/>
              </a:rPr>
              <a:t>on </a:t>
            </a:r>
            <a:r>
              <a:rPr lang="en-IN" dirty="0">
                <a:latin typeface="Calibri" panose="020F0502020204030204" pitchFamily="34" charset="0"/>
                <a:ea typeface="Calibri" panose="020F0502020204030204" pitchFamily="34" charset="0"/>
                <a:cs typeface="Times New Roman" panose="02020603050405020304" pitchFamily="18" charset="0"/>
              </a:rPr>
              <a:t>Pattern Recognition, 20 Aug 1998.</a:t>
            </a:r>
            <a:endParaRPr lang="en-GB"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IN" dirty="0">
                <a:latin typeface="Calibri" panose="020F0502020204030204" pitchFamily="34" charset="0"/>
                <a:ea typeface="Calibri" panose="020F0502020204030204" pitchFamily="34" charset="0"/>
                <a:cs typeface="Times New Roman" panose="02020603050405020304" pitchFamily="18" charset="0"/>
              </a:rPr>
              <a:t>[15] </a:t>
            </a:r>
            <a:r>
              <a:rPr lang="en-IN" dirty="0" err="1">
                <a:latin typeface="Calibri" panose="020F0502020204030204" pitchFamily="34" charset="0"/>
                <a:ea typeface="Calibri" panose="020F0502020204030204" pitchFamily="34" charset="0"/>
                <a:cs typeface="Times New Roman" panose="02020603050405020304" pitchFamily="18" charset="0"/>
              </a:rPr>
              <a:t>Hao</a:t>
            </a:r>
            <a:r>
              <a:rPr lang="en-IN" dirty="0">
                <a:latin typeface="Calibri" panose="020F0502020204030204" pitchFamily="34" charset="0"/>
                <a:ea typeface="Calibri" panose="020F0502020204030204" pitchFamily="34" charset="0"/>
                <a:cs typeface="Times New Roman" panose="02020603050405020304" pitchFamily="18" charset="0"/>
              </a:rPr>
              <a:t> Feng, Chan </a:t>
            </a:r>
            <a:r>
              <a:rPr lang="en-IN" dirty="0" err="1">
                <a:latin typeface="Calibri" panose="020F0502020204030204" pitchFamily="34" charset="0"/>
                <a:ea typeface="Calibri" panose="020F0502020204030204" pitchFamily="34" charset="0"/>
                <a:cs typeface="Times New Roman" panose="02020603050405020304" pitchFamily="18" charset="0"/>
              </a:rPr>
              <a:t>Choong</a:t>
            </a:r>
            <a:r>
              <a:rPr lang="en-IN" dirty="0">
                <a:latin typeface="Calibri" panose="020F0502020204030204" pitchFamily="34" charset="0"/>
                <a:ea typeface="Calibri" panose="020F0502020204030204" pitchFamily="34" charset="0"/>
                <a:cs typeface="Times New Roman" panose="02020603050405020304" pitchFamily="18" charset="0"/>
              </a:rPr>
              <a:t> </a:t>
            </a:r>
            <a:r>
              <a:rPr lang="en-IN" dirty="0" err="1">
                <a:latin typeface="Calibri" panose="020F0502020204030204" pitchFamily="34" charset="0"/>
                <a:ea typeface="Calibri" panose="020F0502020204030204" pitchFamily="34" charset="0"/>
                <a:cs typeface="Times New Roman" panose="02020603050405020304" pitchFamily="18" charset="0"/>
              </a:rPr>
              <a:t>Wah</a:t>
            </a:r>
            <a:r>
              <a:rPr lang="en-IN" dirty="0">
                <a:latin typeface="Calibri" panose="020F0502020204030204" pitchFamily="34" charset="0"/>
                <a:ea typeface="Calibri" panose="020F0502020204030204" pitchFamily="34" charset="0"/>
                <a:cs typeface="Times New Roman" panose="02020603050405020304" pitchFamily="18" charset="0"/>
              </a:rPr>
              <a:t>, “Online signature verification using a new </a:t>
            </a:r>
            <a:r>
              <a:rPr lang="en-IN" dirty="0" smtClean="0">
                <a:latin typeface="Calibri" panose="020F0502020204030204" pitchFamily="34" charset="0"/>
                <a:ea typeface="Calibri" panose="020F0502020204030204" pitchFamily="34" charset="0"/>
                <a:cs typeface="Times New Roman" panose="02020603050405020304" pitchFamily="18" charset="0"/>
              </a:rPr>
              <a:t>extreme </a:t>
            </a:r>
            <a:r>
              <a:rPr lang="en-IN" dirty="0">
                <a:latin typeface="Calibri" panose="020F0502020204030204" pitchFamily="34" charset="0"/>
                <a:ea typeface="Calibri" panose="020F0502020204030204" pitchFamily="34" charset="0"/>
                <a:cs typeface="Times New Roman" panose="02020603050405020304" pitchFamily="18" charset="0"/>
              </a:rPr>
              <a:t>points warping technique”, </a:t>
            </a:r>
            <a:endParaRPr lang="en-IN"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IN" dirty="0">
                <a:latin typeface="Calibri" panose="020F0502020204030204" pitchFamily="34" charset="0"/>
                <a:ea typeface="Calibri" panose="020F0502020204030204" pitchFamily="34" charset="0"/>
                <a:cs typeface="Times New Roman" panose="02020603050405020304" pitchFamily="18" charset="0"/>
              </a:rPr>
              <a:t> </a:t>
            </a:r>
            <a:r>
              <a:rPr lang="en-IN" dirty="0" smtClean="0">
                <a:latin typeface="Calibri" panose="020F0502020204030204" pitchFamily="34" charset="0"/>
                <a:ea typeface="Calibri" panose="020F0502020204030204" pitchFamily="34" charset="0"/>
                <a:cs typeface="Times New Roman" panose="02020603050405020304" pitchFamily="18" charset="0"/>
              </a:rPr>
              <a:t>       Elsevier </a:t>
            </a:r>
            <a:r>
              <a:rPr lang="en-IN" dirty="0">
                <a:latin typeface="Calibri" panose="020F0502020204030204" pitchFamily="34" charset="0"/>
                <a:ea typeface="Calibri" panose="020F0502020204030204" pitchFamily="34" charset="0"/>
                <a:cs typeface="Times New Roman" panose="02020603050405020304" pitchFamily="18" charset="0"/>
              </a:rPr>
              <a:t>Volume 24, Issue 16, </a:t>
            </a:r>
            <a:r>
              <a:rPr lang="en-IN" dirty="0" smtClean="0">
                <a:latin typeface="Calibri" panose="020F0502020204030204" pitchFamily="34" charset="0"/>
                <a:ea typeface="Calibri" panose="020F0502020204030204" pitchFamily="34" charset="0"/>
                <a:cs typeface="Times New Roman" panose="02020603050405020304" pitchFamily="18" charset="0"/>
              </a:rPr>
              <a:t>December </a:t>
            </a:r>
            <a:r>
              <a:rPr lang="en-IN" dirty="0">
                <a:latin typeface="Calibri" panose="020F0502020204030204" pitchFamily="34" charset="0"/>
                <a:ea typeface="Calibri" panose="020F0502020204030204" pitchFamily="34" charset="0"/>
                <a:cs typeface="Times New Roman" panose="02020603050405020304" pitchFamily="18" charset="0"/>
              </a:rPr>
              <a:t>2003, Pages 2943-2951.</a:t>
            </a:r>
            <a:endParaRPr lang="en-GB"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endParaRPr lang="en-GB"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440834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sz="2800" dirty="0" smtClean="0">
                <a:latin typeface="Calibri" panose="020F0502020204030204" pitchFamily="34" charset="0"/>
              </a:rPr>
              <a:t>References</a:t>
            </a:r>
            <a:endParaRPr lang="en-GB" sz="2800" dirty="0">
              <a:latin typeface="Calibri" panose="020F0502020204030204" pitchFamily="34" charset="0"/>
            </a:endParaRPr>
          </a:p>
        </p:txBody>
      </p:sp>
      <p:sp>
        <p:nvSpPr>
          <p:cNvPr id="3" name="Rectangle 2"/>
          <p:cNvSpPr/>
          <p:nvPr/>
        </p:nvSpPr>
        <p:spPr>
          <a:xfrm>
            <a:off x="358815" y="1120676"/>
            <a:ext cx="8194876" cy="2031325"/>
          </a:xfrm>
          <a:prstGeom prst="rect">
            <a:avLst/>
          </a:prstGeom>
        </p:spPr>
        <p:txBody>
          <a:bodyPr wrap="square">
            <a:spAutoFit/>
          </a:bodyPr>
          <a:lstStyle/>
          <a:p>
            <a:pPr algn="just">
              <a:lnSpc>
                <a:spcPct val="150000"/>
              </a:lnSpc>
            </a:pPr>
            <a:r>
              <a:rPr lang="en-IN" dirty="0">
                <a:latin typeface="Calibri" panose="020F0502020204030204" pitchFamily="34" charset="0"/>
                <a:ea typeface="Calibri" panose="020F0502020204030204" pitchFamily="34" charset="0"/>
                <a:cs typeface="Calibri" panose="020F0502020204030204" pitchFamily="34" charset="0"/>
              </a:rPr>
              <a:t>[16] </a:t>
            </a:r>
            <a:r>
              <a:rPr lang="en-IN" dirty="0" err="1">
                <a:latin typeface="Calibri" panose="020F0502020204030204" pitchFamily="34" charset="0"/>
                <a:ea typeface="Calibri" panose="020F0502020204030204" pitchFamily="34" charset="0"/>
                <a:cs typeface="Calibri" panose="020F0502020204030204" pitchFamily="34" charset="0"/>
              </a:rPr>
              <a:t>Mokrzycki</a:t>
            </a:r>
            <a:r>
              <a:rPr lang="en-IN" dirty="0">
                <a:latin typeface="Calibri" panose="020F0502020204030204" pitchFamily="34" charset="0"/>
                <a:ea typeface="Calibri" panose="020F0502020204030204" pitchFamily="34" charset="0"/>
                <a:cs typeface="Calibri" panose="020F0502020204030204" pitchFamily="34" charset="0"/>
              </a:rPr>
              <a:t>, </a:t>
            </a:r>
            <a:r>
              <a:rPr lang="en-IN" dirty="0" err="1">
                <a:latin typeface="Calibri" panose="020F0502020204030204" pitchFamily="34" charset="0"/>
                <a:ea typeface="Calibri" panose="020F0502020204030204" pitchFamily="34" charset="0"/>
                <a:cs typeface="Calibri" panose="020F0502020204030204" pitchFamily="34" charset="0"/>
              </a:rPr>
              <a:t>Wojciech</a:t>
            </a:r>
            <a:r>
              <a:rPr lang="en-IN" dirty="0">
                <a:latin typeface="Calibri" panose="020F0502020204030204" pitchFamily="34" charset="0"/>
                <a:ea typeface="Calibri" panose="020F0502020204030204" pitchFamily="34" charset="0"/>
                <a:cs typeface="Calibri" panose="020F0502020204030204" pitchFamily="34" charset="0"/>
              </a:rPr>
              <a:t> &amp; M, </a:t>
            </a:r>
            <a:r>
              <a:rPr lang="en-IN" dirty="0" err="1">
                <a:latin typeface="Calibri" panose="020F0502020204030204" pitchFamily="34" charset="0"/>
                <a:ea typeface="Calibri" panose="020F0502020204030204" pitchFamily="34" charset="0"/>
                <a:cs typeface="Calibri" panose="020F0502020204030204" pitchFamily="34" charset="0"/>
              </a:rPr>
              <a:t>Samko</a:t>
            </a:r>
            <a:r>
              <a:rPr lang="en-IN" dirty="0">
                <a:latin typeface="Calibri" panose="020F0502020204030204" pitchFamily="34" charset="0"/>
                <a:ea typeface="Calibri" panose="020F0502020204030204" pitchFamily="34" charset="0"/>
                <a:cs typeface="Calibri" panose="020F0502020204030204" pitchFamily="34" charset="0"/>
              </a:rPr>
              <a:t>. (2012). New version of Canny edge detection </a:t>
            </a:r>
            <a:r>
              <a:rPr lang="en-IN" dirty="0" smtClean="0">
                <a:latin typeface="Calibri" panose="020F0502020204030204" pitchFamily="34" charset="0"/>
                <a:ea typeface="Calibri" panose="020F0502020204030204" pitchFamily="34" charset="0"/>
                <a:cs typeface="Calibri" panose="020F0502020204030204" pitchFamily="34" charset="0"/>
              </a:rPr>
              <a:t>algorithm</a:t>
            </a:r>
            <a:r>
              <a:rPr lang="en-IN" dirty="0">
                <a:latin typeface="Calibri" panose="020F0502020204030204" pitchFamily="34" charset="0"/>
                <a:ea typeface="Calibri" panose="020F0502020204030204" pitchFamily="34" charset="0"/>
                <a:cs typeface="Calibri" panose="020F0502020204030204" pitchFamily="34" charset="0"/>
              </a:rPr>
              <a:t>. 533-540.</a:t>
            </a:r>
            <a:endParaRPr lang="en-GB" dirty="0">
              <a:latin typeface="Calibri" panose="020F0502020204030204" pitchFamily="34" charset="0"/>
              <a:ea typeface="Calibri" panose="020F0502020204030204" pitchFamily="34" charset="0"/>
              <a:cs typeface="Calibri" panose="020F0502020204030204" pitchFamily="34" charset="0"/>
            </a:endParaRPr>
          </a:p>
          <a:p>
            <a:pPr algn="just">
              <a:lnSpc>
                <a:spcPct val="150000"/>
              </a:lnSpc>
            </a:pPr>
            <a:r>
              <a:rPr lang="en-IN" dirty="0">
                <a:latin typeface="Calibri" panose="020F0502020204030204" pitchFamily="34" charset="0"/>
                <a:ea typeface="Calibri" panose="020F0502020204030204" pitchFamily="34" charset="0"/>
                <a:cs typeface="Calibri" panose="020F0502020204030204" pitchFamily="34" charset="0"/>
              </a:rPr>
              <a:t>[17] @article{SUSIG, author="</a:t>
            </a:r>
            <a:r>
              <a:rPr lang="en-IN" dirty="0" err="1">
                <a:latin typeface="Calibri" panose="020F0502020204030204" pitchFamily="34" charset="0"/>
                <a:ea typeface="Calibri" panose="020F0502020204030204" pitchFamily="34" charset="0"/>
                <a:cs typeface="Calibri" panose="020F0502020204030204" pitchFamily="34" charset="0"/>
              </a:rPr>
              <a:t>Kholmatov</a:t>
            </a:r>
            <a:r>
              <a:rPr lang="en-IN" dirty="0">
                <a:latin typeface="Calibri" panose="020F0502020204030204" pitchFamily="34" charset="0"/>
                <a:ea typeface="Calibri" panose="020F0502020204030204" pitchFamily="34" charset="0"/>
                <a:cs typeface="Calibri" panose="020F0502020204030204" pitchFamily="34" charset="0"/>
              </a:rPr>
              <a:t>, A. and </a:t>
            </a:r>
            <a:r>
              <a:rPr lang="en-IN" dirty="0" err="1">
                <a:latin typeface="Calibri" panose="020F0502020204030204" pitchFamily="34" charset="0"/>
                <a:ea typeface="Calibri" panose="020F0502020204030204" pitchFamily="34" charset="0"/>
                <a:cs typeface="Calibri" panose="020F0502020204030204" pitchFamily="34" charset="0"/>
              </a:rPr>
              <a:t>Yanikoglu</a:t>
            </a:r>
            <a:r>
              <a:rPr lang="en-IN" dirty="0">
                <a:latin typeface="Calibri" panose="020F0502020204030204" pitchFamily="34" charset="0"/>
                <a:ea typeface="Calibri" panose="020F0502020204030204" pitchFamily="34" charset="0"/>
                <a:cs typeface="Calibri" panose="020F0502020204030204" pitchFamily="34" charset="0"/>
              </a:rPr>
              <a:t>, B.", Title="SUSIG: an </a:t>
            </a:r>
            <a:r>
              <a:rPr lang="en-IN" dirty="0" smtClean="0">
                <a:latin typeface="Calibri" panose="020F0502020204030204" pitchFamily="34" charset="0"/>
                <a:ea typeface="Calibri" panose="020F0502020204030204" pitchFamily="34" charset="0"/>
                <a:cs typeface="Calibri" panose="020F0502020204030204" pitchFamily="34" charset="0"/>
              </a:rPr>
              <a:t>on-line signature  </a:t>
            </a:r>
          </a:p>
          <a:p>
            <a:pPr algn="just">
              <a:lnSpc>
                <a:spcPct val="150000"/>
              </a:lnSpc>
            </a:pPr>
            <a:r>
              <a:rPr lang="en-IN" dirty="0">
                <a:latin typeface="Calibri" panose="020F0502020204030204" pitchFamily="34" charset="0"/>
                <a:ea typeface="Calibri" panose="020F0502020204030204" pitchFamily="34" charset="0"/>
                <a:cs typeface="Calibri" panose="020F0502020204030204" pitchFamily="34" charset="0"/>
              </a:rPr>
              <a:t> </a:t>
            </a:r>
            <a:r>
              <a:rPr lang="en-IN" dirty="0" smtClean="0">
                <a:latin typeface="Calibri" panose="020F0502020204030204" pitchFamily="34" charset="0"/>
                <a:ea typeface="Calibri" panose="020F0502020204030204" pitchFamily="34" charset="0"/>
                <a:cs typeface="Calibri" panose="020F0502020204030204" pitchFamily="34" charset="0"/>
              </a:rPr>
              <a:t>       database</a:t>
            </a:r>
            <a:r>
              <a:rPr lang="en-IN" dirty="0">
                <a:latin typeface="Calibri" panose="020F0502020204030204" pitchFamily="34" charset="0"/>
                <a:ea typeface="Calibri" panose="020F0502020204030204" pitchFamily="34" charset="0"/>
                <a:cs typeface="Calibri" panose="020F0502020204030204" pitchFamily="34" charset="0"/>
              </a:rPr>
              <a:t>, associated protocols and benchmark results", journal="</a:t>
            </a:r>
            <a:r>
              <a:rPr lang="en-IN" dirty="0" smtClean="0">
                <a:latin typeface="Calibri" panose="020F0502020204030204" pitchFamily="34" charset="0"/>
                <a:ea typeface="Calibri" panose="020F0502020204030204" pitchFamily="34" charset="0"/>
                <a:cs typeface="Calibri" panose="020F0502020204030204" pitchFamily="34" charset="0"/>
              </a:rPr>
              <a:t>Pattern Analysis </a:t>
            </a:r>
            <a:r>
              <a:rPr lang="en-IN" dirty="0">
                <a:latin typeface="Calibri" panose="020F0502020204030204" pitchFamily="34" charset="0"/>
                <a:ea typeface="Calibri" panose="020F0502020204030204" pitchFamily="34" charset="0"/>
                <a:cs typeface="Calibri" panose="020F0502020204030204" pitchFamily="34" charset="0"/>
              </a:rPr>
              <a:t>and Applications", </a:t>
            </a:r>
            <a:r>
              <a:rPr lang="en-IN" dirty="0" smtClean="0">
                <a:latin typeface="Calibri" panose="020F0502020204030204" pitchFamily="34" charset="0"/>
                <a:ea typeface="Calibri" panose="020F0502020204030204" pitchFamily="34" charset="0"/>
                <a:cs typeface="Calibri" panose="020F0502020204030204" pitchFamily="34" charset="0"/>
              </a:rPr>
              <a:t> </a:t>
            </a:r>
          </a:p>
          <a:p>
            <a:pPr algn="just">
              <a:lnSpc>
                <a:spcPct val="150000"/>
              </a:lnSpc>
            </a:pPr>
            <a:r>
              <a:rPr lang="en-IN" dirty="0">
                <a:latin typeface="Calibri" panose="020F0502020204030204" pitchFamily="34" charset="0"/>
                <a:ea typeface="Calibri" panose="020F0502020204030204" pitchFamily="34" charset="0"/>
                <a:cs typeface="Calibri" panose="020F0502020204030204" pitchFamily="34" charset="0"/>
              </a:rPr>
              <a:t> </a:t>
            </a:r>
            <a:r>
              <a:rPr lang="en-IN" dirty="0" smtClean="0">
                <a:latin typeface="Calibri" panose="020F0502020204030204" pitchFamily="34" charset="0"/>
                <a:ea typeface="Calibri" panose="020F0502020204030204" pitchFamily="34" charset="0"/>
                <a:cs typeface="Calibri" panose="020F0502020204030204" pitchFamily="34" charset="0"/>
              </a:rPr>
              <a:t>       volume </a:t>
            </a:r>
            <a:r>
              <a:rPr lang="en-IN" dirty="0">
                <a:latin typeface="Calibri" panose="020F0502020204030204" pitchFamily="34" charset="0"/>
                <a:ea typeface="Calibri" panose="020F0502020204030204" pitchFamily="34" charset="0"/>
                <a:cs typeface="Calibri" panose="020F0502020204030204" pitchFamily="34" charset="0"/>
              </a:rPr>
              <a:t>= {12}, number = {3}, year = {2009}, </a:t>
            </a:r>
            <a:r>
              <a:rPr lang="en-IN" dirty="0" smtClean="0">
                <a:latin typeface="Calibri" panose="020F0502020204030204" pitchFamily="34" charset="0"/>
                <a:ea typeface="Calibri" panose="020F0502020204030204" pitchFamily="34" charset="0"/>
                <a:cs typeface="Calibri" panose="020F0502020204030204" pitchFamily="34" charset="0"/>
              </a:rPr>
              <a:t>pages =  {227-236</a:t>
            </a:r>
            <a:r>
              <a:rPr lang="en-IN" dirty="0">
                <a:latin typeface="Calibri" panose="020F0502020204030204" pitchFamily="34" charset="0"/>
                <a:ea typeface="Calibri" panose="020F0502020204030204" pitchFamily="34" charset="0"/>
                <a:cs typeface="Calibri" panose="020F0502020204030204" pitchFamily="34" charset="0"/>
              </a:rPr>
              <a:t>}}</a:t>
            </a:r>
            <a:endParaRPr lang="en-GB" dirty="0">
              <a:latin typeface="Calibri" panose="020F0502020204030204" pitchFamily="34" charset="0"/>
              <a:ea typeface="Calibri" panose="020F0502020204030204" pitchFamily="34" charset="0"/>
              <a:cs typeface="Calibri" panose="020F0502020204030204" pitchFamily="34" charset="0"/>
            </a:endParaRPr>
          </a:p>
          <a:p>
            <a:pPr algn="just">
              <a:lnSpc>
                <a:spcPct val="150000"/>
              </a:lnSpc>
            </a:pPr>
            <a:r>
              <a:rPr lang="en-IN" dirty="0">
                <a:latin typeface="Calibri" panose="020F0502020204030204" pitchFamily="34" charset="0"/>
                <a:ea typeface="Calibri" panose="020F0502020204030204" pitchFamily="34" charset="0"/>
                <a:cs typeface="Calibri" panose="020F0502020204030204" pitchFamily="34" charset="0"/>
              </a:rPr>
              <a:t>[18] </a:t>
            </a:r>
            <a:r>
              <a:rPr lang="en-IN" dirty="0" smtClean="0">
                <a:latin typeface="Calibri" panose="020F0502020204030204" pitchFamily="34" charset="0"/>
                <a:ea typeface="Calibri" panose="020F0502020204030204" pitchFamily="34" charset="0"/>
                <a:cs typeface="Calibri" panose="020F0502020204030204" pitchFamily="34" charset="0"/>
              </a:rPr>
              <a:t>@</a:t>
            </a:r>
            <a:r>
              <a:rPr lang="en-IN" dirty="0">
                <a:latin typeface="Calibri" panose="020F0502020204030204" pitchFamily="34" charset="0"/>
                <a:ea typeface="Calibri" panose="020F0502020204030204" pitchFamily="34" charset="0"/>
                <a:cs typeface="Calibri" panose="020F0502020204030204" pitchFamily="34" charset="0"/>
              </a:rPr>
              <a:t>article{author = “</a:t>
            </a:r>
            <a:r>
              <a:rPr lang="en-IN" dirty="0" err="1">
                <a:latin typeface="Calibri" panose="020F0502020204030204" pitchFamily="34" charset="0"/>
                <a:ea typeface="Calibri" panose="020F0502020204030204" pitchFamily="34" charset="0"/>
                <a:cs typeface="Calibri" panose="020F0502020204030204" pitchFamily="34" charset="0"/>
              </a:rPr>
              <a:t>Alexandre</a:t>
            </a:r>
            <a:r>
              <a:rPr lang="en-IN" dirty="0">
                <a:latin typeface="Calibri" panose="020F0502020204030204" pitchFamily="34" charset="0"/>
                <a:ea typeface="Calibri" panose="020F0502020204030204" pitchFamily="34" charset="0"/>
                <a:cs typeface="Calibri" panose="020F0502020204030204" pitchFamily="34" charset="0"/>
              </a:rPr>
              <a:t> </a:t>
            </a:r>
            <a:r>
              <a:rPr lang="en-IN" dirty="0" err="1">
                <a:latin typeface="Calibri" panose="020F0502020204030204" pitchFamily="34" charset="0"/>
                <a:ea typeface="Calibri" panose="020F0502020204030204" pitchFamily="34" charset="0"/>
                <a:cs typeface="Calibri" panose="020F0502020204030204" pitchFamily="34" charset="0"/>
              </a:rPr>
              <a:t>KOWALCZYK”,link</a:t>
            </a:r>
            <a:r>
              <a:rPr lang="en-IN" dirty="0">
                <a:latin typeface="Calibri" panose="020F0502020204030204" pitchFamily="34" charset="0"/>
                <a:ea typeface="Calibri" panose="020F0502020204030204" pitchFamily="34" charset="0"/>
                <a:cs typeface="Calibri" panose="020F0502020204030204" pitchFamily="34" charset="0"/>
              </a:rPr>
              <a:t> = “https://</a:t>
            </a:r>
            <a:r>
              <a:rPr lang="en-IN" dirty="0" smtClean="0">
                <a:latin typeface="Calibri" panose="020F0502020204030204" pitchFamily="34" charset="0"/>
                <a:ea typeface="Calibri" panose="020F0502020204030204" pitchFamily="34" charset="0"/>
                <a:cs typeface="Calibri" panose="020F0502020204030204" pitchFamily="34" charset="0"/>
              </a:rPr>
              <a:t>www.svm-tutorial.com/2015/06/svm- </a:t>
            </a:r>
          </a:p>
          <a:p>
            <a:pPr algn="just">
              <a:lnSpc>
                <a:spcPct val="150000"/>
              </a:lnSpc>
            </a:pPr>
            <a:r>
              <a:rPr lang="en-IN" dirty="0">
                <a:latin typeface="Calibri" panose="020F0502020204030204" pitchFamily="34" charset="0"/>
                <a:ea typeface="Calibri" panose="020F0502020204030204" pitchFamily="34" charset="0"/>
                <a:cs typeface="Calibri" panose="020F0502020204030204" pitchFamily="34" charset="0"/>
              </a:rPr>
              <a:t> </a:t>
            </a:r>
            <a:r>
              <a:rPr lang="en-IN" dirty="0" smtClean="0">
                <a:latin typeface="Calibri" panose="020F0502020204030204" pitchFamily="34" charset="0"/>
                <a:ea typeface="Calibri" panose="020F0502020204030204" pitchFamily="34" charset="0"/>
                <a:cs typeface="Calibri" panose="020F0502020204030204" pitchFamily="34" charset="0"/>
              </a:rPr>
              <a:t>       understanding-math-part-3</a:t>
            </a:r>
            <a:r>
              <a:rPr lang="en-IN" dirty="0">
                <a:latin typeface="Calibri" panose="020F0502020204030204" pitchFamily="34" charset="0"/>
                <a:ea typeface="Calibri" panose="020F0502020204030204" pitchFamily="34" charset="0"/>
                <a:cs typeface="Calibri" panose="020F0502020204030204" pitchFamily="34" charset="0"/>
              </a:rPr>
              <a:t>”, year = {2015}}</a:t>
            </a:r>
            <a:endParaRPr lang="en-GB"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309986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460950" y="2753800"/>
            <a:ext cx="8222100" cy="1350300"/>
          </a:xfrm>
          <a:prstGeom prst="rect">
            <a:avLst/>
          </a:prstGeom>
        </p:spPr>
        <p:txBody>
          <a:bodyPr lIns="91425" tIns="91425" rIns="91425" bIns="91425" anchor="ctr" anchorCtr="0">
            <a:noAutofit/>
          </a:bodyPr>
          <a:lstStyle/>
          <a:p>
            <a:pPr lvl="0" algn="ctr" rtl="0">
              <a:spcBef>
                <a:spcPts val="0"/>
              </a:spcBef>
              <a:buNone/>
            </a:pPr>
            <a:r>
              <a:rPr lang="en" sz="7200" b="1" dirty="0"/>
              <a:t>THANK </a:t>
            </a:r>
            <a:r>
              <a:rPr lang="en" sz="7200" b="1" dirty="0" smtClean="0"/>
              <a:t>YOU</a:t>
            </a:r>
            <a:endParaRPr lang="en" sz="72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200" dirty="0" smtClean="0">
                <a:latin typeface="Calibri" panose="020F0502020204030204" pitchFamily="34" charset="0"/>
              </a:rPr>
              <a:t>Motivation</a:t>
            </a:r>
            <a:endParaRPr lang="en-IN" sz="3200" dirty="0">
              <a:latin typeface="Calibri" panose="020F0502020204030204" pitchFamily="34" charset="0"/>
            </a:endParaRPr>
          </a:p>
        </p:txBody>
      </p:sp>
      <p:sp>
        <p:nvSpPr>
          <p:cNvPr id="3" name="TextBox 2"/>
          <p:cNvSpPr txBox="1"/>
          <p:nvPr/>
        </p:nvSpPr>
        <p:spPr>
          <a:xfrm>
            <a:off x="664503" y="1420447"/>
            <a:ext cx="7950200" cy="4401205"/>
          </a:xfrm>
          <a:prstGeom prst="rect">
            <a:avLst/>
          </a:prstGeom>
          <a:noFill/>
        </p:spPr>
        <p:txBody>
          <a:bodyPr wrap="square" rtlCol="0">
            <a:spAutoFit/>
          </a:bodyPr>
          <a:lstStyle/>
          <a:p>
            <a:pPr marL="285750" indent="-285750">
              <a:buFont typeface="Wingdings" panose="05000000000000000000" pitchFamily="2" charset="2"/>
              <a:buChar char="Ø"/>
            </a:pPr>
            <a:r>
              <a:rPr lang="en-IN" sz="2000" dirty="0">
                <a:latin typeface="Calibri" panose="020F0502020204030204" pitchFamily="34" charset="0"/>
              </a:rPr>
              <a:t>Biometric recognition and verification systems have existed for over a century and are </a:t>
            </a:r>
            <a:r>
              <a:rPr lang="en-IN" sz="2000" dirty="0" smtClean="0">
                <a:latin typeface="Calibri" panose="020F0502020204030204" pitchFamily="34" charset="0"/>
              </a:rPr>
              <a:t>extremely crucial </a:t>
            </a:r>
            <a:r>
              <a:rPr lang="en-IN" sz="2000" dirty="0">
                <a:latin typeface="Calibri" panose="020F0502020204030204" pitchFamily="34" charset="0"/>
              </a:rPr>
              <a:t>to every industry to keep their information and data secure</a:t>
            </a:r>
            <a:r>
              <a:rPr lang="en-IN" sz="2000" dirty="0" smtClean="0">
                <a:latin typeface="Calibri" panose="020F0502020204030204" pitchFamily="34" charset="0"/>
              </a:rPr>
              <a:t>.</a:t>
            </a:r>
          </a:p>
          <a:p>
            <a:pPr marL="285750" indent="-285750">
              <a:buFont typeface="Wingdings" panose="05000000000000000000" pitchFamily="2" charset="2"/>
              <a:buChar char="Ø"/>
            </a:pPr>
            <a:endParaRPr lang="en-IN" sz="2000" i="1" dirty="0">
              <a:latin typeface="Calibri" panose="020F0502020204030204" pitchFamily="34" charset="0"/>
            </a:endParaRPr>
          </a:p>
          <a:p>
            <a:pPr marL="285750" indent="-285750">
              <a:buFont typeface="Wingdings" panose="05000000000000000000" pitchFamily="2" charset="2"/>
              <a:buChar char="Ø"/>
            </a:pPr>
            <a:r>
              <a:rPr lang="en-IN" sz="2000" dirty="0" smtClean="0">
                <a:latin typeface="Calibri" panose="020F0502020204030204" pitchFamily="34" charset="0"/>
              </a:rPr>
              <a:t>There are many biometric verification systems like finger print scanning, face recognition, iris scanning, and voice recognition etc.</a:t>
            </a:r>
          </a:p>
          <a:p>
            <a:pPr marL="285750" indent="-285750">
              <a:buFont typeface="Wingdings" panose="05000000000000000000" pitchFamily="2" charset="2"/>
              <a:buChar char="Ø"/>
            </a:pPr>
            <a:endParaRPr lang="en-IN" sz="2000" dirty="0">
              <a:latin typeface="Calibri" panose="020F0502020204030204" pitchFamily="34" charset="0"/>
            </a:endParaRPr>
          </a:p>
          <a:p>
            <a:pPr marL="285750" indent="-285750">
              <a:buFont typeface="Wingdings" panose="05000000000000000000" pitchFamily="2" charset="2"/>
              <a:buChar char="Ø"/>
            </a:pPr>
            <a:r>
              <a:rPr lang="en-IN" sz="2000" dirty="0" smtClean="0">
                <a:latin typeface="Calibri" panose="020F0502020204030204" pitchFamily="34" charset="0"/>
              </a:rPr>
              <a:t>But cost of deploying for some systems is extremely high and some of the systems are not portable.</a:t>
            </a:r>
          </a:p>
          <a:p>
            <a:pPr marL="285750" indent="-285750">
              <a:buFont typeface="Wingdings" panose="05000000000000000000" pitchFamily="2" charset="2"/>
              <a:buChar char="Ø"/>
            </a:pPr>
            <a:endParaRPr lang="en-IN" sz="2000" i="1" dirty="0">
              <a:latin typeface="Calibri" panose="020F0502020204030204" pitchFamily="34" charset="0"/>
            </a:endParaRPr>
          </a:p>
          <a:p>
            <a:pPr marL="285750" indent="-285750">
              <a:buFont typeface="Wingdings" panose="05000000000000000000" pitchFamily="2" charset="2"/>
              <a:buChar char="Ø"/>
            </a:pPr>
            <a:r>
              <a:rPr lang="en-IN" sz="2000" dirty="0">
                <a:latin typeface="Calibri" panose="020F0502020204030204" pitchFamily="34" charset="0"/>
              </a:rPr>
              <a:t>In-order to find a middle ground between efficiency, </a:t>
            </a:r>
            <a:r>
              <a:rPr lang="en-IN" sz="2000" dirty="0" smtClean="0">
                <a:latin typeface="Calibri" panose="020F0502020204030204" pitchFamily="34" charset="0"/>
              </a:rPr>
              <a:t>effectiveness in </a:t>
            </a:r>
            <a:r>
              <a:rPr lang="en-IN" sz="2000" dirty="0">
                <a:latin typeface="Calibri" panose="020F0502020204030204" pitchFamily="34" charset="0"/>
              </a:rPr>
              <a:t>mass quantity and portability, we take a deeper look into signature verification which can be deployed </a:t>
            </a:r>
            <a:r>
              <a:rPr lang="en-IN" sz="2000" dirty="0" smtClean="0">
                <a:latin typeface="Calibri" panose="020F0502020204030204" pitchFamily="34" charset="0"/>
              </a:rPr>
              <a:t>using mobile </a:t>
            </a:r>
            <a:r>
              <a:rPr lang="en-IN" sz="2000" dirty="0">
                <a:latin typeface="Calibri" panose="020F0502020204030204" pitchFamily="34" charset="0"/>
              </a:rPr>
              <a:t>devices to produce fruitful results.</a:t>
            </a:r>
          </a:p>
        </p:txBody>
      </p:sp>
    </p:spTree>
    <p:extLst>
      <p:ext uri="{BB962C8B-B14F-4D97-AF65-F5344CB8AC3E}">
        <p14:creationId xmlns:p14="http://schemas.microsoft.com/office/powerpoint/2010/main" val="2501686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sz="3200" dirty="0" smtClean="0">
                <a:latin typeface="Calibri" panose="020F0502020204030204" pitchFamily="34" charset="0"/>
              </a:rPr>
              <a:t>Literature Survey</a:t>
            </a:r>
            <a:endParaRPr lang="en-GB" sz="3200" dirty="0">
              <a:latin typeface="Calibri" panose="020F050202020403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4194314939"/>
              </p:ext>
            </p:extLst>
          </p:nvPr>
        </p:nvGraphicFramePr>
        <p:xfrm>
          <a:off x="216060" y="1214472"/>
          <a:ext cx="8708790" cy="4920988"/>
        </p:xfrm>
        <a:graphic>
          <a:graphicData uri="http://schemas.openxmlformats.org/drawingml/2006/table">
            <a:tbl>
              <a:tblPr firstRow="1" bandRow="1">
                <a:tableStyleId>{5C22544A-7EE6-4342-B048-85BDC9FD1C3A}</a:tableStyleId>
              </a:tblPr>
              <a:tblGrid>
                <a:gridCol w="845899"/>
                <a:gridCol w="2051499"/>
                <a:gridCol w="2004066"/>
                <a:gridCol w="1838049"/>
                <a:gridCol w="1969277"/>
              </a:tblGrid>
              <a:tr h="897628">
                <a:tc>
                  <a:txBody>
                    <a:bodyPr/>
                    <a:lstStyle/>
                    <a:p>
                      <a:pPr algn="ctr">
                        <a:spcAft>
                          <a:spcPts val="0"/>
                        </a:spcAft>
                      </a:pPr>
                      <a:r>
                        <a:rPr lang="en-IN" sz="1200" b="1" u="sng" dirty="0" err="1">
                          <a:effectLst/>
                          <a:latin typeface="Times New Roman" panose="02020603050405020304" pitchFamily="18" charset="0"/>
                          <a:ea typeface="Calibri" panose="020F0502020204030204" pitchFamily="34" charset="0"/>
                          <a:cs typeface="Calibri" panose="020F0502020204030204" pitchFamily="34" charset="0"/>
                        </a:rPr>
                        <a:t>Sl.No</a:t>
                      </a:r>
                      <a:endParaRPr lang="en-GB"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ctr">
                        <a:spcAft>
                          <a:spcPts val="0"/>
                        </a:spcAft>
                      </a:pPr>
                      <a:r>
                        <a:rPr lang="en-IN" sz="1200" b="1" u="sng">
                          <a:effectLst/>
                          <a:latin typeface="Times New Roman" panose="02020603050405020304" pitchFamily="18" charset="0"/>
                          <a:ea typeface="Calibri" panose="020F0502020204030204" pitchFamily="34" charset="0"/>
                          <a:cs typeface="Calibri" panose="020F0502020204030204" pitchFamily="34" charset="0"/>
                        </a:rPr>
                        <a:t>Title/Broad Area and year of publication</a:t>
                      </a:r>
                      <a:endParaRPr lang="en-GB"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ctr">
                        <a:spcAft>
                          <a:spcPts val="0"/>
                        </a:spcAft>
                      </a:pPr>
                      <a:r>
                        <a:rPr lang="en-IN" sz="1200" b="1" u="sng" dirty="0">
                          <a:effectLst/>
                          <a:latin typeface="Times New Roman" panose="02020603050405020304" pitchFamily="18" charset="0"/>
                          <a:ea typeface="Calibri" panose="020F0502020204030204" pitchFamily="34" charset="0"/>
                          <a:cs typeface="Calibri" panose="020F0502020204030204" pitchFamily="34" charset="0"/>
                        </a:rPr>
                        <a:t>Details about Frameworks/Algorithms used</a:t>
                      </a:r>
                      <a:endParaRPr lang="en-GB"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ctr">
                        <a:spcAft>
                          <a:spcPts val="0"/>
                        </a:spcAft>
                      </a:pPr>
                      <a:r>
                        <a:rPr lang="en-IN" sz="1200" b="1" u="sng">
                          <a:effectLst/>
                          <a:latin typeface="Times New Roman" panose="02020603050405020304" pitchFamily="18" charset="0"/>
                          <a:ea typeface="Calibri" panose="020F0502020204030204" pitchFamily="34" charset="0"/>
                          <a:cs typeface="Calibri" panose="020F0502020204030204" pitchFamily="34" charset="0"/>
                        </a:rPr>
                        <a:t>Details about</a:t>
                      </a:r>
                      <a:endParaRPr lang="en-GB" sz="1100">
                        <a:effectLst/>
                        <a:latin typeface="Calibri" panose="020F0502020204030204" pitchFamily="34" charset="0"/>
                        <a:ea typeface="Calibri" panose="020F0502020204030204" pitchFamily="34" charset="0"/>
                        <a:cs typeface="Calibri" panose="020F0502020204030204" pitchFamily="34" charset="0"/>
                      </a:endParaRPr>
                    </a:p>
                    <a:p>
                      <a:pPr algn="ctr">
                        <a:spcAft>
                          <a:spcPts val="0"/>
                        </a:spcAft>
                      </a:pPr>
                      <a:r>
                        <a:rPr lang="en-IN" sz="1200" b="1" u="sng">
                          <a:effectLst/>
                          <a:latin typeface="Times New Roman" panose="02020603050405020304" pitchFamily="18" charset="0"/>
                          <a:ea typeface="Calibri" panose="020F0502020204030204" pitchFamily="34" charset="0"/>
                          <a:cs typeface="Calibri" panose="020F0502020204030204" pitchFamily="34" charset="0"/>
                        </a:rPr>
                        <a:t>Tools, Datasets</a:t>
                      </a:r>
                      <a:endParaRPr lang="en-GB"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ctr">
                        <a:spcAft>
                          <a:spcPts val="0"/>
                        </a:spcAft>
                      </a:pPr>
                      <a:r>
                        <a:rPr lang="en-IN" sz="1200" b="1" u="sng" dirty="0">
                          <a:effectLst/>
                          <a:latin typeface="Times New Roman" panose="02020603050405020304" pitchFamily="18" charset="0"/>
                          <a:ea typeface="Calibri" panose="020F0502020204030204" pitchFamily="34" charset="0"/>
                          <a:cs typeface="Calibri" panose="020F0502020204030204" pitchFamily="34" charset="0"/>
                        </a:rPr>
                        <a:t>Summary of the research outcome</a:t>
                      </a:r>
                      <a:endParaRPr lang="en-GB"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r>
              <a:tr h="897628">
                <a:tc>
                  <a:txBody>
                    <a:bodyPr/>
                    <a:lstStyle/>
                    <a:p>
                      <a:pPr>
                        <a:spcAft>
                          <a:spcPts val="0"/>
                        </a:spcAft>
                      </a:pPr>
                      <a:r>
                        <a:rPr lang="en-IN" sz="1100">
                          <a:effectLst/>
                          <a:latin typeface="Times New Roman" panose="02020603050405020304" pitchFamily="18" charset="0"/>
                          <a:ea typeface="Calibri" panose="020F0502020204030204" pitchFamily="34" charset="0"/>
                          <a:cs typeface="Calibri" panose="020F0502020204030204" pitchFamily="34" charset="0"/>
                        </a:rPr>
                        <a:t>1.</a:t>
                      </a:r>
                      <a:endParaRPr lang="en-GB"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spcAft>
                          <a:spcPts val="0"/>
                        </a:spcAft>
                      </a:pPr>
                      <a:r>
                        <a:rPr lang="en-IN" sz="1100">
                          <a:effectLst/>
                          <a:latin typeface="Times New Roman" panose="02020603050405020304" pitchFamily="18" charset="0"/>
                          <a:ea typeface="Calibri" panose="020F0502020204030204" pitchFamily="34" charset="0"/>
                          <a:cs typeface="Calibri" panose="020F0502020204030204" pitchFamily="34" charset="0"/>
                        </a:rPr>
                        <a:t>Online Signature Verification on Mobile Devices-2014</a:t>
                      </a:r>
                      <a:endParaRPr lang="en-GB" sz="1100">
                        <a:effectLst/>
                        <a:latin typeface="Calibri" panose="020F0502020204030204" pitchFamily="34" charset="0"/>
                        <a:ea typeface="Calibri" panose="020F0502020204030204" pitchFamily="34" charset="0"/>
                        <a:cs typeface="Calibri" panose="020F0502020204030204" pitchFamily="34" charset="0"/>
                      </a:endParaRPr>
                    </a:p>
                    <a:p>
                      <a:pPr>
                        <a:spcAft>
                          <a:spcPts val="0"/>
                        </a:spcAft>
                      </a:pPr>
                      <a:r>
                        <a:rPr lang="en-IN" sz="1100" u="none" strike="noStrike">
                          <a:effectLst/>
                          <a:latin typeface="Times New Roman" panose="02020603050405020304" pitchFamily="18" charset="0"/>
                          <a:ea typeface="Calibri" panose="020F0502020204030204" pitchFamily="34" charset="0"/>
                          <a:cs typeface="Calibri" panose="020F0502020204030204" pitchFamily="34" charset="0"/>
                        </a:rPr>
                        <a:t> </a:t>
                      </a:r>
                      <a:endParaRPr lang="en-GB" sz="1100">
                        <a:effectLst/>
                        <a:latin typeface="Calibri" panose="020F0502020204030204" pitchFamily="34" charset="0"/>
                        <a:ea typeface="Calibri" panose="020F0502020204030204" pitchFamily="34" charset="0"/>
                        <a:cs typeface="Calibri" panose="020F0502020204030204" pitchFamily="34" charset="0"/>
                      </a:endParaRPr>
                    </a:p>
                    <a:p>
                      <a:pPr>
                        <a:spcAft>
                          <a:spcPts val="0"/>
                        </a:spcAft>
                      </a:pPr>
                      <a:r>
                        <a:rPr lang="en-IN" sz="1100" u="none" strike="noStrike">
                          <a:effectLst/>
                          <a:latin typeface="Times New Roman" panose="02020603050405020304" pitchFamily="18" charset="0"/>
                          <a:ea typeface="Calibri" panose="020F0502020204030204" pitchFamily="34" charset="0"/>
                          <a:cs typeface="Calibri" panose="020F0502020204030204" pitchFamily="34" charset="0"/>
                        </a:rPr>
                        <a:t> </a:t>
                      </a:r>
                      <a:endParaRPr lang="en-GB" sz="1100">
                        <a:effectLst/>
                        <a:latin typeface="Calibri" panose="020F0502020204030204" pitchFamily="34" charset="0"/>
                        <a:ea typeface="Calibri" panose="020F0502020204030204" pitchFamily="34" charset="0"/>
                        <a:cs typeface="Calibri" panose="020F0502020204030204" pitchFamily="34" charset="0"/>
                      </a:endParaRPr>
                    </a:p>
                    <a:p>
                      <a:pPr>
                        <a:spcAft>
                          <a:spcPts val="0"/>
                        </a:spcAft>
                      </a:pPr>
                      <a:r>
                        <a:rPr lang="en-IN" sz="1100" u="none" strike="noStrike">
                          <a:effectLst/>
                          <a:latin typeface="Times New Roman" panose="02020603050405020304" pitchFamily="18" charset="0"/>
                          <a:ea typeface="Calibri" panose="020F0502020204030204" pitchFamily="34" charset="0"/>
                          <a:cs typeface="Calibri" panose="020F0502020204030204" pitchFamily="34" charset="0"/>
                        </a:rPr>
                        <a:t> </a:t>
                      </a:r>
                      <a:endParaRPr lang="en-GB" sz="1100">
                        <a:effectLst/>
                        <a:latin typeface="Calibri" panose="020F0502020204030204" pitchFamily="34" charset="0"/>
                        <a:ea typeface="Calibri" panose="020F0502020204030204" pitchFamily="34" charset="0"/>
                        <a:cs typeface="Calibri" panose="020F0502020204030204" pitchFamily="34" charset="0"/>
                      </a:endParaRPr>
                    </a:p>
                    <a:p>
                      <a:pPr>
                        <a:spcAft>
                          <a:spcPts val="0"/>
                        </a:spcAft>
                      </a:pPr>
                      <a:r>
                        <a:rPr lang="en-IN" sz="1100" u="none" strike="noStrike">
                          <a:effectLst/>
                          <a:latin typeface="Times New Roman" panose="02020603050405020304" pitchFamily="18" charset="0"/>
                          <a:ea typeface="Calibri" panose="020F0502020204030204" pitchFamily="34" charset="0"/>
                          <a:cs typeface="Calibri" panose="020F0502020204030204" pitchFamily="34" charset="0"/>
                        </a:rPr>
                        <a:t> </a:t>
                      </a:r>
                      <a:endParaRPr lang="en-GB" sz="1100">
                        <a:effectLst/>
                        <a:latin typeface="Calibri" panose="020F0502020204030204" pitchFamily="34" charset="0"/>
                        <a:ea typeface="Calibri" panose="020F0502020204030204" pitchFamily="34" charset="0"/>
                        <a:cs typeface="Calibri" panose="020F0502020204030204" pitchFamily="34" charset="0"/>
                      </a:endParaRPr>
                    </a:p>
                    <a:p>
                      <a:pPr>
                        <a:spcAft>
                          <a:spcPts val="0"/>
                        </a:spcAft>
                      </a:pPr>
                      <a:r>
                        <a:rPr lang="en-IN" sz="1100" u="none" strike="noStrike">
                          <a:effectLst/>
                          <a:latin typeface="Times New Roman" panose="02020603050405020304" pitchFamily="18" charset="0"/>
                          <a:ea typeface="Calibri" panose="020F0502020204030204" pitchFamily="34" charset="0"/>
                          <a:cs typeface="Calibri" panose="020F0502020204030204" pitchFamily="34" charset="0"/>
                        </a:rPr>
                        <a:t> </a:t>
                      </a:r>
                      <a:endParaRPr lang="en-GB" sz="1100">
                        <a:effectLst/>
                        <a:latin typeface="Calibri" panose="020F0502020204030204" pitchFamily="34" charset="0"/>
                        <a:ea typeface="Calibri" panose="020F0502020204030204" pitchFamily="34" charset="0"/>
                        <a:cs typeface="Calibri" panose="020F0502020204030204" pitchFamily="34" charset="0"/>
                      </a:endParaRPr>
                    </a:p>
                    <a:p>
                      <a:pPr>
                        <a:spcAft>
                          <a:spcPts val="0"/>
                        </a:spcAft>
                      </a:pPr>
                      <a:r>
                        <a:rPr lang="en-IN" sz="1100" u="none" strike="noStrike">
                          <a:effectLst/>
                          <a:latin typeface="Times New Roman" panose="02020603050405020304" pitchFamily="18" charset="0"/>
                          <a:ea typeface="Calibri" panose="020F0502020204030204" pitchFamily="34" charset="0"/>
                          <a:cs typeface="Calibri" panose="020F0502020204030204" pitchFamily="34" charset="0"/>
                        </a:rPr>
                        <a:t> </a:t>
                      </a:r>
                      <a:endParaRPr lang="en-GB"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spcAft>
                          <a:spcPts val="0"/>
                        </a:spcAft>
                      </a:pPr>
                      <a:r>
                        <a:rPr lang="en-IN" sz="1100">
                          <a:effectLst/>
                          <a:latin typeface="Times New Roman" panose="02020603050405020304" pitchFamily="18" charset="0"/>
                          <a:ea typeface="Calibri" panose="020F0502020204030204" pitchFamily="34" charset="0"/>
                          <a:cs typeface="Calibri" panose="020F0502020204030204" pitchFamily="34" charset="0"/>
                        </a:rPr>
                        <a:t>An online signature is represented with a discriminative feature vector derived from attributes of several histograms that can be computed in linear time. The resulting signature template is compact and is verified with other signature for genuine or forgery.</a:t>
                      </a:r>
                      <a:endParaRPr lang="en-GB"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spcAft>
                          <a:spcPts val="0"/>
                        </a:spcAft>
                      </a:pPr>
                      <a:r>
                        <a:rPr lang="en-IN" sz="1100">
                          <a:effectLst/>
                          <a:latin typeface="Times New Roman" panose="02020603050405020304" pitchFamily="18" charset="0"/>
                          <a:ea typeface="Calibri" panose="020F0502020204030204" pitchFamily="34" charset="0"/>
                          <a:cs typeface="Calibri" panose="020F0502020204030204" pitchFamily="34" charset="0"/>
                        </a:rPr>
                        <a:t>The algorithm was first tested on the well-known MCYT-100 and SUSIG data sets</a:t>
                      </a:r>
                      <a:endParaRPr lang="en-GB"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spcAft>
                          <a:spcPts val="0"/>
                        </a:spcAft>
                      </a:pPr>
                      <a:r>
                        <a:rPr lang="en-IN" sz="1100" dirty="0">
                          <a:effectLst/>
                          <a:latin typeface="Times New Roman" panose="02020603050405020304" pitchFamily="18" charset="0"/>
                          <a:ea typeface="Calibri" panose="020F0502020204030204" pitchFamily="34" charset="0"/>
                          <a:cs typeface="Calibri" panose="020F0502020204030204" pitchFamily="34" charset="0"/>
                        </a:rPr>
                        <a:t>The results</a:t>
                      </a:r>
                      <a:endParaRPr lang="en-GB" sz="1100" dirty="0">
                        <a:effectLst/>
                        <a:latin typeface="Calibri" panose="020F0502020204030204" pitchFamily="34" charset="0"/>
                        <a:ea typeface="Calibri" panose="020F0502020204030204" pitchFamily="34" charset="0"/>
                        <a:cs typeface="Calibri" panose="020F0502020204030204" pitchFamily="34" charset="0"/>
                      </a:endParaRPr>
                    </a:p>
                    <a:p>
                      <a:pPr>
                        <a:spcAft>
                          <a:spcPts val="0"/>
                        </a:spcAft>
                      </a:pPr>
                      <a:r>
                        <a:rPr lang="en-IN" sz="1100" dirty="0">
                          <a:effectLst/>
                          <a:latin typeface="Times New Roman" panose="02020603050405020304" pitchFamily="18" charset="0"/>
                          <a:ea typeface="Calibri" panose="020F0502020204030204" pitchFamily="34" charset="0"/>
                          <a:cs typeface="Calibri" panose="020F0502020204030204" pitchFamily="34" charset="0"/>
                        </a:rPr>
                        <a:t>demonstrate the problem of within-user variation of</a:t>
                      </a:r>
                      <a:endParaRPr lang="en-GB" sz="1100" dirty="0">
                        <a:effectLst/>
                        <a:latin typeface="Calibri" panose="020F0502020204030204" pitchFamily="34" charset="0"/>
                        <a:ea typeface="Calibri" panose="020F0502020204030204" pitchFamily="34" charset="0"/>
                        <a:cs typeface="Calibri" panose="020F0502020204030204" pitchFamily="34" charset="0"/>
                      </a:endParaRPr>
                    </a:p>
                    <a:p>
                      <a:pPr>
                        <a:spcAft>
                          <a:spcPts val="0"/>
                        </a:spcAft>
                      </a:pPr>
                      <a:r>
                        <a:rPr lang="en-IN" sz="1100" dirty="0">
                          <a:effectLst/>
                          <a:latin typeface="Times New Roman" panose="02020603050405020304" pitchFamily="18" charset="0"/>
                          <a:ea typeface="Calibri" panose="020F0502020204030204" pitchFamily="34" charset="0"/>
                          <a:cs typeface="Calibri" panose="020F0502020204030204" pitchFamily="34" charset="0"/>
                        </a:rPr>
                        <a:t>signatures across multiple sessions and the</a:t>
                      </a:r>
                      <a:endParaRPr lang="en-GB" sz="1100" dirty="0">
                        <a:effectLst/>
                        <a:latin typeface="Calibri" panose="020F0502020204030204" pitchFamily="34" charset="0"/>
                        <a:ea typeface="Calibri" panose="020F0502020204030204" pitchFamily="34" charset="0"/>
                        <a:cs typeface="Calibri" panose="020F0502020204030204" pitchFamily="34" charset="0"/>
                      </a:endParaRPr>
                    </a:p>
                    <a:p>
                      <a:pPr>
                        <a:spcAft>
                          <a:spcPts val="0"/>
                        </a:spcAft>
                      </a:pPr>
                      <a:r>
                        <a:rPr lang="en-IN" sz="1100" dirty="0">
                          <a:effectLst/>
                          <a:latin typeface="Times New Roman" panose="02020603050405020304" pitchFamily="18" charset="0"/>
                          <a:ea typeface="Calibri" panose="020F0502020204030204" pitchFamily="34" charset="0"/>
                          <a:cs typeface="Calibri" panose="020F0502020204030204" pitchFamily="34" charset="0"/>
                        </a:rPr>
                        <a:t>effectiveness of cross session training strategies to alleviate these problems</a:t>
                      </a:r>
                      <a:endParaRPr lang="en-GB"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r>
              <a:tr h="897628">
                <a:tc>
                  <a:txBody>
                    <a:bodyPr/>
                    <a:lstStyle/>
                    <a:p>
                      <a:pPr>
                        <a:spcAft>
                          <a:spcPts val="0"/>
                        </a:spcAft>
                      </a:pPr>
                      <a:r>
                        <a:rPr lang="en-IN" sz="1100">
                          <a:effectLst/>
                          <a:latin typeface="Times New Roman" panose="02020603050405020304" pitchFamily="18" charset="0"/>
                          <a:ea typeface="Calibri" panose="020F0502020204030204" pitchFamily="34" charset="0"/>
                          <a:cs typeface="Calibri" panose="020F0502020204030204" pitchFamily="34" charset="0"/>
                        </a:rPr>
                        <a:t>2.</a:t>
                      </a:r>
                      <a:endParaRPr lang="en-GB"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spcAft>
                          <a:spcPts val="0"/>
                        </a:spcAft>
                      </a:pPr>
                      <a:r>
                        <a:rPr lang="en-IN" sz="1100">
                          <a:effectLst/>
                          <a:latin typeface="Times New Roman" panose="02020603050405020304" pitchFamily="18" charset="0"/>
                          <a:ea typeface="Calibri" panose="020F0502020204030204" pitchFamily="34" charset="0"/>
                          <a:cs typeface="Calibri" panose="020F0502020204030204" pitchFamily="34" charset="0"/>
                        </a:rPr>
                        <a:t>Embedded System for Biometric Online Signature Verification</a:t>
                      </a:r>
                      <a:endParaRPr lang="en-GB" sz="1100">
                        <a:effectLst/>
                        <a:latin typeface="Calibri" panose="020F0502020204030204" pitchFamily="34" charset="0"/>
                        <a:ea typeface="Calibri" panose="020F0502020204030204" pitchFamily="34" charset="0"/>
                        <a:cs typeface="Calibri" panose="020F0502020204030204" pitchFamily="34" charset="0"/>
                      </a:endParaRPr>
                    </a:p>
                    <a:p>
                      <a:pPr>
                        <a:spcAft>
                          <a:spcPts val="0"/>
                        </a:spcAft>
                      </a:pPr>
                      <a:r>
                        <a:rPr lang="en-IN" sz="1100">
                          <a:effectLst/>
                          <a:latin typeface="Times New Roman" panose="02020603050405020304" pitchFamily="18" charset="0"/>
                          <a:ea typeface="Calibri" panose="020F0502020204030204" pitchFamily="34" charset="0"/>
                          <a:cs typeface="Calibri" panose="020F0502020204030204" pitchFamily="34" charset="0"/>
                        </a:rPr>
                        <a:t>-2014</a:t>
                      </a:r>
                      <a:endParaRPr lang="en-GB"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spcAft>
                          <a:spcPts val="0"/>
                        </a:spcAft>
                      </a:pPr>
                      <a:r>
                        <a:rPr lang="en-IN" sz="1100">
                          <a:effectLst/>
                          <a:latin typeface="Times New Roman" panose="02020603050405020304" pitchFamily="18" charset="0"/>
                          <a:ea typeface="Calibri" panose="020F0502020204030204" pitchFamily="34" charset="0"/>
                          <a:cs typeface="Calibri" panose="020F0502020204030204" pitchFamily="34" charset="0"/>
                        </a:rPr>
                        <a:t>1. Field-programmable</a:t>
                      </a:r>
                      <a:endParaRPr lang="en-GB" sz="1100">
                        <a:effectLst/>
                        <a:latin typeface="Calibri" panose="020F0502020204030204" pitchFamily="34" charset="0"/>
                        <a:ea typeface="Calibri" panose="020F0502020204030204" pitchFamily="34" charset="0"/>
                        <a:cs typeface="Calibri" panose="020F0502020204030204" pitchFamily="34" charset="0"/>
                      </a:endParaRPr>
                    </a:p>
                    <a:p>
                      <a:pPr>
                        <a:spcAft>
                          <a:spcPts val="0"/>
                        </a:spcAft>
                      </a:pPr>
                      <a:r>
                        <a:rPr lang="en-IN" sz="1100">
                          <a:effectLst/>
                          <a:latin typeface="Times New Roman" panose="02020603050405020304" pitchFamily="18" charset="0"/>
                          <a:ea typeface="Calibri" panose="020F0502020204030204" pitchFamily="34" charset="0"/>
                          <a:cs typeface="Calibri" panose="020F0502020204030204" pitchFamily="34" charset="0"/>
                        </a:rPr>
                        <a:t>gate arrays (FPU)</a:t>
                      </a:r>
                      <a:endParaRPr lang="en-GB" sz="1100">
                        <a:effectLst/>
                        <a:latin typeface="Calibri" panose="020F0502020204030204" pitchFamily="34" charset="0"/>
                        <a:ea typeface="Calibri" panose="020F0502020204030204" pitchFamily="34" charset="0"/>
                        <a:cs typeface="Calibri" panose="020F0502020204030204" pitchFamily="34" charset="0"/>
                      </a:endParaRPr>
                    </a:p>
                    <a:p>
                      <a:pPr>
                        <a:spcAft>
                          <a:spcPts val="0"/>
                        </a:spcAft>
                      </a:pPr>
                      <a:r>
                        <a:rPr lang="en-IN" sz="1100">
                          <a:effectLst/>
                          <a:latin typeface="Times New Roman" panose="02020603050405020304" pitchFamily="18" charset="0"/>
                          <a:ea typeface="Calibri" panose="020F0502020204030204" pitchFamily="34" charset="0"/>
                          <a:cs typeface="Calibri" panose="020F0502020204030204" pitchFamily="34" charset="0"/>
                        </a:rPr>
                        <a:t>2. Vector floating-point unit (VFPU)</a:t>
                      </a:r>
                      <a:endParaRPr lang="en-GB" sz="1100">
                        <a:effectLst/>
                        <a:latin typeface="Calibri" panose="020F0502020204030204" pitchFamily="34" charset="0"/>
                        <a:ea typeface="Calibri" panose="020F0502020204030204" pitchFamily="34" charset="0"/>
                        <a:cs typeface="Calibri" panose="020F0502020204030204" pitchFamily="34" charset="0"/>
                      </a:endParaRPr>
                    </a:p>
                    <a:p>
                      <a:pPr>
                        <a:spcAft>
                          <a:spcPts val="0"/>
                        </a:spcAft>
                      </a:pPr>
                      <a:r>
                        <a:rPr lang="en-IN" sz="1100">
                          <a:effectLst/>
                          <a:latin typeface="Times New Roman" panose="02020603050405020304" pitchFamily="18" charset="0"/>
                          <a:ea typeface="Calibri" panose="020F0502020204030204" pitchFamily="34" charset="0"/>
                          <a:cs typeface="Calibri" panose="020F0502020204030204" pitchFamily="34" charset="0"/>
                        </a:rPr>
                        <a:t>3. DTW </a:t>
                      </a:r>
                      <a:endParaRPr lang="en-GB" sz="1100">
                        <a:effectLst/>
                        <a:latin typeface="Calibri" panose="020F0502020204030204" pitchFamily="34" charset="0"/>
                        <a:ea typeface="Calibri" panose="020F0502020204030204" pitchFamily="34" charset="0"/>
                        <a:cs typeface="Calibri" panose="020F0502020204030204" pitchFamily="34" charset="0"/>
                      </a:endParaRPr>
                    </a:p>
                    <a:p>
                      <a:pPr>
                        <a:spcAft>
                          <a:spcPts val="0"/>
                        </a:spcAft>
                      </a:pPr>
                      <a:r>
                        <a:rPr lang="en-IN" sz="1100">
                          <a:effectLst/>
                          <a:latin typeface="Times New Roman" panose="02020603050405020304" pitchFamily="18" charset="0"/>
                          <a:ea typeface="Calibri" panose="020F0502020204030204" pitchFamily="34" charset="0"/>
                          <a:cs typeface="Calibri" panose="020F0502020204030204" pitchFamily="34" charset="0"/>
                        </a:rPr>
                        <a:t>4. Gaussian mixture model (GMM)</a:t>
                      </a:r>
                      <a:endParaRPr lang="en-GB"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spcAft>
                          <a:spcPts val="0"/>
                        </a:spcAft>
                      </a:pPr>
                      <a:r>
                        <a:rPr lang="en-IN" sz="1100">
                          <a:effectLst/>
                          <a:latin typeface="Times New Roman" panose="02020603050405020304" pitchFamily="18" charset="0"/>
                          <a:ea typeface="Calibri" panose="020F0502020204030204" pitchFamily="34" charset="0"/>
                          <a:cs typeface="Calibri" panose="020F0502020204030204" pitchFamily="34" charset="0"/>
                        </a:rPr>
                        <a:t>MCYT-100 data set of signatures</a:t>
                      </a:r>
                      <a:endParaRPr lang="en-GB"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spcAft>
                          <a:spcPts val="0"/>
                        </a:spcAft>
                      </a:pPr>
                      <a:r>
                        <a:rPr lang="en-IN" sz="1100" dirty="0">
                          <a:effectLst/>
                          <a:latin typeface="Times New Roman" panose="02020603050405020304" pitchFamily="18" charset="0"/>
                          <a:ea typeface="Calibri" panose="020F0502020204030204" pitchFamily="34" charset="0"/>
                          <a:cs typeface="Calibri" panose="020F0502020204030204" pitchFamily="34" charset="0"/>
                        </a:rPr>
                        <a:t>Acceptance rate </a:t>
                      </a:r>
                      <a:endParaRPr lang="en-GB" sz="1100" dirty="0">
                        <a:effectLst/>
                        <a:latin typeface="Calibri" panose="020F0502020204030204" pitchFamily="34" charset="0"/>
                        <a:ea typeface="Calibri" panose="020F0502020204030204" pitchFamily="34" charset="0"/>
                        <a:cs typeface="Calibri" panose="020F0502020204030204" pitchFamily="34" charset="0"/>
                      </a:endParaRPr>
                    </a:p>
                    <a:p>
                      <a:pPr>
                        <a:spcAft>
                          <a:spcPts val="0"/>
                        </a:spcAft>
                      </a:pPr>
                      <a:r>
                        <a:rPr lang="en-IN" sz="1100" dirty="0">
                          <a:effectLst/>
                          <a:latin typeface="Times New Roman" panose="02020603050405020304" pitchFamily="18" charset="0"/>
                          <a:ea typeface="Calibri" panose="020F0502020204030204" pitchFamily="34" charset="0"/>
                          <a:cs typeface="Calibri" panose="020F0502020204030204" pitchFamily="34" charset="0"/>
                        </a:rPr>
                        <a:t>And rejection rate are calculated.</a:t>
                      </a:r>
                      <a:endParaRPr lang="en-GB"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r>
              <a:tr h="897628">
                <a:tc>
                  <a:txBody>
                    <a:bodyPr/>
                    <a:lstStyle/>
                    <a:p>
                      <a:pPr>
                        <a:spcAft>
                          <a:spcPts val="0"/>
                        </a:spcAft>
                      </a:pPr>
                      <a:r>
                        <a:rPr lang="en-IN" sz="1100">
                          <a:effectLst/>
                          <a:latin typeface="Times New Roman" panose="02020603050405020304" pitchFamily="18" charset="0"/>
                          <a:ea typeface="Calibri" panose="020F0502020204030204" pitchFamily="34" charset="0"/>
                          <a:cs typeface="Calibri" panose="020F0502020204030204" pitchFamily="34" charset="0"/>
                        </a:rPr>
                        <a:t>3.</a:t>
                      </a:r>
                      <a:endParaRPr lang="en-GB"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spcAft>
                          <a:spcPts val="0"/>
                        </a:spcAft>
                      </a:pPr>
                      <a:r>
                        <a:rPr lang="en-IN" sz="1100">
                          <a:effectLst/>
                          <a:latin typeface="Times New Roman" panose="02020603050405020304" pitchFamily="18" charset="0"/>
                          <a:ea typeface="Calibri" panose="020F0502020204030204" pitchFamily="34" charset="0"/>
                          <a:cs typeface="Calibri" panose="020F0502020204030204" pitchFamily="34" charset="0"/>
                        </a:rPr>
                        <a:t>Dynamic Signature Verification System Based on One Real Signature-2016</a:t>
                      </a:r>
                      <a:endParaRPr lang="en-GB"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spcAft>
                          <a:spcPts val="0"/>
                        </a:spcAft>
                      </a:pPr>
                      <a:r>
                        <a:rPr lang="en-IN" sz="1100">
                          <a:effectLst/>
                          <a:latin typeface="Times New Roman" panose="02020603050405020304" pitchFamily="18" charset="0"/>
                          <a:ea typeface="Calibri" panose="020F0502020204030204" pitchFamily="34" charset="0"/>
                          <a:cs typeface="Calibri" panose="020F0502020204030204" pitchFamily="34" charset="0"/>
                        </a:rPr>
                        <a:t>1. Dynamic time wrapping.</a:t>
                      </a:r>
                      <a:endParaRPr lang="en-GB" sz="1100">
                        <a:effectLst/>
                        <a:latin typeface="Calibri" panose="020F0502020204030204" pitchFamily="34" charset="0"/>
                        <a:ea typeface="Calibri" panose="020F0502020204030204" pitchFamily="34" charset="0"/>
                        <a:cs typeface="Calibri" panose="020F0502020204030204" pitchFamily="34" charset="0"/>
                      </a:endParaRPr>
                    </a:p>
                    <a:p>
                      <a:pPr>
                        <a:spcAft>
                          <a:spcPts val="0"/>
                        </a:spcAft>
                      </a:pPr>
                      <a:r>
                        <a:rPr lang="en-IN" sz="1100">
                          <a:effectLst/>
                          <a:latin typeface="Times New Roman" panose="02020603050405020304" pitchFamily="18" charset="0"/>
                          <a:ea typeface="Calibri" panose="020F0502020204030204" pitchFamily="34" charset="0"/>
                          <a:cs typeface="Calibri" panose="020F0502020204030204" pitchFamily="34" charset="0"/>
                        </a:rPr>
                        <a:t>2. Hidden Markov model</a:t>
                      </a:r>
                      <a:endParaRPr lang="en-GB"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spcAft>
                          <a:spcPts val="0"/>
                        </a:spcAft>
                      </a:pPr>
                      <a:r>
                        <a:rPr lang="en-IN" sz="1100">
                          <a:effectLst/>
                          <a:latin typeface="Times New Roman" panose="02020603050405020304" pitchFamily="18" charset="0"/>
                          <a:ea typeface="Calibri" panose="020F0502020204030204" pitchFamily="34" charset="0"/>
                          <a:cs typeface="Calibri" panose="020F0502020204030204" pitchFamily="34" charset="0"/>
                        </a:rPr>
                        <a:t> MCYT-100 data set of signatures</a:t>
                      </a:r>
                      <a:endParaRPr lang="en-GB"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spcAft>
                          <a:spcPts val="0"/>
                        </a:spcAft>
                      </a:pPr>
                      <a:r>
                        <a:rPr lang="en-IN" sz="1100" dirty="0">
                          <a:effectLst/>
                          <a:latin typeface="Times New Roman" panose="02020603050405020304" pitchFamily="18" charset="0"/>
                          <a:ea typeface="Calibri" panose="020F0502020204030204" pitchFamily="34" charset="0"/>
                          <a:cs typeface="Calibri" panose="020F0502020204030204" pitchFamily="34" charset="0"/>
                        </a:rPr>
                        <a:t>Experimental results suggest that our system, with a single reference signature, is capable of achieving a similar performance</a:t>
                      </a:r>
                      <a:endParaRPr lang="en-GB" sz="1100" dirty="0">
                        <a:effectLst/>
                        <a:latin typeface="Calibri" panose="020F0502020204030204" pitchFamily="34" charset="0"/>
                        <a:ea typeface="Calibri" panose="020F0502020204030204" pitchFamily="34" charset="0"/>
                        <a:cs typeface="Calibri" panose="020F0502020204030204" pitchFamily="34" charset="0"/>
                      </a:endParaRPr>
                    </a:p>
                    <a:p>
                      <a:pPr>
                        <a:spcAft>
                          <a:spcPts val="0"/>
                        </a:spcAft>
                      </a:pPr>
                      <a:r>
                        <a:rPr lang="en-IN" sz="1100" dirty="0">
                          <a:effectLst/>
                          <a:latin typeface="Times New Roman" panose="02020603050405020304" pitchFamily="18" charset="0"/>
                          <a:ea typeface="Calibri" panose="020F0502020204030204" pitchFamily="34" charset="0"/>
                          <a:cs typeface="Calibri" panose="020F0502020204030204" pitchFamily="34" charset="0"/>
                        </a:rPr>
                        <a:t>to standard verifiers trained with up to five signature</a:t>
                      </a:r>
                      <a:endParaRPr lang="en-GB" sz="1100" dirty="0">
                        <a:effectLst/>
                        <a:latin typeface="Calibri" panose="020F0502020204030204" pitchFamily="34" charset="0"/>
                        <a:ea typeface="Calibri" panose="020F0502020204030204" pitchFamily="34" charset="0"/>
                        <a:cs typeface="Calibri" panose="020F0502020204030204" pitchFamily="34" charset="0"/>
                      </a:endParaRPr>
                    </a:p>
                    <a:p>
                      <a:pPr>
                        <a:spcAft>
                          <a:spcPts val="0"/>
                        </a:spcAft>
                      </a:pPr>
                      <a:r>
                        <a:rPr lang="en-IN" sz="1100" dirty="0">
                          <a:effectLst/>
                          <a:latin typeface="Times New Roman" panose="02020603050405020304" pitchFamily="18" charset="0"/>
                          <a:ea typeface="Calibri" panose="020F0502020204030204" pitchFamily="34" charset="0"/>
                          <a:cs typeface="Calibri" panose="020F0502020204030204" pitchFamily="34" charset="0"/>
                        </a:rPr>
                        <a:t>specimens</a:t>
                      </a:r>
                      <a:endParaRPr lang="en-GB"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r>
            </a:tbl>
          </a:graphicData>
        </a:graphic>
      </p:graphicFrame>
    </p:spTree>
    <p:extLst>
      <p:ext uri="{BB962C8B-B14F-4D97-AF65-F5344CB8AC3E}">
        <p14:creationId xmlns:p14="http://schemas.microsoft.com/office/powerpoint/2010/main" val="3199856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628580298"/>
              </p:ext>
            </p:extLst>
          </p:nvPr>
        </p:nvGraphicFramePr>
        <p:xfrm>
          <a:off x="216060" y="975321"/>
          <a:ext cx="8708790" cy="5759188"/>
        </p:xfrm>
        <a:graphic>
          <a:graphicData uri="http://schemas.openxmlformats.org/drawingml/2006/table">
            <a:tbl>
              <a:tblPr firstRow="1" bandRow="1">
                <a:tableStyleId>{5C22544A-7EE6-4342-B048-85BDC9FD1C3A}</a:tableStyleId>
              </a:tblPr>
              <a:tblGrid>
                <a:gridCol w="845899"/>
                <a:gridCol w="2051499"/>
                <a:gridCol w="2004066"/>
                <a:gridCol w="1838049"/>
                <a:gridCol w="1969277"/>
              </a:tblGrid>
              <a:tr h="897628">
                <a:tc>
                  <a:txBody>
                    <a:bodyPr/>
                    <a:lstStyle/>
                    <a:p>
                      <a:pPr algn="ctr">
                        <a:spcAft>
                          <a:spcPts val="0"/>
                        </a:spcAft>
                      </a:pPr>
                      <a:r>
                        <a:rPr lang="en-IN" sz="1200" b="1" u="sng" dirty="0" err="1">
                          <a:effectLst/>
                          <a:latin typeface="Times New Roman" panose="02020603050405020304" pitchFamily="18" charset="0"/>
                          <a:ea typeface="Calibri" panose="020F0502020204030204" pitchFamily="34" charset="0"/>
                          <a:cs typeface="Calibri" panose="020F0502020204030204" pitchFamily="34" charset="0"/>
                        </a:rPr>
                        <a:t>Sl.No</a:t>
                      </a:r>
                      <a:endParaRPr lang="en-GB"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ctr">
                        <a:spcAft>
                          <a:spcPts val="0"/>
                        </a:spcAft>
                      </a:pPr>
                      <a:r>
                        <a:rPr lang="en-IN" sz="1200" b="1" u="sng">
                          <a:effectLst/>
                          <a:latin typeface="Times New Roman" panose="02020603050405020304" pitchFamily="18" charset="0"/>
                          <a:ea typeface="Calibri" panose="020F0502020204030204" pitchFamily="34" charset="0"/>
                          <a:cs typeface="Calibri" panose="020F0502020204030204" pitchFamily="34" charset="0"/>
                        </a:rPr>
                        <a:t>Title/Broad Area and year of publication</a:t>
                      </a:r>
                      <a:endParaRPr lang="en-GB"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ctr">
                        <a:spcAft>
                          <a:spcPts val="0"/>
                        </a:spcAft>
                      </a:pPr>
                      <a:r>
                        <a:rPr lang="en-IN" sz="1200" b="1" u="sng" dirty="0">
                          <a:effectLst/>
                          <a:latin typeface="Times New Roman" panose="02020603050405020304" pitchFamily="18" charset="0"/>
                          <a:ea typeface="Calibri" panose="020F0502020204030204" pitchFamily="34" charset="0"/>
                          <a:cs typeface="Calibri" panose="020F0502020204030204" pitchFamily="34" charset="0"/>
                        </a:rPr>
                        <a:t>Details about Frameworks/Algorithms used</a:t>
                      </a:r>
                      <a:endParaRPr lang="en-GB"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ctr">
                        <a:spcAft>
                          <a:spcPts val="0"/>
                        </a:spcAft>
                      </a:pPr>
                      <a:r>
                        <a:rPr lang="en-IN" sz="1200" b="1" u="sng">
                          <a:effectLst/>
                          <a:latin typeface="Times New Roman" panose="02020603050405020304" pitchFamily="18" charset="0"/>
                          <a:ea typeface="Calibri" panose="020F0502020204030204" pitchFamily="34" charset="0"/>
                          <a:cs typeface="Calibri" panose="020F0502020204030204" pitchFamily="34" charset="0"/>
                        </a:rPr>
                        <a:t>Details about</a:t>
                      </a:r>
                      <a:endParaRPr lang="en-GB" sz="1100">
                        <a:effectLst/>
                        <a:latin typeface="Calibri" panose="020F0502020204030204" pitchFamily="34" charset="0"/>
                        <a:ea typeface="Calibri" panose="020F0502020204030204" pitchFamily="34" charset="0"/>
                        <a:cs typeface="Calibri" panose="020F0502020204030204" pitchFamily="34" charset="0"/>
                      </a:endParaRPr>
                    </a:p>
                    <a:p>
                      <a:pPr algn="ctr">
                        <a:spcAft>
                          <a:spcPts val="0"/>
                        </a:spcAft>
                      </a:pPr>
                      <a:r>
                        <a:rPr lang="en-IN" sz="1200" b="1" u="sng">
                          <a:effectLst/>
                          <a:latin typeface="Times New Roman" panose="02020603050405020304" pitchFamily="18" charset="0"/>
                          <a:ea typeface="Calibri" panose="020F0502020204030204" pitchFamily="34" charset="0"/>
                          <a:cs typeface="Calibri" panose="020F0502020204030204" pitchFamily="34" charset="0"/>
                        </a:rPr>
                        <a:t>Tools, Datasets</a:t>
                      </a:r>
                      <a:endParaRPr lang="en-GB"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ctr">
                        <a:spcAft>
                          <a:spcPts val="0"/>
                        </a:spcAft>
                      </a:pPr>
                      <a:r>
                        <a:rPr lang="en-IN" sz="1200" b="1" u="sng" dirty="0">
                          <a:effectLst/>
                          <a:latin typeface="Times New Roman" panose="02020603050405020304" pitchFamily="18" charset="0"/>
                          <a:ea typeface="Calibri" panose="020F0502020204030204" pitchFamily="34" charset="0"/>
                          <a:cs typeface="Calibri" panose="020F0502020204030204" pitchFamily="34" charset="0"/>
                        </a:rPr>
                        <a:t>Summary of the research outcome</a:t>
                      </a:r>
                      <a:endParaRPr lang="en-GB"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r>
              <a:tr h="897628">
                <a:tc>
                  <a:txBody>
                    <a:bodyPr/>
                    <a:lstStyle/>
                    <a:p>
                      <a:pPr>
                        <a:spcAft>
                          <a:spcPts val="0"/>
                        </a:spcAft>
                      </a:pPr>
                      <a:r>
                        <a:rPr lang="en-IN" sz="1100">
                          <a:effectLst/>
                          <a:latin typeface="Times New Roman" panose="02020603050405020304" pitchFamily="18" charset="0"/>
                          <a:ea typeface="Calibri" panose="020F0502020204030204" pitchFamily="34" charset="0"/>
                          <a:cs typeface="Calibri" panose="020F0502020204030204" pitchFamily="34" charset="0"/>
                        </a:rPr>
                        <a:t>4.</a:t>
                      </a:r>
                      <a:endParaRPr lang="en-GB"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spcAft>
                          <a:spcPts val="0"/>
                        </a:spcAft>
                      </a:pPr>
                      <a:r>
                        <a:rPr lang="en-IN" sz="1100">
                          <a:effectLst/>
                          <a:latin typeface="Times New Roman" panose="02020603050405020304" pitchFamily="18" charset="0"/>
                          <a:ea typeface="Calibri" panose="020F0502020204030204" pitchFamily="34" charset="0"/>
                          <a:cs typeface="Calibri" panose="020F0502020204030204" pitchFamily="34" charset="0"/>
                        </a:rPr>
                        <a:t>Dynamic Signature Verification System Based on One Lengedre polynomials Based feature extraction for online signature verification .Consistency analysis of feature combinations-</a:t>
                      </a:r>
                      <a:endParaRPr lang="en-GB" sz="1100">
                        <a:effectLst/>
                        <a:latin typeface="Calibri" panose="020F0502020204030204" pitchFamily="34" charset="0"/>
                        <a:ea typeface="Calibri" panose="020F0502020204030204" pitchFamily="34" charset="0"/>
                        <a:cs typeface="Calibri" panose="020F0502020204030204" pitchFamily="34" charset="0"/>
                      </a:endParaRPr>
                    </a:p>
                    <a:p>
                      <a:pPr>
                        <a:spcAft>
                          <a:spcPts val="0"/>
                        </a:spcAft>
                      </a:pPr>
                      <a:r>
                        <a:rPr lang="en-IN" sz="1100">
                          <a:effectLst/>
                          <a:latin typeface="Times New Roman" panose="02020603050405020304" pitchFamily="18" charset="0"/>
                          <a:ea typeface="Calibri" panose="020F0502020204030204" pitchFamily="34" charset="0"/>
                          <a:cs typeface="Calibri" panose="020F0502020204030204" pitchFamily="34" charset="0"/>
                        </a:rPr>
                        <a:t>2014</a:t>
                      </a:r>
                      <a:endParaRPr lang="en-GB"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spcAft>
                          <a:spcPts val="0"/>
                        </a:spcAft>
                      </a:pPr>
                      <a:r>
                        <a:rPr lang="en-IN" sz="1100">
                          <a:effectLst/>
                          <a:latin typeface="Times New Roman" panose="02020603050405020304" pitchFamily="18" charset="0"/>
                          <a:ea typeface="Calibri" panose="020F0502020204030204" pitchFamily="34" charset="0"/>
                          <a:cs typeface="Calibri" panose="020F0502020204030204" pitchFamily="34" charset="0"/>
                        </a:rPr>
                        <a:t>1. Legendre polynomials</a:t>
                      </a:r>
                      <a:endParaRPr lang="en-GB" sz="1100">
                        <a:effectLst/>
                        <a:latin typeface="Calibri" panose="020F0502020204030204" pitchFamily="34" charset="0"/>
                        <a:ea typeface="Calibri" panose="020F0502020204030204" pitchFamily="34" charset="0"/>
                        <a:cs typeface="Calibri" panose="020F0502020204030204" pitchFamily="34" charset="0"/>
                      </a:endParaRPr>
                    </a:p>
                    <a:p>
                      <a:pPr>
                        <a:spcAft>
                          <a:spcPts val="0"/>
                        </a:spcAft>
                      </a:pPr>
                      <a:r>
                        <a:rPr lang="en-IN" sz="1100">
                          <a:effectLst/>
                          <a:latin typeface="Times New Roman" panose="02020603050405020304" pitchFamily="18" charset="0"/>
                          <a:ea typeface="Calibri" panose="020F0502020204030204" pitchFamily="34" charset="0"/>
                          <a:cs typeface="Calibri" panose="020F0502020204030204" pitchFamily="34" charset="0"/>
                        </a:rPr>
                        <a:t>2. Support Vector Machines 3. Random Forests.</a:t>
                      </a:r>
                      <a:endParaRPr lang="en-GB"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spcAft>
                          <a:spcPts val="0"/>
                        </a:spcAft>
                      </a:pPr>
                      <a:r>
                        <a:rPr lang="en-IN" sz="1100">
                          <a:effectLst/>
                          <a:latin typeface="Times New Roman" panose="02020603050405020304" pitchFamily="18" charset="0"/>
                          <a:ea typeface="Calibri" panose="020F0502020204030204" pitchFamily="34" charset="0"/>
                          <a:cs typeface="Calibri" panose="020F0502020204030204" pitchFamily="34" charset="0"/>
                        </a:rPr>
                        <a:t>SigComp2011 dataset, it consists of Chinese and western dataset. </a:t>
                      </a:r>
                      <a:endParaRPr lang="en-GB" sz="1100">
                        <a:effectLst/>
                        <a:latin typeface="Calibri" panose="020F0502020204030204" pitchFamily="34" charset="0"/>
                        <a:ea typeface="Calibri" panose="020F0502020204030204" pitchFamily="34" charset="0"/>
                        <a:cs typeface="Calibri" panose="020F0502020204030204" pitchFamily="34" charset="0"/>
                      </a:endParaRPr>
                    </a:p>
                    <a:p>
                      <a:pPr>
                        <a:spcAft>
                          <a:spcPts val="0"/>
                        </a:spcAft>
                      </a:pPr>
                      <a:r>
                        <a:rPr lang="en-IN" sz="1100" u="none" strike="noStrike">
                          <a:effectLst/>
                          <a:latin typeface="Times New Roman" panose="02020603050405020304" pitchFamily="18" charset="0"/>
                          <a:ea typeface="Calibri" panose="020F0502020204030204" pitchFamily="34" charset="0"/>
                          <a:cs typeface="Calibri" panose="020F0502020204030204" pitchFamily="34" charset="0"/>
                        </a:rPr>
                        <a:t> </a:t>
                      </a:r>
                      <a:endParaRPr lang="en-GB"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spcAft>
                          <a:spcPts val="0"/>
                        </a:spcAft>
                      </a:pPr>
                      <a:r>
                        <a:rPr lang="en-IN" sz="1100" dirty="0">
                          <a:effectLst/>
                          <a:latin typeface="Times New Roman" panose="02020603050405020304" pitchFamily="18" charset="0"/>
                          <a:ea typeface="Calibri" panose="020F0502020204030204" pitchFamily="34" charset="0"/>
                          <a:cs typeface="Calibri" panose="020F0502020204030204" pitchFamily="34" charset="0"/>
                        </a:rPr>
                        <a:t>Results show that there is a good correlation between the consistency factor and the verification errors, suggesting that consistency values could be used to select the optimal feature combination.</a:t>
                      </a:r>
                      <a:endParaRPr lang="en-GB"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r>
              <a:tr h="897628">
                <a:tc>
                  <a:txBody>
                    <a:bodyPr/>
                    <a:lstStyle/>
                    <a:p>
                      <a:pPr>
                        <a:spcAft>
                          <a:spcPts val="0"/>
                        </a:spcAft>
                      </a:pPr>
                      <a:r>
                        <a:rPr lang="en-IN" sz="1100">
                          <a:effectLst/>
                          <a:latin typeface="Times New Roman" panose="02020603050405020304" pitchFamily="18" charset="0"/>
                          <a:ea typeface="Calibri" panose="020F0502020204030204" pitchFamily="34" charset="0"/>
                          <a:cs typeface="Calibri" panose="020F0502020204030204" pitchFamily="34" charset="0"/>
                        </a:rPr>
                        <a:t>5.</a:t>
                      </a:r>
                      <a:endParaRPr lang="en-GB"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spcAft>
                          <a:spcPts val="0"/>
                        </a:spcAft>
                      </a:pPr>
                      <a:r>
                        <a:rPr lang="en-IN" sz="1100">
                          <a:effectLst/>
                          <a:latin typeface="Times New Roman" panose="02020603050405020304" pitchFamily="18" charset="0"/>
                          <a:ea typeface="Calibri" panose="020F0502020204030204" pitchFamily="34" charset="0"/>
                          <a:cs typeface="Calibri" panose="020F0502020204030204" pitchFamily="34" charset="0"/>
                        </a:rPr>
                        <a:t>Offline Handwritten Signature Verification using Neural Network-2015</a:t>
                      </a:r>
                      <a:endParaRPr lang="en-GB"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spcAft>
                          <a:spcPts val="0"/>
                        </a:spcAft>
                      </a:pPr>
                      <a:r>
                        <a:rPr lang="en-IN" sz="1100">
                          <a:effectLst/>
                          <a:latin typeface="Times New Roman" panose="02020603050405020304" pitchFamily="18" charset="0"/>
                          <a:ea typeface="Calibri" panose="020F0502020204030204" pitchFamily="34" charset="0"/>
                          <a:cs typeface="Calibri" panose="020F0502020204030204" pitchFamily="34" charset="0"/>
                        </a:rPr>
                        <a:t>1.Neural network technique</a:t>
                      </a:r>
                      <a:endParaRPr lang="en-GB" sz="1100">
                        <a:effectLst/>
                        <a:latin typeface="Calibri" panose="020F0502020204030204" pitchFamily="34" charset="0"/>
                        <a:ea typeface="Calibri" panose="020F0502020204030204" pitchFamily="34" charset="0"/>
                        <a:cs typeface="Calibri" panose="020F0502020204030204" pitchFamily="34" charset="0"/>
                      </a:endParaRPr>
                    </a:p>
                    <a:p>
                      <a:pPr>
                        <a:spcAft>
                          <a:spcPts val="0"/>
                        </a:spcAft>
                      </a:pPr>
                      <a:r>
                        <a:rPr lang="en-IN" sz="1100">
                          <a:effectLst/>
                          <a:latin typeface="Times New Roman" panose="02020603050405020304" pitchFamily="18" charset="0"/>
                          <a:ea typeface="Calibri" panose="020F0502020204030204" pitchFamily="34" charset="0"/>
                          <a:cs typeface="Calibri" panose="020F0502020204030204" pitchFamily="34" charset="0"/>
                        </a:rPr>
                        <a:t>2.Resilient back-propagation </a:t>
                      </a:r>
                      <a:endParaRPr lang="en-GB" sz="1100">
                        <a:effectLst/>
                        <a:latin typeface="Calibri" panose="020F0502020204030204" pitchFamily="34" charset="0"/>
                        <a:ea typeface="Calibri" panose="020F0502020204030204" pitchFamily="34" charset="0"/>
                        <a:cs typeface="Calibri" panose="020F0502020204030204" pitchFamily="34" charset="0"/>
                      </a:endParaRPr>
                    </a:p>
                    <a:p>
                      <a:pPr>
                        <a:spcAft>
                          <a:spcPts val="0"/>
                        </a:spcAft>
                      </a:pPr>
                      <a:r>
                        <a:rPr lang="en-IN" sz="1100">
                          <a:effectLst/>
                          <a:latin typeface="Times New Roman" panose="02020603050405020304" pitchFamily="18" charset="0"/>
                          <a:ea typeface="Calibri" panose="020F0502020204030204" pitchFamily="34" charset="0"/>
                          <a:cs typeface="Calibri" panose="020F0502020204030204" pitchFamily="34" charset="0"/>
                        </a:rPr>
                        <a:t>3.Radical basic function</a:t>
                      </a:r>
                      <a:endParaRPr lang="en-GB" sz="1100">
                        <a:effectLst/>
                        <a:latin typeface="Calibri" panose="020F0502020204030204" pitchFamily="34" charset="0"/>
                        <a:ea typeface="Calibri" panose="020F0502020204030204" pitchFamily="34" charset="0"/>
                        <a:cs typeface="Calibri" panose="020F0502020204030204" pitchFamily="34" charset="0"/>
                      </a:endParaRPr>
                    </a:p>
                    <a:p>
                      <a:pPr>
                        <a:spcAft>
                          <a:spcPts val="0"/>
                        </a:spcAft>
                      </a:pPr>
                      <a:r>
                        <a:rPr lang="en-IN" sz="1100">
                          <a:effectLst/>
                          <a:latin typeface="Times New Roman" panose="02020603050405020304" pitchFamily="18" charset="0"/>
                          <a:ea typeface="Calibri" panose="020F0502020204030204" pitchFamily="34" charset="0"/>
                          <a:cs typeface="Calibri" panose="020F0502020204030204" pitchFamily="34" charset="0"/>
                        </a:rPr>
                        <a:t> </a:t>
                      </a:r>
                      <a:endParaRPr lang="en-GB" sz="1100">
                        <a:effectLst/>
                        <a:latin typeface="Calibri" panose="020F0502020204030204" pitchFamily="34" charset="0"/>
                        <a:ea typeface="Calibri" panose="020F0502020204030204" pitchFamily="34" charset="0"/>
                        <a:cs typeface="Calibri" panose="020F0502020204030204" pitchFamily="34" charset="0"/>
                      </a:endParaRPr>
                    </a:p>
                    <a:p>
                      <a:pPr>
                        <a:spcAft>
                          <a:spcPts val="0"/>
                        </a:spcAft>
                      </a:pPr>
                      <a:r>
                        <a:rPr lang="en-IN" sz="1100">
                          <a:effectLst/>
                          <a:latin typeface="Times New Roman" panose="02020603050405020304" pitchFamily="18" charset="0"/>
                          <a:ea typeface="Calibri" panose="020F0502020204030204" pitchFamily="34" charset="0"/>
                          <a:cs typeface="Calibri" panose="020F0502020204030204" pitchFamily="34" charset="0"/>
                        </a:rPr>
                        <a:t> </a:t>
                      </a:r>
                      <a:endParaRPr lang="en-GB" sz="1100">
                        <a:effectLst/>
                        <a:latin typeface="Calibri" panose="020F0502020204030204" pitchFamily="34" charset="0"/>
                        <a:ea typeface="Calibri" panose="020F0502020204030204" pitchFamily="34" charset="0"/>
                        <a:cs typeface="Calibri" panose="020F0502020204030204" pitchFamily="34" charset="0"/>
                      </a:endParaRPr>
                    </a:p>
                    <a:p>
                      <a:pPr>
                        <a:spcAft>
                          <a:spcPts val="0"/>
                        </a:spcAft>
                      </a:pPr>
                      <a:r>
                        <a:rPr lang="en-IN" sz="1100">
                          <a:effectLst/>
                          <a:latin typeface="Times New Roman" panose="02020603050405020304" pitchFamily="18" charset="0"/>
                          <a:ea typeface="Calibri" panose="020F0502020204030204" pitchFamily="34" charset="0"/>
                          <a:cs typeface="Calibri" panose="020F0502020204030204" pitchFamily="34" charset="0"/>
                        </a:rPr>
                        <a:t> </a:t>
                      </a:r>
                      <a:endParaRPr lang="en-GB" sz="1100">
                        <a:effectLst/>
                        <a:latin typeface="Calibri" panose="020F0502020204030204" pitchFamily="34" charset="0"/>
                        <a:ea typeface="Calibri" panose="020F0502020204030204" pitchFamily="34" charset="0"/>
                        <a:cs typeface="Calibri" panose="020F0502020204030204" pitchFamily="34" charset="0"/>
                      </a:endParaRPr>
                    </a:p>
                    <a:p>
                      <a:pPr>
                        <a:spcAft>
                          <a:spcPts val="0"/>
                        </a:spcAft>
                      </a:pPr>
                      <a:r>
                        <a:rPr lang="en-IN" sz="1100">
                          <a:effectLst/>
                          <a:latin typeface="Times New Roman" panose="02020603050405020304" pitchFamily="18" charset="0"/>
                          <a:ea typeface="Calibri" panose="020F0502020204030204" pitchFamily="34" charset="0"/>
                          <a:cs typeface="Calibri" panose="020F0502020204030204" pitchFamily="34" charset="0"/>
                        </a:rPr>
                        <a:t> </a:t>
                      </a:r>
                      <a:endParaRPr lang="en-GB"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spcAft>
                          <a:spcPts val="0"/>
                        </a:spcAft>
                      </a:pPr>
                      <a:r>
                        <a:rPr lang="en-IN" sz="1100">
                          <a:effectLst/>
                          <a:latin typeface="Times New Roman" panose="02020603050405020304" pitchFamily="18" charset="0"/>
                          <a:ea typeface="Calibri" panose="020F0502020204030204" pitchFamily="34" charset="0"/>
                          <a:cs typeface="Calibri" panose="020F0502020204030204" pitchFamily="34" charset="0"/>
                        </a:rPr>
                        <a:t>Using a database of 2106 signatures containing 936 genuine and 1170 forgeries</a:t>
                      </a:r>
                      <a:endParaRPr lang="en-GB"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spcAft>
                          <a:spcPts val="0"/>
                        </a:spcAft>
                      </a:pPr>
                      <a:r>
                        <a:rPr lang="en-IN" sz="1100" dirty="0">
                          <a:effectLst/>
                          <a:latin typeface="Times New Roman" panose="02020603050405020304" pitchFamily="18" charset="0"/>
                          <a:ea typeface="Calibri" panose="020F0502020204030204" pitchFamily="34" charset="0"/>
                          <a:cs typeface="Calibri" panose="020F0502020204030204" pitchFamily="34" charset="0"/>
                        </a:rPr>
                        <a:t>The accuracy of their system is 86.25. Their neural network says whether a signature is forged or genuine.</a:t>
                      </a:r>
                      <a:endParaRPr lang="en-GB"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r>
              <a:tr h="897628">
                <a:tc>
                  <a:txBody>
                    <a:bodyPr/>
                    <a:lstStyle/>
                    <a:p>
                      <a:pPr>
                        <a:spcAft>
                          <a:spcPts val="0"/>
                        </a:spcAft>
                      </a:pPr>
                      <a:r>
                        <a:rPr lang="en-IN" sz="1100">
                          <a:effectLst/>
                          <a:latin typeface="Times New Roman" panose="02020603050405020304" pitchFamily="18" charset="0"/>
                          <a:ea typeface="Calibri" panose="020F0502020204030204" pitchFamily="34" charset="0"/>
                          <a:cs typeface="Calibri" panose="020F0502020204030204" pitchFamily="34" charset="0"/>
                        </a:rPr>
                        <a:t>6.</a:t>
                      </a:r>
                      <a:endParaRPr lang="en-GB"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spcAft>
                          <a:spcPts val="0"/>
                        </a:spcAft>
                      </a:pPr>
                      <a:r>
                        <a:rPr lang="en-IN" sz="1100">
                          <a:effectLst/>
                          <a:latin typeface="Times New Roman" panose="02020603050405020304" pitchFamily="18" charset="0"/>
                          <a:ea typeface="Calibri" panose="020F0502020204030204" pitchFamily="34" charset="0"/>
                          <a:cs typeface="Calibri" panose="020F0502020204030204" pitchFamily="34" charset="0"/>
                        </a:rPr>
                        <a:t>Online Signature Verification Based on DCT and Sparse Representation-2015</a:t>
                      </a:r>
                      <a:endParaRPr lang="en-GB"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spcAft>
                          <a:spcPts val="0"/>
                        </a:spcAft>
                      </a:pPr>
                      <a:r>
                        <a:rPr lang="en-IN" sz="1100" dirty="0">
                          <a:effectLst/>
                          <a:latin typeface="Times New Roman" panose="02020603050405020304" pitchFamily="18" charset="0"/>
                          <a:ea typeface="Calibri" panose="020F0502020204030204" pitchFamily="34" charset="0"/>
                          <a:cs typeface="Calibri" panose="020F0502020204030204" pitchFamily="34" charset="0"/>
                        </a:rPr>
                        <a:t>1) Discrete Cosine Transform</a:t>
                      </a:r>
                      <a:endParaRPr lang="en-GB" sz="1100" dirty="0">
                        <a:effectLst/>
                        <a:latin typeface="Calibri" panose="020F0502020204030204" pitchFamily="34" charset="0"/>
                        <a:ea typeface="Calibri" panose="020F0502020204030204" pitchFamily="34" charset="0"/>
                        <a:cs typeface="Calibri" panose="020F0502020204030204" pitchFamily="34" charset="0"/>
                      </a:endParaRPr>
                    </a:p>
                    <a:p>
                      <a:pPr>
                        <a:spcAft>
                          <a:spcPts val="0"/>
                        </a:spcAft>
                      </a:pPr>
                      <a:r>
                        <a:rPr lang="en-IN" sz="1100" dirty="0">
                          <a:effectLst/>
                          <a:latin typeface="Times New Roman" panose="02020603050405020304" pitchFamily="18" charset="0"/>
                          <a:ea typeface="Calibri" panose="020F0502020204030204" pitchFamily="34" charset="0"/>
                          <a:cs typeface="Calibri" panose="020F0502020204030204" pitchFamily="34" charset="0"/>
                        </a:rPr>
                        <a:t>2) Sparse Representation</a:t>
                      </a:r>
                      <a:endParaRPr lang="en-GB"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spcAft>
                          <a:spcPts val="0"/>
                        </a:spcAft>
                      </a:pPr>
                      <a:r>
                        <a:rPr lang="en-IN" sz="1100">
                          <a:effectLst/>
                          <a:latin typeface="Times New Roman" panose="02020603050405020304" pitchFamily="18" charset="0"/>
                          <a:ea typeface="Calibri" panose="020F0502020204030204" pitchFamily="34" charset="0"/>
                          <a:cs typeface="Calibri" panose="020F0502020204030204" pitchFamily="34" charset="0"/>
                        </a:rPr>
                        <a:t>Sabancı</a:t>
                      </a:r>
                      <a:endParaRPr lang="en-GB" sz="1100">
                        <a:effectLst/>
                        <a:latin typeface="Calibri" panose="020F0502020204030204" pitchFamily="34" charset="0"/>
                        <a:ea typeface="Calibri" panose="020F0502020204030204" pitchFamily="34" charset="0"/>
                        <a:cs typeface="Calibri" panose="020F0502020204030204" pitchFamily="34" charset="0"/>
                      </a:endParaRPr>
                    </a:p>
                    <a:p>
                      <a:pPr>
                        <a:spcAft>
                          <a:spcPts val="0"/>
                        </a:spcAft>
                      </a:pPr>
                      <a:r>
                        <a:rPr lang="en-IN" sz="1100">
                          <a:effectLst/>
                          <a:latin typeface="Times New Roman" panose="02020603050405020304" pitchFamily="18" charset="0"/>
                          <a:ea typeface="Calibri" panose="020F0502020204030204" pitchFamily="34" charset="0"/>
                          <a:cs typeface="Calibri" panose="020F0502020204030204" pitchFamily="34" charset="0"/>
                        </a:rPr>
                        <a:t>University’s Signature Database (SUSIG)-Visual and SVC2004</a:t>
                      </a:r>
                      <a:endParaRPr lang="en-GB" sz="1100">
                        <a:effectLst/>
                        <a:latin typeface="Calibri" panose="020F0502020204030204" pitchFamily="34" charset="0"/>
                        <a:ea typeface="Calibri" panose="020F0502020204030204" pitchFamily="34" charset="0"/>
                        <a:cs typeface="Calibri" panose="020F0502020204030204" pitchFamily="34" charset="0"/>
                      </a:endParaRPr>
                    </a:p>
                    <a:p>
                      <a:pPr>
                        <a:spcAft>
                          <a:spcPts val="0"/>
                        </a:spcAft>
                      </a:pPr>
                      <a:r>
                        <a:rPr lang="en-IN" sz="1100">
                          <a:effectLst/>
                          <a:latin typeface="Times New Roman" panose="02020603050405020304" pitchFamily="18" charset="0"/>
                          <a:ea typeface="Calibri" panose="020F0502020204030204" pitchFamily="34" charset="0"/>
                          <a:cs typeface="Calibri" panose="020F0502020204030204" pitchFamily="34" charset="0"/>
                        </a:rPr>
                        <a:t>databases,</a:t>
                      </a:r>
                      <a:endParaRPr lang="en-GB"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spcAft>
                          <a:spcPts val="0"/>
                        </a:spcAft>
                      </a:pPr>
                      <a:r>
                        <a:rPr lang="en-IN" sz="1100" dirty="0">
                          <a:effectLst/>
                          <a:latin typeface="Times New Roman" panose="02020603050405020304" pitchFamily="18" charset="0"/>
                          <a:ea typeface="Calibri" panose="020F0502020204030204" pitchFamily="34" charset="0"/>
                          <a:cs typeface="Calibri" panose="020F0502020204030204" pitchFamily="34" charset="0"/>
                        </a:rPr>
                        <a:t>Proposed method authenticates persons very reliably with a verification performance which is better than those of state-of-the-art methods on the same databases.</a:t>
                      </a:r>
                      <a:endParaRPr lang="en-GB"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r>
              <a:tr h="897628">
                <a:tc>
                  <a:txBody>
                    <a:bodyPr/>
                    <a:lstStyle/>
                    <a:p>
                      <a:pPr>
                        <a:spcAft>
                          <a:spcPts val="0"/>
                        </a:spcAft>
                      </a:pPr>
                      <a:r>
                        <a:rPr lang="en-IN" sz="1100">
                          <a:effectLst/>
                          <a:latin typeface="Times New Roman" panose="02020603050405020304" pitchFamily="18" charset="0"/>
                          <a:ea typeface="Calibri" panose="020F0502020204030204" pitchFamily="34" charset="0"/>
                          <a:cs typeface="Calibri" panose="020F0502020204030204" pitchFamily="34" charset="0"/>
                        </a:rPr>
                        <a:t>7.</a:t>
                      </a:r>
                      <a:endParaRPr lang="en-GB"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spcAft>
                          <a:spcPts val="0"/>
                        </a:spcAft>
                      </a:pPr>
                      <a:r>
                        <a:rPr lang="en-IN" sz="1100">
                          <a:effectLst/>
                          <a:latin typeface="Times New Roman" panose="02020603050405020304" pitchFamily="18" charset="0"/>
                          <a:ea typeface="Calibri" panose="020F0502020204030204" pitchFamily="34" charset="0"/>
                          <a:cs typeface="Calibri" panose="020F0502020204030204" pitchFamily="34" charset="0"/>
                        </a:rPr>
                        <a:t>Robust Score Normalization for DTW-Based On-Line Signature Verification-2015</a:t>
                      </a:r>
                      <a:endParaRPr lang="en-GB"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spcAft>
                          <a:spcPts val="0"/>
                        </a:spcAft>
                      </a:pPr>
                      <a:r>
                        <a:rPr lang="en-IN" sz="1100">
                          <a:effectLst/>
                          <a:latin typeface="Times New Roman" panose="02020603050405020304" pitchFamily="18" charset="0"/>
                          <a:ea typeface="Calibri" panose="020F0502020204030204" pitchFamily="34" charset="0"/>
                          <a:cs typeface="Calibri" panose="020F0502020204030204" pitchFamily="34" charset="0"/>
                        </a:rPr>
                        <a:t>1. Dynamic time wrapping</a:t>
                      </a:r>
                      <a:endParaRPr lang="en-GB" sz="1100">
                        <a:effectLst/>
                        <a:latin typeface="Calibri" panose="020F0502020204030204" pitchFamily="34" charset="0"/>
                        <a:ea typeface="Calibri" panose="020F0502020204030204" pitchFamily="34" charset="0"/>
                        <a:cs typeface="Calibri" panose="020F0502020204030204" pitchFamily="34" charset="0"/>
                      </a:endParaRPr>
                    </a:p>
                    <a:p>
                      <a:pPr>
                        <a:spcAft>
                          <a:spcPts val="0"/>
                        </a:spcAft>
                      </a:pPr>
                      <a:r>
                        <a:rPr lang="en-IN" sz="1100">
                          <a:effectLst/>
                          <a:latin typeface="Times New Roman" panose="02020603050405020304" pitchFamily="18" charset="0"/>
                          <a:ea typeface="Calibri" panose="020F0502020204030204" pitchFamily="34" charset="0"/>
                          <a:cs typeface="Calibri" panose="020F0502020204030204" pitchFamily="34" charset="0"/>
                        </a:rPr>
                        <a:t>2. Score normalization</a:t>
                      </a:r>
                      <a:endParaRPr lang="en-GB"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spcAft>
                          <a:spcPts val="0"/>
                        </a:spcAft>
                      </a:pPr>
                      <a:r>
                        <a:rPr lang="en-IN" sz="1100">
                          <a:effectLst/>
                          <a:latin typeface="Times New Roman" panose="02020603050405020304" pitchFamily="18" charset="0"/>
                          <a:ea typeface="Calibri" panose="020F0502020204030204" pitchFamily="34" charset="0"/>
                          <a:cs typeface="Calibri" panose="020F0502020204030204" pitchFamily="34" charset="0"/>
                        </a:rPr>
                        <a:t>SUSIG and </a:t>
                      </a:r>
                      <a:endParaRPr lang="en-GB" sz="1100">
                        <a:effectLst/>
                        <a:latin typeface="Calibri" panose="020F0502020204030204" pitchFamily="34" charset="0"/>
                        <a:ea typeface="Calibri" panose="020F0502020204030204" pitchFamily="34" charset="0"/>
                        <a:cs typeface="Calibri" panose="020F0502020204030204" pitchFamily="34" charset="0"/>
                      </a:endParaRPr>
                    </a:p>
                    <a:p>
                      <a:pPr>
                        <a:spcAft>
                          <a:spcPts val="0"/>
                        </a:spcAft>
                      </a:pPr>
                      <a:r>
                        <a:rPr lang="en-IN" sz="1100">
                          <a:effectLst/>
                          <a:latin typeface="Times New Roman" panose="02020603050405020304" pitchFamily="18" charset="0"/>
                          <a:ea typeface="Calibri" panose="020F0502020204030204" pitchFamily="34" charset="0"/>
                          <a:cs typeface="Calibri" panose="020F0502020204030204" pitchFamily="34" charset="0"/>
                        </a:rPr>
                        <a:t>MCYT dataset of signatures</a:t>
                      </a:r>
                      <a:endParaRPr lang="en-GB"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spcAft>
                          <a:spcPts val="0"/>
                        </a:spcAft>
                      </a:pPr>
                      <a:r>
                        <a:rPr lang="en-IN" sz="1100" dirty="0">
                          <a:effectLst/>
                          <a:latin typeface="Times New Roman" panose="02020603050405020304" pitchFamily="18" charset="0"/>
                          <a:ea typeface="Calibri" panose="020F0502020204030204" pitchFamily="34" charset="0"/>
                          <a:cs typeface="Calibri" panose="020F0502020204030204" pitchFamily="34" charset="0"/>
                        </a:rPr>
                        <a:t>The results demonstrate that score normalization is a key component for signature verification and that the proposed two-stage normalization achieves some of the best results on these difficult data sets both for random and for skilled forgeries</a:t>
                      </a:r>
                      <a:endParaRPr lang="en-GB"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r>
            </a:tbl>
          </a:graphicData>
        </a:graphic>
      </p:graphicFrame>
      <p:sp>
        <p:nvSpPr>
          <p:cNvPr id="4" name="Title 1"/>
          <p:cNvSpPr>
            <a:spLocks noGrp="1"/>
          </p:cNvSpPr>
          <p:nvPr>
            <p:ph type="title"/>
          </p:nvPr>
        </p:nvSpPr>
        <p:spPr>
          <a:xfrm>
            <a:off x="98250" y="21800"/>
            <a:ext cx="8826600" cy="803700"/>
          </a:xfrm>
        </p:spPr>
        <p:txBody>
          <a:bodyPr/>
          <a:lstStyle/>
          <a:p>
            <a:pPr algn="ctr"/>
            <a:r>
              <a:rPr lang="en-GB" sz="3200" dirty="0" smtClean="0">
                <a:latin typeface="Calibri" panose="020F0502020204030204" pitchFamily="34" charset="0"/>
              </a:rPr>
              <a:t>Literature Survey</a:t>
            </a:r>
            <a:endParaRPr lang="en-GB" sz="3200" dirty="0">
              <a:latin typeface="Calibri" panose="020F0502020204030204" pitchFamily="34" charset="0"/>
            </a:endParaRPr>
          </a:p>
        </p:txBody>
      </p:sp>
    </p:spTree>
    <p:extLst>
      <p:ext uri="{BB962C8B-B14F-4D97-AF65-F5344CB8AC3E}">
        <p14:creationId xmlns:p14="http://schemas.microsoft.com/office/powerpoint/2010/main" val="1636774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sz="3200" dirty="0" smtClean="0">
                <a:latin typeface="Calibri" panose="020F0502020204030204" pitchFamily="34" charset="0"/>
              </a:rPr>
              <a:t>Literature Survey</a:t>
            </a:r>
            <a:endParaRPr lang="en-GB" sz="3200" dirty="0">
              <a:latin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865286399"/>
              </p:ext>
            </p:extLst>
          </p:nvPr>
        </p:nvGraphicFramePr>
        <p:xfrm>
          <a:off x="216060" y="1481758"/>
          <a:ext cx="8708790" cy="4201644"/>
        </p:xfrm>
        <a:graphic>
          <a:graphicData uri="http://schemas.openxmlformats.org/drawingml/2006/table">
            <a:tbl>
              <a:tblPr firstRow="1" bandRow="1">
                <a:tableStyleId>{5C22544A-7EE6-4342-B048-85BDC9FD1C3A}</a:tableStyleId>
              </a:tblPr>
              <a:tblGrid>
                <a:gridCol w="845899"/>
                <a:gridCol w="2051499"/>
                <a:gridCol w="2004066"/>
                <a:gridCol w="1838049"/>
                <a:gridCol w="1969277"/>
              </a:tblGrid>
              <a:tr h="897628">
                <a:tc>
                  <a:txBody>
                    <a:bodyPr/>
                    <a:lstStyle/>
                    <a:p>
                      <a:pPr algn="ctr">
                        <a:spcAft>
                          <a:spcPts val="0"/>
                        </a:spcAft>
                      </a:pPr>
                      <a:r>
                        <a:rPr lang="en-IN" sz="1200" b="1" u="sng" dirty="0" err="1">
                          <a:effectLst/>
                          <a:latin typeface="Times New Roman" panose="02020603050405020304" pitchFamily="18" charset="0"/>
                          <a:ea typeface="Calibri" panose="020F0502020204030204" pitchFamily="34" charset="0"/>
                          <a:cs typeface="Calibri" panose="020F0502020204030204" pitchFamily="34" charset="0"/>
                        </a:rPr>
                        <a:t>Sl.No</a:t>
                      </a:r>
                      <a:endParaRPr lang="en-GB"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ctr">
                        <a:spcAft>
                          <a:spcPts val="0"/>
                        </a:spcAft>
                      </a:pPr>
                      <a:r>
                        <a:rPr lang="en-IN" sz="1200" b="1" u="sng">
                          <a:effectLst/>
                          <a:latin typeface="Times New Roman" panose="02020603050405020304" pitchFamily="18" charset="0"/>
                          <a:ea typeface="Calibri" panose="020F0502020204030204" pitchFamily="34" charset="0"/>
                          <a:cs typeface="Calibri" panose="020F0502020204030204" pitchFamily="34" charset="0"/>
                        </a:rPr>
                        <a:t>Title/Broad Area and year of publication</a:t>
                      </a:r>
                      <a:endParaRPr lang="en-GB"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ctr">
                        <a:spcAft>
                          <a:spcPts val="0"/>
                        </a:spcAft>
                      </a:pPr>
                      <a:r>
                        <a:rPr lang="en-IN" sz="1200" b="1" u="sng" dirty="0">
                          <a:effectLst/>
                          <a:latin typeface="Times New Roman" panose="02020603050405020304" pitchFamily="18" charset="0"/>
                          <a:ea typeface="Calibri" panose="020F0502020204030204" pitchFamily="34" charset="0"/>
                          <a:cs typeface="Calibri" panose="020F0502020204030204" pitchFamily="34" charset="0"/>
                        </a:rPr>
                        <a:t>Details about Frameworks/Algorithms used</a:t>
                      </a:r>
                      <a:endParaRPr lang="en-GB"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ctr">
                        <a:spcAft>
                          <a:spcPts val="0"/>
                        </a:spcAft>
                      </a:pPr>
                      <a:r>
                        <a:rPr lang="en-IN" sz="1200" b="1" u="sng">
                          <a:effectLst/>
                          <a:latin typeface="Times New Roman" panose="02020603050405020304" pitchFamily="18" charset="0"/>
                          <a:ea typeface="Calibri" panose="020F0502020204030204" pitchFamily="34" charset="0"/>
                          <a:cs typeface="Calibri" panose="020F0502020204030204" pitchFamily="34" charset="0"/>
                        </a:rPr>
                        <a:t>Details about</a:t>
                      </a:r>
                      <a:endParaRPr lang="en-GB" sz="1100">
                        <a:effectLst/>
                        <a:latin typeface="Calibri" panose="020F0502020204030204" pitchFamily="34" charset="0"/>
                        <a:ea typeface="Calibri" panose="020F0502020204030204" pitchFamily="34" charset="0"/>
                        <a:cs typeface="Calibri" panose="020F0502020204030204" pitchFamily="34" charset="0"/>
                      </a:endParaRPr>
                    </a:p>
                    <a:p>
                      <a:pPr algn="ctr">
                        <a:spcAft>
                          <a:spcPts val="0"/>
                        </a:spcAft>
                      </a:pPr>
                      <a:r>
                        <a:rPr lang="en-IN" sz="1200" b="1" u="sng">
                          <a:effectLst/>
                          <a:latin typeface="Times New Roman" panose="02020603050405020304" pitchFamily="18" charset="0"/>
                          <a:ea typeface="Calibri" panose="020F0502020204030204" pitchFamily="34" charset="0"/>
                          <a:cs typeface="Calibri" panose="020F0502020204030204" pitchFamily="34" charset="0"/>
                        </a:rPr>
                        <a:t>Tools, Datasets</a:t>
                      </a:r>
                      <a:endParaRPr lang="en-GB"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ctr">
                        <a:spcAft>
                          <a:spcPts val="0"/>
                        </a:spcAft>
                      </a:pPr>
                      <a:r>
                        <a:rPr lang="en-IN" sz="1200" b="1" u="sng" dirty="0">
                          <a:effectLst/>
                          <a:latin typeface="Times New Roman" panose="02020603050405020304" pitchFamily="18" charset="0"/>
                          <a:ea typeface="Calibri" panose="020F0502020204030204" pitchFamily="34" charset="0"/>
                          <a:cs typeface="Calibri" panose="020F0502020204030204" pitchFamily="34" charset="0"/>
                        </a:rPr>
                        <a:t>Summary of the research outcome</a:t>
                      </a:r>
                      <a:endParaRPr lang="en-GB"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r>
              <a:tr h="897628">
                <a:tc>
                  <a:txBody>
                    <a:bodyPr/>
                    <a:lstStyle/>
                    <a:p>
                      <a:pPr>
                        <a:spcAft>
                          <a:spcPts val="0"/>
                        </a:spcAft>
                      </a:pPr>
                      <a:r>
                        <a:rPr lang="en-IN" sz="1100">
                          <a:effectLst/>
                          <a:latin typeface="Times New Roman" panose="02020603050405020304" pitchFamily="18" charset="0"/>
                          <a:ea typeface="Calibri" panose="020F0502020204030204" pitchFamily="34" charset="0"/>
                          <a:cs typeface="Calibri" panose="020F0502020204030204" pitchFamily="34" charset="0"/>
                        </a:rPr>
                        <a:t>8.</a:t>
                      </a:r>
                      <a:endParaRPr lang="en-GB"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spcAft>
                          <a:spcPts val="0"/>
                        </a:spcAft>
                      </a:pPr>
                      <a:r>
                        <a:rPr lang="en-IN" sz="1100">
                          <a:effectLst/>
                          <a:latin typeface="Times New Roman" panose="02020603050405020304" pitchFamily="18" charset="0"/>
                          <a:ea typeface="Calibri" panose="020F0502020204030204" pitchFamily="34" charset="0"/>
                          <a:cs typeface="Calibri" panose="020F0502020204030204" pitchFamily="34" charset="0"/>
                        </a:rPr>
                        <a:t>Offline Handwritten Signature Verification System</a:t>
                      </a:r>
                      <a:endParaRPr lang="en-GB" sz="1100">
                        <a:effectLst/>
                        <a:latin typeface="Calibri" panose="020F0502020204030204" pitchFamily="34" charset="0"/>
                        <a:ea typeface="Calibri" panose="020F0502020204030204" pitchFamily="34" charset="0"/>
                        <a:cs typeface="Calibri" panose="020F0502020204030204" pitchFamily="34" charset="0"/>
                      </a:endParaRPr>
                    </a:p>
                    <a:p>
                      <a:pPr>
                        <a:spcAft>
                          <a:spcPts val="0"/>
                        </a:spcAft>
                      </a:pPr>
                      <a:r>
                        <a:rPr lang="en-IN" sz="1100">
                          <a:effectLst/>
                          <a:latin typeface="Times New Roman" panose="02020603050405020304" pitchFamily="18" charset="0"/>
                          <a:ea typeface="Calibri" panose="020F0502020204030204" pitchFamily="34" charset="0"/>
                          <a:cs typeface="Calibri" panose="020F0502020204030204" pitchFamily="34" charset="0"/>
                        </a:rPr>
                        <a:t>Using a Supervised Neural Network Approach - 2014</a:t>
                      </a:r>
                      <a:endParaRPr lang="en-GB"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spcAft>
                          <a:spcPts val="0"/>
                        </a:spcAft>
                      </a:pPr>
                      <a:r>
                        <a:rPr lang="en-IN" sz="1100" dirty="0">
                          <a:effectLst/>
                          <a:latin typeface="Times New Roman" panose="02020603050405020304" pitchFamily="18" charset="0"/>
                          <a:ea typeface="Calibri" panose="020F0502020204030204" pitchFamily="34" charset="0"/>
                          <a:cs typeface="Calibri" panose="020F0502020204030204" pitchFamily="34" charset="0"/>
                        </a:rPr>
                        <a:t>1) Artificial neural network based on the well-known Back-propagation algorithm is used for recognition and verification. </a:t>
                      </a:r>
                      <a:endParaRPr lang="en-GB" sz="1100" dirty="0">
                        <a:effectLst/>
                        <a:latin typeface="Calibri" panose="020F0502020204030204" pitchFamily="34" charset="0"/>
                        <a:ea typeface="Calibri" panose="020F0502020204030204" pitchFamily="34" charset="0"/>
                        <a:cs typeface="Calibri" panose="020F0502020204030204" pitchFamily="34" charset="0"/>
                      </a:endParaRPr>
                    </a:p>
                    <a:p>
                      <a:pPr>
                        <a:spcAft>
                          <a:spcPts val="0"/>
                        </a:spcAft>
                      </a:pPr>
                      <a:r>
                        <a:rPr lang="en-IN" sz="1100" dirty="0">
                          <a:effectLst/>
                          <a:latin typeface="Times New Roman" panose="02020603050405020304" pitchFamily="18" charset="0"/>
                          <a:ea typeface="Calibri" panose="020F0502020204030204" pitchFamily="34" charset="0"/>
                          <a:cs typeface="Calibri" panose="020F0502020204030204" pitchFamily="34" charset="0"/>
                        </a:rPr>
                        <a:t>2) To test the performance of the system, the False Reject Rate, the False Accept Rate, and the Equal Error Rate (EER) are calculated.</a:t>
                      </a:r>
                      <a:endParaRPr lang="en-GB"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spcAft>
                          <a:spcPts val="0"/>
                        </a:spcAft>
                      </a:pPr>
                      <a:r>
                        <a:rPr lang="en-IN" sz="1100">
                          <a:effectLst/>
                          <a:latin typeface="Times New Roman" panose="02020603050405020304" pitchFamily="18" charset="0"/>
                          <a:ea typeface="Calibri" panose="020F0502020204030204" pitchFamily="34" charset="0"/>
                          <a:cs typeface="Calibri" panose="020F0502020204030204" pitchFamily="34" charset="0"/>
                        </a:rPr>
                        <a:t>Dataset of 1524 signatures from various resources</a:t>
                      </a:r>
                      <a:endParaRPr lang="en-GB"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spcAft>
                          <a:spcPts val="0"/>
                        </a:spcAft>
                      </a:pPr>
                      <a:r>
                        <a:rPr lang="en-IN" sz="1100" dirty="0">
                          <a:effectLst/>
                          <a:latin typeface="Times New Roman" panose="02020603050405020304" pitchFamily="18" charset="0"/>
                          <a:ea typeface="Calibri" panose="020F0502020204030204" pitchFamily="34" charset="0"/>
                          <a:cs typeface="Calibri" panose="020F0502020204030204" pitchFamily="34" charset="0"/>
                        </a:rPr>
                        <a:t>The experimental results for the accuracy speed and throughput showed excellent measurements that are comparable to the benchmark algorithms in the domain.</a:t>
                      </a:r>
                      <a:endParaRPr lang="en-GB"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r>
              <a:tr h="897628">
                <a:tc>
                  <a:txBody>
                    <a:bodyPr/>
                    <a:lstStyle/>
                    <a:p>
                      <a:pPr>
                        <a:spcAft>
                          <a:spcPts val="0"/>
                        </a:spcAft>
                      </a:pPr>
                      <a:r>
                        <a:rPr lang="en-IN" sz="1100">
                          <a:effectLst/>
                          <a:latin typeface="Times New Roman" panose="02020603050405020304" pitchFamily="18" charset="0"/>
                          <a:ea typeface="Calibri" panose="020F0502020204030204" pitchFamily="34" charset="0"/>
                          <a:cs typeface="Calibri" panose="020F0502020204030204" pitchFamily="34" charset="0"/>
                        </a:rPr>
                        <a:t>9.</a:t>
                      </a:r>
                      <a:endParaRPr lang="en-GB"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spcAft>
                          <a:spcPts val="0"/>
                        </a:spcAft>
                      </a:pPr>
                      <a:r>
                        <a:rPr lang="en-IN" sz="1100">
                          <a:effectLst/>
                          <a:latin typeface="Times New Roman" panose="02020603050405020304" pitchFamily="18" charset="0"/>
                          <a:ea typeface="Calibri" panose="020F0502020204030204" pitchFamily="34" charset="0"/>
                          <a:cs typeface="Calibri" panose="020F0502020204030204" pitchFamily="34" charset="0"/>
                        </a:rPr>
                        <a:t>New method for the on-line signature verification based</a:t>
                      </a:r>
                      <a:endParaRPr lang="en-GB" sz="1100">
                        <a:effectLst/>
                        <a:latin typeface="Calibri" panose="020F0502020204030204" pitchFamily="34" charset="0"/>
                        <a:ea typeface="Calibri" panose="020F0502020204030204" pitchFamily="34" charset="0"/>
                        <a:cs typeface="Calibri" panose="020F0502020204030204" pitchFamily="34" charset="0"/>
                      </a:endParaRPr>
                    </a:p>
                    <a:p>
                      <a:pPr>
                        <a:spcAft>
                          <a:spcPts val="0"/>
                        </a:spcAft>
                      </a:pPr>
                      <a:r>
                        <a:rPr lang="en-IN" sz="1100">
                          <a:effectLst/>
                          <a:latin typeface="Times New Roman" panose="02020603050405020304" pitchFamily="18" charset="0"/>
                          <a:ea typeface="Calibri" panose="020F0502020204030204" pitchFamily="34" charset="0"/>
                          <a:cs typeface="Calibri" panose="020F0502020204030204" pitchFamily="34" charset="0"/>
                        </a:rPr>
                        <a:t>on horizontal partitioning - 2014</a:t>
                      </a:r>
                      <a:endParaRPr lang="en-GB"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spcAft>
                          <a:spcPts val="0"/>
                        </a:spcAft>
                      </a:pPr>
                      <a:r>
                        <a:rPr lang="en-IN" sz="1100">
                          <a:effectLst/>
                          <a:latin typeface="Times New Roman" panose="02020603050405020304" pitchFamily="18" charset="0"/>
                          <a:ea typeface="Calibri" panose="020F0502020204030204" pitchFamily="34" charset="0"/>
                          <a:cs typeface="Calibri" panose="020F0502020204030204" pitchFamily="34" charset="0"/>
                        </a:rPr>
                        <a:t>Flexible Mamdani-type neuro-fuzzy system is used</a:t>
                      </a:r>
                      <a:endParaRPr lang="en-GB"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spcAft>
                          <a:spcPts val="0"/>
                        </a:spcAft>
                      </a:pPr>
                      <a:r>
                        <a:rPr lang="en-IN" sz="1100">
                          <a:effectLst/>
                          <a:latin typeface="Times New Roman" panose="02020603050405020304" pitchFamily="18" charset="0"/>
                          <a:ea typeface="Calibri" panose="020F0502020204030204" pitchFamily="34" charset="0"/>
                          <a:cs typeface="Calibri" panose="020F0502020204030204" pitchFamily="34" charset="0"/>
                        </a:rPr>
                        <a:t>SVC2004 and BioSecure Database</a:t>
                      </a:r>
                      <a:endParaRPr lang="en-GB"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spcAft>
                          <a:spcPts val="0"/>
                        </a:spcAft>
                      </a:pPr>
                      <a:r>
                        <a:rPr lang="en-IN" sz="1100" dirty="0">
                          <a:effectLst/>
                          <a:latin typeface="Times New Roman" panose="02020603050405020304" pitchFamily="18" charset="0"/>
                          <a:ea typeface="Calibri" panose="020F0502020204030204" pitchFamily="34" charset="0"/>
                          <a:cs typeface="Calibri" panose="020F0502020204030204" pitchFamily="34" charset="0"/>
                        </a:rPr>
                        <a:t>Simulations have shown that velocity signal plays more important role than pressure signal in the classification process of dynamic signature.</a:t>
                      </a:r>
                      <a:endParaRPr lang="en-GB"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r>
              <a:tr h="897628">
                <a:tc>
                  <a:txBody>
                    <a:bodyPr/>
                    <a:lstStyle/>
                    <a:p>
                      <a:pPr>
                        <a:spcAft>
                          <a:spcPts val="0"/>
                        </a:spcAft>
                      </a:pPr>
                      <a:r>
                        <a:rPr lang="en-IN" sz="1100">
                          <a:effectLst/>
                          <a:latin typeface="Times New Roman" panose="02020603050405020304" pitchFamily="18" charset="0"/>
                          <a:ea typeface="Calibri" panose="020F0502020204030204" pitchFamily="34" charset="0"/>
                          <a:cs typeface="Calibri" panose="020F0502020204030204" pitchFamily="34" charset="0"/>
                        </a:rPr>
                        <a:t>10.</a:t>
                      </a:r>
                      <a:endParaRPr lang="en-GB"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spcAft>
                          <a:spcPts val="0"/>
                        </a:spcAft>
                      </a:pPr>
                      <a:r>
                        <a:rPr lang="en-IN" sz="1100">
                          <a:effectLst/>
                          <a:latin typeface="Times New Roman" panose="02020603050405020304" pitchFamily="18" charset="0"/>
                          <a:ea typeface="Calibri" panose="020F0502020204030204" pitchFamily="34" charset="0"/>
                          <a:cs typeface="Calibri" panose="020F0502020204030204" pitchFamily="34" charset="0"/>
                        </a:rPr>
                        <a:t>Identity authentication using improved online signature verification method - 2005</a:t>
                      </a:r>
                      <a:endParaRPr lang="en-GB"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spcAft>
                          <a:spcPts val="0"/>
                        </a:spcAft>
                      </a:pPr>
                      <a:r>
                        <a:rPr lang="en-IN" sz="1100">
                          <a:effectLst/>
                          <a:latin typeface="Times New Roman" panose="02020603050405020304" pitchFamily="18" charset="0"/>
                          <a:ea typeface="Calibri" panose="020F0502020204030204" pitchFamily="34" charset="0"/>
                          <a:cs typeface="Calibri" panose="020F0502020204030204" pitchFamily="34" charset="0"/>
                        </a:rPr>
                        <a:t>1)  Dynamic time wrapping</a:t>
                      </a:r>
                      <a:endParaRPr lang="en-GB" sz="1100">
                        <a:effectLst/>
                        <a:latin typeface="Calibri" panose="020F0502020204030204" pitchFamily="34" charset="0"/>
                        <a:ea typeface="Calibri" panose="020F0502020204030204" pitchFamily="34" charset="0"/>
                        <a:cs typeface="Calibri" panose="020F0502020204030204" pitchFamily="34" charset="0"/>
                      </a:endParaRPr>
                    </a:p>
                    <a:p>
                      <a:pPr>
                        <a:spcAft>
                          <a:spcPts val="0"/>
                        </a:spcAft>
                      </a:pPr>
                      <a:r>
                        <a:rPr lang="en-IN" sz="1100">
                          <a:effectLst/>
                          <a:latin typeface="Times New Roman" panose="02020603050405020304" pitchFamily="18" charset="0"/>
                          <a:ea typeface="Calibri" panose="020F0502020204030204" pitchFamily="34" charset="0"/>
                          <a:cs typeface="Calibri" panose="020F0502020204030204" pitchFamily="34" charset="0"/>
                        </a:rPr>
                        <a:t>2)  Bayes Classifier</a:t>
                      </a:r>
                      <a:endParaRPr lang="en-GB" sz="1100">
                        <a:effectLst/>
                        <a:latin typeface="Calibri" panose="020F0502020204030204" pitchFamily="34" charset="0"/>
                        <a:ea typeface="Calibri" panose="020F0502020204030204" pitchFamily="34" charset="0"/>
                        <a:cs typeface="Calibri" panose="020F0502020204030204" pitchFamily="34" charset="0"/>
                      </a:endParaRPr>
                    </a:p>
                    <a:p>
                      <a:pPr>
                        <a:spcAft>
                          <a:spcPts val="0"/>
                        </a:spcAft>
                      </a:pPr>
                      <a:r>
                        <a:rPr lang="en-IN" sz="1100">
                          <a:effectLst/>
                          <a:latin typeface="Times New Roman" panose="02020603050405020304" pitchFamily="18" charset="0"/>
                          <a:ea typeface="Calibri" panose="020F0502020204030204" pitchFamily="34" charset="0"/>
                          <a:cs typeface="Calibri" panose="020F0502020204030204" pitchFamily="34" charset="0"/>
                        </a:rPr>
                        <a:t>3)  SVM</a:t>
                      </a:r>
                      <a:endParaRPr lang="en-GB" sz="1100">
                        <a:effectLst/>
                        <a:latin typeface="Calibri" panose="020F0502020204030204" pitchFamily="34" charset="0"/>
                        <a:ea typeface="Calibri" panose="020F0502020204030204" pitchFamily="34" charset="0"/>
                        <a:cs typeface="Calibri" panose="020F0502020204030204" pitchFamily="34" charset="0"/>
                      </a:endParaRPr>
                    </a:p>
                    <a:p>
                      <a:pPr>
                        <a:spcAft>
                          <a:spcPts val="0"/>
                        </a:spcAft>
                      </a:pPr>
                      <a:r>
                        <a:rPr lang="en-IN" sz="1100">
                          <a:effectLst/>
                          <a:latin typeface="Times New Roman" panose="02020603050405020304" pitchFamily="18" charset="0"/>
                          <a:ea typeface="Calibri" panose="020F0502020204030204" pitchFamily="34" charset="0"/>
                          <a:cs typeface="Calibri" panose="020F0502020204030204" pitchFamily="34" charset="0"/>
                        </a:rPr>
                        <a:t>4)  Principal component  Analysis</a:t>
                      </a:r>
                      <a:endParaRPr lang="en-GB"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spcAft>
                          <a:spcPts val="0"/>
                        </a:spcAft>
                      </a:pPr>
                      <a:r>
                        <a:rPr lang="en-IN" sz="1100">
                          <a:effectLst/>
                          <a:latin typeface="Times New Roman" panose="02020603050405020304" pitchFamily="18" charset="0"/>
                          <a:ea typeface="Calibri" panose="020F0502020204030204" pitchFamily="34" charset="0"/>
                          <a:cs typeface="Calibri" panose="020F0502020204030204" pitchFamily="34" charset="0"/>
                        </a:rPr>
                        <a:t>A data set of 94 people and 619 test signatures (genuine signatures and skilled forgeries) from various resources.</a:t>
                      </a:r>
                      <a:endParaRPr lang="en-GB"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spcAft>
                          <a:spcPts val="0"/>
                        </a:spcAft>
                      </a:pPr>
                      <a:r>
                        <a:rPr lang="en-IN" sz="1100" dirty="0">
                          <a:effectLst/>
                          <a:latin typeface="Times New Roman" panose="02020603050405020304" pitchFamily="18" charset="0"/>
                          <a:ea typeface="Calibri" panose="020F0502020204030204" pitchFamily="34" charset="0"/>
                          <a:cs typeface="Calibri" panose="020F0502020204030204" pitchFamily="34" charset="0"/>
                        </a:rPr>
                        <a:t>1.4% overall error rate in classifying the signatures (genuine and forgeries).</a:t>
                      </a:r>
                      <a:endParaRPr lang="en-GB"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r>
            </a:tbl>
          </a:graphicData>
        </a:graphic>
      </p:graphicFrame>
    </p:spTree>
    <p:extLst>
      <p:ext uri="{BB962C8B-B14F-4D97-AF65-F5344CB8AC3E}">
        <p14:creationId xmlns:p14="http://schemas.microsoft.com/office/powerpoint/2010/main" val="3613823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200" dirty="0" smtClean="0">
                <a:latin typeface="Calibri" panose="020F0502020204030204" pitchFamily="34" charset="0"/>
              </a:rPr>
              <a:t>Problem </a:t>
            </a:r>
            <a:r>
              <a:rPr lang="en-IN" sz="3200" dirty="0" smtClean="0">
                <a:latin typeface="Calibri" panose="020F0502020204030204" pitchFamily="34" charset="0"/>
              </a:rPr>
              <a:t>Statement</a:t>
            </a:r>
            <a:endParaRPr lang="en-IN" sz="3200" dirty="0">
              <a:latin typeface="Calibri" panose="020F0502020204030204" pitchFamily="34" charset="0"/>
            </a:endParaRPr>
          </a:p>
        </p:txBody>
      </p:sp>
      <p:sp>
        <p:nvSpPr>
          <p:cNvPr id="4" name="TextBox 3"/>
          <p:cNvSpPr txBox="1"/>
          <p:nvPr/>
        </p:nvSpPr>
        <p:spPr>
          <a:xfrm>
            <a:off x="774700" y="1511300"/>
            <a:ext cx="7607300" cy="1384995"/>
          </a:xfrm>
          <a:prstGeom prst="rect">
            <a:avLst/>
          </a:prstGeom>
          <a:noFill/>
        </p:spPr>
        <p:txBody>
          <a:bodyPr wrap="square" rtlCol="0">
            <a:spAutoFit/>
          </a:bodyPr>
          <a:lstStyle/>
          <a:p>
            <a:pPr marL="457200" indent="-457200">
              <a:buFont typeface="Wingdings" panose="05000000000000000000" pitchFamily="2" charset="2"/>
              <a:buChar char="Ø"/>
            </a:pPr>
            <a:r>
              <a:rPr lang="en-IN" sz="2800" dirty="0" smtClean="0">
                <a:latin typeface="Calibri" panose="020F0502020204030204" pitchFamily="34" charset="0"/>
              </a:rPr>
              <a:t>The problem is to verify whether given signature is genuine or forgery of a </a:t>
            </a:r>
            <a:r>
              <a:rPr lang="en-IN" sz="2800" dirty="0" smtClean="0">
                <a:latin typeface="Calibri" panose="020F0502020204030204" pitchFamily="34" charset="0"/>
              </a:rPr>
              <a:t>particular user.</a:t>
            </a:r>
            <a:endParaRPr lang="en-IN" sz="2800" dirty="0">
              <a:latin typeface="Calibri" panose="020F0502020204030204" pitchFamily="34" charset="0"/>
            </a:endParaRPr>
          </a:p>
        </p:txBody>
      </p:sp>
    </p:spTree>
    <p:extLst>
      <p:ext uri="{BB962C8B-B14F-4D97-AF65-F5344CB8AC3E}">
        <p14:creationId xmlns:p14="http://schemas.microsoft.com/office/powerpoint/2010/main" val="3508621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 sz="3200" dirty="0" smtClean="0">
                <a:latin typeface="Calibri" panose="020F0502020204030204" pitchFamily="34" charset="0"/>
              </a:rPr>
              <a:t>Methodology</a:t>
            </a:r>
            <a:endParaRPr lang="en-IN" sz="3200" dirty="0">
              <a:latin typeface="Calibri" panose="020F0502020204030204" pitchFamily="34" charset="0"/>
            </a:endParaRPr>
          </a:p>
        </p:txBody>
      </p:sp>
      <p:sp>
        <p:nvSpPr>
          <p:cNvPr id="4" name="TextBox 3"/>
          <p:cNvSpPr txBox="1"/>
          <p:nvPr/>
        </p:nvSpPr>
        <p:spPr>
          <a:xfrm>
            <a:off x="358815" y="1331089"/>
            <a:ext cx="8414795" cy="1891287"/>
          </a:xfrm>
          <a:prstGeom prst="rect">
            <a:avLst/>
          </a:prstGeom>
          <a:noFill/>
        </p:spPr>
        <p:txBody>
          <a:bodyPr wrap="square" rtlCol="0">
            <a:spAutoFit/>
          </a:bodyPr>
          <a:lstStyle/>
          <a:p>
            <a:pPr>
              <a:lnSpc>
                <a:spcPct val="150000"/>
              </a:lnSpc>
            </a:pPr>
            <a:r>
              <a:rPr lang="en-GB" sz="2000" dirty="0" smtClean="0">
                <a:latin typeface="Calibri" panose="020F0502020204030204" pitchFamily="34" charset="0"/>
              </a:rPr>
              <a:t>We implemented two methods :</a:t>
            </a:r>
          </a:p>
          <a:p>
            <a:pPr>
              <a:lnSpc>
                <a:spcPct val="150000"/>
              </a:lnSpc>
            </a:pPr>
            <a:r>
              <a:rPr lang="en-GB" sz="2000" b="1" dirty="0" smtClean="0">
                <a:latin typeface="Calibri" panose="020F0502020204030204" pitchFamily="34" charset="0"/>
              </a:rPr>
              <a:t>Method 1 </a:t>
            </a:r>
          </a:p>
          <a:p>
            <a:pPr>
              <a:lnSpc>
                <a:spcPct val="150000"/>
              </a:lnSpc>
            </a:pPr>
            <a:endParaRPr lang="en-GB" sz="2000" dirty="0">
              <a:latin typeface="Calibri" panose="020F0502020204030204" pitchFamily="34" charset="0"/>
            </a:endParaRPr>
          </a:p>
          <a:p>
            <a:pPr>
              <a:lnSpc>
                <a:spcPct val="150000"/>
              </a:lnSpc>
            </a:pPr>
            <a:endParaRPr lang="en-GB" sz="2000" b="1" dirty="0">
              <a:latin typeface="Calibri" panose="020F0502020204030204" pitchFamily="34" charset="0"/>
            </a:endParaRPr>
          </a:p>
        </p:txBody>
      </p:sp>
      <p:sp>
        <p:nvSpPr>
          <p:cNvPr id="25" name="Rectangle 24"/>
          <p:cNvSpPr/>
          <p:nvPr/>
        </p:nvSpPr>
        <p:spPr>
          <a:xfrm>
            <a:off x="3376929" y="2398931"/>
            <a:ext cx="2593340" cy="360045"/>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26" name="Text Box 2"/>
          <p:cNvSpPr txBox="1">
            <a:spLocks noChangeArrowheads="1"/>
          </p:cNvSpPr>
          <p:nvPr/>
        </p:nvSpPr>
        <p:spPr bwMode="auto">
          <a:xfrm>
            <a:off x="3518534" y="2415441"/>
            <a:ext cx="2377440" cy="317500"/>
          </a:xfrm>
          <a:prstGeom prst="rect">
            <a:avLst/>
          </a:prstGeom>
          <a:solidFill>
            <a:schemeClr val="accent1">
              <a:lumMod val="40000"/>
              <a:lumOff val="60000"/>
            </a:schemeClr>
          </a:solidFill>
          <a:ln w="9525">
            <a:solidFill>
              <a:schemeClr val="accent1">
                <a:lumMod val="40000"/>
                <a:lumOff val="60000"/>
              </a:schemeClr>
            </a:solidFill>
            <a:miter lim="800000"/>
            <a:headEnd/>
            <a:tailEnd/>
          </a:ln>
        </p:spPr>
        <p:txBody>
          <a:bodyPr rot="0" vert="horz" wrap="square" lIns="91440" tIns="45720" rIns="91440" bIns="45720" anchor="t" anchorCtr="0">
            <a:spAutoFit/>
          </a:bodyPr>
          <a:lstStyle/>
          <a:p>
            <a:pPr algn="ctr">
              <a:spcAft>
                <a:spcPts val="0"/>
              </a:spcAft>
            </a:pPr>
            <a:r>
              <a:rPr lang="en-GB" sz="1400" b="1">
                <a:effectLst/>
                <a:latin typeface="Calibri" panose="020F0502020204030204" pitchFamily="34" charset="0"/>
                <a:ea typeface="Calibri" panose="020F0502020204030204" pitchFamily="34" charset="0"/>
                <a:cs typeface="Calibri" panose="020F0502020204030204" pitchFamily="34" charset="0"/>
              </a:rPr>
              <a:t>Data Acquisition</a:t>
            </a:r>
            <a:endParaRPr lang="en-GB" sz="1100">
              <a:effectLst/>
              <a:latin typeface="Calibri" panose="020F0502020204030204" pitchFamily="34" charset="0"/>
              <a:ea typeface="Calibri" panose="020F0502020204030204" pitchFamily="34" charset="0"/>
              <a:cs typeface="Calibri" panose="020F0502020204030204" pitchFamily="34" charset="0"/>
            </a:endParaRPr>
          </a:p>
        </p:txBody>
      </p:sp>
      <p:sp>
        <p:nvSpPr>
          <p:cNvPr id="27" name="Down Arrow 26"/>
          <p:cNvSpPr/>
          <p:nvPr/>
        </p:nvSpPr>
        <p:spPr>
          <a:xfrm>
            <a:off x="4551679" y="2785646"/>
            <a:ext cx="290195" cy="300990"/>
          </a:xfrm>
          <a:prstGeom prst="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28" name="Rectangle 27"/>
          <p:cNvSpPr/>
          <p:nvPr/>
        </p:nvSpPr>
        <p:spPr>
          <a:xfrm>
            <a:off x="3380104" y="3119656"/>
            <a:ext cx="2593340" cy="360045"/>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29" name="Text Box 2"/>
          <p:cNvSpPr txBox="1">
            <a:spLocks noChangeArrowheads="1"/>
          </p:cNvSpPr>
          <p:nvPr/>
        </p:nvSpPr>
        <p:spPr bwMode="auto">
          <a:xfrm>
            <a:off x="3561079" y="3139341"/>
            <a:ext cx="2280285" cy="311785"/>
          </a:xfrm>
          <a:prstGeom prst="rect">
            <a:avLst/>
          </a:prstGeom>
          <a:solidFill>
            <a:schemeClr val="accent1">
              <a:lumMod val="40000"/>
              <a:lumOff val="60000"/>
            </a:schemeClr>
          </a:solidFill>
          <a:ln w="9525">
            <a:solidFill>
              <a:schemeClr val="accent1">
                <a:lumMod val="40000"/>
                <a:lumOff val="60000"/>
              </a:schemeClr>
            </a:solidFill>
            <a:miter lim="800000"/>
            <a:headEnd/>
            <a:tailEnd/>
          </a:ln>
        </p:spPr>
        <p:txBody>
          <a:bodyPr rot="0" vert="horz" wrap="square" lIns="91440" tIns="45720" rIns="91440" bIns="45720" anchor="t" anchorCtr="0">
            <a:noAutofit/>
          </a:bodyPr>
          <a:lstStyle/>
          <a:p>
            <a:pPr algn="ctr">
              <a:spcAft>
                <a:spcPts val="0"/>
              </a:spcAft>
            </a:pPr>
            <a:r>
              <a:rPr lang="en-GB" sz="1400" b="1">
                <a:effectLst/>
                <a:latin typeface="Calibri" panose="020F0502020204030204" pitchFamily="34" charset="0"/>
                <a:ea typeface="Calibri" panose="020F0502020204030204" pitchFamily="34" charset="0"/>
                <a:cs typeface="Calibri" panose="020F0502020204030204" pitchFamily="34" charset="0"/>
              </a:rPr>
              <a:t>Data Pre-processing</a:t>
            </a:r>
            <a:endParaRPr lang="en-GB" sz="1100">
              <a:effectLst/>
              <a:latin typeface="Calibri" panose="020F0502020204030204" pitchFamily="34" charset="0"/>
              <a:ea typeface="Calibri" panose="020F0502020204030204" pitchFamily="34" charset="0"/>
              <a:cs typeface="Calibri" panose="020F0502020204030204" pitchFamily="34" charset="0"/>
            </a:endParaRPr>
          </a:p>
        </p:txBody>
      </p:sp>
      <p:sp>
        <p:nvSpPr>
          <p:cNvPr id="30" name="Down Arrow 29"/>
          <p:cNvSpPr/>
          <p:nvPr/>
        </p:nvSpPr>
        <p:spPr>
          <a:xfrm>
            <a:off x="4551679" y="3504466"/>
            <a:ext cx="290195" cy="300990"/>
          </a:xfrm>
          <a:prstGeom prst="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31" name="Rectangle 30"/>
          <p:cNvSpPr/>
          <p:nvPr/>
        </p:nvSpPr>
        <p:spPr>
          <a:xfrm>
            <a:off x="3394074" y="3836571"/>
            <a:ext cx="2593340" cy="360045"/>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32" name="Text Box 2"/>
          <p:cNvSpPr txBox="1">
            <a:spLocks noChangeArrowheads="1"/>
          </p:cNvSpPr>
          <p:nvPr/>
        </p:nvSpPr>
        <p:spPr bwMode="auto">
          <a:xfrm>
            <a:off x="3626484" y="3860066"/>
            <a:ext cx="2151380" cy="285115"/>
          </a:xfrm>
          <a:prstGeom prst="rect">
            <a:avLst/>
          </a:prstGeom>
          <a:solidFill>
            <a:schemeClr val="accent1">
              <a:lumMod val="40000"/>
              <a:lumOff val="60000"/>
            </a:schemeClr>
          </a:solidFill>
          <a:ln w="9525">
            <a:solidFill>
              <a:schemeClr val="accent1">
                <a:lumMod val="40000"/>
                <a:lumOff val="60000"/>
              </a:schemeClr>
            </a:solidFill>
            <a:miter lim="800000"/>
            <a:headEnd/>
            <a:tailEnd/>
          </a:ln>
        </p:spPr>
        <p:txBody>
          <a:bodyPr rot="0" vert="horz" wrap="square" lIns="91440" tIns="45720" rIns="91440" bIns="45720" anchor="t" anchorCtr="0">
            <a:noAutofit/>
          </a:bodyPr>
          <a:lstStyle/>
          <a:p>
            <a:pPr algn="ctr">
              <a:spcAft>
                <a:spcPts val="0"/>
              </a:spcAft>
            </a:pPr>
            <a:r>
              <a:rPr lang="en-GB" sz="1400" b="1">
                <a:effectLst/>
                <a:latin typeface="Calibri" panose="020F0502020204030204" pitchFamily="34" charset="0"/>
                <a:ea typeface="Calibri" panose="020F0502020204030204" pitchFamily="34" charset="0"/>
                <a:cs typeface="Calibri" panose="020F0502020204030204" pitchFamily="34" charset="0"/>
              </a:rPr>
              <a:t>Feature Extraction</a:t>
            </a:r>
            <a:endParaRPr lang="en-GB" sz="1100">
              <a:effectLst/>
              <a:latin typeface="Calibri" panose="020F0502020204030204" pitchFamily="34" charset="0"/>
              <a:ea typeface="Calibri" panose="020F0502020204030204" pitchFamily="34" charset="0"/>
              <a:cs typeface="Calibri" panose="020F0502020204030204" pitchFamily="34" charset="0"/>
            </a:endParaRPr>
          </a:p>
        </p:txBody>
      </p:sp>
      <p:sp>
        <p:nvSpPr>
          <p:cNvPr id="33" name="Down Arrow 32"/>
          <p:cNvSpPr/>
          <p:nvPr/>
        </p:nvSpPr>
        <p:spPr>
          <a:xfrm>
            <a:off x="4562474" y="4223286"/>
            <a:ext cx="290195" cy="300990"/>
          </a:xfrm>
          <a:prstGeom prst="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34" name="Rectangle 33"/>
          <p:cNvSpPr/>
          <p:nvPr/>
        </p:nvSpPr>
        <p:spPr>
          <a:xfrm>
            <a:off x="3411854" y="4578886"/>
            <a:ext cx="2593340" cy="360045"/>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35" name="Text Box 2"/>
          <p:cNvSpPr txBox="1">
            <a:spLocks noChangeArrowheads="1"/>
          </p:cNvSpPr>
          <p:nvPr/>
        </p:nvSpPr>
        <p:spPr bwMode="auto">
          <a:xfrm>
            <a:off x="3540759" y="4594663"/>
            <a:ext cx="2324100" cy="307975"/>
          </a:xfrm>
          <a:prstGeom prst="rect">
            <a:avLst/>
          </a:prstGeom>
          <a:solidFill>
            <a:schemeClr val="accent1">
              <a:lumMod val="40000"/>
              <a:lumOff val="60000"/>
            </a:schemeClr>
          </a:solidFill>
          <a:ln w="9525">
            <a:solidFill>
              <a:schemeClr val="accent1">
                <a:lumMod val="40000"/>
                <a:lumOff val="60000"/>
              </a:schemeClr>
            </a:solidFill>
            <a:miter lim="800000"/>
            <a:headEnd/>
            <a:tailEnd/>
          </a:ln>
        </p:spPr>
        <p:txBody>
          <a:bodyPr rot="0" vert="horz" wrap="square" lIns="91440" tIns="45720" rIns="91440" bIns="45720" anchor="t" anchorCtr="0">
            <a:noAutofit/>
          </a:bodyPr>
          <a:lstStyle/>
          <a:p>
            <a:pPr algn="ctr">
              <a:spcAft>
                <a:spcPts val="0"/>
              </a:spcAft>
            </a:pPr>
            <a:r>
              <a:rPr lang="en-GB" sz="1400" b="1">
                <a:effectLst/>
                <a:latin typeface="Calibri" panose="020F0502020204030204" pitchFamily="34" charset="0"/>
                <a:ea typeface="Calibri" panose="020F0502020204030204" pitchFamily="34" charset="0"/>
                <a:cs typeface="Calibri" panose="020F0502020204030204" pitchFamily="34" charset="0"/>
              </a:rPr>
              <a:t>Feature Modelling</a:t>
            </a:r>
            <a:endParaRPr lang="en-GB" sz="1100">
              <a:effectLst/>
              <a:latin typeface="Calibri" panose="020F0502020204030204" pitchFamily="34" charset="0"/>
              <a:ea typeface="Calibri" panose="020F0502020204030204" pitchFamily="34" charset="0"/>
              <a:cs typeface="Calibri" panose="020F0502020204030204" pitchFamily="34" charset="0"/>
            </a:endParaRPr>
          </a:p>
        </p:txBody>
      </p:sp>
      <p:sp>
        <p:nvSpPr>
          <p:cNvPr id="36" name="Down Arrow 35"/>
          <p:cNvSpPr/>
          <p:nvPr/>
        </p:nvSpPr>
        <p:spPr>
          <a:xfrm>
            <a:off x="4573269" y="4973856"/>
            <a:ext cx="290195" cy="300990"/>
          </a:xfrm>
          <a:prstGeom prst="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37" name="Rectangle 36"/>
          <p:cNvSpPr/>
          <p:nvPr/>
        </p:nvSpPr>
        <p:spPr>
          <a:xfrm>
            <a:off x="3407409" y="5319296"/>
            <a:ext cx="2593340" cy="360045"/>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38" name="Text Box 2"/>
          <p:cNvSpPr txBox="1">
            <a:spLocks noChangeArrowheads="1"/>
          </p:cNvSpPr>
          <p:nvPr/>
        </p:nvSpPr>
        <p:spPr bwMode="auto">
          <a:xfrm>
            <a:off x="3741419" y="5350411"/>
            <a:ext cx="1936115" cy="285115"/>
          </a:xfrm>
          <a:prstGeom prst="rect">
            <a:avLst/>
          </a:prstGeom>
          <a:solidFill>
            <a:schemeClr val="accent1">
              <a:lumMod val="40000"/>
              <a:lumOff val="60000"/>
            </a:schemeClr>
          </a:solidFill>
          <a:ln w="9525">
            <a:solidFill>
              <a:schemeClr val="accent1">
                <a:lumMod val="40000"/>
                <a:lumOff val="60000"/>
              </a:schemeClr>
            </a:solidFill>
            <a:miter lim="800000"/>
            <a:headEnd/>
            <a:tailEnd/>
          </a:ln>
        </p:spPr>
        <p:txBody>
          <a:bodyPr rot="0" vert="horz" wrap="square" lIns="91440" tIns="45720" rIns="91440" bIns="45720" anchor="t" anchorCtr="0">
            <a:noAutofit/>
          </a:bodyPr>
          <a:lstStyle/>
          <a:p>
            <a:pPr algn="ctr">
              <a:spcAft>
                <a:spcPts val="0"/>
              </a:spcAft>
            </a:pPr>
            <a:r>
              <a:rPr lang="en-GB" sz="1400" b="1">
                <a:effectLst/>
                <a:latin typeface="Calibri" panose="020F0502020204030204" pitchFamily="34" charset="0"/>
                <a:ea typeface="Calibri" panose="020F0502020204030204" pitchFamily="34" charset="0"/>
                <a:cs typeface="Calibri" panose="020F0502020204030204" pitchFamily="34" charset="0"/>
              </a:rPr>
              <a:t>Classification</a:t>
            </a:r>
            <a:endParaRPr lang="en-GB" sz="1100">
              <a:effectLst/>
              <a:latin typeface="Calibri" panose="020F0502020204030204" pitchFamily="34" charset="0"/>
              <a:ea typeface="Calibri" panose="020F0502020204030204" pitchFamily="34" charset="0"/>
              <a:cs typeface="Calibri" panose="020F0502020204030204" pitchFamily="34" charset="0"/>
            </a:endParaRPr>
          </a:p>
        </p:txBody>
      </p:sp>
      <p:sp>
        <p:nvSpPr>
          <p:cNvPr id="39" name="Rectangle 40"/>
          <p:cNvSpPr>
            <a:spLocks noChangeArrowheads="1"/>
          </p:cNvSpPr>
          <p:nvPr/>
        </p:nvSpPr>
        <p:spPr bwMode="auto">
          <a:xfrm>
            <a:off x="1249679" y="-227429"/>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40" name="Rectangle 42"/>
          <p:cNvSpPr>
            <a:spLocks noChangeArrowheads="1"/>
          </p:cNvSpPr>
          <p:nvPr/>
        </p:nvSpPr>
        <p:spPr bwMode="auto">
          <a:xfrm>
            <a:off x="1249679" y="22977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GB"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smtClean="0">
                <a:ln>
                  <a:noFill/>
                </a:ln>
                <a:solidFill>
                  <a:schemeClr val="tx1"/>
                </a:solidFill>
                <a:effectLst/>
                <a:latin typeface="Arial" panose="020B0604020202020204" pitchFamily="34" charset="0"/>
              </a:rPr>
              <a:t/>
            </a:r>
            <a:br>
              <a:rPr kumimoji="0" lang="en-GB" sz="1800" b="0" i="0" u="none" strike="noStrike" cap="none" normalizeH="0" baseline="0" smtClean="0">
                <a:ln>
                  <a:noFill/>
                </a:ln>
                <a:solidFill>
                  <a:schemeClr val="tx1"/>
                </a:solidFill>
                <a:effectLst/>
                <a:latin typeface="Arial" panose="020B0604020202020204" pitchFamily="34" charset="0"/>
              </a:rPr>
            </a:br>
            <a:endParaRPr kumimoji="0" lang="en-GB"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anose="020B0604020202020204" pitchFamily="34" charset="0"/>
            </a:endParaRPr>
          </a:p>
        </p:txBody>
      </p:sp>
      <p:sp>
        <p:nvSpPr>
          <p:cNvPr id="41" name="Rectangle 44"/>
          <p:cNvSpPr>
            <a:spLocks noChangeArrowheads="1"/>
          </p:cNvSpPr>
          <p:nvPr/>
        </p:nvSpPr>
        <p:spPr bwMode="auto">
          <a:xfrm>
            <a:off x="1249679" y="22977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GB"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smtClean="0">
                <a:ln>
                  <a:noFill/>
                </a:ln>
                <a:solidFill>
                  <a:schemeClr val="tx1"/>
                </a:solidFill>
                <a:effectLst/>
                <a:latin typeface="Arial" panose="020B0604020202020204" pitchFamily="34" charset="0"/>
              </a:rPr>
              <a:t/>
            </a:r>
            <a:br>
              <a:rPr kumimoji="0" lang="en-GB" sz="1800" b="0" i="0" u="none" strike="noStrike" cap="none" normalizeH="0" baseline="0" smtClean="0">
                <a:ln>
                  <a:noFill/>
                </a:ln>
                <a:solidFill>
                  <a:schemeClr val="tx1"/>
                </a:solidFill>
                <a:effectLst/>
                <a:latin typeface="Arial" panose="020B0604020202020204" pitchFamily="34" charset="0"/>
              </a:rPr>
            </a:br>
            <a:endParaRPr kumimoji="0" lang="en-GB"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anose="020B0604020202020204" pitchFamily="34" charset="0"/>
            </a:endParaRPr>
          </a:p>
        </p:txBody>
      </p:sp>
      <p:sp>
        <p:nvSpPr>
          <p:cNvPr id="42" name="Rectangle 46"/>
          <p:cNvSpPr>
            <a:spLocks noChangeArrowheads="1"/>
          </p:cNvSpPr>
          <p:nvPr/>
        </p:nvSpPr>
        <p:spPr bwMode="auto">
          <a:xfrm>
            <a:off x="1249679" y="22977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GB"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smtClean="0">
                <a:ln>
                  <a:noFill/>
                </a:ln>
                <a:solidFill>
                  <a:schemeClr val="tx1"/>
                </a:solidFill>
                <a:effectLst/>
                <a:latin typeface="Arial" panose="020B0604020202020204" pitchFamily="34" charset="0"/>
              </a:rPr>
              <a:t/>
            </a:r>
            <a:br>
              <a:rPr kumimoji="0" lang="en-GB" sz="1800" b="0" i="0" u="none" strike="noStrike" cap="none" normalizeH="0" baseline="0" smtClean="0">
                <a:ln>
                  <a:noFill/>
                </a:ln>
                <a:solidFill>
                  <a:schemeClr val="tx1"/>
                </a:solidFill>
                <a:effectLst/>
                <a:latin typeface="Arial" panose="020B0604020202020204" pitchFamily="34" charset="0"/>
              </a:rPr>
            </a:br>
            <a:endParaRPr kumimoji="0" lang="en-GB"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anose="020B0604020202020204" pitchFamily="34" charset="0"/>
            </a:endParaRPr>
          </a:p>
        </p:txBody>
      </p:sp>
      <p:sp>
        <p:nvSpPr>
          <p:cNvPr id="43" name="Rectangle 48"/>
          <p:cNvSpPr>
            <a:spLocks noChangeArrowheads="1"/>
          </p:cNvSpPr>
          <p:nvPr/>
        </p:nvSpPr>
        <p:spPr bwMode="auto">
          <a:xfrm>
            <a:off x="1249679" y="22977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GB"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smtClean="0">
                <a:ln>
                  <a:noFill/>
                </a:ln>
                <a:solidFill>
                  <a:schemeClr val="tx1"/>
                </a:solidFill>
                <a:effectLst/>
                <a:latin typeface="Arial" panose="020B0604020202020204" pitchFamily="34" charset="0"/>
              </a:rPr>
              <a:t/>
            </a:r>
            <a:br>
              <a:rPr kumimoji="0" lang="en-GB" sz="1800" b="0" i="0" u="none" strike="noStrike" cap="none" normalizeH="0" baseline="0" smtClean="0">
                <a:ln>
                  <a:noFill/>
                </a:ln>
                <a:solidFill>
                  <a:schemeClr val="tx1"/>
                </a:solidFill>
                <a:effectLst/>
                <a:latin typeface="Arial" panose="020B0604020202020204" pitchFamily="34" charset="0"/>
              </a:rPr>
            </a:br>
            <a:endParaRPr kumimoji="0" lang="en-GB"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anose="020B0604020202020204" pitchFamily="34" charset="0"/>
            </a:endParaRPr>
          </a:p>
        </p:txBody>
      </p:sp>
      <p:sp>
        <p:nvSpPr>
          <p:cNvPr id="44" name="Rectangle 50"/>
          <p:cNvSpPr>
            <a:spLocks noChangeArrowheads="1"/>
          </p:cNvSpPr>
          <p:nvPr/>
        </p:nvSpPr>
        <p:spPr bwMode="auto">
          <a:xfrm>
            <a:off x="1249679" y="22977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GB"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anose="020B0604020202020204" pitchFamily="34" charset="0"/>
            </a:endParaRPr>
          </a:p>
        </p:txBody>
      </p:sp>
      <p:sp>
        <p:nvSpPr>
          <p:cNvPr id="45" name="Rectangle 44"/>
          <p:cNvSpPr/>
          <p:nvPr/>
        </p:nvSpPr>
        <p:spPr>
          <a:xfrm>
            <a:off x="1539750" y="5635526"/>
            <a:ext cx="5690382" cy="646331"/>
          </a:xfrm>
          <a:prstGeom prst="rect">
            <a:avLst/>
          </a:prstGeom>
        </p:spPr>
        <p:txBody>
          <a:bodyPr wrap="square">
            <a:spAutoFit/>
          </a:bodyPr>
          <a:lstStyle/>
          <a:p>
            <a:pPr marL="457200" indent="457200">
              <a:lnSpc>
                <a:spcPct val="200000"/>
              </a:lnSpc>
            </a:pPr>
            <a:r>
              <a:rPr lang="en-IN" dirty="0">
                <a:latin typeface="Times New Roman" panose="02020603050405020304" pitchFamily="18" charset="0"/>
                <a:ea typeface="Times New Roman" panose="02020603050405020304" pitchFamily="18" charset="0"/>
              </a:rPr>
              <a:t>Fig. 3: Image shows</a:t>
            </a:r>
            <a:r>
              <a:rPr lang="en-IN" sz="1800" dirty="0">
                <a:latin typeface="Times New Roman" panose="02020603050405020304" pitchFamily="18" charset="0"/>
                <a:ea typeface="Times New Roman" panose="02020603050405020304" pitchFamily="18" charset="0"/>
              </a:rPr>
              <a:t> </a:t>
            </a:r>
            <a:r>
              <a:rPr lang="en-GB" dirty="0">
                <a:latin typeface="Times New Roman" panose="02020603050405020304" pitchFamily="18" charset="0"/>
                <a:ea typeface="Times New Roman" panose="02020603050405020304" pitchFamily="18" charset="0"/>
              </a:rPr>
              <a:t>the flow chart of proposed methodology</a:t>
            </a:r>
            <a:endParaRPr lang="en-GB" sz="16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29332482"/>
      </p:ext>
    </p:extLst>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3900</TotalTime>
  <Words>2720</Words>
  <Application>Microsoft Office PowerPoint</Application>
  <PresentationFormat>On-screen Show (4:3)</PresentationFormat>
  <Paragraphs>373</Paragraphs>
  <Slides>34</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Wingdings</vt:lpstr>
      <vt:lpstr>Times New Roman</vt:lpstr>
      <vt:lpstr>Arial</vt:lpstr>
      <vt:lpstr>Cambria Math</vt:lpstr>
      <vt:lpstr>Roboto</vt:lpstr>
      <vt:lpstr>CambriaMath</vt:lpstr>
      <vt:lpstr>Calibri</vt:lpstr>
      <vt:lpstr>TimesNewRoman</vt:lpstr>
      <vt:lpstr>material</vt:lpstr>
      <vt:lpstr>Online Signature Verification</vt:lpstr>
      <vt:lpstr>Introduction</vt:lpstr>
      <vt:lpstr>Online   Signature</vt:lpstr>
      <vt:lpstr>Motivation</vt:lpstr>
      <vt:lpstr>Literature Survey</vt:lpstr>
      <vt:lpstr>Literature Survey</vt:lpstr>
      <vt:lpstr>Literature Survey</vt:lpstr>
      <vt:lpstr>Problem Statement</vt:lpstr>
      <vt:lpstr>Methodology</vt:lpstr>
      <vt:lpstr>Data Acquisition</vt:lpstr>
      <vt:lpstr>Information of Dataset Acquired  (SUSIG Online Signature Dataset)</vt:lpstr>
      <vt:lpstr>Signature Representation</vt:lpstr>
      <vt:lpstr>Data Pre-processing</vt:lpstr>
      <vt:lpstr>Data Pre-processing</vt:lpstr>
      <vt:lpstr>Data Pre-processing</vt:lpstr>
      <vt:lpstr>Feature Extraction</vt:lpstr>
      <vt:lpstr>Feature Modelling </vt:lpstr>
      <vt:lpstr>Classification</vt:lpstr>
      <vt:lpstr>Classification</vt:lpstr>
      <vt:lpstr>PowerPoint Presentation</vt:lpstr>
      <vt:lpstr>Method 2 in Methodology</vt:lpstr>
      <vt:lpstr>Software and Hardware Requirements</vt:lpstr>
      <vt:lpstr>Results</vt:lpstr>
      <vt:lpstr>PowerPoint Presentation</vt:lpstr>
      <vt:lpstr>PowerPoint Presentation</vt:lpstr>
      <vt:lpstr>PowerPoint Presentation</vt:lpstr>
      <vt:lpstr>PowerPoint Presentation</vt:lpstr>
      <vt:lpstr>PowerPoint Presentation</vt:lpstr>
      <vt:lpstr>Comparison</vt:lpstr>
      <vt:lpstr>Conclusion</vt:lpstr>
      <vt:lpstr>References</vt:lpstr>
      <vt:lpstr>References </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Signature Verification  using Machine Learning</dc:title>
  <dc:creator>lavankumar</dc:creator>
  <cp:lastModifiedBy>Priyatham B</cp:lastModifiedBy>
  <cp:revision>86</cp:revision>
  <dcterms:modified xsi:type="dcterms:W3CDTF">2017-11-21T13:59:12Z</dcterms:modified>
</cp:coreProperties>
</file>