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68" r:id="rId13"/>
    <p:sldId id="272" r:id="rId14"/>
    <p:sldId id="271"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hyperlink" Target="https://www.uoguelph.ca/hftm/problem-definition" TargetMode="Externa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 Id="rId5" Type="http://schemas.openxmlformats.org/officeDocument/2006/relationships/hyperlink" Target="https://www.aihr.com/blog/types-of-organizational-culture/" TargetMode="External" /><Relationship Id="rId4" Type="http://schemas.openxmlformats.org/officeDocument/2006/relationships/hyperlink" Target="https://www.aihr.com/blog/organizational-commitment/" TargetMode="Externa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NAME:V.Priya</a:t>
            </a:r>
            <a:endParaRPr lang="en-US" sz="2400" dirty="0"/>
          </a:p>
          <a:p>
            <a:r>
              <a:rPr lang="en-US" sz="2400" dirty="0"/>
              <a:t>REGISTER NO:asunm110312201379</a:t>
            </a:r>
          </a:p>
          <a:p>
            <a:r>
              <a:rPr lang="en-US" sz="2400" dirty="0" err="1"/>
              <a:t>DEPARTMENT:B.com</a:t>
            </a:r>
            <a:r>
              <a:rPr lang="en-US" sz="2400" dirty="0"/>
              <a:t>(general)</a:t>
            </a:r>
          </a:p>
          <a:p>
            <a:r>
              <a:rPr lang="en-US" sz="2400" dirty="0"/>
              <a:t>COLLEGE:DRBCCC Hindu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D34DCCF-258B-E582-E35B-426F8151CC56}"/>
              </a:ext>
            </a:extLst>
          </p:cNvPr>
          <p:cNvSpPr txBox="1"/>
          <p:nvPr/>
        </p:nvSpPr>
        <p:spPr>
          <a:xfrm>
            <a:off x="537883" y="1510784"/>
            <a:ext cx="8682317" cy="369332"/>
          </a:xfrm>
          <a:prstGeom prst="rect">
            <a:avLst/>
          </a:prstGeom>
          <a:noFill/>
        </p:spPr>
        <p:txBody>
          <a:bodyPr wrap="square">
            <a:spAutoFit/>
          </a:bodyPr>
          <a:lstStyle/>
          <a:p>
            <a:pPr algn="l"/>
            <a:r>
              <a:rPr lang="en-US" i="0" dirty="0">
                <a:solidFill>
                  <a:srgbClr val="31216B"/>
                </a:solidFill>
                <a:effectLst/>
                <a:latin typeface="Amasis MT Pro Black" panose="02040A04050005020304" pitchFamily="18" charset="0"/>
              </a:rPr>
              <a:t>A Guide to Compensation Analysis</a:t>
            </a:r>
          </a:p>
        </p:txBody>
      </p:sp>
      <p:pic>
        <p:nvPicPr>
          <p:cNvPr id="16" name="Picture 15">
            <a:extLst>
              <a:ext uri="{FF2B5EF4-FFF2-40B4-BE49-F238E27FC236}">
                <a16:creationId xmlns:a16="http://schemas.microsoft.com/office/drawing/2014/main" id="{7E48D6AE-9DB2-F0D7-2B38-841CC417F2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494" y="1325634"/>
            <a:ext cx="3998258" cy="1917408"/>
          </a:xfrm>
          <a:prstGeom prst="rect">
            <a:avLst/>
          </a:prstGeom>
        </p:spPr>
      </p:pic>
      <p:sp>
        <p:nvSpPr>
          <p:cNvPr id="18" name="TextBox 17">
            <a:extLst>
              <a:ext uri="{FF2B5EF4-FFF2-40B4-BE49-F238E27FC236}">
                <a16:creationId xmlns:a16="http://schemas.microsoft.com/office/drawing/2014/main" id="{042D1EB6-8565-D9C5-18C0-0F96A647CBDD}"/>
              </a:ext>
            </a:extLst>
          </p:cNvPr>
          <p:cNvSpPr txBox="1"/>
          <p:nvPr/>
        </p:nvSpPr>
        <p:spPr>
          <a:xfrm>
            <a:off x="2526030" y="4025514"/>
            <a:ext cx="5957047" cy="2862322"/>
          </a:xfrm>
          <a:prstGeom prst="rect">
            <a:avLst/>
          </a:prstGeom>
          <a:noFill/>
        </p:spPr>
        <p:txBody>
          <a:bodyPr wrap="square">
            <a:spAutoFit/>
          </a:bodyPr>
          <a:lstStyle/>
          <a:p>
            <a:r>
              <a:rPr lang="en-US" sz="2000" b="0" i="0" dirty="0">
                <a:solidFill>
                  <a:srgbClr val="131313"/>
                </a:solidFill>
                <a:effectLst/>
                <a:latin typeface="Amasis MT Pro Black" panose="02040A04050005020304" pitchFamily="18" charset="0"/>
              </a:rPr>
              <a:t>Compensation analysis is vital to providing fair, equitable compensation. Smart organizations know that providing the right compensation is one of the key pillars to attract and retain the best talent. A thorough compensation analysis provides the data and insights for critical decisions as it relates to salaries and total benefits for employees.</a:t>
            </a:r>
            <a:endParaRPr lang="en-US" sz="2000" dirty="0">
              <a:latin typeface="Amasis MT Pro Black" panose="02040A040500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D3CB2D03-5AB0-8D53-290A-BBF2AB885C09}"/>
              </a:ext>
            </a:extLst>
          </p:cNvPr>
          <p:cNvSpPr txBox="1"/>
          <p:nvPr/>
        </p:nvSpPr>
        <p:spPr>
          <a:xfrm>
            <a:off x="-8964" y="1200381"/>
            <a:ext cx="6104964" cy="400110"/>
          </a:xfrm>
          <a:prstGeom prst="rect">
            <a:avLst/>
          </a:prstGeom>
          <a:noFill/>
        </p:spPr>
        <p:txBody>
          <a:bodyPr wrap="square">
            <a:spAutoFit/>
          </a:bodyPr>
          <a:lstStyle/>
          <a:p>
            <a:pPr algn="l"/>
            <a:r>
              <a:rPr lang="en-US" sz="2000" i="0" dirty="0">
                <a:solidFill>
                  <a:srgbClr val="242424"/>
                </a:solidFill>
                <a:effectLst/>
                <a:latin typeface="Eras Bold ITC" panose="02000000000000000000" pitchFamily="2" charset="0"/>
                <a:ea typeface="Eras Bold ITC" panose="02000000000000000000" pitchFamily="2" charset="0"/>
              </a:rPr>
              <a:t>Modeling Employee Performance Analysis</a:t>
            </a:r>
          </a:p>
        </p:txBody>
      </p:sp>
      <p:pic>
        <p:nvPicPr>
          <p:cNvPr id="10" name="Picture 9">
            <a:extLst>
              <a:ext uri="{FF2B5EF4-FFF2-40B4-BE49-F238E27FC236}">
                <a16:creationId xmlns:a16="http://schemas.microsoft.com/office/drawing/2014/main" id="{25162FAD-4DC6-FFFF-D43A-3B8E4CC1DC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775" y="2039471"/>
            <a:ext cx="3641702" cy="2586317"/>
          </a:xfrm>
          <a:prstGeom prst="rect">
            <a:avLst/>
          </a:prstGeom>
        </p:spPr>
      </p:pic>
      <p:sp>
        <p:nvSpPr>
          <p:cNvPr id="12" name="TextBox 11">
            <a:extLst>
              <a:ext uri="{FF2B5EF4-FFF2-40B4-BE49-F238E27FC236}">
                <a16:creationId xmlns:a16="http://schemas.microsoft.com/office/drawing/2014/main" id="{C6DB7766-DBE6-D65C-E32D-209F69726E26}"/>
              </a:ext>
            </a:extLst>
          </p:cNvPr>
          <p:cNvSpPr txBox="1"/>
          <p:nvPr/>
        </p:nvSpPr>
        <p:spPr>
          <a:xfrm>
            <a:off x="4805083" y="2402540"/>
            <a:ext cx="5253318" cy="4093428"/>
          </a:xfrm>
          <a:prstGeom prst="rect">
            <a:avLst/>
          </a:prstGeom>
          <a:noFill/>
        </p:spPr>
        <p:txBody>
          <a:bodyPr wrap="square">
            <a:spAutoFit/>
          </a:bodyPr>
          <a:lstStyle/>
          <a:p>
            <a:r>
              <a:rPr lang="en-US" sz="2000" b="0" i="0" dirty="0">
                <a:solidFill>
                  <a:srgbClr val="242424"/>
                </a:solidFill>
                <a:effectLst/>
                <a:latin typeface="Eras Bold ITC" panose="020B0907030504020204" pitchFamily="34" charset="0"/>
              </a:rPr>
              <a:t>The task of the model is simple, that is to replicate how employees will perform given several variables. As we all know, employees are humans, and their performance depends on a spectrum of variables. The list could include how satisfied they are with the current work environment (e.g., bosses, co-workers, work-life balance, etc.), the experience that they have, the training and education background that support them on the job, the way they commute, and so on. </a:t>
            </a:r>
            <a:endParaRPr lang="en-US" sz="2000" dirty="0">
              <a:latin typeface="Eras Bold ITC" panose="020B0907030504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9D5AE-A82B-1BA8-5752-F2E7328FB14A}"/>
              </a:ext>
            </a:extLst>
          </p:cNvPr>
          <p:cNvSpPr>
            <a:spLocks noGrp="1"/>
          </p:cNvSpPr>
          <p:nvPr>
            <p:ph type="title"/>
          </p:nvPr>
        </p:nvSpPr>
        <p:spPr/>
        <p:txBody>
          <a:bodyPr/>
          <a:lstStyle/>
          <a:p>
            <a:r>
              <a:rPr lang="en-US" dirty="0"/>
              <a:t>Results </a:t>
            </a:r>
          </a:p>
        </p:txBody>
      </p:sp>
      <p:sp>
        <p:nvSpPr>
          <p:cNvPr id="3" name="TextBox 2">
            <a:extLst>
              <a:ext uri="{FF2B5EF4-FFF2-40B4-BE49-F238E27FC236}">
                <a16:creationId xmlns:a16="http://schemas.microsoft.com/office/drawing/2014/main" id="{6C55C3B1-F31B-E706-56F8-40F247E1E60B}"/>
              </a:ext>
            </a:extLst>
          </p:cNvPr>
          <p:cNvSpPr txBox="1"/>
          <p:nvPr/>
        </p:nvSpPr>
        <p:spPr>
          <a:xfrm>
            <a:off x="755332" y="1266944"/>
            <a:ext cx="6104964" cy="369332"/>
          </a:xfrm>
          <a:prstGeom prst="rect">
            <a:avLst/>
          </a:prstGeom>
          <a:noFill/>
        </p:spPr>
        <p:txBody>
          <a:bodyPr wrap="square">
            <a:spAutoFit/>
          </a:bodyPr>
          <a:lstStyle/>
          <a:p>
            <a:pPr algn="l"/>
            <a:r>
              <a:rPr lang="en-US" i="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Enhance Performance with Data Analytics</a:t>
            </a:r>
          </a:p>
        </p:txBody>
      </p:sp>
      <p:sp>
        <p:nvSpPr>
          <p:cNvPr id="6" name="TextBox 5">
            <a:extLst>
              <a:ext uri="{FF2B5EF4-FFF2-40B4-BE49-F238E27FC236}">
                <a16:creationId xmlns:a16="http://schemas.microsoft.com/office/drawing/2014/main" id="{A5089E68-BE65-A969-EA27-EEA11EE47F51}"/>
              </a:ext>
            </a:extLst>
          </p:cNvPr>
          <p:cNvSpPr txBox="1"/>
          <p:nvPr/>
        </p:nvSpPr>
        <p:spPr>
          <a:xfrm>
            <a:off x="755333" y="1859339"/>
            <a:ext cx="9320996" cy="3785652"/>
          </a:xfrm>
          <a:prstGeom prst="rect">
            <a:avLst/>
          </a:prstGeom>
          <a:noFill/>
        </p:spPr>
        <p:txBody>
          <a:bodyPr wrap="square">
            <a:spAutoFit/>
          </a:bodyPr>
          <a:lstStyle/>
          <a:p>
            <a:r>
              <a:rPr lang="en-US" sz="2400" b="0" i="0" dirty="0">
                <a:solidFill>
                  <a:srgbClr val="000000"/>
                </a:solidFill>
                <a:effectLst/>
                <a:latin typeface="ADLaM Display" panose="02010000000000000000" pitchFamily="2" charset="0"/>
                <a:ea typeface="ADLaM Display" panose="02010000000000000000" pitchFamily="2" charset="0"/>
                <a:cs typeface="ADLaM Display" panose="02010000000000000000" pitchFamily="2" charset="0"/>
              </a:rPr>
              <a:t>In today's competitive business landscape, accurate and objective measurement of employees' performance is crucial for organizational success. Traditional methods of performance measurement often fall short in providing a comprehensive understanding of employees' contributions and potential areas for improvement. This is where data analytics comes into play. By leveraging advanced technologies and analytical techniques, data analytics can revolutionize the way organizations measure employee performance.</a:t>
            </a:r>
            <a:endParaRPr lang="en-US" sz="2400" dirty="0">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2986442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79D5AE-A82B-1BA8-5752-F2E7328FB14A}"/>
              </a:ext>
            </a:extLst>
          </p:cNvPr>
          <p:cNvSpPr>
            <a:spLocks noGrp="1"/>
          </p:cNvSpPr>
          <p:nvPr>
            <p:ph type="title"/>
          </p:nvPr>
        </p:nvSpPr>
        <p:spPr/>
        <p:txBody>
          <a:bodyPr/>
          <a:lstStyle/>
          <a:p>
            <a:r>
              <a:rPr lang="en-US" dirty="0"/>
              <a:t>Results </a:t>
            </a:r>
          </a:p>
        </p:txBody>
      </p:sp>
      <p:pic>
        <p:nvPicPr>
          <p:cNvPr id="2" name="Picture 1">
            <a:extLst>
              <a:ext uri="{FF2B5EF4-FFF2-40B4-BE49-F238E27FC236}">
                <a16:creationId xmlns:a16="http://schemas.microsoft.com/office/drawing/2014/main" id="{E80D7C2E-68A0-26B6-4607-6C7CD3B0F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6118" y="1323974"/>
            <a:ext cx="7996517" cy="4969250"/>
          </a:xfrm>
          <a:prstGeom prst="rect">
            <a:avLst/>
          </a:prstGeom>
        </p:spPr>
      </p:pic>
    </p:spTree>
    <p:extLst>
      <p:ext uri="{BB962C8B-B14F-4D97-AF65-F5344CB8AC3E}">
        <p14:creationId xmlns:p14="http://schemas.microsoft.com/office/powerpoint/2010/main" val="359241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D3F71-2527-2A1E-1942-264DA6634D76}"/>
              </a:ext>
            </a:extLst>
          </p:cNvPr>
          <p:cNvSpPr>
            <a:spLocks noGrp="1"/>
          </p:cNvSpPr>
          <p:nvPr>
            <p:ph type="title"/>
          </p:nvPr>
        </p:nvSpPr>
        <p:spPr/>
        <p:txBody>
          <a:bodyPr/>
          <a:lstStyle/>
          <a:p>
            <a:r>
              <a:rPr lang="en-US" dirty="0"/>
              <a:t>Conclusion </a:t>
            </a:r>
          </a:p>
        </p:txBody>
      </p:sp>
      <p:sp>
        <p:nvSpPr>
          <p:cNvPr id="4" name="TextBox 3">
            <a:extLst>
              <a:ext uri="{FF2B5EF4-FFF2-40B4-BE49-F238E27FC236}">
                <a16:creationId xmlns:a16="http://schemas.microsoft.com/office/drawing/2014/main" id="{B6DABE3D-D77C-1151-1887-37A5E947B7A2}"/>
              </a:ext>
            </a:extLst>
          </p:cNvPr>
          <p:cNvSpPr txBox="1"/>
          <p:nvPr/>
        </p:nvSpPr>
        <p:spPr>
          <a:xfrm>
            <a:off x="522250" y="1143634"/>
            <a:ext cx="4910362" cy="5324535"/>
          </a:xfrm>
          <a:prstGeom prst="rect">
            <a:avLst/>
          </a:prstGeom>
          <a:noFill/>
        </p:spPr>
        <p:txBody>
          <a:bodyPr wrap="square">
            <a:spAutoFit/>
          </a:bodyPr>
          <a:lstStyle/>
          <a:p>
            <a:pPr algn="l"/>
            <a:r>
              <a:rPr lang="en-US" sz="2000" b="0" i="0" dirty="0">
                <a:solidFill>
                  <a:srgbClr val="000000"/>
                </a:solidFill>
                <a:effectLst/>
                <a:latin typeface="Abadi" panose="02000000000000000000" pitchFamily="2" charset="0"/>
                <a:ea typeface="Abadi" panose="02000000000000000000" pitchFamily="2" charset="0"/>
                <a:cs typeface="ADLaM Display" panose="02010000000000000000" pitchFamily="2" charset="0"/>
              </a:rPr>
              <a:t>These conclusions are usually listed numerically, and then further discussed one by one. The reasoning followed to reach the conclusions and the data that supports the statements made are incorporated into a brief editorial comment with respect to the global interpretation.</a:t>
            </a:r>
          </a:p>
          <a:p>
            <a:pPr algn="l"/>
            <a:r>
              <a:rPr lang="en-US" sz="2000" b="0" i="0" dirty="0">
                <a:solidFill>
                  <a:srgbClr val="000000"/>
                </a:solidFill>
                <a:effectLst/>
                <a:latin typeface="Abadi" panose="02000000000000000000" pitchFamily="2" charset="0"/>
                <a:ea typeface="Abadi" panose="02000000000000000000" pitchFamily="2" charset="0"/>
                <a:cs typeface="ADLaM Display" panose="02010000000000000000" pitchFamily="2" charset="0"/>
              </a:rPr>
              <a:t>It is absolutely critical at this point not to cede to temptation to make concluding statements that would apply the study’s results beyond the parameters established for the study under the </a:t>
            </a:r>
            <a:r>
              <a:rPr lang="en-US" sz="2000" b="0" i="0" dirty="0">
                <a:solidFill>
                  <a:srgbClr val="000000"/>
                </a:solidFill>
                <a:effectLst/>
                <a:latin typeface="Abadi" panose="02000000000000000000" pitchFamily="2" charset="0"/>
                <a:ea typeface="Abadi" panose="02000000000000000000" pitchFamily="2" charset="0"/>
                <a:cs typeface="ADLaM Display" panose="02010000000000000000" pitchFamily="2" charset="0"/>
                <a:hlinkClick r:id="rId2"/>
              </a:rPr>
              <a:t>problem definition</a:t>
            </a:r>
            <a:r>
              <a:rPr lang="en-US" sz="2000" b="0" i="0" dirty="0">
                <a:solidFill>
                  <a:srgbClr val="000000"/>
                </a:solidFill>
                <a:effectLst/>
                <a:latin typeface="Abadi" panose="02000000000000000000" pitchFamily="2" charset="0"/>
                <a:ea typeface="Abadi" panose="02000000000000000000" pitchFamily="2" charset="0"/>
                <a:cs typeface="ADLaM Display" panose="02010000000000000000" pitchFamily="2" charset="0"/>
              </a:rPr>
              <a:t>. Indeed, you may even want to incorporate a statement warning the reader not to interpret the results in such a way that generalizations beyond the study’s parameters are made.</a:t>
            </a:r>
          </a:p>
        </p:txBody>
      </p:sp>
      <p:pic>
        <p:nvPicPr>
          <p:cNvPr id="5" name="Picture 4">
            <a:extLst>
              <a:ext uri="{FF2B5EF4-FFF2-40B4-BE49-F238E27FC236}">
                <a16:creationId xmlns:a16="http://schemas.microsoft.com/office/drawing/2014/main" id="{3A60A15A-41B0-7580-5086-C60FDF03B8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2612" y="1901824"/>
            <a:ext cx="4495800" cy="3160713"/>
          </a:xfrm>
          <a:prstGeom prst="rect">
            <a:avLst/>
          </a:prstGeom>
        </p:spPr>
      </p:pic>
    </p:spTree>
    <p:extLst>
      <p:ext uri="{BB962C8B-B14F-4D97-AF65-F5344CB8AC3E}">
        <p14:creationId xmlns:p14="http://schemas.microsoft.com/office/powerpoint/2010/main" val="365005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TextBox 14">
            <a:extLst>
              <a:ext uri="{FF2B5EF4-FFF2-40B4-BE49-F238E27FC236}">
                <a16:creationId xmlns:a16="http://schemas.microsoft.com/office/drawing/2014/main" id="{4544C80C-4422-65FD-8358-6123249683EA}"/>
              </a:ext>
            </a:extLst>
          </p:cNvPr>
          <p:cNvSpPr txBox="1"/>
          <p:nvPr/>
        </p:nvSpPr>
        <p:spPr>
          <a:xfrm>
            <a:off x="834073" y="1253236"/>
            <a:ext cx="8314410" cy="5262979"/>
          </a:xfrm>
          <a:prstGeom prst="rect">
            <a:avLst/>
          </a:prstGeom>
          <a:noFill/>
        </p:spPr>
        <p:txBody>
          <a:bodyPr wrap="square">
            <a:spAutoFit/>
          </a:bodyPr>
          <a:lstStyle/>
          <a:p>
            <a:pPr algn="l"/>
            <a:r>
              <a:rPr lang="en-US" sz="2400" b="1" i="0" dirty="0">
                <a:solidFill>
                  <a:srgbClr val="5E7182"/>
                </a:solidFill>
                <a:effectLst/>
                <a:latin typeface="Amasis MT Pro Black" panose="02000000000000000000" pitchFamily="2" charset="0"/>
                <a:ea typeface="Amasis MT Pro Black" panose="02000000000000000000" pitchFamily="2" charset="0"/>
              </a:rPr>
              <a:t>A problem statement is a document that outlines a specific problem in an organization. For instance, problem statements often refer to inefficiencies in a given workplace process that hinder progress in a project or task.</a:t>
            </a:r>
          </a:p>
          <a:p>
            <a:pPr algn="l"/>
            <a:r>
              <a:rPr lang="en-US" sz="2400" b="1" i="0" dirty="0">
                <a:solidFill>
                  <a:srgbClr val="5E7182"/>
                </a:solidFill>
                <a:effectLst/>
                <a:latin typeface="Amasis MT Pro Black" panose="02000000000000000000" pitchFamily="2" charset="0"/>
                <a:ea typeface="Amasis MT Pro Black" panose="02000000000000000000" pitchFamily="2" charset="0"/>
              </a:rPr>
              <a:t>But a problem statement is more than a simple statement of the problem. Problem statements provide viable solutions, allowing management to launch an improvement project and solve the problem.</a:t>
            </a:r>
          </a:p>
          <a:p>
            <a:pPr algn="l"/>
            <a:r>
              <a:rPr lang="en-US" sz="2400" b="1" i="0" dirty="0">
                <a:solidFill>
                  <a:srgbClr val="5E7182"/>
                </a:solidFill>
                <a:effectLst/>
                <a:latin typeface="Amasis MT Pro Black" panose="02000000000000000000" pitchFamily="2" charset="0"/>
                <a:ea typeface="Amasis MT Pro Black" panose="02000000000000000000" pitchFamily="2" charset="0"/>
              </a:rPr>
              <a:t>Problem statements come from all sorts of employees. A team member’s point of view helps management gain a higher-resolution picture of the problem from a hands-on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AFD519C1-0691-88B6-E438-39F5C2983C13}"/>
              </a:ext>
            </a:extLst>
          </p:cNvPr>
          <p:cNvSpPr txBox="1"/>
          <p:nvPr/>
        </p:nvSpPr>
        <p:spPr>
          <a:xfrm>
            <a:off x="914400" y="2169459"/>
            <a:ext cx="8234082" cy="3785652"/>
          </a:xfrm>
          <a:prstGeom prst="rect">
            <a:avLst/>
          </a:prstGeom>
          <a:noFill/>
        </p:spPr>
        <p:txBody>
          <a:bodyPr wrap="square">
            <a:spAutoFit/>
          </a:bodyPr>
          <a:lstStyle/>
          <a:p>
            <a:pPr algn="l" fontAlgn="base"/>
            <a:r>
              <a:rPr lang="en-US" sz="2000" b="1" i="0" dirty="0">
                <a:solidFill>
                  <a:srgbClr val="3C4043"/>
                </a:solidFill>
                <a:effectLst/>
                <a:latin typeface="Amasis MT Pro Black" panose="02040A04050005020304" pitchFamily="18" charset="0"/>
              </a:rPr>
              <a:t>Annual salary information including gross pay and overtime pay for all active, permanent employees of Montgomery County, MD paid in calendar year 2023. This dataset is a prime candidate for conducting analyses on salary disparities, the relationship between department/division and salary, and the distribution of salaries across gender and grade levels.</a:t>
            </a:r>
          </a:p>
          <a:p>
            <a:pPr algn="l" fontAlgn="base"/>
            <a:r>
              <a:rPr lang="en-US" sz="2000" b="1" i="0" dirty="0">
                <a:solidFill>
                  <a:srgbClr val="3C4043"/>
                </a:solidFill>
                <a:effectLst/>
                <a:latin typeface="Amasis MT Pro Black" panose="02040A04050005020304" pitchFamily="18" charset="0"/>
              </a:rPr>
              <a:t>Statistical models can be applied to predict base salaries based on factors such as department, grade, and length of service. Machine learning techniques could also be employed to identify patterns and anomalies in the salary data, such as outliers or instances of significant inequity.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3F3F1B64-85D7-820C-92E3-83406A73D538}"/>
              </a:ext>
            </a:extLst>
          </p:cNvPr>
          <p:cNvSpPr txBox="1"/>
          <p:nvPr/>
        </p:nvSpPr>
        <p:spPr>
          <a:xfrm>
            <a:off x="914400" y="1699932"/>
            <a:ext cx="8090647" cy="3785652"/>
          </a:xfrm>
          <a:prstGeom prst="rect">
            <a:avLst/>
          </a:prstGeom>
          <a:noFill/>
        </p:spPr>
        <p:txBody>
          <a:bodyPr wrap="square">
            <a:spAutoFit/>
          </a:bodyPr>
          <a:lstStyle/>
          <a:p>
            <a:pPr algn="l"/>
            <a:r>
              <a:rPr lang="en-US" sz="2000" b="1" i="0" dirty="0">
                <a:solidFill>
                  <a:srgbClr val="000000"/>
                </a:solidFill>
                <a:effectLst/>
                <a:latin typeface="Open Sans" panose="02000000000000000000" pitchFamily="2" charset="0"/>
              </a:rPr>
              <a:t>Production is the process of converting raw materials into finished products for consumption by the end-user. So, what does end-user mean?</a:t>
            </a:r>
          </a:p>
          <a:p>
            <a:pPr algn="l"/>
            <a:r>
              <a:rPr lang="en-US" sz="2000" b="1" i="0" dirty="0">
                <a:solidFill>
                  <a:srgbClr val="000000"/>
                </a:solidFill>
                <a:effectLst/>
                <a:latin typeface="Open Sans" panose="02000000000000000000" pitchFamily="2" charset="0"/>
              </a:rPr>
              <a:t>In order to understand who are end users, it is important to consider how the supply chain works. Accordingly, delivering goods or services to the end-user is the last step in the supply chain. Based on this clarification, the end user, also known as the end consumer, is the person who ultimately consumes a finished product. In other words, the end customer is the last consumer of a product or service. For example, grocery shoppers who buy farm produce for food are excellent examples of end-users.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353BA34-5837-9F3C-9D3C-5C4A90E5FA1D}"/>
              </a:ext>
            </a:extLst>
          </p:cNvPr>
          <p:cNvSpPr txBox="1"/>
          <p:nvPr/>
        </p:nvSpPr>
        <p:spPr>
          <a:xfrm>
            <a:off x="3043518" y="1997839"/>
            <a:ext cx="7277772" cy="3477875"/>
          </a:xfrm>
          <a:prstGeom prst="rect">
            <a:avLst/>
          </a:prstGeom>
          <a:noFill/>
        </p:spPr>
        <p:txBody>
          <a:bodyPr wrap="square">
            <a:spAutoFit/>
          </a:bodyPr>
          <a:lstStyle/>
          <a:p>
            <a:pPr algn="l"/>
            <a:r>
              <a:rPr lang="en-US" sz="2000" b="0" i="0" dirty="0">
                <a:solidFill>
                  <a:srgbClr val="131313"/>
                </a:solidFill>
                <a:effectLst/>
                <a:latin typeface="Arial Black" panose="020B0604020202020204" pitchFamily="34" charset="0"/>
                <a:cs typeface="Arial Black" panose="020B0604020202020204" pitchFamily="34" charset="0"/>
              </a:rPr>
              <a:t>An employee value proposition is the unique value you offer as an employer to your employees in return for their skills, experience, and </a:t>
            </a:r>
            <a:r>
              <a:rPr lang="en-US" sz="2000" b="0" i="0" dirty="0">
                <a:solidFill>
                  <a:srgbClr val="131313"/>
                </a:solidFill>
                <a:effectLst/>
                <a:latin typeface="Arial Black" panose="020B0604020202020204" pitchFamily="34" charset="0"/>
                <a:cs typeface="Arial Black" panose="020B0604020202020204" pitchFamily="34" charset="0"/>
                <a:hlinkClick r:id="rId4"/>
              </a:rPr>
              <a:t>commitment</a:t>
            </a:r>
            <a:r>
              <a:rPr lang="en-US" sz="2000" b="0" i="0" dirty="0">
                <a:solidFill>
                  <a:srgbClr val="131313"/>
                </a:solidFill>
                <a:effectLst/>
                <a:latin typeface="Arial Black" panose="020B0604020202020204" pitchFamily="34" charset="0"/>
                <a:cs typeface="Arial Black" panose="020B0604020202020204" pitchFamily="34" charset="0"/>
              </a:rPr>
              <a:t> to your company. This includes components like salary, benefits, rewards, career development, and work-life balance, as well as your values, mission, social purpose, and </a:t>
            </a:r>
            <a:r>
              <a:rPr lang="en-US" sz="2000" b="0" i="0" dirty="0">
                <a:solidFill>
                  <a:srgbClr val="131313"/>
                </a:solidFill>
                <a:effectLst/>
                <a:latin typeface="Arial Black" panose="020B0604020202020204" pitchFamily="34" charset="0"/>
                <a:cs typeface="Arial Black" panose="020B0604020202020204" pitchFamily="34" charset="0"/>
                <a:hlinkClick r:id="rId5"/>
              </a:rPr>
              <a:t>organizational culture</a:t>
            </a:r>
            <a:r>
              <a:rPr lang="en-US" sz="2000" b="0" i="0" dirty="0">
                <a:solidFill>
                  <a:srgbClr val="131313"/>
                </a:solidFill>
                <a:effectLst/>
                <a:latin typeface="Arial Black" panose="020B0604020202020204" pitchFamily="34" charset="0"/>
                <a:cs typeface="Arial Black" panose="020B0604020202020204" pitchFamily="34" charset="0"/>
              </a:rPr>
              <a:t>. </a:t>
            </a:r>
          </a:p>
          <a:p>
            <a:pPr algn="l"/>
            <a:r>
              <a:rPr lang="en-US" sz="2000" b="0" i="0" dirty="0">
                <a:solidFill>
                  <a:srgbClr val="131313"/>
                </a:solidFill>
                <a:effectLst/>
                <a:latin typeface="Arial Black" panose="020B0604020202020204" pitchFamily="34" charset="0"/>
                <a:cs typeface="Arial Black" panose="020B0604020202020204" pitchFamily="34" charset="0"/>
              </a:rPr>
              <a:t>Essentially, your EVP aims to identify and communicate all the unique benefits and experiences that employees can expect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0DB4104-301D-5CFA-5037-23E0C5637212}"/>
              </a:ext>
            </a:extLst>
          </p:cNvPr>
          <p:cNvSpPr txBox="1"/>
          <p:nvPr/>
        </p:nvSpPr>
        <p:spPr>
          <a:xfrm>
            <a:off x="484094" y="1979910"/>
            <a:ext cx="8162364" cy="3477875"/>
          </a:xfrm>
          <a:prstGeom prst="rect">
            <a:avLst/>
          </a:prstGeom>
          <a:noFill/>
        </p:spPr>
        <p:txBody>
          <a:bodyPr wrap="square">
            <a:spAutoFit/>
          </a:bodyPr>
          <a:lstStyle/>
          <a:p>
            <a:pPr algn="ctr" fontAlgn="ctr"/>
            <a:r>
              <a:rPr lang="en-US" sz="2000" b="0" i="0" dirty="0">
                <a:solidFill>
                  <a:srgbClr val="001D35"/>
                </a:solidFill>
                <a:effectLst/>
                <a:latin typeface="Amasis MT Pro Black" panose="02040A04050005020304" pitchFamily="18" charset="0"/>
              </a:rPr>
              <a:t>Employee salary datasets can contain information about employee salaries, job titles, and other variables. The data can be used to analyze relationships between variables and predict salaries, or to gain insights into job market trends. Here are some examples of employee salary datasets: </a:t>
            </a:r>
          </a:p>
          <a:p>
            <a:pPr algn="l">
              <a:buFont typeface="Arial" panose="020B0604020202020204" pitchFamily="34" charset="0"/>
              <a:buChar char="•"/>
            </a:pPr>
            <a:r>
              <a:rPr lang="en-US" sz="2000" b="0" i="0" dirty="0">
                <a:solidFill>
                  <a:srgbClr val="001D35"/>
                </a:solidFill>
                <a:effectLst/>
                <a:latin typeface="Amasis MT Pro Black" panose="02040A04050005020304" pitchFamily="18" charset="0"/>
              </a:rPr>
              <a:t>Salary Prediction dataset</a:t>
            </a:r>
          </a:p>
          <a:p>
            <a:pPr algn="l">
              <a:buFont typeface="Arial" panose="020B0604020202020204" pitchFamily="34" charset="0"/>
              <a:buChar char="•"/>
            </a:pPr>
            <a:r>
              <a:rPr lang="en-US" sz="2000" b="0" i="0" dirty="0">
                <a:solidFill>
                  <a:srgbClr val="001D35"/>
                </a:solidFill>
                <a:effectLst/>
                <a:latin typeface="Amasis MT Pro Black" panose="02040A04050005020304" pitchFamily="18" charset="0"/>
              </a:rPr>
              <a:t>This dataset contains information about employee salaries, including age, gender, education level, job title, years of experience, and salary. It can be used to analyze the relationship between these variables and predict salaries.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pic>
        <p:nvPicPr>
          <p:cNvPr id="3" name="Picture 2">
            <a:extLst>
              <a:ext uri="{FF2B5EF4-FFF2-40B4-BE49-F238E27FC236}">
                <a16:creationId xmlns:a16="http://schemas.microsoft.com/office/drawing/2014/main" id="{3F78AD95-E0A6-68FE-8A6E-D66153082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1300162"/>
            <a:ext cx="7655858" cy="5172394"/>
          </a:xfrm>
          <a:prstGeom prst="rect">
            <a:avLst/>
          </a:prstGeom>
        </p:spPr>
      </p:pic>
    </p:spTree>
    <p:extLst>
      <p:ext uri="{BB962C8B-B14F-4D97-AF65-F5344CB8AC3E}">
        <p14:creationId xmlns:p14="http://schemas.microsoft.com/office/powerpoint/2010/main" val="2980506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Results </vt:lpstr>
      <vt:lpstr>Results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priya priya</cp:lastModifiedBy>
  <cp:revision>18</cp:revision>
  <dcterms:created xsi:type="dcterms:W3CDTF">2024-03-29T15:07:22Z</dcterms:created>
  <dcterms:modified xsi:type="dcterms:W3CDTF">2024-08-29T16:25:30Z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